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1" r:id="rId8"/>
    <p:sldId id="262" r:id="rId9"/>
    <p:sldId id="263" r:id="rId10"/>
    <p:sldId id="273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C4C-4390-73E3-9DA0-E22A43BF4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C153-4C35-7B1A-8B71-5416177E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6E17-8526-9DF9-4C0A-4F35D2E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C9F5-2631-6BC9-1752-423C2C29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4E7F-327D-4A2C-1F87-E0042606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4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EBF3-8B55-920D-8E32-6D918E0F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D1B98-3D6A-5F93-879F-94355F0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6D7D-B98D-FE6C-91C6-3DC506B1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3EFB-F3AD-E578-3DC2-BE733D14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A304-01B3-9955-6A19-61614C45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3B034-875C-83FD-01BA-7341A17FB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3F4A-B799-E642-A904-32D67E1BB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C5B8-E315-2B1A-B8C9-A93AD3BD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2070-02C0-C5DA-BE1D-DA45A947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E01CC-AEA3-E07A-F103-8E482990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9D0A-A067-5454-F556-6C088DC2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D2A6-C306-79A0-D038-A1F74E66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10C8-6316-D4B9-3FB4-5D452F7D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646C-4611-E685-6D96-5F78A4E9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5A88-3459-0A7A-69DC-149D56D5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113A-0336-0CF2-6E41-8B4B9C58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4818-3038-B2C6-144E-43F7E518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D847-FF68-5D3B-0B56-5AC1DE11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EAC6-91C9-D145-1198-1E15EC31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9EEA-843D-C9A2-BB3F-D5B3A0F0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E2E3-04E2-FEA2-726F-74CA0E9F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3837-03EE-6BEB-DEE8-F0BD3EE8C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54D46-F196-DC9A-8509-4930BEC1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1667-60A3-FDCC-AD15-51F52319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5990-8B47-3928-1552-E880A602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CB0B-53D8-B6FC-AC35-6815DC99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3422-D574-87F0-4341-4E1FCFCE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70AB3-D795-BCD6-94C2-7D8AFB0E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7C1B9-76DA-A35F-32E7-2F92DE90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D79B0-6FBD-8082-725B-08E81CBA4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C3B9B-6FD3-5AB1-587B-30BC038FA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51312-4B9F-BA47-B986-4905F92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23BF-9C38-BE6D-18A1-A1BD3FE0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74C2D-FBA4-90B3-3A9F-B0945310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8318-1DF7-B2C6-314E-6A310D18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5A7C6-615F-1602-9D14-EACE1F0D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B79CC-705C-EA5A-81AB-7CB055AE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26A5-D16F-3989-C88B-994A318B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C41D-F62F-9582-CD3F-12C94AA5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EC495-97C6-FA37-7609-4135B484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B56A3-15FE-3F24-394C-A0FB2E9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923D-4D5D-7924-D369-4F3AD892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56AD-689F-E137-86F7-EBC9D03E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58994-1128-BA2A-FE89-C75FD817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1198-86DC-3A06-A2F0-FCF6EB52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F8AE8-61B0-8A2E-5513-DE21F5B9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93AE-60A4-769E-0B77-29FA56AE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FF56-0071-56CE-A112-F4445112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E0DDF-89AA-FA46-728D-B65FAD73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1ACB-A76A-3F3C-7FCE-B0F376A7F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8C0C3-49F8-E3D8-96F3-7930A1D7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6EF2A-8824-F574-2167-C5ED4FB4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98FA-B996-CDB0-C0FB-939053DB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A2A37-914A-6832-44AE-ADF88855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EF32A-6BDD-0966-7433-BBBD1BE8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4B4E-1A43-EF9B-2275-C5C5FA9FD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E15B-F178-4750-AD33-EE113EA8D58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BCDB-8A23-26B7-7C3C-778749F16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72EB-1B98-95EB-8CBB-896998A6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D852-C1C7-4E90-8846-EC27AB67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light with words&#10;&#10;Description automatically generated with medium confidence">
            <a:extLst>
              <a:ext uri="{FF2B5EF4-FFF2-40B4-BE49-F238E27FC236}">
                <a16:creationId xmlns:a16="http://schemas.microsoft.com/office/drawing/2014/main" id="{27321053-677F-2AC0-213E-4AEE0F3DC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diagram of a number of percentages&#10;&#10;Description automatically generated">
            <a:extLst>
              <a:ext uri="{FF2B5EF4-FFF2-40B4-BE49-F238E27FC236}">
                <a16:creationId xmlns:a16="http://schemas.microsoft.com/office/drawing/2014/main" id="{E24B9D75-044B-C8A6-780E-5ADB4559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34" y="2104543"/>
            <a:ext cx="4616434" cy="246979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187DD8CB-B966-E176-8AC7-B403D918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3" y="2665982"/>
            <a:ext cx="4644528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5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able with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49E9D0A0-0D36-8DC3-5F0A-9620FC3B1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457200"/>
            <a:ext cx="96252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6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able with numbers and a line&#10;&#10;Description automatically generated">
            <a:extLst>
              <a:ext uri="{FF2B5EF4-FFF2-40B4-BE49-F238E27FC236}">
                <a16:creationId xmlns:a16="http://schemas.microsoft.com/office/drawing/2014/main" id="{F1DEEB4F-E74A-FE39-D6CB-68EA11DE6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6957"/>
            <a:ext cx="11277600" cy="52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5A9278-FA9C-72A9-D94E-370ABF189129}"/>
              </a:ext>
            </a:extLst>
          </p:cNvPr>
          <p:cNvSpPr>
            <a:spLocks noGrp="1"/>
          </p:cNvSpPr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Do we need to build a machine learning model?</a:t>
            </a:r>
          </a:p>
        </p:txBody>
      </p:sp>
    </p:spTree>
    <p:extLst>
      <p:ext uri="{BB962C8B-B14F-4D97-AF65-F5344CB8AC3E}">
        <p14:creationId xmlns:p14="http://schemas.microsoft.com/office/powerpoint/2010/main" val="400524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BE817-8B86-35F7-497F-AB0A67253AA5}"/>
              </a:ext>
            </a:extLst>
          </p:cNvPr>
          <p:cNvSpPr>
            <a:spLocks noGrp="1"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a Machine Learning model</a:t>
            </a:r>
          </a:p>
        </p:txBody>
      </p:sp>
      <p:pic>
        <p:nvPicPr>
          <p:cNvPr id="3" name="Picture 2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3702207D-5359-AFB2-5666-15BE906E40B2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6695" y="1966293"/>
            <a:ext cx="9678608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74BD2-9CC2-19C3-249F-473F4216B7F5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6489-5EF8-AFF0-0923-4AD0BCB06A2B}"/>
              </a:ext>
            </a:extLst>
          </p:cNvPr>
          <p:cNvSpPr>
            <a:spLocks noGrp="1"/>
          </p:cNvSpPr>
          <p:nvPr/>
        </p:nvSpPr>
        <p:spPr>
          <a:xfrm>
            <a:off x="4367695" y="649480"/>
            <a:ext cx="782125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For an innovative project:</a:t>
            </a:r>
          </a:p>
          <a:p>
            <a:r>
              <a:rPr lang="en-US" sz="3200" dirty="0"/>
              <a:t>you need to be innovative ☺ --</a:t>
            </a:r>
          </a:p>
          <a:p>
            <a:endParaRPr lang="en-US" sz="3200" dirty="0"/>
          </a:p>
          <a:p>
            <a:r>
              <a:rPr lang="en-US" sz="3200" dirty="0"/>
              <a:t>Collect data yourself, simulations, use existing data in a different way, .. find a way</a:t>
            </a:r>
          </a:p>
          <a:p>
            <a:endParaRPr lang="en-US" sz="3200" dirty="0"/>
          </a:p>
          <a:p>
            <a:r>
              <a:rPr lang="en-US" sz="3200" dirty="0"/>
              <a:t>In many cases, you may deal with legacy systems and extract data from them</a:t>
            </a:r>
          </a:p>
        </p:txBody>
      </p:sp>
    </p:spTree>
    <p:extLst>
      <p:ext uri="{BB962C8B-B14F-4D97-AF65-F5344CB8AC3E}">
        <p14:creationId xmlns:p14="http://schemas.microsoft.com/office/powerpoint/2010/main" val="6832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ata collection methods&#10;&#10;Description automatically generated">
            <a:extLst>
              <a:ext uri="{FF2B5EF4-FFF2-40B4-BE49-F238E27FC236}">
                <a16:creationId xmlns:a16="http://schemas.microsoft.com/office/drawing/2014/main" id="{BEE09585-AC96-ED0B-A401-621763AAD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8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98409-951E-86C8-4007-478BBB511D04}"/>
              </a:ext>
            </a:extLst>
          </p:cNvPr>
          <p:cNvSpPr txBox="1"/>
          <p:nvPr/>
        </p:nvSpPr>
        <p:spPr>
          <a:xfrm>
            <a:off x="33308" y="1604515"/>
            <a:ext cx="11749177" cy="4311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needs to be in the form of: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Features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Numerical (Quantitative)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Categorical (Qualitative)</a:t>
            </a: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Ordinal    : categories has relative order like grades (A , B+ , C, etc.) </a:t>
            </a:r>
          </a:p>
          <a:p>
            <a:pPr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Nominal  : categories has no relative order like gender (Male, Female)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Labels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Continues : in regression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Discrete : in classification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DE13107-D828-32A2-9D12-0269D8BF7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F2864-CD55-E7B7-BA68-7CA16F7A53FC}"/>
              </a:ext>
            </a:extLst>
          </p:cNvPr>
          <p:cNvSpPr txBox="1"/>
          <p:nvPr/>
        </p:nvSpPr>
        <p:spPr>
          <a:xfrm>
            <a:off x="491706" y="2423821"/>
            <a:ext cx="6587433" cy="1440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Now I have the data, can I build the model?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Not yet, you must prepare the data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C9A4915-FFDE-C068-A310-733D0E4E2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" r="32992" b="-1"/>
          <a:stretch/>
        </p:blipFill>
        <p:spPr>
          <a:xfrm>
            <a:off x="7745506" y="1498313"/>
            <a:ext cx="3765176" cy="37537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E7E38-F74C-7BFE-A63A-422F095B9596}"/>
              </a:ext>
            </a:extLst>
          </p:cNvPr>
          <p:cNvSpPr>
            <a:spLocks noGrp="1"/>
          </p:cNvSpPr>
          <p:nvPr/>
        </p:nvSpPr>
        <p:spPr>
          <a:xfrm>
            <a:off x="0" y="3115160"/>
            <a:ext cx="3668088" cy="62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37A5-BE69-F9AA-15CC-E1F7CD2DB5C0}"/>
              </a:ext>
            </a:extLst>
          </p:cNvPr>
          <p:cNvSpPr>
            <a:spLocks noGrp="1"/>
          </p:cNvSpPr>
          <p:nvPr/>
        </p:nvSpPr>
        <p:spPr>
          <a:xfrm>
            <a:off x="4034778" y="648488"/>
            <a:ext cx="8154174" cy="6011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Combine data from various sources</a:t>
            </a:r>
          </a:p>
          <a:p>
            <a:r>
              <a:rPr lang="en-US" sz="2400" dirty="0"/>
              <a:t>Check data schema:</a:t>
            </a:r>
          </a:p>
          <a:p>
            <a:pPr lvl="1"/>
            <a:r>
              <a:rPr lang="en-US" dirty="0"/>
              <a:t>Usually, the source of the data has schema describing the data</a:t>
            </a:r>
          </a:p>
          <a:p>
            <a:r>
              <a:rPr lang="en-US" sz="2400" dirty="0"/>
              <a:t>Clean your Data: identify and handle errors in your data.</a:t>
            </a:r>
          </a:p>
          <a:p>
            <a:pPr lvl="1"/>
            <a:r>
              <a:rPr lang="en-US" dirty="0"/>
              <a:t>Handle Missing data</a:t>
            </a:r>
          </a:p>
          <a:p>
            <a:pPr lvl="1"/>
            <a:r>
              <a:rPr lang="en-US" dirty="0"/>
              <a:t>Handle outliers</a:t>
            </a:r>
          </a:p>
          <a:p>
            <a:r>
              <a:rPr lang="en-US" sz="2400" dirty="0"/>
              <a:t>Data Transformation: change the scale of some/all variables. Why?? We will discuss it later.</a:t>
            </a:r>
          </a:p>
          <a:p>
            <a:r>
              <a:rPr lang="en-US" sz="2400" dirty="0"/>
              <a:t>Feature Selection: select these features that are most relevant to your task.</a:t>
            </a:r>
          </a:p>
          <a:p>
            <a:r>
              <a:rPr lang="en-US" sz="2400" dirty="0"/>
              <a:t>Feature Engineering: combine features, derive new variables, dimensionality reduction,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7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CC151-9B00-41F3-8F17-324E5CADFB67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2B80-4F24-A266-6A7F-4911D3B771BC}"/>
              </a:ext>
            </a:extLst>
          </p:cNvPr>
          <p:cNvSpPr>
            <a:spLocks noGrp="1"/>
          </p:cNvSpPr>
          <p:nvPr/>
        </p:nvSpPr>
        <p:spPr>
          <a:xfrm>
            <a:off x="4442605" y="649480"/>
            <a:ext cx="7746348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 dirty="0"/>
              <a:t>We can’t prepare the data without first exploring the data.</a:t>
            </a:r>
          </a:p>
          <a:p>
            <a:r>
              <a:rPr lang="en-US" sz="2400" dirty="0"/>
              <a:t>Quantify missing data</a:t>
            </a:r>
          </a:p>
          <a:p>
            <a:r>
              <a:rPr lang="en-US" sz="2400" dirty="0"/>
              <a:t>Identify numerical and categorical variables</a:t>
            </a:r>
          </a:p>
          <a:p>
            <a:r>
              <a:rPr lang="en-US" sz="2400" dirty="0"/>
              <a:t>Determine unique values (cardinality) in categorical features </a:t>
            </a:r>
          </a:p>
          <a:p>
            <a:r>
              <a:rPr lang="en-US" sz="2400" dirty="0"/>
              <a:t>Check rare/ dominant categories in categorical features</a:t>
            </a:r>
          </a:p>
          <a:p>
            <a:r>
              <a:rPr lang="en-US" sz="2400" dirty="0"/>
              <a:t>Highlight outliers</a:t>
            </a:r>
          </a:p>
          <a:p>
            <a:r>
              <a:rPr lang="en-US" sz="2400" dirty="0"/>
              <a:t>Identify linear relationships</a:t>
            </a:r>
          </a:p>
          <a:p>
            <a:r>
              <a:rPr lang="en-US" sz="2400" dirty="0"/>
              <a:t>Identify a normal distribution</a:t>
            </a:r>
          </a:p>
          <a:p>
            <a:r>
              <a:rPr lang="en-US" sz="2400" dirty="0"/>
              <a:t>Check histograms</a:t>
            </a:r>
          </a:p>
        </p:txBody>
      </p:sp>
    </p:spTree>
    <p:extLst>
      <p:ext uri="{BB962C8B-B14F-4D97-AF65-F5344CB8AC3E}">
        <p14:creationId xmlns:p14="http://schemas.microsoft.com/office/powerpoint/2010/main" val="67912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281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Rady</dc:creator>
  <cp:lastModifiedBy>Ahmed Rady</cp:lastModifiedBy>
  <cp:revision>4</cp:revision>
  <dcterms:created xsi:type="dcterms:W3CDTF">2024-02-06T03:01:41Z</dcterms:created>
  <dcterms:modified xsi:type="dcterms:W3CDTF">2024-02-08T06:03:55Z</dcterms:modified>
</cp:coreProperties>
</file>