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95" r:id="rId3"/>
    <p:sldId id="279" r:id="rId4"/>
    <p:sldId id="296" r:id="rId5"/>
    <p:sldId id="300" r:id="rId6"/>
    <p:sldId id="297" r:id="rId7"/>
    <p:sldId id="298" r:id="rId8"/>
    <p:sldId id="301" r:id="rId9"/>
    <p:sldId id="302" r:id="rId10"/>
    <p:sldId id="303" r:id="rId11"/>
    <p:sldId id="305" r:id="rId12"/>
    <p:sldId id="306" r:id="rId13"/>
    <p:sldId id="319" r:id="rId14"/>
    <p:sldId id="307" r:id="rId15"/>
    <p:sldId id="308" r:id="rId16"/>
    <p:sldId id="309" r:id="rId17"/>
    <p:sldId id="310" r:id="rId18"/>
    <p:sldId id="311" r:id="rId19"/>
    <p:sldId id="318" r:id="rId20"/>
    <p:sldId id="312" r:id="rId21"/>
    <p:sldId id="313" r:id="rId22"/>
    <p:sldId id="320" r:id="rId23"/>
    <p:sldId id="315" r:id="rId24"/>
    <p:sldId id="316" r:id="rId25"/>
    <p:sldId id="317" r:id="rId26"/>
    <p:sldId id="32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6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3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8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007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87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8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04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37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6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5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3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pi4py.readthedocs.io/en/stable/" TargetMode="External"/><Relationship Id="rId2" Type="http://schemas.openxmlformats.org/officeDocument/2006/relationships/hyperlink" Target="https://computing.llnl.gov/tutorials/mp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annon%27s_algorithm" TargetMode="External"/><Relationship Id="rId4" Type="http://schemas.openxmlformats.org/officeDocument/2006/relationships/hyperlink" Target="https://www.codingame.com/playgrounds/349/introduction-to-mpi/non-blocking-communications---exercis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enYamamoto/IEEE_MPI_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2-AmHyu3AvMKvNoYE4xiOlxOnt_k7CcQ?usp=sharing" TargetMode="External"/><Relationship Id="rId2" Type="http://schemas.openxmlformats.org/officeDocument/2006/relationships/hyperlink" Target="https://colab.research.google.com/drive/1DmPziA4KuqG6Z9EwsM07X5OYod_Wq2SF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C164-F757-4344-A7E2-49DC4B04F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 fontScale="90000"/>
          </a:bodyPr>
          <a:lstStyle/>
          <a:p>
            <a:r>
              <a:rPr lang="en-US" dirty="0"/>
              <a:t>Multithreaded Programming with MPI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B98B9-4E6A-4E2B-BF1F-93748EAE2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en-US" dirty="0"/>
              <a:t>IEEE Technical Workshop 11/12/2020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A25388-30CA-41E2-965A-436F581557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" r="61158"/>
          <a:stretch/>
        </p:blipFill>
        <p:spPr>
          <a:xfrm>
            <a:off x="3131127" y="1102655"/>
            <a:ext cx="5116945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49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6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Overview</a:t>
            </a:r>
          </a:p>
        </p:txBody>
      </p:sp>
      <p:sp useBgFill="1">
        <p:nvSpPr>
          <p:cNvPr id="118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2 MPI topic: Functional parallelism">
            <a:extLst>
              <a:ext uri="{FF2B5EF4-FFF2-40B4-BE49-F238E27FC236}">
                <a16:creationId xmlns:a16="http://schemas.microsoft.com/office/drawing/2014/main" id="{2C1D15D0-3DB1-4CF3-A1C7-E592578F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814372"/>
            <a:ext cx="4635583" cy="323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MPI spawns what it calls processes or tasks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Ideally, one task per core/thread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Can spawn over many different machines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General MPI Program Structure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MPI environment initialization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Parallel work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MPI environment teardown (in C/Fortran)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lvl="1"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91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Communicators and task ids</a:t>
            </a:r>
          </a:p>
        </p:txBody>
      </p:sp>
      <p:pic>
        <p:nvPicPr>
          <p:cNvPr id="3074" name="Picture 2" descr="sFlow: NUMA">
            <a:extLst>
              <a:ext uri="{FF2B5EF4-FFF2-40B4-BE49-F238E27FC236}">
                <a16:creationId xmlns:a16="http://schemas.microsoft.com/office/drawing/2014/main" id="{38EA3B54-918B-43AA-A4A1-31DEA259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821462"/>
            <a:ext cx="3494597" cy="240570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MPI uses communications (comms) and groups to define which collection of processes may communicate with each other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Most of the time, comm will be MPI_COMM_WORLD (MPI.COMM_WORLD), which is like the global communicator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Within each comm, each process is assigned a unique integer identifier called a rank or task ID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each comm, ranks start at 0 and proceed contiguously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3646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MPI point-to-point operations typically involve message passing between two and only two MPI tasks</a:t>
            </a:r>
          </a:p>
          <a:p>
            <a:pPr lvl="1"/>
            <a:r>
              <a:rPr lang="en-US" dirty="0"/>
              <a:t>One process sends data; data is received by task with matching receive</a:t>
            </a:r>
          </a:p>
          <a:p>
            <a:r>
              <a:rPr lang="en-US" dirty="0"/>
              <a:t>Many different type of send/receive routines</a:t>
            </a:r>
          </a:p>
          <a:p>
            <a:pPr lvl="1"/>
            <a:r>
              <a:rPr lang="en-US" dirty="0"/>
              <a:t>Synchronous send</a:t>
            </a:r>
          </a:p>
          <a:p>
            <a:pPr lvl="1"/>
            <a:r>
              <a:rPr lang="en-US" b="1" dirty="0"/>
              <a:t>Blocking send/receive</a:t>
            </a:r>
          </a:p>
          <a:p>
            <a:pPr lvl="1"/>
            <a:r>
              <a:rPr lang="en-US" b="1" dirty="0"/>
              <a:t>Non-blocking send/receive</a:t>
            </a:r>
          </a:p>
          <a:p>
            <a:pPr lvl="1"/>
            <a:r>
              <a:rPr lang="en-US" dirty="0"/>
              <a:t>Buffered send</a:t>
            </a:r>
          </a:p>
          <a:p>
            <a:pPr lvl="1"/>
            <a:r>
              <a:rPr lang="en-US" dirty="0"/>
              <a:t>Combined send/receive</a:t>
            </a:r>
          </a:p>
          <a:p>
            <a:pPr lvl="1"/>
            <a:r>
              <a:rPr lang="en-US" dirty="0"/>
              <a:t>Ready send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3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F7D0B8-B2D3-4B17-9091-8F1F146F5E6F}"/>
              </a:ext>
            </a:extLst>
          </p:cNvPr>
          <p:cNvSpPr txBox="1">
            <a:spLocks/>
          </p:cNvSpPr>
          <p:nvPr/>
        </p:nvSpPr>
        <p:spPr>
          <a:xfrm>
            <a:off x="1293812" y="224948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system buffer is reserved to hold data in transit</a:t>
            </a:r>
          </a:p>
          <a:p>
            <a:pPr lvl="1"/>
            <a:r>
              <a:rPr lang="en-US" dirty="0"/>
              <a:t>Buffer is managed entirely by MPI Library and is oblique to the programmer</a:t>
            </a:r>
          </a:p>
          <a:p>
            <a:r>
              <a:rPr lang="en-US" dirty="0"/>
              <a:t>MPI guarantees that messages will no overtake each other</a:t>
            </a:r>
          </a:p>
          <a:p>
            <a:pPr lvl="1"/>
            <a:r>
              <a:rPr lang="en-US" dirty="0"/>
              <a:t>If message 1 is sent before message 2, message 1 will always be received before message 2</a:t>
            </a:r>
          </a:p>
          <a:p>
            <a:pPr lvl="1"/>
            <a:r>
              <a:rPr lang="en-US" dirty="0"/>
              <a:t>If receive 1 is posted before receive 2, receive 1 will always be receive its value before receive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0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Send/Receive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Blocking send only returns when it is safe to modify send data for reuse</a:t>
            </a:r>
          </a:p>
          <a:p>
            <a:pPr lvl="1"/>
            <a:r>
              <a:rPr lang="en-US" dirty="0"/>
              <a:t>Doesn’t mean data is received, can still be in buffer</a:t>
            </a:r>
          </a:p>
          <a:p>
            <a:r>
              <a:rPr lang="en-US" dirty="0"/>
              <a:t>Blocking receive only returns when the data is received and ready to be used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61F19-72F3-4D1D-88BA-41B6CA6D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01" y="4249024"/>
            <a:ext cx="115347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6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Send/Receive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Non-Blocking send/receive return almost immediately and don’t wait for communication to complete</a:t>
            </a:r>
          </a:p>
          <a:p>
            <a:r>
              <a:rPr lang="en-US" dirty="0"/>
              <a:t>Used to overlap computation with communication for performance gain</a:t>
            </a:r>
          </a:p>
          <a:p>
            <a:r>
              <a:rPr lang="en-US" dirty="0"/>
              <a:t>Need a wait routine (or test routine) to make sure data is ready to be modified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9C88C-8845-4781-AC30-997308C6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86" y="4529139"/>
            <a:ext cx="10458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43B-4CF4-46EC-88AF-663855A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70358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BC52-0A1A-4F81-9A0F-D590AA32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56188"/>
            <a:ext cx="8008842" cy="878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Google </a:t>
            </a:r>
            <a:r>
              <a:rPr lang="en-US" sz="2400" dirty="0" err="1">
                <a:solidFill>
                  <a:schemeClr val="tx2"/>
                </a:solidFill>
              </a:rPr>
              <a:t>Colab</a:t>
            </a:r>
            <a:r>
              <a:rPr lang="en-US" sz="2400" dirty="0">
                <a:solidFill>
                  <a:schemeClr val="tx2"/>
                </a:solidFill>
              </a:rPr>
              <a:t> Links:</a:t>
            </a:r>
          </a:p>
        </p:txBody>
      </p:sp>
    </p:spTree>
    <p:extLst>
      <p:ext uri="{BB962C8B-B14F-4D97-AF65-F5344CB8AC3E}">
        <p14:creationId xmlns:p14="http://schemas.microsoft.com/office/powerpoint/2010/main" val="32780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Every task says hello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10617-028A-43BD-B926-FEB72C33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98" y="2670896"/>
            <a:ext cx="5705475" cy="4010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7DAC5-1718-43B4-82A8-42F6A862E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286" y="2700914"/>
            <a:ext cx="44291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Master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51F2B-8094-4385-A47F-2D47E3408094}"/>
              </a:ext>
            </a:extLst>
          </p:cNvPr>
          <p:cNvSpPr/>
          <p:nvPr/>
        </p:nvSpPr>
        <p:spPr>
          <a:xfrm>
            <a:off x="5250861" y="2317378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2D900-186E-45DB-AA81-A4B627582560}"/>
              </a:ext>
            </a:extLst>
          </p:cNvPr>
          <p:cNvSpPr/>
          <p:nvPr/>
        </p:nvSpPr>
        <p:spPr>
          <a:xfrm>
            <a:off x="8994265" y="4596390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A7A39-46B1-4AB2-BEAD-41642C3CB5A3}"/>
              </a:ext>
            </a:extLst>
          </p:cNvPr>
          <p:cNvSpPr/>
          <p:nvPr/>
        </p:nvSpPr>
        <p:spPr>
          <a:xfrm>
            <a:off x="1832931" y="459639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BDCDC-F15C-4892-BD86-ED321DD3E38E}"/>
              </a:ext>
            </a:extLst>
          </p:cNvPr>
          <p:cNvSpPr/>
          <p:nvPr/>
        </p:nvSpPr>
        <p:spPr>
          <a:xfrm>
            <a:off x="7746464" y="4596390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214D7-9AC4-4541-BF8A-E623C8E34D91}"/>
              </a:ext>
            </a:extLst>
          </p:cNvPr>
          <p:cNvSpPr/>
          <p:nvPr/>
        </p:nvSpPr>
        <p:spPr>
          <a:xfrm>
            <a:off x="2986687" y="459639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09DFB4-8D53-45C6-B61F-BB8E991C778F}"/>
              </a:ext>
            </a:extLst>
          </p:cNvPr>
          <p:cNvSpPr/>
          <p:nvPr/>
        </p:nvSpPr>
        <p:spPr>
          <a:xfrm>
            <a:off x="4118774" y="459639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8FEE24-B91A-4AFB-A754-64677B1EFF5E}"/>
              </a:ext>
            </a:extLst>
          </p:cNvPr>
          <p:cNvSpPr/>
          <p:nvPr/>
        </p:nvSpPr>
        <p:spPr>
          <a:xfrm>
            <a:off x="5250861" y="459639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FC024-CCF1-4654-8FE1-AC6E487A4EC5}"/>
              </a:ext>
            </a:extLst>
          </p:cNvPr>
          <p:cNvSpPr/>
          <p:nvPr/>
        </p:nvSpPr>
        <p:spPr>
          <a:xfrm>
            <a:off x="6493994" y="4596390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5E3264-80E7-4CF8-922F-7F5B254F53DD}"/>
              </a:ext>
            </a:extLst>
          </p:cNvPr>
          <p:cNvCxnSpPr>
            <a:cxnSpLocks/>
          </p:cNvCxnSpPr>
          <p:nvPr/>
        </p:nvCxnSpPr>
        <p:spPr>
          <a:xfrm flipV="1">
            <a:off x="2243470" y="3189347"/>
            <a:ext cx="3204503" cy="1400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7A8B07-68B5-4DE4-818D-024A397BAA8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439693" y="3238692"/>
            <a:ext cx="2116836" cy="1357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D21B4B-9BA4-4362-9654-5DC513E9B5D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43835" y="3185640"/>
            <a:ext cx="3403436" cy="141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D14D7-3780-4ECB-A1EF-0D822153A33D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798759" y="3288037"/>
            <a:ext cx="1148241" cy="1308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8DD97C-6ECE-44CD-A0E9-AF6EEEEBE2B8}"/>
              </a:ext>
            </a:extLst>
          </p:cNvPr>
          <p:cNvCxnSpPr>
            <a:cxnSpLocks/>
          </p:cNvCxnSpPr>
          <p:nvPr/>
        </p:nvCxnSpPr>
        <p:spPr>
          <a:xfrm flipH="1" flipV="1">
            <a:off x="5669567" y="3288037"/>
            <a:ext cx="34299" cy="1301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12B89A-0409-4E5F-88A6-42DE6B4B538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71780" y="3288037"/>
            <a:ext cx="1019049" cy="1308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9A931C-9719-4651-B35C-4899AB8B81C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898319" y="3245102"/>
            <a:ext cx="2301151" cy="1351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5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51F2B-8094-4385-A47F-2D47E3408094}"/>
              </a:ext>
            </a:extLst>
          </p:cNvPr>
          <p:cNvSpPr/>
          <p:nvPr/>
        </p:nvSpPr>
        <p:spPr>
          <a:xfrm>
            <a:off x="1851675" y="2039002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2D900-186E-45DB-AA81-A4B627582560}"/>
              </a:ext>
            </a:extLst>
          </p:cNvPr>
          <p:cNvSpPr/>
          <p:nvPr/>
        </p:nvSpPr>
        <p:spPr>
          <a:xfrm>
            <a:off x="1851675" y="3838902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A7A39-46B1-4AB2-BEAD-41642C3CB5A3}"/>
              </a:ext>
            </a:extLst>
          </p:cNvPr>
          <p:cNvSpPr/>
          <p:nvPr/>
        </p:nvSpPr>
        <p:spPr>
          <a:xfrm>
            <a:off x="3210477" y="2039002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BDCDC-F15C-4892-BD86-ED321DD3E38E}"/>
              </a:ext>
            </a:extLst>
          </p:cNvPr>
          <p:cNvSpPr/>
          <p:nvPr/>
        </p:nvSpPr>
        <p:spPr>
          <a:xfrm>
            <a:off x="3210477" y="383890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214D7-9AC4-4541-BF8A-E623C8E34D91}"/>
              </a:ext>
            </a:extLst>
          </p:cNvPr>
          <p:cNvSpPr/>
          <p:nvPr/>
        </p:nvSpPr>
        <p:spPr>
          <a:xfrm>
            <a:off x="4571779" y="203900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09DFB4-8D53-45C6-B61F-BB8E991C778F}"/>
              </a:ext>
            </a:extLst>
          </p:cNvPr>
          <p:cNvSpPr/>
          <p:nvPr/>
        </p:nvSpPr>
        <p:spPr>
          <a:xfrm>
            <a:off x="5898319" y="2039000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8FEE24-B91A-4AFB-A754-64677B1EFF5E}"/>
              </a:ext>
            </a:extLst>
          </p:cNvPr>
          <p:cNvSpPr/>
          <p:nvPr/>
        </p:nvSpPr>
        <p:spPr>
          <a:xfrm>
            <a:off x="5894065" y="3833773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FC024-CCF1-4654-8FE1-AC6E487A4EC5}"/>
              </a:ext>
            </a:extLst>
          </p:cNvPr>
          <p:cNvSpPr/>
          <p:nvPr/>
        </p:nvSpPr>
        <p:spPr>
          <a:xfrm>
            <a:off x="4571779" y="383890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5E3264-80E7-4CF8-922F-7F5B254F53DD}"/>
              </a:ext>
            </a:extLst>
          </p:cNvPr>
          <p:cNvCxnSpPr>
            <a:cxnSpLocks/>
          </p:cNvCxnSpPr>
          <p:nvPr/>
        </p:nvCxnSpPr>
        <p:spPr>
          <a:xfrm>
            <a:off x="2438905" y="2861121"/>
            <a:ext cx="0" cy="97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7A8B07-68B5-4DE4-818D-024A397BAA82}"/>
              </a:ext>
            </a:extLst>
          </p:cNvPr>
          <p:cNvCxnSpPr>
            <a:cxnSpLocks/>
          </p:cNvCxnSpPr>
          <p:nvPr/>
        </p:nvCxnSpPr>
        <p:spPr>
          <a:xfrm flipV="1">
            <a:off x="5159009" y="2852076"/>
            <a:ext cx="0" cy="97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D21B4B-9BA4-4362-9654-5DC513E9B5DC}"/>
              </a:ext>
            </a:extLst>
          </p:cNvPr>
          <p:cNvCxnSpPr>
            <a:cxnSpLocks/>
          </p:cNvCxnSpPr>
          <p:nvPr/>
        </p:nvCxnSpPr>
        <p:spPr>
          <a:xfrm flipV="1">
            <a:off x="3529259" y="2852076"/>
            <a:ext cx="0" cy="977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D14D7-3780-4ECB-A1EF-0D822153A33D}"/>
              </a:ext>
            </a:extLst>
          </p:cNvPr>
          <p:cNvCxnSpPr>
            <a:cxnSpLocks/>
          </p:cNvCxnSpPr>
          <p:nvPr/>
        </p:nvCxnSpPr>
        <p:spPr>
          <a:xfrm>
            <a:off x="3814485" y="2861122"/>
            <a:ext cx="0" cy="977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8DD97C-6ECE-44CD-A0E9-AF6EEEEBE2B8}"/>
              </a:ext>
            </a:extLst>
          </p:cNvPr>
          <p:cNvCxnSpPr>
            <a:cxnSpLocks/>
          </p:cNvCxnSpPr>
          <p:nvPr/>
        </p:nvCxnSpPr>
        <p:spPr>
          <a:xfrm flipV="1">
            <a:off x="2145291" y="2861121"/>
            <a:ext cx="0" cy="97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12B89A-0409-4E5F-88A6-42DE6B4B5382}"/>
              </a:ext>
            </a:extLst>
          </p:cNvPr>
          <p:cNvCxnSpPr>
            <a:cxnSpLocks/>
          </p:cNvCxnSpPr>
          <p:nvPr/>
        </p:nvCxnSpPr>
        <p:spPr>
          <a:xfrm flipV="1">
            <a:off x="6230027" y="2850865"/>
            <a:ext cx="4254" cy="972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9A931C-9719-4651-B35C-4899AB8B81C2}"/>
              </a:ext>
            </a:extLst>
          </p:cNvPr>
          <p:cNvCxnSpPr>
            <a:cxnSpLocks/>
          </p:cNvCxnSpPr>
          <p:nvPr/>
        </p:nvCxnSpPr>
        <p:spPr>
          <a:xfrm>
            <a:off x="4873784" y="2861121"/>
            <a:ext cx="0" cy="97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EF19C8-0EAC-4497-B8B4-1BDC6C18F1AD}"/>
              </a:ext>
            </a:extLst>
          </p:cNvPr>
          <p:cNvCxnSpPr>
            <a:cxnSpLocks/>
          </p:cNvCxnSpPr>
          <p:nvPr/>
        </p:nvCxnSpPr>
        <p:spPr>
          <a:xfrm flipH="1">
            <a:off x="6454742" y="2863684"/>
            <a:ext cx="4254" cy="972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3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Introduction to MPI and MPI Terms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18084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75FDA1-F9CF-46CF-958E-13F28FFDFC5B}"/>
              </a:ext>
            </a:extLst>
          </p:cNvPr>
          <p:cNvSpPr/>
          <p:nvPr/>
        </p:nvSpPr>
        <p:spPr>
          <a:xfrm>
            <a:off x="4730744" y="1686027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17332-BBED-4D98-8CFE-3DE277B16AB7}"/>
              </a:ext>
            </a:extLst>
          </p:cNvPr>
          <p:cNvSpPr/>
          <p:nvPr/>
        </p:nvSpPr>
        <p:spPr>
          <a:xfrm>
            <a:off x="6476370" y="2160075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DAD6-7BF1-4840-BD5D-E3A33E38F582}"/>
              </a:ext>
            </a:extLst>
          </p:cNvPr>
          <p:cNvSpPr/>
          <p:nvPr/>
        </p:nvSpPr>
        <p:spPr>
          <a:xfrm>
            <a:off x="3076857" y="2076437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71294-1BD8-4F45-AFD2-1A872F829EFF}"/>
              </a:ext>
            </a:extLst>
          </p:cNvPr>
          <p:cNvSpPr/>
          <p:nvPr/>
        </p:nvSpPr>
        <p:spPr>
          <a:xfrm>
            <a:off x="7182194" y="3525546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9AE33-9E9E-4D23-A4C3-E31AB9EAEF23}"/>
              </a:ext>
            </a:extLst>
          </p:cNvPr>
          <p:cNvSpPr/>
          <p:nvPr/>
        </p:nvSpPr>
        <p:spPr>
          <a:xfrm>
            <a:off x="2516904" y="3525546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638B4-1809-46F5-A34C-E498AD20BF0A}"/>
              </a:ext>
            </a:extLst>
          </p:cNvPr>
          <p:cNvSpPr/>
          <p:nvPr/>
        </p:nvSpPr>
        <p:spPr>
          <a:xfrm>
            <a:off x="3161349" y="5019368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DFA720-B97D-4B1A-925F-F5F8FB1018F0}"/>
              </a:ext>
            </a:extLst>
          </p:cNvPr>
          <p:cNvSpPr/>
          <p:nvPr/>
        </p:nvSpPr>
        <p:spPr>
          <a:xfrm>
            <a:off x="4741015" y="5391417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2A027-91C0-4DED-8A17-1C37FA3D06BC}"/>
              </a:ext>
            </a:extLst>
          </p:cNvPr>
          <p:cNvSpPr/>
          <p:nvPr/>
        </p:nvSpPr>
        <p:spPr>
          <a:xfrm>
            <a:off x="6436576" y="5116427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710C6-4CB8-4325-ABCE-E952B0F25468}"/>
              </a:ext>
            </a:extLst>
          </p:cNvPr>
          <p:cNvCxnSpPr>
            <a:cxnSpLocks/>
          </p:cNvCxnSpPr>
          <p:nvPr/>
        </p:nvCxnSpPr>
        <p:spPr>
          <a:xfrm>
            <a:off x="5647026" y="1926259"/>
            <a:ext cx="779943" cy="420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1A2859-861C-4DDA-87F4-F729150187F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982868" y="2097088"/>
            <a:ext cx="747876" cy="390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EFFD69-4057-40EF-A5ED-034A3255F46A}"/>
              </a:ext>
            </a:extLst>
          </p:cNvPr>
          <p:cNvCxnSpPr>
            <a:cxnSpLocks/>
          </p:cNvCxnSpPr>
          <p:nvPr/>
        </p:nvCxnSpPr>
        <p:spPr>
          <a:xfrm flipH="1">
            <a:off x="3993139" y="1931400"/>
            <a:ext cx="737605" cy="356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B4296-15BF-49BE-9BC6-B8240290BA67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5636755" y="2097088"/>
            <a:ext cx="839615" cy="47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5A17B5-D5AE-4498-9B47-2C350C9BC42F}"/>
              </a:ext>
            </a:extLst>
          </p:cNvPr>
          <p:cNvCxnSpPr>
            <a:cxnSpLocks/>
          </p:cNvCxnSpPr>
          <p:nvPr/>
        </p:nvCxnSpPr>
        <p:spPr>
          <a:xfrm>
            <a:off x="2826065" y="4338890"/>
            <a:ext cx="631736" cy="680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5E06E-32BD-4119-BD2B-71A12409FB8D}"/>
              </a:ext>
            </a:extLst>
          </p:cNvPr>
          <p:cNvCxnSpPr>
            <a:cxnSpLocks/>
          </p:cNvCxnSpPr>
          <p:nvPr/>
        </p:nvCxnSpPr>
        <p:spPr>
          <a:xfrm flipH="1">
            <a:off x="3123677" y="2918955"/>
            <a:ext cx="510752" cy="615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BAC5BC-A626-4BAC-B797-9E2BA1662E9D}"/>
              </a:ext>
            </a:extLst>
          </p:cNvPr>
          <p:cNvCxnSpPr>
            <a:cxnSpLocks/>
          </p:cNvCxnSpPr>
          <p:nvPr/>
        </p:nvCxnSpPr>
        <p:spPr>
          <a:xfrm flipV="1">
            <a:off x="2854556" y="2895534"/>
            <a:ext cx="526641" cy="630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296DD4-5EA3-4111-BA10-E3E814D97526}"/>
              </a:ext>
            </a:extLst>
          </p:cNvPr>
          <p:cNvCxnSpPr>
            <a:cxnSpLocks/>
          </p:cNvCxnSpPr>
          <p:nvPr/>
        </p:nvCxnSpPr>
        <p:spPr>
          <a:xfrm>
            <a:off x="3146537" y="4347667"/>
            <a:ext cx="620425" cy="651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6FA8D2-84BC-4BDF-B541-0B52B678EC4C}"/>
              </a:ext>
            </a:extLst>
          </p:cNvPr>
          <p:cNvCxnSpPr>
            <a:cxnSpLocks/>
          </p:cNvCxnSpPr>
          <p:nvPr/>
        </p:nvCxnSpPr>
        <p:spPr>
          <a:xfrm>
            <a:off x="4062225" y="5548187"/>
            <a:ext cx="668519" cy="386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0EB322-9615-4667-B783-9676FBEA59D0}"/>
              </a:ext>
            </a:extLst>
          </p:cNvPr>
          <p:cNvCxnSpPr>
            <a:cxnSpLocks/>
          </p:cNvCxnSpPr>
          <p:nvPr/>
        </p:nvCxnSpPr>
        <p:spPr>
          <a:xfrm flipH="1" flipV="1">
            <a:off x="4062224" y="5237860"/>
            <a:ext cx="678792" cy="421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0116A6-4EC0-4C7E-B400-C1BA04A5F8DB}"/>
              </a:ext>
            </a:extLst>
          </p:cNvPr>
          <p:cNvCxnSpPr>
            <a:cxnSpLocks/>
          </p:cNvCxnSpPr>
          <p:nvPr/>
        </p:nvCxnSpPr>
        <p:spPr>
          <a:xfrm flipV="1">
            <a:off x="5647026" y="5659200"/>
            <a:ext cx="789549" cy="337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DC1FB4-73DC-43F5-851E-3026C6C2A723}"/>
              </a:ext>
            </a:extLst>
          </p:cNvPr>
          <p:cNvCxnSpPr>
            <a:cxnSpLocks/>
          </p:cNvCxnSpPr>
          <p:nvPr/>
        </p:nvCxnSpPr>
        <p:spPr>
          <a:xfrm flipH="1">
            <a:off x="5636756" y="5391417"/>
            <a:ext cx="765891" cy="355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3649BE-482D-4157-8901-B28B5E262B68}"/>
              </a:ext>
            </a:extLst>
          </p:cNvPr>
          <p:cNvCxnSpPr>
            <a:cxnSpLocks/>
          </p:cNvCxnSpPr>
          <p:nvPr/>
        </p:nvCxnSpPr>
        <p:spPr>
          <a:xfrm flipV="1">
            <a:off x="6747584" y="4347667"/>
            <a:ext cx="745618" cy="768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B46601-BB0E-4AA6-8A22-DE555DD385F3}"/>
              </a:ext>
            </a:extLst>
          </p:cNvPr>
          <p:cNvCxnSpPr>
            <a:cxnSpLocks/>
          </p:cNvCxnSpPr>
          <p:nvPr/>
        </p:nvCxnSpPr>
        <p:spPr>
          <a:xfrm flipH="1" flipV="1">
            <a:off x="6794396" y="2982196"/>
            <a:ext cx="705824" cy="54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6D29DB-7AAC-4AD6-9F3E-B6A1F6319869}"/>
              </a:ext>
            </a:extLst>
          </p:cNvPr>
          <p:cNvCxnSpPr>
            <a:cxnSpLocks/>
          </p:cNvCxnSpPr>
          <p:nvPr/>
        </p:nvCxnSpPr>
        <p:spPr>
          <a:xfrm flipH="1">
            <a:off x="6984334" y="4347667"/>
            <a:ext cx="745618" cy="768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2A488B-4818-4AD3-89C8-F7D0030CA2E9}"/>
              </a:ext>
            </a:extLst>
          </p:cNvPr>
          <p:cNvCxnSpPr>
            <a:cxnSpLocks/>
          </p:cNvCxnSpPr>
          <p:nvPr/>
        </p:nvCxnSpPr>
        <p:spPr>
          <a:xfrm>
            <a:off x="6970680" y="2982196"/>
            <a:ext cx="705824" cy="54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8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Calculate Pi!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9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One task is constantly on; the other does computation (in this case, sleeps) and then send the result of the computation to the main task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27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43B-4CF4-46EC-88AF-663855A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70358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BC52-0A1A-4F81-9A0F-D590AA32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56188"/>
            <a:ext cx="8008842" cy="878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to do now?</a:t>
            </a:r>
          </a:p>
        </p:txBody>
      </p:sp>
    </p:spTree>
    <p:extLst>
      <p:ext uri="{BB962C8B-B14F-4D97-AF65-F5344CB8AC3E}">
        <p14:creationId xmlns:p14="http://schemas.microsoft.com/office/powerpoint/2010/main" val="3334955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 existing code/algorithms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A good way to learn MPI to write code</a:t>
            </a:r>
          </a:p>
          <a:p>
            <a:r>
              <a:rPr lang="en-US" dirty="0"/>
              <a:t>Interesting algorithms to look into</a:t>
            </a:r>
          </a:p>
          <a:p>
            <a:pPr lvl="1"/>
            <a:r>
              <a:rPr lang="en-US" dirty="0"/>
              <a:t>Matrix multiplication</a:t>
            </a:r>
          </a:p>
          <a:p>
            <a:pPr lvl="1"/>
            <a:r>
              <a:rPr lang="en-US" dirty="0"/>
              <a:t>Sorting algorithms</a:t>
            </a:r>
          </a:p>
          <a:p>
            <a:pPr lvl="2"/>
            <a:r>
              <a:rPr lang="en-US" dirty="0"/>
              <a:t>Sleep sort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08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Most computers are multicore</a:t>
            </a:r>
          </a:p>
          <a:p>
            <a:r>
              <a:rPr lang="en-US" dirty="0"/>
              <a:t>Some multicore single-board computers</a:t>
            </a:r>
          </a:p>
          <a:p>
            <a:pPr lvl="1"/>
            <a:r>
              <a:rPr lang="en-US" dirty="0"/>
              <a:t>Raspberry Pi 3/4 have quad-core processors</a:t>
            </a:r>
          </a:p>
          <a:p>
            <a:pPr lvl="1"/>
            <a:r>
              <a:rPr lang="en-US" dirty="0"/>
              <a:t>ARM Cortex-M4 and Cortex-M0</a:t>
            </a:r>
          </a:p>
          <a:p>
            <a:r>
              <a:rPr lang="en-US" dirty="0"/>
              <a:t>Some project ideas</a:t>
            </a:r>
          </a:p>
          <a:p>
            <a:pPr lvl="1"/>
            <a:r>
              <a:rPr lang="en-US" dirty="0"/>
              <a:t>One thread deals with inputs/immediate actions, one thread does computation</a:t>
            </a:r>
          </a:p>
          <a:p>
            <a:pPr lvl="2"/>
            <a:r>
              <a:rPr lang="en-US" dirty="0"/>
              <a:t>Robot that has one thread doing path planning and another dealing with sensors and moving</a:t>
            </a:r>
          </a:p>
          <a:p>
            <a:pPr lvl="1"/>
            <a:r>
              <a:rPr lang="en-US" dirty="0"/>
              <a:t>Splitting large calculations on multiple threads</a:t>
            </a:r>
          </a:p>
          <a:p>
            <a:pPr lvl="2"/>
            <a:r>
              <a:rPr lang="en-US" dirty="0"/>
              <a:t>Neural nets, matrix multiplications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3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DFF6-8648-457D-8AF4-33A4A343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53E2-14DF-446A-A056-4A2CDE6E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Tutorial - </a:t>
            </a:r>
            <a:r>
              <a:rPr lang="en-US" dirty="0">
                <a:hlinkClick r:id="rId2"/>
              </a:rPr>
              <a:t>https://computing.llnl.gov/tutorials/mpi/</a:t>
            </a:r>
            <a:r>
              <a:rPr lang="en-US" dirty="0"/>
              <a:t> (in C and Fortran)</a:t>
            </a:r>
          </a:p>
          <a:p>
            <a:r>
              <a:rPr lang="en-US" dirty="0"/>
              <a:t>mpi4py docs - </a:t>
            </a:r>
            <a:r>
              <a:rPr lang="en-US" dirty="0">
                <a:hlinkClick r:id="rId3"/>
              </a:rPr>
              <a:t>https://mpi4py.readthedocs.io/en/stable/</a:t>
            </a:r>
            <a:endParaRPr lang="en-US" dirty="0"/>
          </a:p>
          <a:p>
            <a:r>
              <a:rPr lang="en-US" dirty="0"/>
              <a:t>Some more on Non-Blocking </a:t>
            </a:r>
            <a:r>
              <a:rPr lang="en-US" dirty="0">
                <a:hlinkClick r:id="rId4"/>
              </a:rPr>
              <a:t>https://www.codingame.com/playgrounds/349/introduction-to-mpi/non-blocking-communications---exercise</a:t>
            </a:r>
            <a:endParaRPr lang="en-US" dirty="0"/>
          </a:p>
          <a:p>
            <a:r>
              <a:rPr lang="en-US" dirty="0"/>
              <a:t>Cannon's Algorithm - </a:t>
            </a:r>
            <a:r>
              <a:rPr lang="en-US" dirty="0">
                <a:hlinkClick r:id="rId5"/>
              </a:rPr>
              <a:t>https://en.wikipedia.org/wiki/Cannon%27s</a:t>
            </a:r>
            <a:r>
              <a:rPr lang="en-US">
                <a:hlinkClick r:id="rId5"/>
              </a:rPr>
              <a:t>_algorithm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 will contain lecture notes and this PowerPoint</a:t>
            </a:r>
          </a:p>
          <a:p>
            <a:pPr lvl="1"/>
            <a:r>
              <a:rPr lang="en-US" dirty="0"/>
              <a:t>At this link here: </a:t>
            </a:r>
            <a:r>
              <a:rPr lang="en-US" dirty="0">
                <a:hlinkClick r:id="rId2"/>
              </a:rPr>
              <a:t>https://github.com/ValenYamamoto/IEEE_MPI_Workshop</a:t>
            </a:r>
            <a:endParaRPr lang="en-US" dirty="0"/>
          </a:p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Lecture Notes: mpi_lecture_notes.md</a:t>
            </a:r>
          </a:p>
          <a:p>
            <a:pPr lvl="1"/>
            <a:r>
              <a:rPr lang="en-US" dirty="0"/>
              <a:t>This PowerPoint: MPI_Workshop.pptx</a:t>
            </a:r>
          </a:p>
          <a:p>
            <a:pPr lvl="1"/>
            <a:r>
              <a:rPr lang="en-US" dirty="0"/>
              <a:t>Code/Final Code: Links in README.md</a:t>
            </a:r>
          </a:p>
        </p:txBody>
      </p:sp>
    </p:spTree>
    <p:extLst>
      <p:ext uri="{BB962C8B-B14F-4D97-AF65-F5344CB8AC3E}">
        <p14:creationId xmlns:p14="http://schemas.microsoft.com/office/powerpoint/2010/main" val="244742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and final code are in a Google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notbook</a:t>
            </a:r>
            <a:endParaRPr lang="en-US" dirty="0"/>
          </a:p>
          <a:p>
            <a:pPr lvl="1"/>
            <a:r>
              <a:rPr lang="en-US" dirty="0"/>
              <a:t>Link Python: </a:t>
            </a:r>
            <a:r>
              <a:rPr lang="en-US" sz="1500" dirty="0">
                <a:hlinkClick r:id="rId2"/>
              </a:rPr>
              <a:t>https://colab.research.google.com/drive/1DmPziA4KuqG6Z9EwsM07X5OYod_Wq2SF?usp=sharing</a:t>
            </a:r>
            <a:endParaRPr lang="en-US" sz="1500" dirty="0"/>
          </a:p>
          <a:p>
            <a:pPr lvl="1"/>
            <a:r>
              <a:rPr lang="en-US" dirty="0"/>
              <a:t>Link C: </a:t>
            </a:r>
            <a:r>
              <a:rPr lang="en-US" sz="1600" dirty="0">
                <a:hlinkClick r:id="rId3"/>
              </a:rPr>
              <a:t>https://colab.research.google.com/drive/12-AmHyu3AvMKvNoYE4xiOlxOnt_k7CcQ?usp=sharing</a:t>
            </a:r>
            <a:endParaRPr lang="en-US" sz="1600" dirty="0"/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allows anyone to write and execute arbitrary python code through the </a:t>
            </a:r>
            <a:r>
              <a:rPr lang="en-US" dirty="0" err="1"/>
              <a:t>browswer</a:t>
            </a:r>
            <a:endParaRPr lang="en-US" dirty="0"/>
          </a:p>
          <a:p>
            <a:pPr lvl="1"/>
            <a:r>
              <a:rPr lang="en-US" dirty="0"/>
              <a:t>In this case, we’ll need to write out our files in order to run them on multiple cores, which is why we can also use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1B2BB-944E-402A-AC69-D777D8444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902" y="466119"/>
            <a:ext cx="3380509" cy="14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3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43B-4CF4-46EC-88AF-663855A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70358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BC52-0A1A-4F81-9A0F-D590AA32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56188"/>
            <a:ext cx="8008842" cy="878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Why Multithreaded Programming?</a:t>
            </a:r>
          </a:p>
        </p:txBody>
      </p:sp>
    </p:spTree>
    <p:extLst>
      <p:ext uri="{BB962C8B-B14F-4D97-AF65-F5344CB8AC3E}">
        <p14:creationId xmlns:p14="http://schemas.microsoft.com/office/powerpoint/2010/main" val="337670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Multi-Core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Originally CPU designers tried to improve performance by increasing clock frequency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Generates too much heat and consumes too much power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Switched to having multiple processors on one chip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processor is called a “core”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Need to change how programs are written to make use of new multi-core architecture</a:t>
            </a:r>
          </a:p>
          <a:p>
            <a:pPr lvl="1"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1026" name="Picture 2" descr="Why are newer generations of processors faster at the same clock speed? -  Super User">
            <a:extLst>
              <a:ext uri="{FF2B5EF4-FFF2-40B4-BE49-F238E27FC236}">
                <a16:creationId xmlns:a16="http://schemas.microsoft.com/office/drawing/2014/main" id="{B13E0D60-990D-4224-90B1-55D67A8DB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513648"/>
            <a:ext cx="5456279" cy="380575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613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Gives the theoretical speedup in latency of the execution of the task at a fixed workload that can be expected of a system whose resources are improved</a:t>
            </a:r>
          </a:p>
          <a:p>
            <a:r>
              <a:rPr lang="en-US" dirty="0"/>
              <a:t>In practice, just a reminder that adding more threads does not speed up the serial portion of the code</a:t>
            </a:r>
          </a:p>
          <a:p>
            <a:pPr lvl="1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073E87-B3B9-460A-990F-815E455B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91" y="5114788"/>
            <a:ext cx="5332427" cy="117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53EE7-5F89-448F-AB3D-4CB05C19B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86" y="5114788"/>
            <a:ext cx="4469325" cy="117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43B-4CF4-46EC-88AF-663855A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85090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Introduction to MPI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BC52-0A1A-4F81-9A0F-D590AA32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56188"/>
            <a:ext cx="8008842" cy="87894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5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stands for </a:t>
            </a:r>
            <a:r>
              <a:rPr lang="en-US" b="1" dirty="0"/>
              <a:t>M</a:t>
            </a:r>
            <a:r>
              <a:rPr lang="en-US" dirty="0"/>
              <a:t>essage </a:t>
            </a:r>
            <a:r>
              <a:rPr lang="en-US" b="1" dirty="0"/>
              <a:t>P</a:t>
            </a:r>
            <a:r>
              <a:rPr lang="en-US" dirty="0"/>
              <a:t>assing </a:t>
            </a:r>
            <a:r>
              <a:rPr lang="en-US" b="1" dirty="0"/>
              <a:t>I</a:t>
            </a:r>
            <a:r>
              <a:rPr lang="en-US" dirty="0"/>
              <a:t>nterface and is a message passing library standard</a:t>
            </a:r>
          </a:p>
          <a:p>
            <a:pPr lvl="1"/>
            <a:r>
              <a:rPr lang="en-US" dirty="0"/>
              <a:t>First standardized, vector independent message passing library</a:t>
            </a:r>
          </a:p>
          <a:p>
            <a:r>
              <a:rPr lang="en-US" dirty="0"/>
              <a:t>Some different MPI library implementations</a:t>
            </a:r>
          </a:p>
          <a:p>
            <a:pPr lvl="1"/>
            <a:r>
              <a:rPr lang="en-US" dirty="0"/>
              <a:t>Open MPI – thread safe, open source MPI (C, Fortran)</a:t>
            </a:r>
          </a:p>
          <a:p>
            <a:pPr lvl="1"/>
            <a:r>
              <a:rPr lang="en-US" dirty="0"/>
              <a:t>Mpi4py – MPI for Python</a:t>
            </a:r>
          </a:p>
          <a:p>
            <a:r>
              <a:rPr lang="en-US" dirty="0"/>
              <a:t>Used for many different scientific computing and research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7449</TotalTime>
  <Words>927</Words>
  <Application>Microsoft Office PowerPoint</Application>
  <PresentationFormat>Widescreen</PresentationFormat>
  <Paragraphs>134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Tw Cen MT</vt:lpstr>
      <vt:lpstr>Circuit</vt:lpstr>
      <vt:lpstr>Multithreaded Programming with MPI</vt:lpstr>
      <vt:lpstr>Outline </vt:lpstr>
      <vt:lpstr>GitHUB Repo</vt:lpstr>
      <vt:lpstr>Google Colab</vt:lpstr>
      <vt:lpstr>Background</vt:lpstr>
      <vt:lpstr>Multi-Core Processors</vt:lpstr>
      <vt:lpstr>Amdahl’s Law</vt:lpstr>
      <vt:lpstr>Introduction to MPI</vt:lpstr>
      <vt:lpstr>What is MPI?</vt:lpstr>
      <vt:lpstr>MPI Overview</vt:lpstr>
      <vt:lpstr>Communicators and task ids</vt:lpstr>
      <vt:lpstr>Sending and Receiving data</vt:lpstr>
      <vt:lpstr>Buffers</vt:lpstr>
      <vt:lpstr>Blocking Send/Receive</vt:lpstr>
      <vt:lpstr>Non-Blocking Send/Receive</vt:lpstr>
      <vt:lpstr>Examples</vt:lpstr>
      <vt:lpstr>Hello World</vt:lpstr>
      <vt:lpstr>Hello Master task</vt:lpstr>
      <vt:lpstr>Non-blocking ping</vt:lpstr>
      <vt:lpstr>Round robin</vt:lpstr>
      <vt:lpstr>Monte Carlo</vt:lpstr>
      <vt:lpstr>Expensive Computation</vt:lpstr>
      <vt:lpstr>Next Steps</vt:lpstr>
      <vt:lpstr>Parallelize existing code/algorithms</vt:lpstr>
      <vt:lpstr>Do a project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Programming with MPI</dc:title>
  <dc:creator>Valen Yamamoto</dc:creator>
  <cp:lastModifiedBy>Valen Yamamoto</cp:lastModifiedBy>
  <cp:revision>14</cp:revision>
  <dcterms:created xsi:type="dcterms:W3CDTF">2020-11-07T19:31:45Z</dcterms:created>
  <dcterms:modified xsi:type="dcterms:W3CDTF">2020-11-13T01:06:20Z</dcterms:modified>
</cp:coreProperties>
</file>