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Inter"/>
      <p:regular r:id="rId19"/>
      <p:bold r:id="rId20"/>
    </p:embeddedFont>
    <p:embeddedFont>
      <p:font typeface="Bebas Neue"/>
      <p:regular r:id="rId21"/>
    </p:embeddedFont>
    <p:embeddedFont>
      <p:font typeface="Didact Gothic"/>
      <p:regular r:id="rId22"/>
    </p:embeddedFont>
    <p:embeddedFont>
      <p:font typeface="PT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IDF3HzhMAlVyuw8zQyWUyzg97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DA4D80-7C2B-4C5C-88F9-B43DD16719C8}">
  <a:tblStyle styleId="{ADDA4D80-7C2B-4C5C-88F9-B43DD16719C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DidactGothic-regular.fntdata"/><Relationship Id="rId21" Type="http://schemas.openxmlformats.org/officeDocument/2006/relationships/font" Target="fonts/BebasNeue-regular.fntdata"/><Relationship Id="rId24" Type="http://schemas.openxmlformats.org/officeDocument/2006/relationships/font" Target="fonts/PTSans-bold.fntdata"/><Relationship Id="rId23" Type="http://schemas.openxmlformats.org/officeDocument/2006/relationships/font" Target="fonts/PT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Italic.fntdata"/><Relationship Id="rId25" Type="http://schemas.openxmlformats.org/officeDocument/2006/relationships/font" Target="fonts/PT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nter-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09ea38d63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609ea38d6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09ea38d63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609ea38d6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3"/>
          <p:cNvSpPr txBox="1"/>
          <p:nvPr>
            <p:ph type="ctrTitle"/>
          </p:nvPr>
        </p:nvSpPr>
        <p:spPr>
          <a:xfrm>
            <a:off x="720000" y="1481550"/>
            <a:ext cx="5256000" cy="2180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191919"/>
              </a:buClr>
              <a:buSzPts val="5200"/>
              <a:buNone/>
              <a:defRPr sz="7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13"/>
          <p:cNvSpPr txBox="1"/>
          <p:nvPr>
            <p:ph idx="1" type="subTitle"/>
          </p:nvPr>
        </p:nvSpPr>
        <p:spPr>
          <a:xfrm>
            <a:off x="720000" y="3616600"/>
            <a:ext cx="4284900" cy="40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7" name="Shape 47"/>
        <p:cNvGrpSpPr/>
        <p:nvPr/>
      </p:nvGrpSpPr>
      <p:grpSpPr>
        <a:xfrm>
          <a:off x="0" y="0"/>
          <a:ext cx="0" cy="0"/>
          <a:chOff x="0" y="0"/>
          <a:chExt cx="0" cy="0"/>
        </a:xfrm>
      </p:grpSpPr>
      <p:sp>
        <p:nvSpPr>
          <p:cNvPr id="48" name="Google Shape;48;p22"/>
          <p:cNvSpPr txBox="1"/>
          <p:nvPr>
            <p:ph idx="1" type="subTitle"/>
          </p:nvPr>
        </p:nvSpPr>
        <p:spPr>
          <a:xfrm>
            <a:off x="720021" y="2571758"/>
            <a:ext cx="3474600" cy="457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Inter"/>
                <a:ea typeface="Inter"/>
                <a:cs typeface="Inter"/>
                <a:sym typeface="Int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9" name="Google Shape;49;p22"/>
          <p:cNvSpPr txBox="1"/>
          <p:nvPr>
            <p:ph idx="2" type="subTitle"/>
          </p:nvPr>
        </p:nvSpPr>
        <p:spPr>
          <a:xfrm>
            <a:off x="4949396" y="2571758"/>
            <a:ext cx="3474600" cy="457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Inter"/>
                <a:ea typeface="Inter"/>
                <a:cs typeface="Inter"/>
                <a:sym typeface="Int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0" name="Google Shape;50;p22"/>
          <p:cNvSpPr txBox="1"/>
          <p:nvPr>
            <p:ph idx="3" type="subTitle"/>
          </p:nvPr>
        </p:nvSpPr>
        <p:spPr>
          <a:xfrm>
            <a:off x="720006" y="3028958"/>
            <a:ext cx="3474600" cy="1280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22"/>
          <p:cNvSpPr txBox="1"/>
          <p:nvPr>
            <p:ph idx="4" type="subTitle"/>
          </p:nvPr>
        </p:nvSpPr>
        <p:spPr>
          <a:xfrm>
            <a:off x="4949381" y="3028958"/>
            <a:ext cx="3474600" cy="1280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22"/>
          <p:cNvSpPr txBox="1"/>
          <p:nvPr>
            <p:ph type="title"/>
          </p:nvPr>
        </p:nvSpPr>
        <p:spPr>
          <a:xfrm>
            <a:off x="720000" y="358149"/>
            <a:ext cx="77040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22"/>
          <p:cNvSpPr/>
          <p:nvPr/>
        </p:nvSpPr>
        <p:spPr>
          <a:xfrm>
            <a:off x="416862" y="538350"/>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23"/>
          <p:cNvSpPr txBox="1"/>
          <p:nvPr>
            <p:ph type="title"/>
          </p:nvPr>
        </p:nvSpPr>
        <p:spPr>
          <a:xfrm>
            <a:off x="720000" y="358149"/>
            <a:ext cx="77040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6" name="Google Shape;56;p23"/>
          <p:cNvSpPr txBox="1"/>
          <p:nvPr>
            <p:ph idx="1" type="body"/>
          </p:nvPr>
        </p:nvSpPr>
        <p:spPr>
          <a:xfrm>
            <a:off x="720000" y="1152475"/>
            <a:ext cx="33222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sp>
        <p:nvSpPr>
          <p:cNvPr id="57" name="Google Shape;57;p23"/>
          <p:cNvSpPr/>
          <p:nvPr/>
        </p:nvSpPr>
        <p:spPr>
          <a:xfrm>
            <a:off x="416862" y="538350"/>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 name="Shape 5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59" name="Shape 59"/>
        <p:cNvGrpSpPr/>
        <p:nvPr/>
      </p:nvGrpSpPr>
      <p:grpSpPr>
        <a:xfrm>
          <a:off x="0" y="0"/>
          <a:ext cx="0" cy="0"/>
          <a:chOff x="0" y="0"/>
          <a:chExt cx="0" cy="0"/>
        </a:xfrm>
      </p:grpSpPr>
      <p:sp>
        <p:nvSpPr>
          <p:cNvPr id="60" name="Google Shape;60;p25"/>
          <p:cNvSpPr txBox="1"/>
          <p:nvPr>
            <p:ph idx="1" type="subTitle"/>
          </p:nvPr>
        </p:nvSpPr>
        <p:spPr>
          <a:xfrm>
            <a:off x="5223600" y="2114550"/>
            <a:ext cx="3200400" cy="91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25"/>
          <p:cNvSpPr txBox="1"/>
          <p:nvPr>
            <p:ph type="title"/>
          </p:nvPr>
        </p:nvSpPr>
        <p:spPr>
          <a:xfrm>
            <a:off x="720000" y="358149"/>
            <a:ext cx="77040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25"/>
          <p:cNvSpPr/>
          <p:nvPr/>
        </p:nvSpPr>
        <p:spPr>
          <a:xfrm>
            <a:off x="416862" y="538350"/>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3" name="Shape 63"/>
        <p:cNvGrpSpPr/>
        <p:nvPr/>
      </p:nvGrpSpPr>
      <p:grpSpPr>
        <a:xfrm>
          <a:off x="0" y="0"/>
          <a:ext cx="0" cy="0"/>
          <a:chOff x="0" y="0"/>
          <a:chExt cx="0" cy="0"/>
        </a:xfrm>
      </p:grpSpPr>
      <p:sp>
        <p:nvSpPr>
          <p:cNvPr id="64" name="Google Shape;64;p26"/>
          <p:cNvSpPr txBox="1"/>
          <p:nvPr>
            <p:ph type="title"/>
          </p:nvPr>
        </p:nvSpPr>
        <p:spPr>
          <a:xfrm>
            <a:off x="2514600" y="540000"/>
            <a:ext cx="41148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5" name="Google Shape;65;p26"/>
          <p:cNvSpPr txBox="1"/>
          <p:nvPr>
            <p:ph idx="1" type="subTitle"/>
          </p:nvPr>
        </p:nvSpPr>
        <p:spPr>
          <a:xfrm>
            <a:off x="2514600" y="1368300"/>
            <a:ext cx="41148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PT Sans"/>
                <a:ea typeface="PT Sans"/>
                <a:cs typeface="PT Sans"/>
                <a:sym typeface="PT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26"/>
          <p:cNvSpPr txBox="1"/>
          <p:nvPr>
            <p:ph idx="2" type="title"/>
          </p:nvPr>
        </p:nvSpPr>
        <p:spPr>
          <a:xfrm>
            <a:off x="2514600" y="2020488"/>
            <a:ext cx="41148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7" name="Google Shape;67;p26"/>
          <p:cNvSpPr txBox="1"/>
          <p:nvPr>
            <p:ph idx="3" type="subTitle"/>
          </p:nvPr>
        </p:nvSpPr>
        <p:spPr>
          <a:xfrm>
            <a:off x="2514600" y="2848788"/>
            <a:ext cx="41148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PT Sans"/>
                <a:ea typeface="PT Sans"/>
                <a:cs typeface="PT Sans"/>
                <a:sym typeface="PT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26"/>
          <p:cNvSpPr txBox="1"/>
          <p:nvPr>
            <p:ph idx="4" type="title"/>
          </p:nvPr>
        </p:nvSpPr>
        <p:spPr>
          <a:xfrm>
            <a:off x="2514600" y="3500988"/>
            <a:ext cx="41148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9" name="Google Shape;69;p26"/>
          <p:cNvSpPr txBox="1"/>
          <p:nvPr>
            <p:ph idx="5" type="subTitle"/>
          </p:nvPr>
        </p:nvSpPr>
        <p:spPr>
          <a:xfrm>
            <a:off x="2514600" y="4329288"/>
            <a:ext cx="41148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PT Sans"/>
                <a:ea typeface="PT Sans"/>
                <a:cs typeface="PT Sans"/>
                <a:sym typeface="PT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LANK_1_1_1_1_1_1_1_1">
    <p:spTree>
      <p:nvGrpSpPr>
        <p:cNvPr id="70" name="Shape 70"/>
        <p:cNvGrpSpPr/>
        <p:nvPr/>
      </p:nvGrpSpPr>
      <p:grpSpPr>
        <a:xfrm>
          <a:off x="0" y="0"/>
          <a:ext cx="0" cy="0"/>
          <a:chOff x="0" y="0"/>
          <a:chExt cx="0" cy="0"/>
        </a:xfrm>
      </p:grpSpPr>
      <p:sp>
        <p:nvSpPr>
          <p:cNvPr id="71" name="Google Shape;71;p27"/>
          <p:cNvSpPr/>
          <p:nvPr/>
        </p:nvSpPr>
        <p:spPr>
          <a:xfrm>
            <a:off x="416862" y="538350"/>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
    <p:spTree>
      <p:nvGrpSpPr>
        <p:cNvPr id="72" name="Shape 72"/>
        <p:cNvGrpSpPr/>
        <p:nvPr/>
      </p:nvGrpSpPr>
      <p:grpSpPr>
        <a:xfrm>
          <a:off x="0" y="0"/>
          <a:ext cx="0" cy="0"/>
          <a:chOff x="0" y="0"/>
          <a:chExt cx="0" cy="0"/>
        </a:xfrm>
      </p:grpSpPr>
      <p:sp>
        <p:nvSpPr>
          <p:cNvPr id="73" name="Google Shape;73;p28"/>
          <p:cNvSpPr/>
          <p:nvPr/>
        </p:nvSpPr>
        <p:spPr>
          <a:xfrm>
            <a:off x="-793491" y="3547200"/>
            <a:ext cx="2569800" cy="25698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p:nvPr/>
        </p:nvSpPr>
        <p:spPr>
          <a:xfrm>
            <a:off x="7367709" y="-973500"/>
            <a:ext cx="2569800" cy="25698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 name="Shape 11"/>
        <p:cNvGrpSpPr/>
        <p:nvPr/>
      </p:nvGrpSpPr>
      <p:grpSpPr>
        <a:xfrm>
          <a:off x="0" y="0"/>
          <a:ext cx="0" cy="0"/>
          <a:chOff x="0" y="0"/>
          <a:chExt cx="0" cy="0"/>
        </a:xfrm>
      </p:grpSpPr>
      <p:sp>
        <p:nvSpPr>
          <p:cNvPr id="12" name="Google Shape;12;p14"/>
          <p:cNvSpPr txBox="1"/>
          <p:nvPr>
            <p:ph type="title"/>
          </p:nvPr>
        </p:nvSpPr>
        <p:spPr>
          <a:xfrm>
            <a:off x="720000" y="358149"/>
            <a:ext cx="77040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 name="Google Shape;13;p14"/>
          <p:cNvSpPr/>
          <p:nvPr/>
        </p:nvSpPr>
        <p:spPr>
          <a:xfrm>
            <a:off x="416862" y="538350"/>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a:off x="7390212" y="-574487"/>
            <a:ext cx="2082900" cy="20829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 name="Shape 15"/>
        <p:cNvGrpSpPr/>
        <p:nvPr/>
      </p:nvGrpSpPr>
      <p:grpSpPr>
        <a:xfrm>
          <a:off x="0" y="0"/>
          <a:ext cx="0" cy="0"/>
          <a:chOff x="0" y="0"/>
          <a:chExt cx="0" cy="0"/>
        </a:xfrm>
      </p:grpSpPr>
      <p:sp>
        <p:nvSpPr>
          <p:cNvPr id="16" name="Google Shape;16;p15"/>
          <p:cNvSpPr txBox="1"/>
          <p:nvPr>
            <p:ph idx="1" type="subTitle"/>
          </p:nvPr>
        </p:nvSpPr>
        <p:spPr>
          <a:xfrm>
            <a:off x="3970825" y="1894650"/>
            <a:ext cx="3017400" cy="135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15"/>
          <p:cNvSpPr txBox="1"/>
          <p:nvPr>
            <p:ph type="title"/>
          </p:nvPr>
        </p:nvSpPr>
        <p:spPr>
          <a:xfrm>
            <a:off x="613975" y="1894645"/>
            <a:ext cx="3061800" cy="1354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5"/>
          <p:cNvSpPr/>
          <p:nvPr/>
        </p:nvSpPr>
        <p:spPr>
          <a:xfrm>
            <a:off x="7083674" y="540000"/>
            <a:ext cx="4063500" cy="40635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 name="Shape 19"/>
        <p:cNvGrpSpPr/>
        <p:nvPr/>
      </p:nvGrpSpPr>
      <p:grpSpPr>
        <a:xfrm>
          <a:off x="0" y="0"/>
          <a:ext cx="0" cy="0"/>
          <a:chOff x="0" y="0"/>
          <a:chExt cx="0" cy="0"/>
        </a:xfrm>
      </p:grpSpPr>
      <p:sp>
        <p:nvSpPr>
          <p:cNvPr id="20" name="Google Shape;20;p16"/>
          <p:cNvSpPr/>
          <p:nvPr/>
        </p:nvSpPr>
        <p:spPr>
          <a:xfrm flipH="1">
            <a:off x="7367709" y="3547200"/>
            <a:ext cx="2569800" cy="25698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flipH="1">
            <a:off x="-793491" y="-973500"/>
            <a:ext cx="2569800" cy="25698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txBox="1"/>
          <p:nvPr>
            <p:ph type="title"/>
          </p:nvPr>
        </p:nvSpPr>
        <p:spPr>
          <a:xfrm>
            <a:off x="2646000" y="3521323"/>
            <a:ext cx="38520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16"/>
          <p:cNvSpPr txBox="1"/>
          <p:nvPr>
            <p:ph idx="1" type="subTitle"/>
          </p:nvPr>
        </p:nvSpPr>
        <p:spPr>
          <a:xfrm>
            <a:off x="719950" y="1448623"/>
            <a:ext cx="7704000" cy="192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 name="Shape 24"/>
        <p:cNvGrpSpPr/>
        <p:nvPr/>
      </p:nvGrpSpPr>
      <p:grpSpPr>
        <a:xfrm>
          <a:off x="0" y="0"/>
          <a:ext cx="0" cy="0"/>
          <a:chOff x="0" y="0"/>
          <a:chExt cx="0" cy="0"/>
        </a:xfrm>
      </p:grpSpPr>
      <p:sp>
        <p:nvSpPr>
          <p:cNvPr id="25" name="Google Shape;25;p17"/>
          <p:cNvSpPr txBox="1"/>
          <p:nvPr>
            <p:ph type="title"/>
          </p:nvPr>
        </p:nvSpPr>
        <p:spPr>
          <a:xfrm>
            <a:off x="708300" y="540000"/>
            <a:ext cx="7715700" cy="149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8"/>
          <p:cNvSpPr txBox="1"/>
          <p:nvPr>
            <p:ph type="title"/>
          </p:nvPr>
        </p:nvSpPr>
        <p:spPr>
          <a:xfrm>
            <a:off x="720000" y="358149"/>
            <a:ext cx="77040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8"/>
          <p:cNvSpPr/>
          <p:nvPr/>
        </p:nvSpPr>
        <p:spPr>
          <a:xfrm>
            <a:off x="416862" y="538350"/>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 name="Shape 29"/>
        <p:cNvGrpSpPr/>
        <p:nvPr/>
      </p:nvGrpSpPr>
      <p:grpSpPr>
        <a:xfrm>
          <a:off x="0" y="0"/>
          <a:ext cx="0" cy="0"/>
          <a:chOff x="0" y="0"/>
          <a:chExt cx="0" cy="0"/>
        </a:xfrm>
      </p:grpSpPr>
      <p:sp>
        <p:nvSpPr>
          <p:cNvPr id="30" name="Google Shape;30;p19"/>
          <p:cNvSpPr txBox="1"/>
          <p:nvPr>
            <p:ph idx="1" type="subTitle"/>
          </p:nvPr>
        </p:nvSpPr>
        <p:spPr>
          <a:xfrm>
            <a:off x="2231121" y="1570708"/>
            <a:ext cx="34746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2000">
                <a:latin typeface="Inter"/>
                <a:ea typeface="Inter"/>
                <a:cs typeface="Inter"/>
                <a:sym typeface="Int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19"/>
          <p:cNvSpPr txBox="1"/>
          <p:nvPr>
            <p:ph idx="2" type="subTitle"/>
          </p:nvPr>
        </p:nvSpPr>
        <p:spPr>
          <a:xfrm>
            <a:off x="3436271" y="2961983"/>
            <a:ext cx="3474600" cy="457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Font typeface="Bebas Neue"/>
              <a:buNone/>
              <a:defRPr sz="2000">
                <a:latin typeface="Inter"/>
                <a:ea typeface="Inter"/>
                <a:cs typeface="Inter"/>
                <a:sym typeface="Int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 name="Google Shape;32;p19"/>
          <p:cNvSpPr txBox="1"/>
          <p:nvPr>
            <p:ph idx="3" type="subTitle"/>
          </p:nvPr>
        </p:nvSpPr>
        <p:spPr>
          <a:xfrm>
            <a:off x="2231106" y="1951708"/>
            <a:ext cx="3474600" cy="82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19"/>
          <p:cNvSpPr txBox="1"/>
          <p:nvPr>
            <p:ph idx="4" type="subTitle"/>
          </p:nvPr>
        </p:nvSpPr>
        <p:spPr>
          <a:xfrm>
            <a:off x="3436256" y="3342983"/>
            <a:ext cx="3474600" cy="82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19"/>
          <p:cNvSpPr txBox="1"/>
          <p:nvPr>
            <p:ph type="title"/>
          </p:nvPr>
        </p:nvSpPr>
        <p:spPr>
          <a:xfrm>
            <a:off x="720000" y="358149"/>
            <a:ext cx="77040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19"/>
          <p:cNvSpPr/>
          <p:nvPr/>
        </p:nvSpPr>
        <p:spPr>
          <a:xfrm>
            <a:off x="416862" y="538350"/>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20"/>
          <p:cNvSpPr txBox="1"/>
          <p:nvPr>
            <p:ph idx="1" type="subTitle"/>
          </p:nvPr>
        </p:nvSpPr>
        <p:spPr>
          <a:xfrm>
            <a:off x="839568" y="2351795"/>
            <a:ext cx="27432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Inter"/>
                <a:ea typeface="Inter"/>
                <a:cs typeface="Inter"/>
                <a:sym typeface="Int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8" name="Google Shape;38;p20"/>
          <p:cNvSpPr txBox="1"/>
          <p:nvPr>
            <p:ph idx="2" type="subTitle"/>
          </p:nvPr>
        </p:nvSpPr>
        <p:spPr>
          <a:xfrm>
            <a:off x="5561243" y="2351795"/>
            <a:ext cx="27432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Inter"/>
                <a:ea typeface="Inter"/>
                <a:cs typeface="Inter"/>
                <a:sym typeface="Int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9" name="Google Shape;39;p20"/>
          <p:cNvSpPr txBox="1"/>
          <p:nvPr>
            <p:ph idx="3" type="subTitle"/>
          </p:nvPr>
        </p:nvSpPr>
        <p:spPr>
          <a:xfrm>
            <a:off x="839568" y="2808995"/>
            <a:ext cx="2743200" cy="10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20"/>
          <p:cNvSpPr txBox="1"/>
          <p:nvPr>
            <p:ph idx="4" type="subTitle"/>
          </p:nvPr>
        </p:nvSpPr>
        <p:spPr>
          <a:xfrm>
            <a:off x="5561243" y="2808995"/>
            <a:ext cx="2743200" cy="10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41" name="Google Shape;41;p20"/>
          <p:cNvCxnSpPr>
            <a:stCxn id="42" idx="4"/>
            <a:endCxn id="43" idx="10"/>
          </p:cNvCxnSpPr>
          <p:nvPr/>
        </p:nvCxnSpPr>
        <p:spPr>
          <a:xfrm>
            <a:off x="4572000" y="1263188"/>
            <a:ext cx="0" cy="2617200"/>
          </a:xfrm>
          <a:prstGeom prst="straightConnector1">
            <a:avLst/>
          </a:prstGeom>
          <a:noFill/>
          <a:ln cap="flat" cmpd="sng" w="9525">
            <a:solidFill>
              <a:schemeClr val="lt1"/>
            </a:solidFill>
            <a:prstDash val="solid"/>
            <a:round/>
            <a:headEnd len="sm" w="sm" type="none"/>
            <a:tailEnd len="sm" w="sm" type="none"/>
          </a:ln>
        </p:spPr>
      </p:cxnSp>
      <p:sp>
        <p:nvSpPr>
          <p:cNvPr id="43" name="Google Shape;43;p20"/>
          <p:cNvSpPr/>
          <p:nvPr/>
        </p:nvSpPr>
        <p:spPr>
          <a:xfrm>
            <a:off x="3255150" y="3880313"/>
            <a:ext cx="2633700" cy="26337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a:off x="3255150" y="-1370512"/>
            <a:ext cx="2633700" cy="26337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44" name="Shape 44"/>
        <p:cNvGrpSpPr/>
        <p:nvPr/>
      </p:nvGrpSpPr>
      <p:grpSpPr>
        <a:xfrm>
          <a:off x="0" y="0"/>
          <a:ext cx="0" cy="0"/>
          <a:chOff x="0" y="0"/>
          <a:chExt cx="0" cy="0"/>
        </a:xfrm>
      </p:grpSpPr>
      <p:sp>
        <p:nvSpPr>
          <p:cNvPr id="45" name="Google Shape;45;p21"/>
          <p:cNvSpPr txBox="1"/>
          <p:nvPr>
            <p:ph idx="1" type="subTitle"/>
          </p:nvPr>
        </p:nvSpPr>
        <p:spPr>
          <a:xfrm>
            <a:off x="3850800" y="2565575"/>
            <a:ext cx="4573200" cy="146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21"/>
          <p:cNvSpPr txBox="1"/>
          <p:nvPr>
            <p:ph type="title"/>
          </p:nvPr>
        </p:nvSpPr>
        <p:spPr>
          <a:xfrm>
            <a:off x="3850800" y="1925375"/>
            <a:ext cx="4029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720000" y="358149"/>
            <a:ext cx="7704000" cy="548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1pPr>
            <a:lvl2pPr lvl="1"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2pPr>
            <a:lvl3pPr lvl="2"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3pPr>
            <a:lvl4pPr lvl="3"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4pPr>
            <a:lvl5pPr lvl="4"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5pPr>
            <a:lvl6pPr lvl="5"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6pPr>
            <a:lvl7pPr lvl="6"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7pPr>
            <a:lvl8pPr lvl="7"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8pPr>
            <a:lvl9pPr lvl="8" marR="0" rtl="0" algn="l">
              <a:lnSpc>
                <a:spcPct val="100000"/>
              </a:lnSpc>
              <a:spcBef>
                <a:spcPts val="0"/>
              </a:spcBef>
              <a:spcAft>
                <a:spcPts val="0"/>
              </a:spcAft>
              <a:buClr>
                <a:schemeClr val="lt1"/>
              </a:buClr>
              <a:buSzPts val="3000"/>
              <a:buFont typeface="Inter"/>
              <a:buNone/>
              <a:defRPr b="0" i="0" sz="3000" u="none" cap="none" strike="noStrike">
                <a:solidFill>
                  <a:schemeClr val="lt1"/>
                </a:solidFill>
                <a:latin typeface="Inter"/>
                <a:ea typeface="Inter"/>
                <a:cs typeface="Inter"/>
                <a:sym typeface="Inter"/>
              </a:defRPr>
            </a:lvl9pPr>
          </a:lstStyle>
          <a:p/>
        </p:txBody>
      </p:sp>
      <p:sp>
        <p:nvSpPr>
          <p:cNvPr id="7" name="Google Shape;7;p12"/>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1pPr>
            <a:lvl2pPr indent="-317500" lvl="1" marL="914400" marR="0" rtl="0" algn="l">
              <a:lnSpc>
                <a:spcPct val="100000"/>
              </a:lnSpc>
              <a:spcBef>
                <a:spcPts val="160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2pPr>
            <a:lvl3pPr indent="-317500" lvl="2" marL="1371600" marR="0" rtl="0" algn="l">
              <a:lnSpc>
                <a:spcPct val="100000"/>
              </a:lnSpc>
              <a:spcBef>
                <a:spcPts val="160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3pPr>
            <a:lvl4pPr indent="-317500" lvl="3" marL="1828800" marR="0" rtl="0" algn="l">
              <a:lnSpc>
                <a:spcPct val="100000"/>
              </a:lnSpc>
              <a:spcBef>
                <a:spcPts val="160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4pPr>
            <a:lvl5pPr indent="-317500" lvl="4" marL="2286000" marR="0" rtl="0" algn="l">
              <a:lnSpc>
                <a:spcPct val="100000"/>
              </a:lnSpc>
              <a:spcBef>
                <a:spcPts val="160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5pPr>
            <a:lvl6pPr indent="-317500" lvl="5" marL="2743200" marR="0" rtl="0" algn="l">
              <a:lnSpc>
                <a:spcPct val="100000"/>
              </a:lnSpc>
              <a:spcBef>
                <a:spcPts val="160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6pPr>
            <a:lvl7pPr indent="-317500" lvl="6" marL="3200400" marR="0" rtl="0" algn="l">
              <a:lnSpc>
                <a:spcPct val="100000"/>
              </a:lnSpc>
              <a:spcBef>
                <a:spcPts val="160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7pPr>
            <a:lvl8pPr indent="-317500" lvl="7" marL="3657600" marR="0" rtl="0" algn="l">
              <a:lnSpc>
                <a:spcPct val="100000"/>
              </a:lnSpc>
              <a:spcBef>
                <a:spcPts val="160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8pPr>
            <a:lvl9pPr indent="-317500" lvl="8" marL="4114800" marR="0" rtl="0" algn="l">
              <a:lnSpc>
                <a:spcPct val="100000"/>
              </a:lnSpc>
              <a:spcBef>
                <a:spcPts val="1600"/>
              </a:spcBef>
              <a:spcAft>
                <a:spcPts val="160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ctrTitle"/>
          </p:nvPr>
        </p:nvSpPr>
        <p:spPr>
          <a:xfrm>
            <a:off x="717563" y="961429"/>
            <a:ext cx="5256000" cy="2180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rgbClr val="191919"/>
              </a:buClr>
              <a:buSzPts val="5200"/>
              <a:buNone/>
            </a:pPr>
            <a:r>
              <a:rPr b="1" lang="es-ES" sz="3200">
                <a:solidFill>
                  <a:srgbClr val="D4D4D4"/>
                </a:solidFill>
                <a:latin typeface="Courier New"/>
                <a:ea typeface="Courier New"/>
                <a:cs typeface="Courier New"/>
                <a:sym typeface="Courier New"/>
              </a:rPr>
              <a:t>EVALUACIÓN DEL MERCADO INMOBILIARIO</a:t>
            </a:r>
            <a:endParaRPr b="0" sz="3200">
              <a:solidFill>
                <a:srgbClr val="D4D4D4"/>
              </a:solidFill>
              <a:latin typeface="Courier New"/>
              <a:ea typeface="Courier New"/>
              <a:cs typeface="Courier New"/>
              <a:sym typeface="Courier New"/>
            </a:endParaRPr>
          </a:p>
        </p:txBody>
      </p:sp>
      <p:sp>
        <p:nvSpPr>
          <p:cNvPr id="80" name="Google Shape;80;p1"/>
          <p:cNvSpPr txBox="1"/>
          <p:nvPr>
            <p:ph idx="1" type="subTitle"/>
          </p:nvPr>
        </p:nvSpPr>
        <p:spPr>
          <a:xfrm>
            <a:off x="258626" y="2843787"/>
            <a:ext cx="6173873" cy="40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lang="es-ES" sz="1800">
                <a:solidFill>
                  <a:srgbClr val="D4D4D4"/>
                </a:solidFill>
                <a:latin typeface="Courier New"/>
                <a:ea typeface="Courier New"/>
                <a:cs typeface="Courier New"/>
                <a:sym typeface="Courier New"/>
              </a:rPr>
              <a:t>¿</a:t>
            </a:r>
            <a:r>
              <a:rPr lang="es-ES" sz="1800"/>
              <a:t>Cómo predecir correctamente el valor de una propiedad?</a:t>
            </a:r>
            <a:endParaRPr sz="1800"/>
          </a:p>
        </p:txBody>
      </p:sp>
      <p:cxnSp>
        <p:nvCxnSpPr>
          <p:cNvPr id="81" name="Google Shape;81;p1"/>
          <p:cNvCxnSpPr/>
          <p:nvPr/>
        </p:nvCxnSpPr>
        <p:spPr>
          <a:xfrm>
            <a:off x="606270" y="1670744"/>
            <a:ext cx="0" cy="761770"/>
          </a:xfrm>
          <a:prstGeom prst="straightConnector1">
            <a:avLst/>
          </a:prstGeom>
          <a:noFill/>
          <a:ln cap="flat" cmpd="sng" w="9525">
            <a:solidFill>
              <a:schemeClr val="lt1"/>
            </a:solidFill>
            <a:prstDash val="solid"/>
            <a:round/>
            <a:headEnd len="sm" w="sm" type="none"/>
            <a:tailEnd len="sm" w="sm" type="none"/>
          </a:ln>
        </p:spPr>
      </p:cxnSp>
      <p:pic>
        <p:nvPicPr>
          <p:cNvPr id="82" name="Google Shape;82;p1"/>
          <p:cNvPicPr preferRelativeResize="0"/>
          <p:nvPr/>
        </p:nvPicPr>
        <p:blipFill rotWithShape="1">
          <a:blip r:embed="rId3">
            <a:alphaModFix/>
          </a:blip>
          <a:srcRect b="0" l="43178" r="8168" t="0"/>
          <a:stretch/>
        </p:blipFill>
        <p:spPr>
          <a:xfrm>
            <a:off x="6173875" y="540000"/>
            <a:ext cx="2970125" cy="4063500"/>
          </a:xfrm>
          <a:prstGeom prst="rect">
            <a:avLst/>
          </a:prstGeom>
          <a:noFill/>
          <a:ln>
            <a:noFill/>
          </a:ln>
        </p:spPr>
      </p:pic>
      <p:sp>
        <p:nvSpPr>
          <p:cNvPr id="83" name="Google Shape;83;p1"/>
          <p:cNvSpPr/>
          <p:nvPr/>
        </p:nvSpPr>
        <p:spPr>
          <a:xfrm>
            <a:off x="5527207" y="605575"/>
            <a:ext cx="1297500" cy="12975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txBox="1"/>
          <p:nvPr/>
        </p:nvSpPr>
        <p:spPr>
          <a:xfrm>
            <a:off x="540769" y="3662443"/>
            <a:ext cx="5891730" cy="5319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191919"/>
              </a:buClr>
              <a:buSzPts val="5200"/>
              <a:buFont typeface="Inter"/>
              <a:buNone/>
            </a:pPr>
            <a:r>
              <a:rPr b="0" i="0" lang="es-ES" sz="1400" u="none" cap="none" strike="noStrike">
                <a:solidFill>
                  <a:schemeClr val="lt1"/>
                </a:solidFill>
                <a:latin typeface="Inter"/>
                <a:ea typeface="Inter"/>
                <a:cs typeface="Inter"/>
                <a:sym typeface="Inter"/>
              </a:rPr>
              <a:t>Autora: Valentina Almirón</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1994990" y="3788443"/>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9"/>
          <p:cNvPicPr preferRelativeResize="0"/>
          <p:nvPr/>
        </p:nvPicPr>
        <p:blipFill rotWithShape="1">
          <a:blip r:embed="rId3">
            <a:alphaModFix/>
          </a:blip>
          <a:srcRect b="0" l="0" r="0" t="0"/>
          <a:stretch/>
        </p:blipFill>
        <p:spPr>
          <a:xfrm>
            <a:off x="141249" y="1115782"/>
            <a:ext cx="4235729" cy="2911936"/>
          </a:xfrm>
          <a:prstGeom prst="rect">
            <a:avLst/>
          </a:prstGeom>
          <a:noFill/>
          <a:ln>
            <a:noFill/>
          </a:ln>
        </p:spPr>
      </p:pic>
      <p:sp>
        <p:nvSpPr>
          <p:cNvPr id="177" name="Google Shape;177;p9"/>
          <p:cNvSpPr txBox="1"/>
          <p:nvPr/>
        </p:nvSpPr>
        <p:spPr>
          <a:xfrm>
            <a:off x="247060" y="438615"/>
            <a:ext cx="3084136" cy="607726"/>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Didact Gothic"/>
                <a:ea typeface="Didact Gothic"/>
                <a:cs typeface="Didact Gothic"/>
                <a:sym typeface="Didact Gothic"/>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Didact Gothic"/>
              <a:ea typeface="Didact Gothic"/>
              <a:cs typeface="Didact Gothic"/>
              <a:sym typeface="Didact Gothic"/>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Didact Gothic"/>
              <a:ea typeface="Didact Gothic"/>
              <a:cs typeface="Didact Gothic"/>
              <a:sym typeface="Didact Gothic"/>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1200"/>
              <a:buFont typeface="Arial"/>
              <a:buNone/>
            </a:pPr>
            <a:r>
              <a:rPr b="1" i="0" lang="es-ES" sz="1200" u="none" cap="none" strike="noStrike">
                <a:solidFill>
                  <a:schemeClr val="lt1"/>
                </a:solidFill>
                <a:latin typeface="Didact Gothic"/>
                <a:ea typeface="Didact Gothic"/>
                <a:cs typeface="Didact Gothic"/>
                <a:sym typeface="Didact Gothic"/>
              </a:rPr>
              <a:t>Precio promedio de la propiedad en función de número de habitaciones y baños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D4D4D4"/>
                </a:solidFill>
                <a:latin typeface="Courier New"/>
                <a:ea typeface="Courier New"/>
                <a:cs typeface="Courier New"/>
                <a:sym typeface="Courier New"/>
              </a:rPr>
            </a:br>
            <a:endParaRPr b="0" i="0" sz="1400" u="none" cap="none" strike="noStrike">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br>
              <a:rPr b="0" i="0" lang="es-ES" sz="1600" u="none" cap="none" strike="noStrike">
                <a:solidFill>
                  <a:srgbClr val="D4D4D4"/>
                </a:solidFill>
                <a:latin typeface="Courier New"/>
                <a:ea typeface="Courier New"/>
                <a:cs typeface="Courier New"/>
                <a:sym typeface="Courier New"/>
              </a:rPr>
            </a:br>
            <a:endParaRPr b="0" i="0" sz="1600" u="none" cap="none" strike="noStrike">
              <a:solidFill>
                <a:srgbClr val="D4D4D4"/>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8" name="Google Shape;178;p9"/>
          <p:cNvSpPr txBox="1"/>
          <p:nvPr/>
        </p:nvSpPr>
        <p:spPr>
          <a:xfrm>
            <a:off x="4775950" y="1215950"/>
            <a:ext cx="4301700" cy="28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Didact Gothic"/>
              <a:buNone/>
            </a:pPr>
            <a:r>
              <a:rPr b="0" i="0" lang="es-ES" sz="1200" u="none" cap="none" strike="noStrike">
                <a:solidFill>
                  <a:schemeClr val="lt1"/>
                </a:solidFill>
                <a:latin typeface="Inter"/>
                <a:ea typeface="Inter"/>
                <a:cs typeface="Inter"/>
                <a:sym typeface="Inter"/>
              </a:rPr>
              <a:t>A partir del heatmap observado, se podría interpretar que hay una correlación "positiva" entre el valor de venta de la propiedad y el número de habitaciones, al igual que sucede con el número de baños. </a:t>
            </a:r>
            <a:endParaRPr b="0" i="0" sz="1200" u="none" cap="none" strike="noStrike">
              <a:solidFill>
                <a:schemeClr val="lt1"/>
              </a:solidFill>
              <a:latin typeface="Inter"/>
              <a:ea typeface="Inter"/>
              <a:cs typeface="Inter"/>
              <a:sym typeface="Inter"/>
            </a:endParaRPr>
          </a:p>
          <a:p>
            <a:pPr indent="0" lvl="0" marL="0" marR="0" rtl="0" algn="l">
              <a:lnSpc>
                <a:spcPct val="100000"/>
              </a:lnSpc>
              <a:spcBef>
                <a:spcPts val="1600"/>
              </a:spcBef>
              <a:spcAft>
                <a:spcPts val="0"/>
              </a:spcAft>
              <a:buClr>
                <a:schemeClr val="lt1"/>
              </a:buClr>
              <a:buSzPts val="1400"/>
              <a:buFont typeface="Didact Gothic"/>
              <a:buNone/>
            </a:pPr>
            <a:r>
              <a:rPr lang="es-ES" sz="1200">
                <a:solidFill>
                  <a:schemeClr val="lt1"/>
                </a:solidFill>
                <a:latin typeface="Inter"/>
                <a:ea typeface="Inter"/>
                <a:cs typeface="Inter"/>
                <a:sym typeface="Inter"/>
              </a:rPr>
              <a:t>A su vez puede resultar útil resumir el gráfico a partir de los siguientes ítems:</a:t>
            </a:r>
            <a:endParaRPr sz="1200">
              <a:solidFill>
                <a:schemeClr val="lt1"/>
              </a:solidFill>
              <a:latin typeface="Inter"/>
              <a:ea typeface="Inter"/>
              <a:cs typeface="Inter"/>
              <a:sym typeface="Inter"/>
            </a:endParaRPr>
          </a:p>
          <a:p>
            <a:pPr indent="-304800" lvl="0" marL="457200" marR="0" rtl="0" algn="l">
              <a:lnSpc>
                <a:spcPct val="100000"/>
              </a:lnSpc>
              <a:spcBef>
                <a:spcPts val="1600"/>
              </a:spcBef>
              <a:spcAft>
                <a:spcPts val="0"/>
              </a:spcAft>
              <a:buClr>
                <a:schemeClr val="lt1"/>
              </a:buClr>
              <a:buSzPts val="1200"/>
              <a:buFont typeface="Inter"/>
              <a:buChar char="●"/>
            </a:pPr>
            <a:r>
              <a:rPr lang="es-ES" sz="1200">
                <a:solidFill>
                  <a:schemeClr val="lt1"/>
                </a:solidFill>
                <a:latin typeface="Inter"/>
                <a:ea typeface="Inter"/>
                <a:cs typeface="Inter"/>
                <a:sym typeface="Inter"/>
              </a:rPr>
              <a:t>Casas entre con entre 0 a 3 dormitorios y 0 a 2 baños tienen un precio promedio de 450.000 Usd.</a:t>
            </a:r>
            <a:endParaRPr sz="1200">
              <a:solidFill>
                <a:schemeClr val="lt1"/>
              </a:solidFill>
              <a:latin typeface="Inter"/>
              <a:ea typeface="Inter"/>
              <a:cs typeface="Inter"/>
              <a:sym typeface="Inter"/>
            </a:endParaRPr>
          </a:p>
          <a:p>
            <a:pPr indent="-304800" lvl="0" marL="457200" rtl="0" algn="l">
              <a:spcBef>
                <a:spcPts val="0"/>
              </a:spcBef>
              <a:spcAft>
                <a:spcPts val="0"/>
              </a:spcAft>
              <a:buClr>
                <a:schemeClr val="lt1"/>
              </a:buClr>
              <a:buSzPts val="1200"/>
              <a:buFont typeface="Inter"/>
              <a:buChar char="●"/>
            </a:pPr>
            <a:r>
              <a:rPr lang="es-ES" sz="1200">
                <a:solidFill>
                  <a:schemeClr val="lt1"/>
                </a:solidFill>
                <a:latin typeface="Inter"/>
                <a:ea typeface="Inter"/>
                <a:cs typeface="Inter"/>
                <a:sym typeface="Inter"/>
              </a:rPr>
              <a:t>Casas entre con entre 3 a 6 dormitorios y 2 a 4 baños tienen un precio promedio de 750.000 Usd.</a:t>
            </a:r>
            <a:endParaRPr sz="1200">
              <a:solidFill>
                <a:schemeClr val="lt1"/>
              </a:solidFill>
              <a:latin typeface="Inter"/>
              <a:ea typeface="Inter"/>
              <a:cs typeface="Inter"/>
              <a:sym typeface="Inter"/>
            </a:endParaRPr>
          </a:p>
          <a:p>
            <a:pPr indent="-304800" lvl="0" marL="457200" rtl="0" algn="l">
              <a:spcBef>
                <a:spcPts val="0"/>
              </a:spcBef>
              <a:spcAft>
                <a:spcPts val="0"/>
              </a:spcAft>
              <a:buClr>
                <a:schemeClr val="lt1"/>
              </a:buClr>
              <a:buSzPts val="1200"/>
              <a:buFont typeface="Inter"/>
              <a:buChar char="●"/>
            </a:pPr>
            <a:r>
              <a:rPr lang="es-ES" sz="1200">
                <a:solidFill>
                  <a:schemeClr val="lt1"/>
                </a:solidFill>
                <a:latin typeface="Inter"/>
                <a:ea typeface="Inter"/>
                <a:cs typeface="Inter"/>
                <a:sym typeface="Inter"/>
              </a:rPr>
              <a:t>Casas entre con entre 6 a 9 dormitorios y 4 a 6 baños tienen un precio promedio de 900.000 Usd.</a:t>
            </a:r>
            <a:endParaRPr sz="1200">
              <a:solidFill>
                <a:schemeClr val="lt1"/>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g2609ea38d63_0_21"/>
          <p:cNvGrpSpPr/>
          <p:nvPr/>
        </p:nvGrpSpPr>
        <p:grpSpPr>
          <a:xfrm>
            <a:off x="7035818" y="3446871"/>
            <a:ext cx="549459" cy="548059"/>
            <a:chOff x="2713573" y="1575113"/>
            <a:chExt cx="405924" cy="402629"/>
          </a:xfrm>
        </p:grpSpPr>
        <p:sp>
          <p:nvSpPr>
            <p:cNvPr id="184" name="Google Shape;184;g2609ea38d63_0_21"/>
            <p:cNvSpPr/>
            <p:nvPr/>
          </p:nvSpPr>
          <p:spPr>
            <a:xfrm>
              <a:off x="3006257" y="1842903"/>
              <a:ext cx="44906" cy="44906"/>
            </a:xfrm>
            <a:custGeom>
              <a:rect b="b" l="l" r="r" t="t"/>
              <a:pathLst>
                <a:path extrusionOk="0" h="1499" w="1499">
                  <a:moveTo>
                    <a:pt x="363" y="1"/>
                  </a:moveTo>
                  <a:cubicBezTo>
                    <a:pt x="163" y="1"/>
                    <a:pt x="0" y="164"/>
                    <a:pt x="0" y="364"/>
                  </a:cubicBezTo>
                  <a:lnTo>
                    <a:pt x="0" y="1135"/>
                  </a:lnTo>
                  <a:cubicBezTo>
                    <a:pt x="0" y="1335"/>
                    <a:pt x="163" y="1498"/>
                    <a:pt x="363" y="1498"/>
                  </a:cubicBezTo>
                  <a:lnTo>
                    <a:pt x="1136" y="1498"/>
                  </a:lnTo>
                  <a:cubicBezTo>
                    <a:pt x="1336" y="1498"/>
                    <a:pt x="1499" y="1335"/>
                    <a:pt x="1499" y="1135"/>
                  </a:cubicBezTo>
                  <a:lnTo>
                    <a:pt x="1499" y="364"/>
                  </a:lnTo>
                  <a:cubicBezTo>
                    <a:pt x="1499" y="164"/>
                    <a:pt x="1336" y="1"/>
                    <a:pt x="11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609ea38d63_0_21"/>
            <p:cNvSpPr/>
            <p:nvPr/>
          </p:nvSpPr>
          <p:spPr>
            <a:xfrm>
              <a:off x="2713573" y="1619630"/>
              <a:ext cx="405924" cy="358112"/>
            </a:xfrm>
            <a:custGeom>
              <a:rect b="b" l="l" r="r" t="t"/>
              <a:pathLst>
                <a:path extrusionOk="0" h="11954" w="13550">
                  <a:moveTo>
                    <a:pt x="3134" y="726"/>
                  </a:moveTo>
                  <a:lnTo>
                    <a:pt x="3134" y="2182"/>
                  </a:lnTo>
                  <a:lnTo>
                    <a:pt x="2317" y="2182"/>
                  </a:lnTo>
                  <a:lnTo>
                    <a:pt x="2317" y="726"/>
                  </a:lnTo>
                  <a:close/>
                  <a:moveTo>
                    <a:pt x="11315" y="2907"/>
                  </a:moveTo>
                  <a:lnTo>
                    <a:pt x="11315" y="3725"/>
                  </a:lnTo>
                  <a:lnTo>
                    <a:pt x="10497" y="3725"/>
                  </a:lnTo>
                  <a:lnTo>
                    <a:pt x="10497" y="2907"/>
                  </a:lnTo>
                  <a:close/>
                  <a:moveTo>
                    <a:pt x="8101" y="2907"/>
                  </a:moveTo>
                  <a:lnTo>
                    <a:pt x="8837" y="4452"/>
                  </a:lnTo>
                  <a:lnTo>
                    <a:pt x="961" y="4452"/>
                  </a:lnTo>
                  <a:lnTo>
                    <a:pt x="1698" y="2907"/>
                  </a:lnTo>
                  <a:close/>
                  <a:moveTo>
                    <a:pt x="11873" y="4452"/>
                  </a:moveTo>
                  <a:lnTo>
                    <a:pt x="12611" y="5998"/>
                  </a:lnTo>
                  <a:lnTo>
                    <a:pt x="8953" y="5998"/>
                  </a:lnTo>
                  <a:lnTo>
                    <a:pt x="8953" y="5181"/>
                  </a:lnTo>
                  <a:lnTo>
                    <a:pt x="9415" y="5181"/>
                  </a:lnTo>
                  <a:cubicBezTo>
                    <a:pt x="9615" y="5181"/>
                    <a:pt x="9779" y="5016"/>
                    <a:pt x="9779" y="4818"/>
                  </a:cubicBezTo>
                  <a:cubicBezTo>
                    <a:pt x="9779" y="4753"/>
                    <a:pt x="9761" y="4692"/>
                    <a:pt x="9732" y="4637"/>
                  </a:cubicBezTo>
                  <a:lnTo>
                    <a:pt x="9643" y="4452"/>
                  </a:lnTo>
                  <a:close/>
                  <a:moveTo>
                    <a:pt x="3771" y="7452"/>
                  </a:moveTo>
                  <a:lnTo>
                    <a:pt x="3771" y="9680"/>
                  </a:lnTo>
                  <a:lnTo>
                    <a:pt x="2999" y="9680"/>
                  </a:lnTo>
                  <a:lnTo>
                    <a:pt x="2999" y="7452"/>
                  </a:lnTo>
                  <a:close/>
                  <a:moveTo>
                    <a:pt x="5271" y="7452"/>
                  </a:moveTo>
                  <a:lnTo>
                    <a:pt x="5271" y="9680"/>
                  </a:lnTo>
                  <a:lnTo>
                    <a:pt x="4500" y="9680"/>
                  </a:lnTo>
                  <a:lnTo>
                    <a:pt x="4500" y="7452"/>
                  </a:lnTo>
                  <a:close/>
                  <a:moveTo>
                    <a:pt x="6770" y="7452"/>
                  </a:moveTo>
                  <a:lnTo>
                    <a:pt x="6770" y="9680"/>
                  </a:lnTo>
                  <a:lnTo>
                    <a:pt x="5998" y="9680"/>
                  </a:lnTo>
                  <a:lnTo>
                    <a:pt x="5998" y="7452"/>
                  </a:lnTo>
                  <a:close/>
                  <a:moveTo>
                    <a:pt x="8226" y="5181"/>
                  </a:moveTo>
                  <a:lnTo>
                    <a:pt x="8226" y="9680"/>
                  </a:lnTo>
                  <a:lnTo>
                    <a:pt x="7498" y="9680"/>
                  </a:lnTo>
                  <a:lnTo>
                    <a:pt x="7498" y="7090"/>
                  </a:lnTo>
                  <a:cubicBezTo>
                    <a:pt x="7498" y="6890"/>
                    <a:pt x="7350" y="6728"/>
                    <a:pt x="7150" y="6728"/>
                  </a:cubicBezTo>
                  <a:lnTo>
                    <a:pt x="2650" y="6728"/>
                  </a:lnTo>
                  <a:cubicBezTo>
                    <a:pt x="2450" y="6728"/>
                    <a:pt x="2269" y="6891"/>
                    <a:pt x="2269" y="7090"/>
                  </a:cubicBezTo>
                  <a:lnTo>
                    <a:pt x="2269" y="9680"/>
                  </a:lnTo>
                  <a:lnTo>
                    <a:pt x="1498" y="9680"/>
                  </a:lnTo>
                  <a:lnTo>
                    <a:pt x="1498" y="5181"/>
                  </a:lnTo>
                  <a:close/>
                  <a:moveTo>
                    <a:pt x="12086" y="6725"/>
                  </a:moveTo>
                  <a:lnTo>
                    <a:pt x="12086" y="9680"/>
                  </a:lnTo>
                  <a:lnTo>
                    <a:pt x="8951" y="9680"/>
                  </a:lnTo>
                  <a:lnTo>
                    <a:pt x="8951" y="6725"/>
                  </a:lnTo>
                  <a:close/>
                  <a:moveTo>
                    <a:pt x="12420" y="10406"/>
                  </a:moveTo>
                  <a:cubicBezTo>
                    <a:pt x="12646" y="10406"/>
                    <a:pt x="12830" y="10589"/>
                    <a:pt x="12830" y="10816"/>
                  </a:cubicBezTo>
                  <a:cubicBezTo>
                    <a:pt x="12830" y="11041"/>
                    <a:pt x="12646" y="11224"/>
                    <a:pt x="12420" y="11224"/>
                  </a:cubicBezTo>
                  <a:lnTo>
                    <a:pt x="1194" y="11224"/>
                  </a:lnTo>
                  <a:cubicBezTo>
                    <a:pt x="969" y="11224"/>
                    <a:pt x="785" y="11041"/>
                    <a:pt x="785" y="10816"/>
                  </a:cubicBezTo>
                  <a:cubicBezTo>
                    <a:pt x="785" y="10589"/>
                    <a:pt x="969" y="10406"/>
                    <a:pt x="1194" y="10406"/>
                  </a:cubicBezTo>
                  <a:close/>
                  <a:moveTo>
                    <a:pt x="1967" y="0"/>
                  </a:moveTo>
                  <a:cubicBezTo>
                    <a:pt x="1767" y="0"/>
                    <a:pt x="1586" y="163"/>
                    <a:pt x="1586" y="363"/>
                  </a:cubicBezTo>
                  <a:lnTo>
                    <a:pt x="1586" y="2182"/>
                  </a:lnTo>
                  <a:lnTo>
                    <a:pt x="1465" y="2182"/>
                  </a:lnTo>
                  <a:cubicBezTo>
                    <a:pt x="1324" y="2182"/>
                    <a:pt x="1197" y="2263"/>
                    <a:pt x="1138" y="2389"/>
                  </a:cubicBezTo>
                  <a:lnTo>
                    <a:pt x="54" y="4662"/>
                  </a:lnTo>
                  <a:cubicBezTo>
                    <a:pt x="0" y="4775"/>
                    <a:pt x="8" y="4907"/>
                    <a:pt x="74" y="5012"/>
                  </a:cubicBezTo>
                  <a:cubicBezTo>
                    <a:pt x="141" y="5117"/>
                    <a:pt x="258" y="5182"/>
                    <a:pt x="382" y="5182"/>
                  </a:cubicBezTo>
                  <a:lnTo>
                    <a:pt x="769" y="5182"/>
                  </a:lnTo>
                  <a:lnTo>
                    <a:pt x="769" y="9758"/>
                  </a:lnTo>
                  <a:cubicBezTo>
                    <a:pt x="360" y="9923"/>
                    <a:pt x="49" y="10336"/>
                    <a:pt x="49" y="10817"/>
                  </a:cubicBezTo>
                  <a:cubicBezTo>
                    <a:pt x="49" y="11442"/>
                    <a:pt x="565" y="11953"/>
                    <a:pt x="1193" y="11953"/>
                  </a:cubicBezTo>
                  <a:lnTo>
                    <a:pt x="12418" y="11953"/>
                  </a:lnTo>
                  <a:cubicBezTo>
                    <a:pt x="13045" y="11953"/>
                    <a:pt x="13548" y="11445"/>
                    <a:pt x="13548" y="10817"/>
                  </a:cubicBezTo>
                  <a:cubicBezTo>
                    <a:pt x="13550" y="10334"/>
                    <a:pt x="13270" y="9921"/>
                    <a:pt x="12815" y="9755"/>
                  </a:cubicBezTo>
                  <a:lnTo>
                    <a:pt x="12815" y="6725"/>
                  </a:lnTo>
                  <a:lnTo>
                    <a:pt x="13187" y="6725"/>
                  </a:lnTo>
                  <a:cubicBezTo>
                    <a:pt x="13387" y="6725"/>
                    <a:pt x="13550" y="6562"/>
                    <a:pt x="13550" y="6362"/>
                  </a:cubicBezTo>
                  <a:cubicBezTo>
                    <a:pt x="13550" y="6299"/>
                    <a:pt x="13533" y="6237"/>
                    <a:pt x="13504" y="6183"/>
                  </a:cubicBezTo>
                  <a:lnTo>
                    <a:pt x="12432" y="3934"/>
                  </a:lnTo>
                  <a:cubicBezTo>
                    <a:pt x="12371" y="3808"/>
                    <a:pt x="12242" y="3726"/>
                    <a:pt x="12104" y="3726"/>
                  </a:cubicBezTo>
                  <a:lnTo>
                    <a:pt x="12042" y="3726"/>
                  </a:lnTo>
                  <a:lnTo>
                    <a:pt x="12042" y="2546"/>
                  </a:lnTo>
                  <a:cubicBezTo>
                    <a:pt x="12042" y="2346"/>
                    <a:pt x="11894" y="2183"/>
                    <a:pt x="11694" y="2183"/>
                  </a:cubicBezTo>
                  <a:lnTo>
                    <a:pt x="10149" y="2183"/>
                  </a:lnTo>
                  <a:cubicBezTo>
                    <a:pt x="9949" y="2183"/>
                    <a:pt x="9769" y="2346"/>
                    <a:pt x="9769" y="2546"/>
                  </a:cubicBezTo>
                  <a:lnTo>
                    <a:pt x="9769" y="3726"/>
                  </a:lnTo>
                  <a:lnTo>
                    <a:pt x="9295" y="3726"/>
                  </a:lnTo>
                  <a:lnTo>
                    <a:pt x="8657" y="2389"/>
                  </a:lnTo>
                  <a:cubicBezTo>
                    <a:pt x="8596" y="2263"/>
                    <a:pt x="8468" y="2182"/>
                    <a:pt x="8329" y="2182"/>
                  </a:cubicBezTo>
                  <a:lnTo>
                    <a:pt x="3860" y="2182"/>
                  </a:lnTo>
                  <a:lnTo>
                    <a:pt x="3860" y="363"/>
                  </a:lnTo>
                  <a:cubicBezTo>
                    <a:pt x="3860" y="163"/>
                    <a:pt x="3712" y="0"/>
                    <a:pt x="35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609ea38d63_0_21"/>
            <p:cNvSpPr/>
            <p:nvPr/>
          </p:nvSpPr>
          <p:spPr>
            <a:xfrm>
              <a:off x="2950896" y="1575113"/>
              <a:ext cx="65307" cy="65397"/>
            </a:xfrm>
            <a:custGeom>
              <a:rect b="b" l="l" r="r" t="t"/>
              <a:pathLst>
                <a:path extrusionOk="0" h="2183" w="2180">
                  <a:moveTo>
                    <a:pt x="1090" y="728"/>
                  </a:moveTo>
                  <a:cubicBezTo>
                    <a:pt x="1290" y="728"/>
                    <a:pt x="1453" y="891"/>
                    <a:pt x="1453" y="1091"/>
                  </a:cubicBezTo>
                  <a:cubicBezTo>
                    <a:pt x="1453" y="1291"/>
                    <a:pt x="1290" y="1454"/>
                    <a:pt x="1090" y="1454"/>
                  </a:cubicBezTo>
                  <a:cubicBezTo>
                    <a:pt x="890" y="1454"/>
                    <a:pt x="727" y="1291"/>
                    <a:pt x="727" y="1091"/>
                  </a:cubicBezTo>
                  <a:cubicBezTo>
                    <a:pt x="727" y="891"/>
                    <a:pt x="890" y="728"/>
                    <a:pt x="1090" y="728"/>
                  </a:cubicBezTo>
                  <a:close/>
                  <a:moveTo>
                    <a:pt x="1090" y="1"/>
                  </a:moveTo>
                  <a:cubicBezTo>
                    <a:pt x="489" y="1"/>
                    <a:pt x="0" y="491"/>
                    <a:pt x="0" y="1092"/>
                  </a:cubicBezTo>
                  <a:cubicBezTo>
                    <a:pt x="0" y="1692"/>
                    <a:pt x="489" y="2182"/>
                    <a:pt x="1090" y="2182"/>
                  </a:cubicBezTo>
                  <a:cubicBezTo>
                    <a:pt x="1691" y="2182"/>
                    <a:pt x="2180" y="1694"/>
                    <a:pt x="2180" y="1092"/>
                  </a:cubicBezTo>
                  <a:cubicBezTo>
                    <a:pt x="2180" y="491"/>
                    <a:pt x="1691" y="1"/>
                    <a:pt x="10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g2609ea38d63_0_21"/>
          <p:cNvSpPr txBox="1"/>
          <p:nvPr/>
        </p:nvSpPr>
        <p:spPr>
          <a:xfrm>
            <a:off x="402325" y="461500"/>
            <a:ext cx="7989600" cy="607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Didact Gothic"/>
                <a:ea typeface="Didact Gothic"/>
                <a:cs typeface="Didact Gothic"/>
                <a:sym typeface="Didact Gothic"/>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1400"/>
              <a:buFont typeface="Arial"/>
              <a:buNone/>
            </a:pPr>
            <a:r>
              <a:t/>
            </a:r>
            <a:endParaRPr b="1" i="0" sz="1900" u="none" cap="none" strike="noStrike">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1200"/>
              <a:buFont typeface="Arial"/>
              <a:buNone/>
            </a:pPr>
            <a:r>
              <a:rPr b="1" i="0" lang="es-ES" sz="1900" u="none" cap="none" strike="noStrike">
                <a:solidFill>
                  <a:schemeClr val="lt1"/>
                </a:solidFill>
                <a:latin typeface="Didact Gothic"/>
                <a:ea typeface="Didact Gothic"/>
                <a:cs typeface="Didact Gothic"/>
                <a:sym typeface="Didact Gothic"/>
              </a:rPr>
              <a:t>Gráfico bivariado para bedrooms en abscisas, y bathrooms en ordenadas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s-ES" sz="1600" u="none" cap="none" strike="noStrike">
                <a:solidFill>
                  <a:srgbClr val="D4D4D4"/>
                </a:solidFill>
                <a:latin typeface="Courier New"/>
                <a:ea typeface="Courier New"/>
                <a:cs typeface="Courier New"/>
                <a:sym typeface="Courier New"/>
              </a:rPr>
            </a:br>
            <a:endParaRPr b="0" i="0" sz="1600" u="none" cap="none" strike="noStrike">
              <a:solidFill>
                <a:srgbClr val="D4D4D4"/>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8" name="Google Shape;188;g2609ea38d63_0_21"/>
          <p:cNvSpPr txBox="1"/>
          <p:nvPr>
            <p:ph idx="1" type="subTitle"/>
          </p:nvPr>
        </p:nvSpPr>
        <p:spPr>
          <a:xfrm>
            <a:off x="5477100" y="1811525"/>
            <a:ext cx="3666900" cy="218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s-ES" sz="1700"/>
              <a:t>Las variables analizadas (cantidad de baños y habitaciones), parecen presentar una tendencia a incrementarse una cuando aumenta la otra.</a:t>
            </a:r>
            <a:endParaRPr sz="1700"/>
          </a:p>
          <a:p>
            <a:pPr indent="0" lvl="0" marL="0" rtl="0" algn="l">
              <a:lnSpc>
                <a:spcPct val="100000"/>
              </a:lnSpc>
              <a:spcBef>
                <a:spcPts val="1600"/>
              </a:spcBef>
              <a:spcAft>
                <a:spcPts val="1600"/>
              </a:spcAft>
              <a:buSzPts val="2500"/>
              <a:buNone/>
            </a:pPr>
            <a:r>
              <a:t/>
            </a:r>
            <a:endParaRPr/>
          </a:p>
        </p:txBody>
      </p:sp>
      <p:pic>
        <p:nvPicPr>
          <p:cNvPr id="189" name="Google Shape;189;g2609ea38d63_0_21"/>
          <p:cNvPicPr preferRelativeResize="0"/>
          <p:nvPr/>
        </p:nvPicPr>
        <p:blipFill>
          <a:blip r:embed="rId3">
            <a:alphaModFix/>
          </a:blip>
          <a:stretch>
            <a:fillRect/>
          </a:stretch>
        </p:blipFill>
        <p:spPr>
          <a:xfrm>
            <a:off x="689600" y="1291600"/>
            <a:ext cx="4617050" cy="356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idx="1" type="subTitle"/>
          </p:nvPr>
        </p:nvSpPr>
        <p:spPr>
          <a:xfrm>
            <a:off x="3887275" y="1513925"/>
            <a:ext cx="4573200" cy="146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s-ES" sz="3200">
                <a:latin typeface="Inter"/>
                <a:ea typeface="Inter"/>
                <a:cs typeface="Inter"/>
                <a:sym typeface="Inter"/>
              </a:rPr>
              <a:t>INSIGHTS &amp;</a:t>
            </a:r>
            <a:endParaRPr/>
          </a:p>
          <a:p>
            <a:pPr indent="0" lvl="0" marL="0" rtl="0" algn="ctr">
              <a:lnSpc>
                <a:spcPct val="100000"/>
              </a:lnSpc>
              <a:spcBef>
                <a:spcPts val="1600"/>
              </a:spcBef>
              <a:spcAft>
                <a:spcPts val="0"/>
              </a:spcAft>
              <a:buSzPts val="1400"/>
              <a:buNone/>
            </a:pPr>
            <a:r>
              <a:rPr lang="es-ES" sz="3200">
                <a:latin typeface="Inter"/>
                <a:ea typeface="Inter"/>
                <a:cs typeface="Inter"/>
                <a:sym typeface="Inter"/>
              </a:rPr>
              <a:t>RECOMENDACIONES</a:t>
            </a:r>
            <a:endParaRPr/>
          </a:p>
          <a:p>
            <a:pPr indent="0" lvl="0" marL="0" rtl="0" algn="l">
              <a:lnSpc>
                <a:spcPct val="100000"/>
              </a:lnSpc>
              <a:spcBef>
                <a:spcPts val="1600"/>
              </a:spcBef>
              <a:spcAft>
                <a:spcPts val="1600"/>
              </a:spcAft>
              <a:buSzPts val="1400"/>
              <a:buNone/>
            </a:pPr>
            <a:r>
              <a:t/>
            </a:r>
            <a:endParaRPr/>
          </a:p>
        </p:txBody>
      </p:sp>
      <p:pic>
        <p:nvPicPr>
          <p:cNvPr id="195" name="Google Shape;195;p10"/>
          <p:cNvPicPr preferRelativeResize="0"/>
          <p:nvPr/>
        </p:nvPicPr>
        <p:blipFill rotWithShape="1">
          <a:blip r:embed="rId3">
            <a:alphaModFix/>
          </a:blip>
          <a:srcRect b="0" l="15572" r="35639" t="0"/>
          <a:stretch/>
        </p:blipFill>
        <p:spPr>
          <a:xfrm>
            <a:off x="0" y="540000"/>
            <a:ext cx="2970127" cy="4063500"/>
          </a:xfrm>
          <a:prstGeom prst="rect">
            <a:avLst/>
          </a:prstGeom>
          <a:noFill/>
          <a:ln>
            <a:noFill/>
          </a:ln>
        </p:spPr>
      </p:pic>
      <p:sp>
        <p:nvSpPr>
          <p:cNvPr id="196" name="Google Shape;196;p10"/>
          <p:cNvSpPr/>
          <p:nvPr/>
        </p:nvSpPr>
        <p:spPr>
          <a:xfrm>
            <a:off x="2326807" y="1596725"/>
            <a:ext cx="1297500" cy="12975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0"/>
          <p:cNvSpPr/>
          <p:nvPr/>
        </p:nvSpPr>
        <p:spPr>
          <a:xfrm>
            <a:off x="2803647" y="2073575"/>
            <a:ext cx="343800" cy="3438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idx="1" type="subTitle"/>
          </p:nvPr>
        </p:nvSpPr>
        <p:spPr>
          <a:xfrm>
            <a:off x="720021" y="2571758"/>
            <a:ext cx="3474600" cy="457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s-ES" sz="1600"/>
              <a:t>Agentes inmobiliarios</a:t>
            </a:r>
            <a:endParaRPr sz="1600"/>
          </a:p>
        </p:txBody>
      </p:sp>
      <p:sp>
        <p:nvSpPr>
          <p:cNvPr id="203" name="Google Shape;203;p11"/>
          <p:cNvSpPr txBox="1"/>
          <p:nvPr>
            <p:ph idx="2" type="subTitle"/>
          </p:nvPr>
        </p:nvSpPr>
        <p:spPr>
          <a:xfrm>
            <a:off x="4949396" y="2571758"/>
            <a:ext cx="3474600" cy="457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s-ES" sz="1600"/>
              <a:t>Personas/empresas interesadas en invertir</a:t>
            </a:r>
            <a:endParaRPr/>
          </a:p>
        </p:txBody>
      </p:sp>
      <p:sp>
        <p:nvSpPr>
          <p:cNvPr id="204" name="Google Shape;204;p11"/>
          <p:cNvSpPr txBox="1"/>
          <p:nvPr>
            <p:ph idx="3" type="subTitle"/>
          </p:nvPr>
        </p:nvSpPr>
        <p:spPr>
          <a:xfrm>
            <a:off x="720004" y="3028957"/>
            <a:ext cx="3474602" cy="1684292"/>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SzPts val="1400"/>
              <a:buNone/>
            </a:pPr>
            <a:r>
              <a:rPr lang="es-ES"/>
              <a:t>        Podrían intensificarse las acciones de marketing entre los meses de diciembre y marzo, con el fin de aumentar el interés en esos meses por parte de potenciales compradores.</a:t>
            </a:r>
            <a:endParaRPr/>
          </a:p>
        </p:txBody>
      </p:sp>
      <p:sp>
        <p:nvSpPr>
          <p:cNvPr id="205" name="Google Shape;205;p11"/>
          <p:cNvSpPr txBox="1"/>
          <p:nvPr>
            <p:ph idx="4" type="subTitle"/>
          </p:nvPr>
        </p:nvSpPr>
        <p:spPr>
          <a:xfrm>
            <a:off x="4949381" y="3028958"/>
            <a:ext cx="3474600" cy="1684292"/>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SzPts val="1400"/>
              <a:buNone/>
            </a:pPr>
            <a:r>
              <a:rPr lang="es-ES"/>
              <a:t>Considerar dichos meses de baja como época oportuna para visitar propiedades y ofertar, ya que probablemente tengan más chances de comprar con algún descuento y/o beneficio dada la quietud del mercado en ese período del año.</a:t>
            </a:r>
            <a:endParaRPr/>
          </a:p>
        </p:txBody>
      </p:sp>
      <p:sp>
        <p:nvSpPr>
          <p:cNvPr id="206" name="Google Shape;206;p11"/>
          <p:cNvSpPr/>
          <p:nvPr/>
        </p:nvSpPr>
        <p:spPr>
          <a:xfrm>
            <a:off x="1976711" y="1258706"/>
            <a:ext cx="961200" cy="9612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a:off x="6206111" y="1258706"/>
            <a:ext cx="961200" cy="9612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p11"/>
          <p:cNvCxnSpPr>
            <a:stCxn id="206" idx="4"/>
            <a:endCxn id="202" idx="0"/>
          </p:cNvCxnSpPr>
          <p:nvPr/>
        </p:nvCxnSpPr>
        <p:spPr>
          <a:xfrm>
            <a:off x="2457311" y="2219906"/>
            <a:ext cx="0" cy="351900"/>
          </a:xfrm>
          <a:prstGeom prst="straightConnector1">
            <a:avLst/>
          </a:prstGeom>
          <a:noFill/>
          <a:ln cap="flat" cmpd="sng" w="9525">
            <a:solidFill>
              <a:schemeClr val="lt1"/>
            </a:solidFill>
            <a:prstDash val="solid"/>
            <a:round/>
            <a:headEnd len="sm" w="sm" type="none"/>
            <a:tailEnd len="sm" w="sm" type="none"/>
          </a:ln>
        </p:spPr>
      </p:cxnSp>
      <p:cxnSp>
        <p:nvCxnSpPr>
          <p:cNvPr id="209" name="Google Shape;209;p11"/>
          <p:cNvCxnSpPr>
            <a:stCxn id="207" idx="4"/>
            <a:endCxn id="203" idx="0"/>
          </p:cNvCxnSpPr>
          <p:nvPr/>
        </p:nvCxnSpPr>
        <p:spPr>
          <a:xfrm>
            <a:off x="6686711" y="2219906"/>
            <a:ext cx="0" cy="351900"/>
          </a:xfrm>
          <a:prstGeom prst="straightConnector1">
            <a:avLst/>
          </a:prstGeom>
          <a:noFill/>
          <a:ln cap="flat" cmpd="sng" w="9525">
            <a:solidFill>
              <a:schemeClr val="lt1"/>
            </a:solidFill>
            <a:prstDash val="solid"/>
            <a:round/>
            <a:headEnd len="sm" w="sm" type="none"/>
            <a:tailEnd len="sm" w="sm" type="none"/>
          </a:ln>
        </p:spPr>
      </p:cxnSp>
      <p:sp>
        <p:nvSpPr>
          <p:cNvPr id="210" name="Google Shape;210;p11"/>
          <p:cNvSpPr/>
          <p:nvPr/>
        </p:nvSpPr>
        <p:spPr>
          <a:xfrm>
            <a:off x="2279928" y="1465894"/>
            <a:ext cx="354791" cy="546824"/>
          </a:xfrm>
          <a:custGeom>
            <a:rect b="b" l="l" r="r" t="t"/>
            <a:pathLst>
              <a:path extrusionOk="0" h="13452" w="8664">
                <a:moveTo>
                  <a:pt x="4746" y="726"/>
                </a:moveTo>
                <a:lnTo>
                  <a:pt x="4746" y="727"/>
                </a:lnTo>
                <a:lnTo>
                  <a:pt x="4746" y="1712"/>
                </a:lnTo>
                <a:lnTo>
                  <a:pt x="4596" y="1559"/>
                </a:lnTo>
                <a:cubicBezTo>
                  <a:pt x="4525" y="1493"/>
                  <a:pt x="4434" y="1460"/>
                  <a:pt x="4343" y="1460"/>
                </a:cubicBezTo>
                <a:cubicBezTo>
                  <a:pt x="4251" y="1460"/>
                  <a:pt x="4160" y="1493"/>
                  <a:pt x="4090" y="1559"/>
                </a:cubicBezTo>
                <a:lnTo>
                  <a:pt x="3930" y="1711"/>
                </a:lnTo>
                <a:lnTo>
                  <a:pt x="3930" y="726"/>
                </a:lnTo>
                <a:close/>
                <a:moveTo>
                  <a:pt x="4348" y="2325"/>
                </a:moveTo>
                <a:lnTo>
                  <a:pt x="7392" y="5225"/>
                </a:lnTo>
                <a:lnTo>
                  <a:pt x="6739" y="5225"/>
                </a:lnTo>
                <a:lnTo>
                  <a:pt x="4599" y="3205"/>
                </a:lnTo>
                <a:cubicBezTo>
                  <a:pt x="4529" y="3140"/>
                  <a:pt x="4439" y="3107"/>
                  <a:pt x="4350" y="3107"/>
                </a:cubicBezTo>
                <a:cubicBezTo>
                  <a:pt x="4260" y="3107"/>
                  <a:pt x="4171" y="3140"/>
                  <a:pt x="4100" y="3205"/>
                </a:cubicBezTo>
                <a:lnTo>
                  <a:pt x="1959" y="5225"/>
                </a:lnTo>
                <a:lnTo>
                  <a:pt x="1306" y="5225"/>
                </a:lnTo>
                <a:lnTo>
                  <a:pt x="4348" y="2325"/>
                </a:lnTo>
                <a:close/>
                <a:moveTo>
                  <a:pt x="4315" y="6339"/>
                </a:moveTo>
                <a:cubicBezTo>
                  <a:pt x="4753" y="6339"/>
                  <a:pt x="5110" y="6695"/>
                  <a:pt x="5110" y="7134"/>
                </a:cubicBezTo>
                <a:lnTo>
                  <a:pt x="5110" y="8407"/>
                </a:lnTo>
                <a:lnTo>
                  <a:pt x="3518" y="8407"/>
                </a:lnTo>
                <a:lnTo>
                  <a:pt x="3518" y="7134"/>
                </a:lnTo>
                <a:cubicBezTo>
                  <a:pt x="3518" y="6695"/>
                  <a:pt x="3875" y="6339"/>
                  <a:pt x="4315" y="6339"/>
                </a:cubicBezTo>
                <a:close/>
                <a:moveTo>
                  <a:pt x="4353" y="3970"/>
                </a:moveTo>
                <a:lnTo>
                  <a:pt x="6348" y="5853"/>
                </a:lnTo>
                <a:cubicBezTo>
                  <a:pt x="6415" y="5916"/>
                  <a:pt x="6507" y="5953"/>
                  <a:pt x="6599" y="5953"/>
                </a:cubicBezTo>
                <a:lnTo>
                  <a:pt x="7338" y="5953"/>
                </a:lnTo>
                <a:lnTo>
                  <a:pt x="7338" y="8407"/>
                </a:lnTo>
                <a:lnTo>
                  <a:pt x="5836" y="8407"/>
                </a:lnTo>
                <a:lnTo>
                  <a:pt x="5836" y="7134"/>
                </a:lnTo>
                <a:cubicBezTo>
                  <a:pt x="5836" y="6296"/>
                  <a:pt x="5153" y="5613"/>
                  <a:pt x="4315" y="5613"/>
                </a:cubicBezTo>
                <a:cubicBezTo>
                  <a:pt x="3475" y="5613"/>
                  <a:pt x="2793" y="6296"/>
                  <a:pt x="2793" y="7134"/>
                </a:cubicBezTo>
                <a:lnTo>
                  <a:pt x="2793" y="8407"/>
                </a:lnTo>
                <a:lnTo>
                  <a:pt x="1338" y="8407"/>
                </a:lnTo>
                <a:lnTo>
                  <a:pt x="1338" y="5953"/>
                </a:lnTo>
                <a:lnTo>
                  <a:pt x="2108" y="5953"/>
                </a:lnTo>
                <a:cubicBezTo>
                  <a:pt x="2200" y="5953"/>
                  <a:pt x="2289" y="5918"/>
                  <a:pt x="2357" y="5853"/>
                </a:cubicBezTo>
                <a:lnTo>
                  <a:pt x="4353" y="3970"/>
                </a:lnTo>
                <a:close/>
                <a:moveTo>
                  <a:pt x="3200" y="9135"/>
                </a:moveTo>
                <a:lnTo>
                  <a:pt x="3200" y="10361"/>
                </a:lnTo>
                <a:lnTo>
                  <a:pt x="1911" y="9135"/>
                </a:lnTo>
                <a:close/>
                <a:moveTo>
                  <a:pt x="6788" y="9135"/>
                </a:moveTo>
                <a:lnTo>
                  <a:pt x="5472" y="10370"/>
                </a:lnTo>
                <a:lnTo>
                  <a:pt x="5472" y="9135"/>
                </a:lnTo>
                <a:close/>
                <a:moveTo>
                  <a:pt x="4746" y="9135"/>
                </a:moveTo>
                <a:lnTo>
                  <a:pt x="4746" y="12724"/>
                </a:lnTo>
                <a:lnTo>
                  <a:pt x="3927" y="12724"/>
                </a:lnTo>
                <a:lnTo>
                  <a:pt x="3927" y="9135"/>
                </a:lnTo>
                <a:close/>
                <a:moveTo>
                  <a:pt x="3577" y="0"/>
                </a:moveTo>
                <a:cubicBezTo>
                  <a:pt x="3377" y="0"/>
                  <a:pt x="3198" y="163"/>
                  <a:pt x="3198" y="363"/>
                </a:cubicBezTo>
                <a:lnTo>
                  <a:pt x="3198" y="2404"/>
                </a:lnTo>
                <a:lnTo>
                  <a:pt x="140" y="5327"/>
                </a:lnTo>
                <a:cubicBezTo>
                  <a:pt x="32" y="5429"/>
                  <a:pt x="1" y="5586"/>
                  <a:pt x="57" y="5725"/>
                </a:cubicBezTo>
                <a:cubicBezTo>
                  <a:pt x="112" y="5865"/>
                  <a:pt x="250" y="5953"/>
                  <a:pt x="398" y="5953"/>
                </a:cubicBezTo>
                <a:lnTo>
                  <a:pt x="607" y="5953"/>
                </a:lnTo>
                <a:lnTo>
                  <a:pt x="607" y="8770"/>
                </a:lnTo>
                <a:cubicBezTo>
                  <a:pt x="607" y="8896"/>
                  <a:pt x="672" y="9007"/>
                  <a:pt x="770" y="9074"/>
                </a:cubicBezTo>
                <a:lnTo>
                  <a:pt x="3198" y="11360"/>
                </a:lnTo>
                <a:lnTo>
                  <a:pt x="3198" y="13089"/>
                </a:lnTo>
                <a:cubicBezTo>
                  <a:pt x="3198" y="13290"/>
                  <a:pt x="3376" y="13452"/>
                  <a:pt x="3577" y="13452"/>
                </a:cubicBezTo>
                <a:lnTo>
                  <a:pt x="5124" y="13452"/>
                </a:lnTo>
                <a:cubicBezTo>
                  <a:pt x="5323" y="13452"/>
                  <a:pt x="5472" y="13289"/>
                  <a:pt x="5472" y="13089"/>
                </a:cubicBezTo>
                <a:lnTo>
                  <a:pt x="5472" y="11371"/>
                </a:lnTo>
                <a:lnTo>
                  <a:pt x="7880" y="9084"/>
                </a:lnTo>
                <a:cubicBezTo>
                  <a:pt x="7989" y="9022"/>
                  <a:pt x="8063" y="8905"/>
                  <a:pt x="8063" y="8770"/>
                </a:cubicBezTo>
                <a:lnTo>
                  <a:pt x="8063" y="5952"/>
                </a:lnTo>
                <a:lnTo>
                  <a:pt x="8303" y="5952"/>
                </a:lnTo>
                <a:cubicBezTo>
                  <a:pt x="8503" y="5952"/>
                  <a:pt x="8663" y="5789"/>
                  <a:pt x="8663" y="5589"/>
                </a:cubicBezTo>
                <a:cubicBezTo>
                  <a:pt x="8663" y="5480"/>
                  <a:pt x="8610" y="5379"/>
                  <a:pt x="8530" y="5312"/>
                </a:cubicBezTo>
                <a:lnTo>
                  <a:pt x="5472" y="2404"/>
                </a:lnTo>
                <a:lnTo>
                  <a:pt x="5472" y="363"/>
                </a:lnTo>
                <a:cubicBezTo>
                  <a:pt x="5472" y="163"/>
                  <a:pt x="5323" y="0"/>
                  <a:pt x="51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11"/>
          <p:cNvGrpSpPr/>
          <p:nvPr/>
        </p:nvGrpSpPr>
        <p:grpSpPr>
          <a:xfrm>
            <a:off x="6465704" y="1510695"/>
            <a:ext cx="441974" cy="457205"/>
            <a:chOff x="8028512" y="3387602"/>
            <a:chExt cx="382198" cy="403677"/>
          </a:xfrm>
        </p:grpSpPr>
        <p:sp>
          <p:nvSpPr>
            <p:cNvPr id="212" name="Google Shape;212;p11"/>
            <p:cNvSpPr/>
            <p:nvPr/>
          </p:nvSpPr>
          <p:spPr>
            <a:xfrm>
              <a:off x="8152956" y="3637387"/>
              <a:ext cx="108955" cy="108896"/>
            </a:xfrm>
            <a:custGeom>
              <a:rect b="b" l="l" r="r" t="t"/>
              <a:pathLst>
                <a:path extrusionOk="0" h="3635" w="3637">
                  <a:moveTo>
                    <a:pt x="1455" y="727"/>
                  </a:moveTo>
                  <a:lnTo>
                    <a:pt x="1455" y="1456"/>
                  </a:lnTo>
                  <a:lnTo>
                    <a:pt x="728" y="1456"/>
                  </a:lnTo>
                  <a:lnTo>
                    <a:pt x="728" y="727"/>
                  </a:lnTo>
                  <a:close/>
                  <a:moveTo>
                    <a:pt x="2908" y="727"/>
                  </a:moveTo>
                  <a:lnTo>
                    <a:pt x="2908" y="1456"/>
                  </a:lnTo>
                  <a:lnTo>
                    <a:pt x="2181" y="1456"/>
                  </a:lnTo>
                  <a:lnTo>
                    <a:pt x="2181" y="727"/>
                  </a:lnTo>
                  <a:close/>
                  <a:moveTo>
                    <a:pt x="2908" y="2182"/>
                  </a:moveTo>
                  <a:lnTo>
                    <a:pt x="2908" y="2909"/>
                  </a:lnTo>
                  <a:lnTo>
                    <a:pt x="2181" y="2909"/>
                  </a:lnTo>
                  <a:lnTo>
                    <a:pt x="2181" y="2182"/>
                  </a:lnTo>
                  <a:close/>
                  <a:moveTo>
                    <a:pt x="1455" y="2183"/>
                  </a:moveTo>
                  <a:lnTo>
                    <a:pt x="1455" y="2910"/>
                  </a:lnTo>
                  <a:lnTo>
                    <a:pt x="728" y="2910"/>
                  </a:lnTo>
                  <a:lnTo>
                    <a:pt x="728" y="2183"/>
                  </a:lnTo>
                  <a:close/>
                  <a:moveTo>
                    <a:pt x="380" y="0"/>
                  </a:moveTo>
                  <a:cubicBezTo>
                    <a:pt x="180" y="0"/>
                    <a:pt x="1" y="163"/>
                    <a:pt x="1" y="363"/>
                  </a:cubicBezTo>
                  <a:lnTo>
                    <a:pt x="1" y="3272"/>
                  </a:lnTo>
                  <a:cubicBezTo>
                    <a:pt x="1" y="3472"/>
                    <a:pt x="178" y="3634"/>
                    <a:pt x="380" y="3634"/>
                  </a:cubicBezTo>
                  <a:lnTo>
                    <a:pt x="3288" y="3634"/>
                  </a:lnTo>
                  <a:cubicBezTo>
                    <a:pt x="3487" y="3634"/>
                    <a:pt x="3635" y="3472"/>
                    <a:pt x="3635" y="3272"/>
                  </a:cubicBezTo>
                  <a:lnTo>
                    <a:pt x="3635" y="363"/>
                  </a:lnTo>
                  <a:cubicBezTo>
                    <a:pt x="3636" y="163"/>
                    <a:pt x="3488" y="0"/>
                    <a:pt x="32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a:off x="8028512" y="3387602"/>
              <a:ext cx="382198" cy="403677"/>
            </a:xfrm>
            <a:custGeom>
              <a:rect b="b" l="l" r="r" t="t"/>
              <a:pathLst>
                <a:path extrusionOk="0" h="13475" w="12758">
                  <a:moveTo>
                    <a:pt x="11622" y="750"/>
                  </a:moveTo>
                  <a:cubicBezTo>
                    <a:pt x="11848" y="750"/>
                    <a:pt x="12030" y="933"/>
                    <a:pt x="12030" y="1159"/>
                  </a:cubicBezTo>
                  <a:cubicBezTo>
                    <a:pt x="12030" y="1385"/>
                    <a:pt x="11848" y="1569"/>
                    <a:pt x="11622" y="1569"/>
                  </a:cubicBezTo>
                  <a:lnTo>
                    <a:pt x="10350" y="1569"/>
                  </a:lnTo>
                  <a:cubicBezTo>
                    <a:pt x="10150" y="1569"/>
                    <a:pt x="9987" y="1732"/>
                    <a:pt x="9987" y="1932"/>
                  </a:cubicBezTo>
                  <a:cubicBezTo>
                    <a:pt x="9987" y="2157"/>
                    <a:pt x="9805" y="2340"/>
                    <a:pt x="9578" y="2340"/>
                  </a:cubicBezTo>
                  <a:lnTo>
                    <a:pt x="7713" y="2340"/>
                  </a:lnTo>
                  <a:cubicBezTo>
                    <a:pt x="7488" y="2340"/>
                    <a:pt x="7305" y="2155"/>
                    <a:pt x="7305" y="1932"/>
                  </a:cubicBezTo>
                  <a:cubicBezTo>
                    <a:pt x="7305" y="1705"/>
                    <a:pt x="7488" y="1521"/>
                    <a:pt x="7713" y="1521"/>
                  </a:cubicBezTo>
                  <a:lnTo>
                    <a:pt x="8986" y="1521"/>
                  </a:lnTo>
                  <a:cubicBezTo>
                    <a:pt x="9185" y="1521"/>
                    <a:pt x="9348" y="1358"/>
                    <a:pt x="9348" y="1159"/>
                  </a:cubicBezTo>
                  <a:cubicBezTo>
                    <a:pt x="9348" y="933"/>
                    <a:pt x="9532" y="750"/>
                    <a:pt x="9757" y="750"/>
                  </a:cubicBezTo>
                  <a:close/>
                  <a:moveTo>
                    <a:pt x="8971" y="3066"/>
                  </a:moveTo>
                  <a:lnTo>
                    <a:pt x="8971" y="4066"/>
                  </a:lnTo>
                  <a:lnTo>
                    <a:pt x="8199" y="4066"/>
                  </a:lnTo>
                  <a:lnTo>
                    <a:pt x="8199" y="3066"/>
                  </a:lnTo>
                  <a:close/>
                  <a:moveTo>
                    <a:pt x="5987" y="939"/>
                  </a:moveTo>
                  <a:lnTo>
                    <a:pt x="6603" y="1693"/>
                  </a:lnTo>
                  <a:cubicBezTo>
                    <a:pt x="6586" y="1770"/>
                    <a:pt x="6570" y="1850"/>
                    <a:pt x="6570" y="1932"/>
                  </a:cubicBezTo>
                  <a:cubicBezTo>
                    <a:pt x="6570" y="2480"/>
                    <a:pt x="6971" y="2939"/>
                    <a:pt x="7472" y="3044"/>
                  </a:cubicBezTo>
                  <a:lnTo>
                    <a:pt x="7472" y="4430"/>
                  </a:lnTo>
                  <a:cubicBezTo>
                    <a:pt x="7472" y="4630"/>
                    <a:pt x="7650" y="4793"/>
                    <a:pt x="7851" y="4793"/>
                  </a:cubicBezTo>
                  <a:lnTo>
                    <a:pt x="9143" y="4793"/>
                  </a:lnTo>
                  <a:lnTo>
                    <a:pt x="10816" y="6839"/>
                  </a:lnTo>
                  <a:lnTo>
                    <a:pt x="1156" y="6839"/>
                  </a:lnTo>
                  <a:lnTo>
                    <a:pt x="1351" y="6603"/>
                  </a:lnTo>
                  <a:lnTo>
                    <a:pt x="5987" y="939"/>
                  </a:lnTo>
                  <a:close/>
                  <a:moveTo>
                    <a:pt x="9882" y="7567"/>
                  </a:moveTo>
                  <a:lnTo>
                    <a:pt x="9882" y="12748"/>
                  </a:lnTo>
                  <a:lnTo>
                    <a:pt x="2064" y="12748"/>
                  </a:lnTo>
                  <a:lnTo>
                    <a:pt x="2064" y="7567"/>
                  </a:lnTo>
                  <a:close/>
                  <a:moveTo>
                    <a:pt x="5987" y="0"/>
                  </a:moveTo>
                  <a:cubicBezTo>
                    <a:pt x="5877" y="0"/>
                    <a:pt x="5773" y="49"/>
                    <a:pt x="5705" y="134"/>
                  </a:cubicBezTo>
                  <a:lnTo>
                    <a:pt x="107" y="6973"/>
                  </a:lnTo>
                  <a:cubicBezTo>
                    <a:pt x="18" y="7081"/>
                    <a:pt x="1" y="7232"/>
                    <a:pt x="58" y="7359"/>
                  </a:cubicBezTo>
                  <a:cubicBezTo>
                    <a:pt x="119" y="7487"/>
                    <a:pt x="248" y="7567"/>
                    <a:pt x="389" y="7567"/>
                  </a:cubicBezTo>
                  <a:lnTo>
                    <a:pt x="1335" y="7567"/>
                  </a:lnTo>
                  <a:lnTo>
                    <a:pt x="1335" y="13111"/>
                  </a:lnTo>
                  <a:cubicBezTo>
                    <a:pt x="1335" y="13311"/>
                    <a:pt x="1513" y="13474"/>
                    <a:pt x="1714" y="13474"/>
                  </a:cubicBezTo>
                  <a:lnTo>
                    <a:pt x="10259" y="13474"/>
                  </a:lnTo>
                  <a:cubicBezTo>
                    <a:pt x="10459" y="13474"/>
                    <a:pt x="10607" y="13311"/>
                    <a:pt x="10607" y="13111"/>
                  </a:cubicBezTo>
                  <a:lnTo>
                    <a:pt x="10607" y="7567"/>
                  </a:lnTo>
                  <a:lnTo>
                    <a:pt x="11585" y="7567"/>
                  </a:lnTo>
                  <a:cubicBezTo>
                    <a:pt x="11725" y="7567"/>
                    <a:pt x="11853" y="7485"/>
                    <a:pt x="11912" y="7359"/>
                  </a:cubicBezTo>
                  <a:cubicBezTo>
                    <a:pt x="11971" y="7232"/>
                    <a:pt x="11946" y="7081"/>
                    <a:pt x="11857" y="6973"/>
                  </a:cubicBezTo>
                  <a:lnTo>
                    <a:pt x="9696" y="4344"/>
                  </a:lnTo>
                  <a:lnTo>
                    <a:pt x="9696" y="3059"/>
                  </a:lnTo>
                  <a:cubicBezTo>
                    <a:pt x="10154" y="3005"/>
                    <a:pt x="10517" y="2702"/>
                    <a:pt x="10653" y="2294"/>
                  </a:cubicBezTo>
                  <a:lnTo>
                    <a:pt x="11622" y="2294"/>
                  </a:lnTo>
                  <a:cubicBezTo>
                    <a:pt x="12247" y="2294"/>
                    <a:pt x="12758" y="1785"/>
                    <a:pt x="12758" y="1157"/>
                  </a:cubicBezTo>
                  <a:cubicBezTo>
                    <a:pt x="12758" y="532"/>
                    <a:pt x="12250" y="21"/>
                    <a:pt x="11622" y="21"/>
                  </a:cubicBezTo>
                  <a:lnTo>
                    <a:pt x="9760" y="21"/>
                  </a:lnTo>
                  <a:cubicBezTo>
                    <a:pt x="9260" y="21"/>
                    <a:pt x="8836" y="345"/>
                    <a:pt x="8682" y="793"/>
                  </a:cubicBezTo>
                  <a:lnTo>
                    <a:pt x="7713" y="793"/>
                  </a:lnTo>
                  <a:cubicBezTo>
                    <a:pt x="7447" y="793"/>
                    <a:pt x="7202" y="886"/>
                    <a:pt x="7010" y="1039"/>
                  </a:cubicBezTo>
                  <a:lnTo>
                    <a:pt x="6268" y="134"/>
                  </a:lnTo>
                  <a:cubicBezTo>
                    <a:pt x="6200" y="49"/>
                    <a:pt x="6096" y="0"/>
                    <a:pt x="59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11"/>
          <p:cNvSpPr txBox="1"/>
          <p:nvPr/>
        </p:nvSpPr>
        <p:spPr>
          <a:xfrm>
            <a:off x="720006" y="283187"/>
            <a:ext cx="7883912"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Didact Gothic"/>
                <a:ea typeface="Didact Gothic"/>
                <a:cs typeface="Didact Gothic"/>
                <a:sym typeface="Didact Gothic"/>
              </a:rPr>
              <a:t>Al seleccionar los filtros para su búsqueda, considerar que el aumento en el número de la variable "cantidad de ambientes", trae consigo un aumento considerable en el precio final de la casa, dado que en general no sólo crece el número de dormitorios de la propiedad sino que también lo hace de la mano la cantidad de baños que posee la misma.</a:t>
            </a:r>
            <a:endParaRPr b="0" i="0" sz="1400" u="none" cap="none" strike="noStrike">
              <a:solidFill>
                <a:schemeClr val="lt1"/>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720000" y="358149"/>
            <a:ext cx="7704000" cy="5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ES"/>
              <a:t>AGENDA</a:t>
            </a:r>
            <a:endParaRPr/>
          </a:p>
        </p:txBody>
      </p:sp>
      <p:graphicFrame>
        <p:nvGraphicFramePr>
          <p:cNvPr id="91" name="Google Shape;91;p2"/>
          <p:cNvGraphicFramePr/>
          <p:nvPr/>
        </p:nvGraphicFramePr>
        <p:xfrm>
          <a:off x="2557346" y="1731913"/>
          <a:ext cx="3000000" cy="3000000"/>
        </p:xfrm>
        <a:graphic>
          <a:graphicData uri="http://schemas.openxmlformats.org/drawingml/2006/table">
            <a:tbl>
              <a:tblPr>
                <a:noFill/>
                <a:tableStyleId>{ADDA4D80-7C2B-4C5C-88F9-B43DD16719C8}</a:tableStyleId>
              </a:tblPr>
              <a:tblGrid>
                <a:gridCol w="565450"/>
                <a:gridCol w="3463875"/>
              </a:tblGrid>
              <a:tr h="350500">
                <a:tc>
                  <a:txBody>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Didact Gothic"/>
                          <a:ea typeface="Didact Gothic"/>
                          <a:cs typeface="Didact Gothic"/>
                          <a:sym typeface="Didact Gothic"/>
                        </a:rPr>
                        <a:t>01</a:t>
                      </a:r>
                      <a:endParaRPr b="1"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Didact Gothic"/>
                          <a:ea typeface="Didact Gothic"/>
                          <a:cs typeface="Didact Gothic"/>
                          <a:sym typeface="Didact Gothic"/>
                        </a:rPr>
                        <a:t>Contexto y Audiencia</a:t>
                      </a:r>
                      <a:endParaRPr b="0"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Didact Gothic"/>
                          <a:ea typeface="Didact Gothic"/>
                          <a:cs typeface="Didact Gothic"/>
                          <a:sym typeface="Didact Gothic"/>
                        </a:rPr>
                        <a:t>02</a:t>
                      </a:r>
                      <a:endParaRPr b="1"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Didact Gothic"/>
                          <a:ea typeface="Didact Gothic"/>
                          <a:cs typeface="Didact Gothic"/>
                          <a:sym typeface="Didact Gothic"/>
                        </a:rPr>
                        <a:t>Hipótesis/Preguntas de Interés</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Didact Gothic"/>
                          <a:ea typeface="Didact Gothic"/>
                          <a:cs typeface="Didact Gothic"/>
                          <a:sym typeface="Didact Gothic"/>
                        </a:rPr>
                        <a:t>03</a:t>
                      </a:r>
                      <a:endParaRPr b="1"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Didact Gothic"/>
                          <a:ea typeface="Didact Gothic"/>
                          <a:cs typeface="Didact Gothic"/>
                          <a:sym typeface="Didact Gothic"/>
                        </a:rPr>
                        <a:t>Metadata</a:t>
                      </a:r>
                      <a:endParaRPr b="0"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Didact Gothic"/>
                          <a:ea typeface="Didact Gothic"/>
                          <a:cs typeface="Didact Gothic"/>
                          <a:sym typeface="Didact Gothic"/>
                        </a:rPr>
                        <a:t>04</a:t>
                      </a:r>
                      <a:endParaRPr b="1"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Didact Gothic"/>
                          <a:ea typeface="Didact Gothic"/>
                          <a:cs typeface="Didact Gothic"/>
                          <a:sym typeface="Didact Gothic"/>
                        </a:rPr>
                        <a:t>Análisis Exploratorio</a:t>
                      </a:r>
                      <a:endParaRPr b="0"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Didact Gothic"/>
                          <a:ea typeface="Didact Gothic"/>
                          <a:cs typeface="Didact Gothic"/>
                          <a:sym typeface="Didact Gothic"/>
                        </a:rPr>
                        <a:t>05</a:t>
                      </a:r>
                      <a:endParaRPr b="1"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Didact Gothic"/>
                          <a:ea typeface="Didact Gothic"/>
                          <a:cs typeface="Didact Gothic"/>
                          <a:sym typeface="Didact Gothic"/>
                        </a:rPr>
                        <a:t>Insights y Recomendaciones</a:t>
                      </a:r>
                      <a:endParaRPr b="0" i="0" sz="1800" u="none" cap="none" strike="noStrike">
                        <a:solidFill>
                          <a:schemeClr val="lt1"/>
                        </a:solidFill>
                        <a:latin typeface="Didact Gothic"/>
                        <a:ea typeface="Didact Gothic"/>
                        <a:cs typeface="Didact Gothic"/>
                        <a:sym typeface="Didact Gothic"/>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92" name="Google Shape;92;p2"/>
          <p:cNvSpPr/>
          <p:nvPr/>
        </p:nvSpPr>
        <p:spPr>
          <a:xfrm>
            <a:off x="8291712" y="3800550"/>
            <a:ext cx="279900" cy="2799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212330" y="1841356"/>
            <a:ext cx="3061800" cy="135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s-ES" sz="2800"/>
              <a:t>CONTEXTO</a:t>
            </a:r>
            <a:br>
              <a:rPr lang="es-ES" sz="2800"/>
            </a:br>
            <a:r>
              <a:rPr lang="es-ES" sz="2800"/>
              <a:t>Y AUDIENCIA</a:t>
            </a:r>
            <a:br>
              <a:rPr lang="es-ES"/>
            </a:br>
            <a:endParaRPr/>
          </a:p>
        </p:txBody>
      </p:sp>
      <p:sp>
        <p:nvSpPr>
          <p:cNvPr id="98" name="Google Shape;98;p3"/>
          <p:cNvSpPr txBox="1"/>
          <p:nvPr>
            <p:ph idx="1" type="subTitle"/>
          </p:nvPr>
        </p:nvSpPr>
        <p:spPr>
          <a:xfrm>
            <a:off x="2689867" y="211407"/>
            <a:ext cx="4298232" cy="472068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i="1" lang="es-ES" sz="1400"/>
              <a:t>CONTEXTO: </a:t>
            </a:r>
            <a:r>
              <a:rPr lang="es-ES" sz="1400"/>
              <a:t>Asignarle un valor a una propiedad es una instancia crucial en el negocio inmobiliario, tanto para quienes buscan vender una casa como para aquellos que deseen adquirirla. El análisis de datos puede resultar un aliado fundamental en este proceso de decisión para ambas partes, pudiendo reflejar una relación, detalladamente estudiada, entre cada una de las características de la propiedad y su valor de venta. </a:t>
            </a:r>
            <a:endParaRPr/>
          </a:p>
          <a:p>
            <a:pPr indent="0" lvl="0" marL="0" rtl="0" algn="l">
              <a:lnSpc>
                <a:spcPct val="100000"/>
              </a:lnSpc>
              <a:spcBef>
                <a:spcPts val="0"/>
              </a:spcBef>
              <a:spcAft>
                <a:spcPts val="0"/>
              </a:spcAft>
              <a:buSzPts val="1400"/>
              <a:buNone/>
            </a:pPr>
            <a:r>
              <a:t/>
            </a:r>
            <a:endParaRPr i="1" sz="1400"/>
          </a:p>
          <a:p>
            <a:pPr indent="0" lvl="0" marL="0" rtl="0" algn="l">
              <a:lnSpc>
                <a:spcPct val="100000"/>
              </a:lnSpc>
              <a:spcBef>
                <a:spcPts val="0"/>
              </a:spcBef>
              <a:spcAft>
                <a:spcPts val="0"/>
              </a:spcAft>
              <a:buSzPts val="1400"/>
              <a:buNone/>
            </a:pPr>
            <a:r>
              <a:rPr i="1" lang="es-ES" sz="1400"/>
              <a:t>AUDIENCIA</a:t>
            </a:r>
            <a:r>
              <a:rPr lang="es-ES" sz="1400"/>
              <a:t>: La audiencia de este proyecto incluye tantos a los agentes inmobiliarios dedicados a la tasación y venta de inmuebles, como a cualquier persona o empresa que esté en la búsqueda de una propiedad para adquirir. La información y datos que se proporcionen será útil también para desarrolladores y constructoras que busquen invertir para futuros negocios. La herramienta resultará de fácil manejo, para que sea accesible a personas con y sin experiencia en el área del análisis de datos.</a:t>
            </a:r>
            <a:endParaRPr sz="1400"/>
          </a:p>
        </p:txBody>
      </p:sp>
      <p:cxnSp>
        <p:nvCxnSpPr>
          <p:cNvPr id="99" name="Google Shape;99;p3"/>
          <p:cNvCxnSpPr/>
          <p:nvPr/>
        </p:nvCxnSpPr>
        <p:spPr>
          <a:xfrm>
            <a:off x="2604143" y="211407"/>
            <a:ext cx="0" cy="4720683"/>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219399" y="1922362"/>
            <a:ext cx="3061800" cy="135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s-ES" sz="2800"/>
              <a:t>HIPÓTESIS Y PREGUNTAS </a:t>
            </a:r>
            <a:br>
              <a:rPr lang="es-ES"/>
            </a:br>
            <a:endParaRPr/>
          </a:p>
        </p:txBody>
      </p:sp>
      <p:sp>
        <p:nvSpPr>
          <p:cNvPr id="105" name="Google Shape;105;p4"/>
          <p:cNvSpPr txBox="1"/>
          <p:nvPr>
            <p:ph idx="1" type="subTitle"/>
          </p:nvPr>
        </p:nvSpPr>
        <p:spPr>
          <a:xfrm>
            <a:off x="3080658" y="278315"/>
            <a:ext cx="4298232" cy="472068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ES" sz="2000"/>
              <a:t>¿Existe una "estacionalidad" a lo largo del año en el negocio inmobiliario?, de ser así, ¿cuáles son los meses con tendencia a la baja?</a:t>
            </a:r>
            <a:endParaRPr/>
          </a:p>
          <a:p>
            <a:pPr indent="0" lvl="0" marL="0" rtl="0" algn="l">
              <a:lnSpc>
                <a:spcPct val="100000"/>
              </a:lnSpc>
              <a:spcBef>
                <a:spcPts val="0"/>
              </a:spcBef>
              <a:spcAft>
                <a:spcPts val="0"/>
              </a:spcAft>
              <a:buSzPts val="1400"/>
              <a:buNone/>
            </a:pPr>
            <a:r>
              <a:t/>
            </a:r>
            <a:endParaRPr sz="2000"/>
          </a:p>
          <a:p>
            <a:pPr indent="0" lvl="0" marL="0" rtl="0" algn="l">
              <a:lnSpc>
                <a:spcPct val="100000"/>
              </a:lnSpc>
              <a:spcBef>
                <a:spcPts val="0"/>
              </a:spcBef>
              <a:spcAft>
                <a:spcPts val="0"/>
              </a:spcAft>
              <a:buSzPts val="1400"/>
              <a:buNone/>
            </a:pPr>
            <a:r>
              <a:t/>
            </a:r>
            <a:endParaRPr sz="2000"/>
          </a:p>
          <a:p>
            <a:pPr indent="0" lvl="0" marL="0" rtl="0" algn="l">
              <a:lnSpc>
                <a:spcPct val="100000"/>
              </a:lnSpc>
              <a:spcBef>
                <a:spcPts val="0"/>
              </a:spcBef>
              <a:spcAft>
                <a:spcPts val="0"/>
              </a:spcAft>
              <a:buSzPts val="1400"/>
              <a:buNone/>
            </a:pPr>
            <a:r>
              <a:rPr lang="es-ES" sz="2000"/>
              <a:t>En el valor asignado a una propiedad, influyen directamente el número de dormitorios y baños que la misma posea.</a:t>
            </a:r>
            <a:endParaRPr sz="2000"/>
          </a:p>
        </p:txBody>
      </p:sp>
      <p:cxnSp>
        <p:nvCxnSpPr>
          <p:cNvPr id="106" name="Google Shape;106;p4"/>
          <p:cNvCxnSpPr/>
          <p:nvPr/>
        </p:nvCxnSpPr>
        <p:spPr>
          <a:xfrm>
            <a:off x="2604143" y="211407"/>
            <a:ext cx="0" cy="4720683"/>
          </a:xfrm>
          <a:prstGeom prst="straightConnector1">
            <a:avLst/>
          </a:prstGeom>
          <a:noFill/>
          <a:ln cap="flat" cmpd="sng" w="9525">
            <a:solidFill>
              <a:schemeClr val="lt1"/>
            </a:solidFill>
            <a:prstDash val="solid"/>
            <a:round/>
            <a:headEnd len="sm" w="sm" type="none"/>
            <a:tailEnd len="sm" w="sm" type="none"/>
          </a:ln>
        </p:spPr>
      </p:cxnSp>
      <p:sp>
        <p:nvSpPr>
          <p:cNvPr id="107" name="Google Shape;107;p4"/>
          <p:cNvSpPr/>
          <p:nvPr/>
        </p:nvSpPr>
        <p:spPr>
          <a:xfrm>
            <a:off x="2730257" y="1085284"/>
            <a:ext cx="350401" cy="327492"/>
          </a:xfrm>
          <a:custGeom>
            <a:rect b="b" l="l" r="r" t="t"/>
            <a:pathLst>
              <a:path extrusionOk="0" h="12003" w="13614">
                <a:moveTo>
                  <a:pt x="10652" y="2683"/>
                </a:moveTo>
                <a:cubicBezTo>
                  <a:pt x="10852" y="2683"/>
                  <a:pt x="11015" y="2845"/>
                  <a:pt x="11015" y="3045"/>
                </a:cubicBezTo>
                <a:cubicBezTo>
                  <a:pt x="11015" y="3245"/>
                  <a:pt x="10852" y="3408"/>
                  <a:pt x="10652" y="3408"/>
                </a:cubicBezTo>
                <a:cubicBezTo>
                  <a:pt x="10452" y="3408"/>
                  <a:pt x="10289" y="3245"/>
                  <a:pt x="10289" y="3045"/>
                </a:cubicBezTo>
                <a:cubicBezTo>
                  <a:pt x="10287" y="2845"/>
                  <a:pt x="10450" y="2683"/>
                  <a:pt x="10652" y="2683"/>
                </a:cubicBezTo>
                <a:close/>
                <a:moveTo>
                  <a:pt x="4497" y="916"/>
                </a:moveTo>
                <a:lnTo>
                  <a:pt x="7859" y="4634"/>
                </a:lnTo>
                <a:lnTo>
                  <a:pt x="1199" y="4634"/>
                </a:lnTo>
                <a:lnTo>
                  <a:pt x="4497" y="916"/>
                </a:lnTo>
                <a:close/>
                <a:moveTo>
                  <a:pt x="4818" y="6730"/>
                </a:moveTo>
                <a:lnTo>
                  <a:pt x="4818" y="8276"/>
                </a:lnTo>
                <a:lnTo>
                  <a:pt x="4091" y="8276"/>
                </a:lnTo>
                <a:lnTo>
                  <a:pt x="4091" y="6730"/>
                </a:lnTo>
                <a:close/>
                <a:moveTo>
                  <a:pt x="7545" y="5363"/>
                </a:moveTo>
                <a:lnTo>
                  <a:pt x="7545" y="8276"/>
                </a:lnTo>
                <a:lnTo>
                  <a:pt x="5545" y="8276"/>
                </a:lnTo>
                <a:lnTo>
                  <a:pt x="5545" y="6367"/>
                </a:lnTo>
                <a:cubicBezTo>
                  <a:pt x="5545" y="6167"/>
                  <a:pt x="5397" y="6004"/>
                  <a:pt x="5197" y="6004"/>
                </a:cubicBezTo>
                <a:lnTo>
                  <a:pt x="3743" y="6004"/>
                </a:lnTo>
                <a:cubicBezTo>
                  <a:pt x="3543" y="6004"/>
                  <a:pt x="3362" y="6167"/>
                  <a:pt x="3362" y="6367"/>
                </a:cubicBezTo>
                <a:lnTo>
                  <a:pt x="3362" y="8276"/>
                </a:lnTo>
                <a:lnTo>
                  <a:pt x="1408" y="8276"/>
                </a:lnTo>
                <a:lnTo>
                  <a:pt x="1408" y="5363"/>
                </a:lnTo>
                <a:close/>
                <a:moveTo>
                  <a:pt x="12817" y="9003"/>
                </a:moveTo>
                <a:lnTo>
                  <a:pt x="12817" y="9770"/>
                </a:lnTo>
                <a:cubicBezTo>
                  <a:pt x="12681" y="9801"/>
                  <a:pt x="12573" y="9850"/>
                  <a:pt x="12482" y="9890"/>
                </a:cubicBezTo>
                <a:cubicBezTo>
                  <a:pt x="12356" y="9948"/>
                  <a:pt x="12273" y="9985"/>
                  <a:pt x="12087" y="9985"/>
                </a:cubicBezTo>
                <a:cubicBezTo>
                  <a:pt x="11909" y="9985"/>
                  <a:pt x="11837" y="9948"/>
                  <a:pt x="11720" y="9889"/>
                </a:cubicBezTo>
                <a:cubicBezTo>
                  <a:pt x="11576" y="9815"/>
                  <a:pt x="11376" y="9713"/>
                  <a:pt x="11022" y="9713"/>
                </a:cubicBezTo>
                <a:cubicBezTo>
                  <a:pt x="10668" y="9713"/>
                  <a:pt x="10468" y="9815"/>
                  <a:pt x="10324" y="9889"/>
                </a:cubicBezTo>
                <a:cubicBezTo>
                  <a:pt x="10207" y="9948"/>
                  <a:pt x="10135" y="9985"/>
                  <a:pt x="9957" y="9985"/>
                </a:cubicBezTo>
                <a:cubicBezTo>
                  <a:pt x="9779" y="9985"/>
                  <a:pt x="9707" y="9948"/>
                  <a:pt x="9591" y="9889"/>
                </a:cubicBezTo>
                <a:cubicBezTo>
                  <a:pt x="9445" y="9815"/>
                  <a:pt x="9246" y="9713"/>
                  <a:pt x="8892" y="9713"/>
                </a:cubicBezTo>
                <a:cubicBezTo>
                  <a:pt x="8540" y="9713"/>
                  <a:pt x="8340" y="9815"/>
                  <a:pt x="8195" y="9889"/>
                </a:cubicBezTo>
                <a:cubicBezTo>
                  <a:pt x="8078" y="9948"/>
                  <a:pt x="8007" y="9985"/>
                  <a:pt x="7829" y="9985"/>
                </a:cubicBezTo>
                <a:cubicBezTo>
                  <a:pt x="7651" y="9985"/>
                  <a:pt x="7579" y="9948"/>
                  <a:pt x="7462" y="9889"/>
                </a:cubicBezTo>
                <a:cubicBezTo>
                  <a:pt x="7315" y="9815"/>
                  <a:pt x="7118" y="9713"/>
                  <a:pt x="6764" y="9713"/>
                </a:cubicBezTo>
                <a:cubicBezTo>
                  <a:pt x="6410" y="9713"/>
                  <a:pt x="6210" y="9815"/>
                  <a:pt x="6067" y="9889"/>
                </a:cubicBezTo>
                <a:cubicBezTo>
                  <a:pt x="5950" y="9948"/>
                  <a:pt x="5877" y="9985"/>
                  <a:pt x="5699" y="9985"/>
                </a:cubicBezTo>
                <a:cubicBezTo>
                  <a:pt x="5522" y="9985"/>
                  <a:pt x="5452" y="9948"/>
                  <a:pt x="5334" y="9889"/>
                </a:cubicBezTo>
                <a:cubicBezTo>
                  <a:pt x="5189" y="9815"/>
                  <a:pt x="4989" y="9713"/>
                  <a:pt x="4635" y="9713"/>
                </a:cubicBezTo>
                <a:cubicBezTo>
                  <a:pt x="4282" y="9713"/>
                  <a:pt x="4082" y="9815"/>
                  <a:pt x="3937" y="9889"/>
                </a:cubicBezTo>
                <a:cubicBezTo>
                  <a:pt x="3820" y="9948"/>
                  <a:pt x="3750" y="9985"/>
                  <a:pt x="3571" y="9985"/>
                </a:cubicBezTo>
                <a:cubicBezTo>
                  <a:pt x="3394" y="9985"/>
                  <a:pt x="3322" y="9948"/>
                  <a:pt x="3204" y="9889"/>
                </a:cubicBezTo>
                <a:cubicBezTo>
                  <a:pt x="3057" y="9815"/>
                  <a:pt x="2860" y="9713"/>
                  <a:pt x="2506" y="9713"/>
                </a:cubicBezTo>
                <a:cubicBezTo>
                  <a:pt x="2153" y="9713"/>
                  <a:pt x="1953" y="9815"/>
                  <a:pt x="1809" y="9889"/>
                </a:cubicBezTo>
                <a:cubicBezTo>
                  <a:pt x="1692" y="9948"/>
                  <a:pt x="1619" y="9985"/>
                  <a:pt x="1442" y="9985"/>
                </a:cubicBezTo>
                <a:cubicBezTo>
                  <a:pt x="1258" y="9985"/>
                  <a:pt x="1175" y="9951"/>
                  <a:pt x="1061" y="9896"/>
                </a:cubicBezTo>
                <a:cubicBezTo>
                  <a:pt x="975" y="9855"/>
                  <a:pt x="863" y="9807"/>
                  <a:pt x="725" y="9773"/>
                </a:cubicBezTo>
                <a:lnTo>
                  <a:pt x="725" y="9003"/>
                </a:lnTo>
                <a:close/>
                <a:moveTo>
                  <a:pt x="11022" y="10438"/>
                </a:moveTo>
                <a:cubicBezTo>
                  <a:pt x="11200" y="10438"/>
                  <a:pt x="11271" y="10475"/>
                  <a:pt x="11388" y="10535"/>
                </a:cubicBezTo>
                <a:cubicBezTo>
                  <a:pt x="11534" y="10609"/>
                  <a:pt x="11733" y="10711"/>
                  <a:pt x="12085" y="10711"/>
                </a:cubicBezTo>
                <a:cubicBezTo>
                  <a:pt x="12430" y="10711"/>
                  <a:pt x="12624" y="10622"/>
                  <a:pt x="12783" y="10551"/>
                </a:cubicBezTo>
                <a:cubicBezTo>
                  <a:pt x="12795" y="10546"/>
                  <a:pt x="12771" y="10540"/>
                  <a:pt x="12817" y="10535"/>
                </a:cubicBezTo>
                <a:lnTo>
                  <a:pt x="12817" y="11274"/>
                </a:lnTo>
                <a:lnTo>
                  <a:pt x="726" y="11274"/>
                </a:lnTo>
                <a:lnTo>
                  <a:pt x="726" y="10548"/>
                </a:lnTo>
                <a:lnTo>
                  <a:pt x="728" y="10548"/>
                </a:lnTo>
                <a:cubicBezTo>
                  <a:pt x="728" y="10548"/>
                  <a:pt x="744" y="10548"/>
                  <a:pt x="746" y="10549"/>
                </a:cubicBezTo>
                <a:cubicBezTo>
                  <a:pt x="894" y="10622"/>
                  <a:pt x="1086" y="10711"/>
                  <a:pt x="1436" y="10711"/>
                </a:cubicBezTo>
                <a:cubicBezTo>
                  <a:pt x="1790" y="10711"/>
                  <a:pt x="1994" y="10609"/>
                  <a:pt x="2138" y="10535"/>
                </a:cubicBezTo>
                <a:cubicBezTo>
                  <a:pt x="2255" y="10475"/>
                  <a:pt x="2326" y="10438"/>
                  <a:pt x="2506" y="10438"/>
                </a:cubicBezTo>
                <a:cubicBezTo>
                  <a:pt x="2684" y="10438"/>
                  <a:pt x="2755" y="10475"/>
                  <a:pt x="2872" y="10535"/>
                </a:cubicBezTo>
                <a:cubicBezTo>
                  <a:pt x="3017" y="10609"/>
                  <a:pt x="3217" y="10711"/>
                  <a:pt x="3570" y="10711"/>
                </a:cubicBezTo>
                <a:cubicBezTo>
                  <a:pt x="3924" y="10711"/>
                  <a:pt x="4124" y="10609"/>
                  <a:pt x="4269" y="10535"/>
                </a:cubicBezTo>
                <a:cubicBezTo>
                  <a:pt x="4384" y="10475"/>
                  <a:pt x="4457" y="10438"/>
                  <a:pt x="4635" y="10438"/>
                </a:cubicBezTo>
                <a:cubicBezTo>
                  <a:pt x="4812" y="10438"/>
                  <a:pt x="4885" y="10475"/>
                  <a:pt x="5002" y="10535"/>
                </a:cubicBezTo>
                <a:cubicBezTo>
                  <a:pt x="5146" y="10609"/>
                  <a:pt x="5345" y="10711"/>
                  <a:pt x="5699" y="10711"/>
                </a:cubicBezTo>
                <a:cubicBezTo>
                  <a:pt x="6053" y="10711"/>
                  <a:pt x="6253" y="10609"/>
                  <a:pt x="6397" y="10535"/>
                </a:cubicBezTo>
                <a:cubicBezTo>
                  <a:pt x="6514" y="10475"/>
                  <a:pt x="6587" y="10438"/>
                  <a:pt x="6764" y="10438"/>
                </a:cubicBezTo>
                <a:cubicBezTo>
                  <a:pt x="6942" y="10438"/>
                  <a:pt x="7013" y="10475"/>
                  <a:pt x="7130" y="10535"/>
                </a:cubicBezTo>
                <a:cubicBezTo>
                  <a:pt x="7275" y="10609"/>
                  <a:pt x="7475" y="10711"/>
                  <a:pt x="7828" y="10711"/>
                </a:cubicBezTo>
                <a:cubicBezTo>
                  <a:pt x="8182" y="10711"/>
                  <a:pt x="8381" y="10609"/>
                  <a:pt x="8527" y="10535"/>
                </a:cubicBezTo>
                <a:cubicBezTo>
                  <a:pt x="8642" y="10475"/>
                  <a:pt x="8715" y="10438"/>
                  <a:pt x="8892" y="10438"/>
                </a:cubicBezTo>
                <a:cubicBezTo>
                  <a:pt x="9070" y="10438"/>
                  <a:pt x="9143" y="10475"/>
                  <a:pt x="9260" y="10535"/>
                </a:cubicBezTo>
                <a:cubicBezTo>
                  <a:pt x="9403" y="10609"/>
                  <a:pt x="9603" y="10711"/>
                  <a:pt x="9957" y="10711"/>
                </a:cubicBezTo>
                <a:cubicBezTo>
                  <a:pt x="10311" y="10711"/>
                  <a:pt x="10511" y="10609"/>
                  <a:pt x="10655" y="10535"/>
                </a:cubicBezTo>
                <a:cubicBezTo>
                  <a:pt x="10772" y="10475"/>
                  <a:pt x="10844" y="10438"/>
                  <a:pt x="11022" y="10438"/>
                </a:cubicBezTo>
                <a:close/>
                <a:moveTo>
                  <a:pt x="11212" y="0"/>
                </a:moveTo>
                <a:cubicBezTo>
                  <a:pt x="11189" y="0"/>
                  <a:pt x="11166" y="2"/>
                  <a:pt x="11143" y="6"/>
                </a:cubicBezTo>
                <a:cubicBezTo>
                  <a:pt x="10948" y="43"/>
                  <a:pt x="10818" y="234"/>
                  <a:pt x="10855" y="433"/>
                </a:cubicBezTo>
                <a:cubicBezTo>
                  <a:pt x="10966" y="1013"/>
                  <a:pt x="10899" y="1547"/>
                  <a:pt x="10787" y="1964"/>
                </a:cubicBezTo>
                <a:cubicBezTo>
                  <a:pt x="10778" y="1961"/>
                  <a:pt x="10766" y="1961"/>
                  <a:pt x="10757" y="1960"/>
                </a:cubicBezTo>
                <a:cubicBezTo>
                  <a:pt x="10243" y="1167"/>
                  <a:pt x="9254" y="803"/>
                  <a:pt x="8660" y="716"/>
                </a:cubicBezTo>
                <a:cubicBezTo>
                  <a:pt x="8642" y="713"/>
                  <a:pt x="8624" y="712"/>
                  <a:pt x="8606" y="712"/>
                </a:cubicBezTo>
                <a:cubicBezTo>
                  <a:pt x="8429" y="712"/>
                  <a:pt x="8274" y="842"/>
                  <a:pt x="8248" y="1021"/>
                </a:cubicBezTo>
                <a:cubicBezTo>
                  <a:pt x="8219" y="1219"/>
                  <a:pt x="8356" y="1404"/>
                  <a:pt x="8555" y="1434"/>
                </a:cubicBezTo>
                <a:cubicBezTo>
                  <a:pt x="8559" y="1434"/>
                  <a:pt x="9029" y="1508"/>
                  <a:pt x="9489" y="1764"/>
                </a:cubicBezTo>
                <a:cubicBezTo>
                  <a:pt x="9700" y="1880"/>
                  <a:pt x="9874" y="2016"/>
                  <a:pt x="10009" y="2166"/>
                </a:cubicBezTo>
                <a:cubicBezTo>
                  <a:pt x="9740" y="2364"/>
                  <a:pt x="9563" y="2684"/>
                  <a:pt x="9563" y="3045"/>
                </a:cubicBezTo>
                <a:cubicBezTo>
                  <a:pt x="9563" y="3334"/>
                  <a:pt x="9676" y="3593"/>
                  <a:pt x="9859" y="3789"/>
                </a:cubicBezTo>
                <a:cubicBezTo>
                  <a:pt x="9386" y="4892"/>
                  <a:pt x="9135" y="6412"/>
                  <a:pt x="9112" y="8276"/>
                </a:cubicBezTo>
                <a:lnTo>
                  <a:pt x="8273" y="8276"/>
                </a:lnTo>
                <a:lnTo>
                  <a:pt x="8273" y="5367"/>
                </a:lnTo>
                <a:lnTo>
                  <a:pt x="8676" y="5367"/>
                </a:lnTo>
                <a:cubicBezTo>
                  <a:pt x="8821" y="5367"/>
                  <a:pt x="8950" y="5282"/>
                  <a:pt x="9009" y="5150"/>
                </a:cubicBezTo>
                <a:cubicBezTo>
                  <a:pt x="9067" y="5018"/>
                  <a:pt x="9043" y="4862"/>
                  <a:pt x="8947" y="4757"/>
                </a:cubicBezTo>
                <a:lnTo>
                  <a:pt x="4765" y="129"/>
                </a:lnTo>
                <a:cubicBezTo>
                  <a:pt x="4697" y="54"/>
                  <a:pt x="4598" y="6"/>
                  <a:pt x="4494" y="6"/>
                </a:cubicBezTo>
                <a:lnTo>
                  <a:pt x="4492" y="6"/>
                </a:lnTo>
                <a:cubicBezTo>
                  <a:pt x="4389" y="6"/>
                  <a:pt x="4291" y="54"/>
                  <a:pt x="4223" y="131"/>
                </a:cubicBezTo>
                <a:lnTo>
                  <a:pt x="121" y="4760"/>
                </a:lnTo>
                <a:cubicBezTo>
                  <a:pt x="26" y="4868"/>
                  <a:pt x="2" y="5022"/>
                  <a:pt x="61" y="5153"/>
                </a:cubicBezTo>
                <a:cubicBezTo>
                  <a:pt x="121" y="5283"/>
                  <a:pt x="250" y="5370"/>
                  <a:pt x="392" y="5370"/>
                </a:cubicBezTo>
                <a:lnTo>
                  <a:pt x="682" y="5370"/>
                </a:lnTo>
                <a:lnTo>
                  <a:pt x="682" y="8278"/>
                </a:lnTo>
                <a:lnTo>
                  <a:pt x="396" y="8278"/>
                </a:lnTo>
                <a:cubicBezTo>
                  <a:pt x="195" y="8278"/>
                  <a:pt x="1" y="8445"/>
                  <a:pt x="1" y="8645"/>
                </a:cubicBezTo>
                <a:lnTo>
                  <a:pt x="1" y="11644"/>
                </a:lnTo>
                <a:cubicBezTo>
                  <a:pt x="1" y="11844"/>
                  <a:pt x="193" y="12002"/>
                  <a:pt x="396" y="12002"/>
                </a:cubicBezTo>
                <a:lnTo>
                  <a:pt x="13181" y="12002"/>
                </a:lnTo>
                <a:cubicBezTo>
                  <a:pt x="13381" y="12002"/>
                  <a:pt x="13544" y="11844"/>
                  <a:pt x="13544" y="11644"/>
                </a:cubicBezTo>
                <a:lnTo>
                  <a:pt x="13544" y="8645"/>
                </a:lnTo>
                <a:cubicBezTo>
                  <a:pt x="13546" y="8443"/>
                  <a:pt x="13383" y="8276"/>
                  <a:pt x="13180" y="8276"/>
                </a:cubicBezTo>
                <a:lnTo>
                  <a:pt x="9833" y="8276"/>
                </a:lnTo>
                <a:cubicBezTo>
                  <a:pt x="9845" y="7459"/>
                  <a:pt x="9898" y="6770"/>
                  <a:pt x="9984" y="6173"/>
                </a:cubicBezTo>
                <a:cubicBezTo>
                  <a:pt x="10065" y="5593"/>
                  <a:pt x="10176" y="5105"/>
                  <a:pt x="10299" y="4700"/>
                </a:cubicBezTo>
                <a:cubicBezTo>
                  <a:pt x="10364" y="4486"/>
                  <a:pt x="10433" y="4297"/>
                  <a:pt x="10505" y="4126"/>
                </a:cubicBezTo>
                <a:cubicBezTo>
                  <a:pt x="10554" y="4131"/>
                  <a:pt x="10601" y="4137"/>
                  <a:pt x="10652" y="4137"/>
                </a:cubicBezTo>
                <a:cubicBezTo>
                  <a:pt x="10917" y="4137"/>
                  <a:pt x="11158" y="4042"/>
                  <a:pt x="11348" y="3885"/>
                </a:cubicBezTo>
                <a:cubicBezTo>
                  <a:pt x="11551" y="4113"/>
                  <a:pt x="11712" y="4460"/>
                  <a:pt x="11683" y="4979"/>
                </a:cubicBezTo>
                <a:cubicBezTo>
                  <a:pt x="11672" y="5179"/>
                  <a:pt x="11825" y="5351"/>
                  <a:pt x="12025" y="5363"/>
                </a:cubicBezTo>
                <a:lnTo>
                  <a:pt x="12045" y="5363"/>
                </a:lnTo>
                <a:cubicBezTo>
                  <a:pt x="12236" y="5363"/>
                  <a:pt x="12398" y="5212"/>
                  <a:pt x="12408" y="5019"/>
                </a:cubicBezTo>
                <a:cubicBezTo>
                  <a:pt x="12457" y="4171"/>
                  <a:pt x="12127" y="3598"/>
                  <a:pt x="11725" y="3236"/>
                </a:cubicBezTo>
                <a:cubicBezTo>
                  <a:pt x="11736" y="3179"/>
                  <a:pt x="11742" y="3118"/>
                  <a:pt x="11742" y="3057"/>
                </a:cubicBezTo>
                <a:cubicBezTo>
                  <a:pt x="11833" y="3044"/>
                  <a:pt x="11922" y="3038"/>
                  <a:pt x="12008" y="3038"/>
                </a:cubicBezTo>
                <a:cubicBezTo>
                  <a:pt x="12555" y="3038"/>
                  <a:pt x="12989" y="3270"/>
                  <a:pt x="13021" y="3287"/>
                </a:cubicBezTo>
                <a:cubicBezTo>
                  <a:pt x="13077" y="3317"/>
                  <a:pt x="13138" y="3332"/>
                  <a:pt x="13197" y="3332"/>
                </a:cubicBezTo>
                <a:cubicBezTo>
                  <a:pt x="13325" y="3332"/>
                  <a:pt x="13448" y="3265"/>
                  <a:pt x="13516" y="3146"/>
                </a:cubicBezTo>
                <a:cubicBezTo>
                  <a:pt x="13614" y="2971"/>
                  <a:pt x="13550" y="2751"/>
                  <a:pt x="13375" y="2653"/>
                </a:cubicBezTo>
                <a:cubicBezTo>
                  <a:pt x="13335" y="2631"/>
                  <a:pt x="12749" y="2312"/>
                  <a:pt x="11998" y="2312"/>
                </a:cubicBezTo>
                <a:cubicBezTo>
                  <a:pt x="11839" y="2312"/>
                  <a:pt x="11672" y="2327"/>
                  <a:pt x="11502" y="2361"/>
                </a:cubicBezTo>
                <a:cubicBezTo>
                  <a:pt x="11484" y="2342"/>
                  <a:pt x="11468" y="2321"/>
                  <a:pt x="11450" y="2302"/>
                </a:cubicBezTo>
                <a:cubicBezTo>
                  <a:pt x="11608" y="1781"/>
                  <a:pt x="11721" y="1080"/>
                  <a:pt x="11570" y="295"/>
                </a:cubicBezTo>
                <a:cubicBezTo>
                  <a:pt x="11537" y="121"/>
                  <a:pt x="11384" y="0"/>
                  <a:pt x="112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2730257" y="2949070"/>
            <a:ext cx="350401" cy="327492"/>
          </a:xfrm>
          <a:custGeom>
            <a:rect b="b" l="l" r="r" t="t"/>
            <a:pathLst>
              <a:path extrusionOk="0" h="12003" w="13614">
                <a:moveTo>
                  <a:pt x="10652" y="2683"/>
                </a:moveTo>
                <a:cubicBezTo>
                  <a:pt x="10852" y="2683"/>
                  <a:pt x="11015" y="2845"/>
                  <a:pt x="11015" y="3045"/>
                </a:cubicBezTo>
                <a:cubicBezTo>
                  <a:pt x="11015" y="3245"/>
                  <a:pt x="10852" y="3408"/>
                  <a:pt x="10652" y="3408"/>
                </a:cubicBezTo>
                <a:cubicBezTo>
                  <a:pt x="10452" y="3408"/>
                  <a:pt x="10289" y="3245"/>
                  <a:pt x="10289" y="3045"/>
                </a:cubicBezTo>
                <a:cubicBezTo>
                  <a:pt x="10287" y="2845"/>
                  <a:pt x="10450" y="2683"/>
                  <a:pt x="10652" y="2683"/>
                </a:cubicBezTo>
                <a:close/>
                <a:moveTo>
                  <a:pt x="4497" y="916"/>
                </a:moveTo>
                <a:lnTo>
                  <a:pt x="7859" y="4634"/>
                </a:lnTo>
                <a:lnTo>
                  <a:pt x="1199" y="4634"/>
                </a:lnTo>
                <a:lnTo>
                  <a:pt x="4497" y="916"/>
                </a:lnTo>
                <a:close/>
                <a:moveTo>
                  <a:pt x="4818" y="6730"/>
                </a:moveTo>
                <a:lnTo>
                  <a:pt x="4818" y="8276"/>
                </a:lnTo>
                <a:lnTo>
                  <a:pt x="4091" y="8276"/>
                </a:lnTo>
                <a:lnTo>
                  <a:pt x="4091" y="6730"/>
                </a:lnTo>
                <a:close/>
                <a:moveTo>
                  <a:pt x="7545" y="5363"/>
                </a:moveTo>
                <a:lnTo>
                  <a:pt x="7545" y="8276"/>
                </a:lnTo>
                <a:lnTo>
                  <a:pt x="5545" y="8276"/>
                </a:lnTo>
                <a:lnTo>
                  <a:pt x="5545" y="6367"/>
                </a:lnTo>
                <a:cubicBezTo>
                  <a:pt x="5545" y="6167"/>
                  <a:pt x="5397" y="6004"/>
                  <a:pt x="5197" y="6004"/>
                </a:cubicBezTo>
                <a:lnTo>
                  <a:pt x="3743" y="6004"/>
                </a:lnTo>
                <a:cubicBezTo>
                  <a:pt x="3543" y="6004"/>
                  <a:pt x="3362" y="6167"/>
                  <a:pt x="3362" y="6367"/>
                </a:cubicBezTo>
                <a:lnTo>
                  <a:pt x="3362" y="8276"/>
                </a:lnTo>
                <a:lnTo>
                  <a:pt x="1408" y="8276"/>
                </a:lnTo>
                <a:lnTo>
                  <a:pt x="1408" y="5363"/>
                </a:lnTo>
                <a:close/>
                <a:moveTo>
                  <a:pt x="12817" y="9003"/>
                </a:moveTo>
                <a:lnTo>
                  <a:pt x="12817" y="9770"/>
                </a:lnTo>
                <a:cubicBezTo>
                  <a:pt x="12681" y="9801"/>
                  <a:pt x="12573" y="9850"/>
                  <a:pt x="12482" y="9890"/>
                </a:cubicBezTo>
                <a:cubicBezTo>
                  <a:pt x="12356" y="9948"/>
                  <a:pt x="12273" y="9985"/>
                  <a:pt x="12087" y="9985"/>
                </a:cubicBezTo>
                <a:cubicBezTo>
                  <a:pt x="11909" y="9985"/>
                  <a:pt x="11837" y="9948"/>
                  <a:pt x="11720" y="9889"/>
                </a:cubicBezTo>
                <a:cubicBezTo>
                  <a:pt x="11576" y="9815"/>
                  <a:pt x="11376" y="9713"/>
                  <a:pt x="11022" y="9713"/>
                </a:cubicBezTo>
                <a:cubicBezTo>
                  <a:pt x="10668" y="9713"/>
                  <a:pt x="10468" y="9815"/>
                  <a:pt x="10324" y="9889"/>
                </a:cubicBezTo>
                <a:cubicBezTo>
                  <a:pt x="10207" y="9948"/>
                  <a:pt x="10135" y="9985"/>
                  <a:pt x="9957" y="9985"/>
                </a:cubicBezTo>
                <a:cubicBezTo>
                  <a:pt x="9779" y="9985"/>
                  <a:pt x="9707" y="9948"/>
                  <a:pt x="9591" y="9889"/>
                </a:cubicBezTo>
                <a:cubicBezTo>
                  <a:pt x="9445" y="9815"/>
                  <a:pt x="9246" y="9713"/>
                  <a:pt x="8892" y="9713"/>
                </a:cubicBezTo>
                <a:cubicBezTo>
                  <a:pt x="8540" y="9713"/>
                  <a:pt x="8340" y="9815"/>
                  <a:pt x="8195" y="9889"/>
                </a:cubicBezTo>
                <a:cubicBezTo>
                  <a:pt x="8078" y="9948"/>
                  <a:pt x="8007" y="9985"/>
                  <a:pt x="7829" y="9985"/>
                </a:cubicBezTo>
                <a:cubicBezTo>
                  <a:pt x="7651" y="9985"/>
                  <a:pt x="7579" y="9948"/>
                  <a:pt x="7462" y="9889"/>
                </a:cubicBezTo>
                <a:cubicBezTo>
                  <a:pt x="7315" y="9815"/>
                  <a:pt x="7118" y="9713"/>
                  <a:pt x="6764" y="9713"/>
                </a:cubicBezTo>
                <a:cubicBezTo>
                  <a:pt x="6410" y="9713"/>
                  <a:pt x="6210" y="9815"/>
                  <a:pt x="6067" y="9889"/>
                </a:cubicBezTo>
                <a:cubicBezTo>
                  <a:pt x="5950" y="9948"/>
                  <a:pt x="5877" y="9985"/>
                  <a:pt x="5699" y="9985"/>
                </a:cubicBezTo>
                <a:cubicBezTo>
                  <a:pt x="5522" y="9985"/>
                  <a:pt x="5452" y="9948"/>
                  <a:pt x="5334" y="9889"/>
                </a:cubicBezTo>
                <a:cubicBezTo>
                  <a:pt x="5189" y="9815"/>
                  <a:pt x="4989" y="9713"/>
                  <a:pt x="4635" y="9713"/>
                </a:cubicBezTo>
                <a:cubicBezTo>
                  <a:pt x="4282" y="9713"/>
                  <a:pt x="4082" y="9815"/>
                  <a:pt x="3937" y="9889"/>
                </a:cubicBezTo>
                <a:cubicBezTo>
                  <a:pt x="3820" y="9948"/>
                  <a:pt x="3750" y="9985"/>
                  <a:pt x="3571" y="9985"/>
                </a:cubicBezTo>
                <a:cubicBezTo>
                  <a:pt x="3394" y="9985"/>
                  <a:pt x="3322" y="9948"/>
                  <a:pt x="3204" y="9889"/>
                </a:cubicBezTo>
                <a:cubicBezTo>
                  <a:pt x="3057" y="9815"/>
                  <a:pt x="2860" y="9713"/>
                  <a:pt x="2506" y="9713"/>
                </a:cubicBezTo>
                <a:cubicBezTo>
                  <a:pt x="2153" y="9713"/>
                  <a:pt x="1953" y="9815"/>
                  <a:pt x="1809" y="9889"/>
                </a:cubicBezTo>
                <a:cubicBezTo>
                  <a:pt x="1692" y="9948"/>
                  <a:pt x="1619" y="9985"/>
                  <a:pt x="1442" y="9985"/>
                </a:cubicBezTo>
                <a:cubicBezTo>
                  <a:pt x="1258" y="9985"/>
                  <a:pt x="1175" y="9951"/>
                  <a:pt x="1061" y="9896"/>
                </a:cubicBezTo>
                <a:cubicBezTo>
                  <a:pt x="975" y="9855"/>
                  <a:pt x="863" y="9807"/>
                  <a:pt x="725" y="9773"/>
                </a:cubicBezTo>
                <a:lnTo>
                  <a:pt x="725" y="9003"/>
                </a:lnTo>
                <a:close/>
                <a:moveTo>
                  <a:pt x="11022" y="10438"/>
                </a:moveTo>
                <a:cubicBezTo>
                  <a:pt x="11200" y="10438"/>
                  <a:pt x="11271" y="10475"/>
                  <a:pt x="11388" y="10535"/>
                </a:cubicBezTo>
                <a:cubicBezTo>
                  <a:pt x="11534" y="10609"/>
                  <a:pt x="11733" y="10711"/>
                  <a:pt x="12085" y="10711"/>
                </a:cubicBezTo>
                <a:cubicBezTo>
                  <a:pt x="12430" y="10711"/>
                  <a:pt x="12624" y="10622"/>
                  <a:pt x="12783" y="10551"/>
                </a:cubicBezTo>
                <a:cubicBezTo>
                  <a:pt x="12795" y="10546"/>
                  <a:pt x="12771" y="10540"/>
                  <a:pt x="12817" y="10535"/>
                </a:cubicBezTo>
                <a:lnTo>
                  <a:pt x="12817" y="11274"/>
                </a:lnTo>
                <a:lnTo>
                  <a:pt x="726" y="11274"/>
                </a:lnTo>
                <a:lnTo>
                  <a:pt x="726" y="10548"/>
                </a:lnTo>
                <a:lnTo>
                  <a:pt x="728" y="10548"/>
                </a:lnTo>
                <a:cubicBezTo>
                  <a:pt x="728" y="10548"/>
                  <a:pt x="744" y="10548"/>
                  <a:pt x="746" y="10549"/>
                </a:cubicBezTo>
                <a:cubicBezTo>
                  <a:pt x="894" y="10622"/>
                  <a:pt x="1086" y="10711"/>
                  <a:pt x="1436" y="10711"/>
                </a:cubicBezTo>
                <a:cubicBezTo>
                  <a:pt x="1790" y="10711"/>
                  <a:pt x="1994" y="10609"/>
                  <a:pt x="2138" y="10535"/>
                </a:cubicBezTo>
                <a:cubicBezTo>
                  <a:pt x="2255" y="10475"/>
                  <a:pt x="2326" y="10438"/>
                  <a:pt x="2506" y="10438"/>
                </a:cubicBezTo>
                <a:cubicBezTo>
                  <a:pt x="2684" y="10438"/>
                  <a:pt x="2755" y="10475"/>
                  <a:pt x="2872" y="10535"/>
                </a:cubicBezTo>
                <a:cubicBezTo>
                  <a:pt x="3017" y="10609"/>
                  <a:pt x="3217" y="10711"/>
                  <a:pt x="3570" y="10711"/>
                </a:cubicBezTo>
                <a:cubicBezTo>
                  <a:pt x="3924" y="10711"/>
                  <a:pt x="4124" y="10609"/>
                  <a:pt x="4269" y="10535"/>
                </a:cubicBezTo>
                <a:cubicBezTo>
                  <a:pt x="4384" y="10475"/>
                  <a:pt x="4457" y="10438"/>
                  <a:pt x="4635" y="10438"/>
                </a:cubicBezTo>
                <a:cubicBezTo>
                  <a:pt x="4812" y="10438"/>
                  <a:pt x="4885" y="10475"/>
                  <a:pt x="5002" y="10535"/>
                </a:cubicBezTo>
                <a:cubicBezTo>
                  <a:pt x="5146" y="10609"/>
                  <a:pt x="5345" y="10711"/>
                  <a:pt x="5699" y="10711"/>
                </a:cubicBezTo>
                <a:cubicBezTo>
                  <a:pt x="6053" y="10711"/>
                  <a:pt x="6253" y="10609"/>
                  <a:pt x="6397" y="10535"/>
                </a:cubicBezTo>
                <a:cubicBezTo>
                  <a:pt x="6514" y="10475"/>
                  <a:pt x="6587" y="10438"/>
                  <a:pt x="6764" y="10438"/>
                </a:cubicBezTo>
                <a:cubicBezTo>
                  <a:pt x="6942" y="10438"/>
                  <a:pt x="7013" y="10475"/>
                  <a:pt x="7130" y="10535"/>
                </a:cubicBezTo>
                <a:cubicBezTo>
                  <a:pt x="7275" y="10609"/>
                  <a:pt x="7475" y="10711"/>
                  <a:pt x="7828" y="10711"/>
                </a:cubicBezTo>
                <a:cubicBezTo>
                  <a:pt x="8182" y="10711"/>
                  <a:pt x="8381" y="10609"/>
                  <a:pt x="8527" y="10535"/>
                </a:cubicBezTo>
                <a:cubicBezTo>
                  <a:pt x="8642" y="10475"/>
                  <a:pt x="8715" y="10438"/>
                  <a:pt x="8892" y="10438"/>
                </a:cubicBezTo>
                <a:cubicBezTo>
                  <a:pt x="9070" y="10438"/>
                  <a:pt x="9143" y="10475"/>
                  <a:pt x="9260" y="10535"/>
                </a:cubicBezTo>
                <a:cubicBezTo>
                  <a:pt x="9403" y="10609"/>
                  <a:pt x="9603" y="10711"/>
                  <a:pt x="9957" y="10711"/>
                </a:cubicBezTo>
                <a:cubicBezTo>
                  <a:pt x="10311" y="10711"/>
                  <a:pt x="10511" y="10609"/>
                  <a:pt x="10655" y="10535"/>
                </a:cubicBezTo>
                <a:cubicBezTo>
                  <a:pt x="10772" y="10475"/>
                  <a:pt x="10844" y="10438"/>
                  <a:pt x="11022" y="10438"/>
                </a:cubicBezTo>
                <a:close/>
                <a:moveTo>
                  <a:pt x="11212" y="0"/>
                </a:moveTo>
                <a:cubicBezTo>
                  <a:pt x="11189" y="0"/>
                  <a:pt x="11166" y="2"/>
                  <a:pt x="11143" y="6"/>
                </a:cubicBezTo>
                <a:cubicBezTo>
                  <a:pt x="10948" y="43"/>
                  <a:pt x="10818" y="234"/>
                  <a:pt x="10855" y="433"/>
                </a:cubicBezTo>
                <a:cubicBezTo>
                  <a:pt x="10966" y="1013"/>
                  <a:pt x="10899" y="1547"/>
                  <a:pt x="10787" y="1964"/>
                </a:cubicBezTo>
                <a:cubicBezTo>
                  <a:pt x="10778" y="1961"/>
                  <a:pt x="10766" y="1961"/>
                  <a:pt x="10757" y="1960"/>
                </a:cubicBezTo>
                <a:cubicBezTo>
                  <a:pt x="10243" y="1167"/>
                  <a:pt x="9254" y="803"/>
                  <a:pt x="8660" y="716"/>
                </a:cubicBezTo>
                <a:cubicBezTo>
                  <a:pt x="8642" y="713"/>
                  <a:pt x="8624" y="712"/>
                  <a:pt x="8606" y="712"/>
                </a:cubicBezTo>
                <a:cubicBezTo>
                  <a:pt x="8429" y="712"/>
                  <a:pt x="8274" y="842"/>
                  <a:pt x="8248" y="1021"/>
                </a:cubicBezTo>
                <a:cubicBezTo>
                  <a:pt x="8219" y="1219"/>
                  <a:pt x="8356" y="1404"/>
                  <a:pt x="8555" y="1434"/>
                </a:cubicBezTo>
                <a:cubicBezTo>
                  <a:pt x="8559" y="1434"/>
                  <a:pt x="9029" y="1508"/>
                  <a:pt x="9489" y="1764"/>
                </a:cubicBezTo>
                <a:cubicBezTo>
                  <a:pt x="9700" y="1880"/>
                  <a:pt x="9874" y="2016"/>
                  <a:pt x="10009" y="2166"/>
                </a:cubicBezTo>
                <a:cubicBezTo>
                  <a:pt x="9740" y="2364"/>
                  <a:pt x="9563" y="2684"/>
                  <a:pt x="9563" y="3045"/>
                </a:cubicBezTo>
                <a:cubicBezTo>
                  <a:pt x="9563" y="3334"/>
                  <a:pt x="9676" y="3593"/>
                  <a:pt x="9859" y="3789"/>
                </a:cubicBezTo>
                <a:cubicBezTo>
                  <a:pt x="9386" y="4892"/>
                  <a:pt x="9135" y="6412"/>
                  <a:pt x="9112" y="8276"/>
                </a:cubicBezTo>
                <a:lnTo>
                  <a:pt x="8273" y="8276"/>
                </a:lnTo>
                <a:lnTo>
                  <a:pt x="8273" y="5367"/>
                </a:lnTo>
                <a:lnTo>
                  <a:pt x="8676" y="5367"/>
                </a:lnTo>
                <a:cubicBezTo>
                  <a:pt x="8821" y="5367"/>
                  <a:pt x="8950" y="5282"/>
                  <a:pt x="9009" y="5150"/>
                </a:cubicBezTo>
                <a:cubicBezTo>
                  <a:pt x="9067" y="5018"/>
                  <a:pt x="9043" y="4862"/>
                  <a:pt x="8947" y="4757"/>
                </a:cubicBezTo>
                <a:lnTo>
                  <a:pt x="4765" y="129"/>
                </a:lnTo>
                <a:cubicBezTo>
                  <a:pt x="4697" y="54"/>
                  <a:pt x="4598" y="6"/>
                  <a:pt x="4494" y="6"/>
                </a:cubicBezTo>
                <a:lnTo>
                  <a:pt x="4492" y="6"/>
                </a:lnTo>
                <a:cubicBezTo>
                  <a:pt x="4389" y="6"/>
                  <a:pt x="4291" y="54"/>
                  <a:pt x="4223" y="131"/>
                </a:cubicBezTo>
                <a:lnTo>
                  <a:pt x="121" y="4760"/>
                </a:lnTo>
                <a:cubicBezTo>
                  <a:pt x="26" y="4868"/>
                  <a:pt x="2" y="5022"/>
                  <a:pt x="61" y="5153"/>
                </a:cubicBezTo>
                <a:cubicBezTo>
                  <a:pt x="121" y="5283"/>
                  <a:pt x="250" y="5370"/>
                  <a:pt x="392" y="5370"/>
                </a:cubicBezTo>
                <a:lnTo>
                  <a:pt x="682" y="5370"/>
                </a:lnTo>
                <a:lnTo>
                  <a:pt x="682" y="8278"/>
                </a:lnTo>
                <a:lnTo>
                  <a:pt x="396" y="8278"/>
                </a:lnTo>
                <a:cubicBezTo>
                  <a:pt x="195" y="8278"/>
                  <a:pt x="1" y="8445"/>
                  <a:pt x="1" y="8645"/>
                </a:cubicBezTo>
                <a:lnTo>
                  <a:pt x="1" y="11644"/>
                </a:lnTo>
                <a:cubicBezTo>
                  <a:pt x="1" y="11844"/>
                  <a:pt x="193" y="12002"/>
                  <a:pt x="396" y="12002"/>
                </a:cubicBezTo>
                <a:lnTo>
                  <a:pt x="13181" y="12002"/>
                </a:lnTo>
                <a:cubicBezTo>
                  <a:pt x="13381" y="12002"/>
                  <a:pt x="13544" y="11844"/>
                  <a:pt x="13544" y="11644"/>
                </a:cubicBezTo>
                <a:lnTo>
                  <a:pt x="13544" y="8645"/>
                </a:lnTo>
                <a:cubicBezTo>
                  <a:pt x="13546" y="8443"/>
                  <a:pt x="13383" y="8276"/>
                  <a:pt x="13180" y="8276"/>
                </a:cubicBezTo>
                <a:lnTo>
                  <a:pt x="9833" y="8276"/>
                </a:lnTo>
                <a:cubicBezTo>
                  <a:pt x="9845" y="7459"/>
                  <a:pt x="9898" y="6770"/>
                  <a:pt x="9984" y="6173"/>
                </a:cubicBezTo>
                <a:cubicBezTo>
                  <a:pt x="10065" y="5593"/>
                  <a:pt x="10176" y="5105"/>
                  <a:pt x="10299" y="4700"/>
                </a:cubicBezTo>
                <a:cubicBezTo>
                  <a:pt x="10364" y="4486"/>
                  <a:pt x="10433" y="4297"/>
                  <a:pt x="10505" y="4126"/>
                </a:cubicBezTo>
                <a:cubicBezTo>
                  <a:pt x="10554" y="4131"/>
                  <a:pt x="10601" y="4137"/>
                  <a:pt x="10652" y="4137"/>
                </a:cubicBezTo>
                <a:cubicBezTo>
                  <a:pt x="10917" y="4137"/>
                  <a:pt x="11158" y="4042"/>
                  <a:pt x="11348" y="3885"/>
                </a:cubicBezTo>
                <a:cubicBezTo>
                  <a:pt x="11551" y="4113"/>
                  <a:pt x="11712" y="4460"/>
                  <a:pt x="11683" y="4979"/>
                </a:cubicBezTo>
                <a:cubicBezTo>
                  <a:pt x="11672" y="5179"/>
                  <a:pt x="11825" y="5351"/>
                  <a:pt x="12025" y="5363"/>
                </a:cubicBezTo>
                <a:lnTo>
                  <a:pt x="12045" y="5363"/>
                </a:lnTo>
                <a:cubicBezTo>
                  <a:pt x="12236" y="5363"/>
                  <a:pt x="12398" y="5212"/>
                  <a:pt x="12408" y="5019"/>
                </a:cubicBezTo>
                <a:cubicBezTo>
                  <a:pt x="12457" y="4171"/>
                  <a:pt x="12127" y="3598"/>
                  <a:pt x="11725" y="3236"/>
                </a:cubicBezTo>
                <a:cubicBezTo>
                  <a:pt x="11736" y="3179"/>
                  <a:pt x="11742" y="3118"/>
                  <a:pt x="11742" y="3057"/>
                </a:cubicBezTo>
                <a:cubicBezTo>
                  <a:pt x="11833" y="3044"/>
                  <a:pt x="11922" y="3038"/>
                  <a:pt x="12008" y="3038"/>
                </a:cubicBezTo>
                <a:cubicBezTo>
                  <a:pt x="12555" y="3038"/>
                  <a:pt x="12989" y="3270"/>
                  <a:pt x="13021" y="3287"/>
                </a:cubicBezTo>
                <a:cubicBezTo>
                  <a:pt x="13077" y="3317"/>
                  <a:pt x="13138" y="3332"/>
                  <a:pt x="13197" y="3332"/>
                </a:cubicBezTo>
                <a:cubicBezTo>
                  <a:pt x="13325" y="3332"/>
                  <a:pt x="13448" y="3265"/>
                  <a:pt x="13516" y="3146"/>
                </a:cubicBezTo>
                <a:cubicBezTo>
                  <a:pt x="13614" y="2971"/>
                  <a:pt x="13550" y="2751"/>
                  <a:pt x="13375" y="2653"/>
                </a:cubicBezTo>
                <a:cubicBezTo>
                  <a:pt x="13335" y="2631"/>
                  <a:pt x="12749" y="2312"/>
                  <a:pt x="11998" y="2312"/>
                </a:cubicBezTo>
                <a:cubicBezTo>
                  <a:pt x="11839" y="2312"/>
                  <a:pt x="11672" y="2327"/>
                  <a:pt x="11502" y="2361"/>
                </a:cubicBezTo>
                <a:cubicBezTo>
                  <a:pt x="11484" y="2342"/>
                  <a:pt x="11468" y="2321"/>
                  <a:pt x="11450" y="2302"/>
                </a:cubicBezTo>
                <a:cubicBezTo>
                  <a:pt x="11608" y="1781"/>
                  <a:pt x="11721" y="1080"/>
                  <a:pt x="11570" y="295"/>
                </a:cubicBezTo>
                <a:cubicBezTo>
                  <a:pt x="11537" y="121"/>
                  <a:pt x="11384" y="0"/>
                  <a:pt x="112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nvSpPr>
        <p:spPr>
          <a:xfrm>
            <a:off x="1665203" y="-224627"/>
            <a:ext cx="4490316" cy="135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Inter"/>
              <a:buNone/>
            </a:pPr>
            <a:r>
              <a:rPr b="0" i="0" lang="es-ES" sz="2800" u="none" cap="none" strike="noStrike">
                <a:solidFill>
                  <a:schemeClr val="lt1"/>
                </a:solidFill>
                <a:latin typeface="Inter"/>
                <a:ea typeface="Inter"/>
                <a:cs typeface="Inter"/>
                <a:sym typeface="Inter"/>
              </a:rPr>
              <a:t>RESUMEN METADATA</a:t>
            </a:r>
            <a:br>
              <a:rPr b="0" i="0" lang="es-ES" sz="2000" u="none" cap="none" strike="noStrike">
                <a:solidFill>
                  <a:schemeClr val="lt1"/>
                </a:solidFill>
                <a:latin typeface="Inter"/>
                <a:ea typeface="Inter"/>
                <a:cs typeface="Inter"/>
                <a:sym typeface="Inter"/>
              </a:rPr>
            </a:br>
            <a:endParaRPr b="0" i="0" sz="2000" u="none" cap="none" strike="noStrike">
              <a:solidFill>
                <a:schemeClr val="lt1"/>
              </a:solidFill>
              <a:latin typeface="Inter"/>
              <a:ea typeface="Inter"/>
              <a:cs typeface="Inter"/>
              <a:sym typeface="Inter"/>
            </a:endParaRPr>
          </a:p>
        </p:txBody>
      </p:sp>
      <p:pic>
        <p:nvPicPr>
          <p:cNvPr id="114" name="Google Shape;114;p5"/>
          <p:cNvPicPr preferRelativeResize="0"/>
          <p:nvPr/>
        </p:nvPicPr>
        <p:blipFill rotWithShape="1">
          <a:blip r:embed="rId3">
            <a:alphaModFix/>
          </a:blip>
          <a:srcRect b="0" l="0" r="0" t="0"/>
          <a:stretch/>
        </p:blipFill>
        <p:spPr>
          <a:xfrm>
            <a:off x="2423532" y="766065"/>
            <a:ext cx="6548449" cy="1947398"/>
          </a:xfrm>
          <a:prstGeom prst="rect">
            <a:avLst/>
          </a:prstGeom>
          <a:noFill/>
          <a:ln>
            <a:noFill/>
          </a:ln>
        </p:spPr>
      </p:pic>
      <p:sp>
        <p:nvSpPr>
          <p:cNvPr id="115" name="Google Shape;115;p5"/>
          <p:cNvSpPr txBox="1"/>
          <p:nvPr>
            <p:ph type="title"/>
          </p:nvPr>
        </p:nvSpPr>
        <p:spPr>
          <a:xfrm>
            <a:off x="5887845" y="452473"/>
            <a:ext cx="3084136" cy="2742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s-ES" sz="1200"/>
              <a:t>Histograma de distribución de precios</a:t>
            </a:r>
            <a:endParaRPr sz="1200"/>
          </a:p>
        </p:txBody>
      </p:sp>
      <p:sp>
        <p:nvSpPr>
          <p:cNvPr id="116" name="Google Shape;116;p5"/>
          <p:cNvSpPr txBox="1"/>
          <p:nvPr/>
        </p:nvSpPr>
        <p:spPr>
          <a:xfrm>
            <a:off x="131375" y="2922725"/>
            <a:ext cx="7357500" cy="194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chemeClr val="lt1"/>
                </a:solidFill>
                <a:latin typeface="Didact Gothic"/>
                <a:ea typeface="Didact Gothic"/>
                <a:cs typeface="Didact Gothic"/>
                <a:sym typeface="Didact Gothic"/>
              </a:rPr>
              <a:t>El gráfico nos </a:t>
            </a:r>
            <a:r>
              <a:rPr lang="es-ES">
                <a:solidFill>
                  <a:schemeClr val="lt1"/>
                </a:solidFill>
                <a:latin typeface="Didact Gothic"/>
                <a:ea typeface="Didact Gothic"/>
                <a:cs typeface="Didact Gothic"/>
                <a:sym typeface="Didact Gothic"/>
              </a:rPr>
              <a:t>aporta información importante en lo que respecta a los datos  estadísticos de la distribución de precios de los inmuebles. </a:t>
            </a:r>
            <a:endParaRPr>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1400"/>
              <a:buFont typeface="Arial"/>
              <a:buNone/>
            </a:pPr>
            <a:r>
              <a:rPr lang="es-ES">
                <a:solidFill>
                  <a:schemeClr val="lt1"/>
                </a:solidFill>
                <a:latin typeface="Didact Gothic"/>
                <a:ea typeface="Didact Gothic"/>
                <a:cs typeface="Didact Gothic"/>
                <a:sym typeface="Didact Gothic"/>
              </a:rPr>
              <a:t>El valor promedio es de 466986,58 dólares, encontrándose la propiedad más barata a 75.000 y la más costosa a 999.999.</a:t>
            </a:r>
            <a:endParaRPr>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1400"/>
              <a:buFont typeface="Arial"/>
              <a:buNone/>
            </a:pPr>
            <a:r>
              <a:rPr lang="es-ES">
                <a:solidFill>
                  <a:schemeClr val="lt1"/>
                </a:solidFill>
                <a:latin typeface="Didact Gothic"/>
                <a:ea typeface="Didact Gothic"/>
                <a:cs typeface="Didact Gothic"/>
                <a:sym typeface="Didact Gothic"/>
              </a:rPr>
              <a:t>También es importante asegurarnos que no hay precios que sean nulos (iguales a cero) ni tampoco valores negativos en esta columna.</a:t>
            </a:r>
            <a:endParaRPr>
              <a:solidFill>
                <a:schemeClr val="lt1"/>
              </a:solidFill>
              <a:latin typeface="Didact Gothic"/>
              <a:ea typeface="Didact Gothic"/>
              <a:cs typeface="Didact Gothic"/>
              <a:sym typeface="Didact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609ea38d63_0_9"/>
          <p:cNvSpPr txBox="1"/>
          <p:nvPr/>
        </p:nvSpPr>
        <p:spPr>
          <a:xfrm>
            <a:off x="1967197" y="322315"/>
            <a:ext cx="4841700" cy="2742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Inter"/>
              <a:buNone/>
            </a:pPr>
            <a:r>
              <a:t/>
            </a:r>
            <a:endParaRPr b="0" i="0" sz="1000" u="none" cap="none" strike="noStrike">
              <a:solidFill>
                <a:schemeClr val="lt1"/>
              </a:solidFill>
              <a:latin typeface="Inter"/>
              <a:ea typeface="Inter"/>
              <a:cs typeface="Inter"/>
              <a:sym typeface="Inter"/>
            </a:endParaRPr>
          </a:p>
          <a:p>
            <a:pPr indent="0" lvl="0" marL="0" marR="0" rtl="0" algn="ctr">
              <a:lnSpc>
                <a:spcPct val="100000"/>
              </a:lnSpc>
              <a:spcBef>
                <a:spcPts val="0"/>
              </a:spcBef>
              <a:spcAft>
                <a:spcPts val="0"/>
              </a:spcAft>
              <a:buClr>
                <a:schemeClr val="lt1"/>
              </a:buClr>
              <a:buSzPts val="3000"/>
              <a:buFont typeface="Inter"/>
              <a:buNone/>
            </a:pPr>
            <a:r>
              <a:rPr b="0" i="0" lang="es-ES" sz="1200" u="none" cap="none" strike="noStrike">
                <a:solidFill>
                  <a:schemeClr val="lt1"/>
                </a:solidFill>
                <a:latin typeface="Inter"/>
                <a:ea typeface="Inter"/>
                <a:cs typeface="Inter"/>
                <a:sym typeface="Inter"/>
              </a:rPr>
              <a:t>Cantidad de baños y dormitorios: distribución de frecuencias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000"/>
              <a:buFont typeface="Inter"/>
              <a:buNone/>
            </a:pPr>
            <a:r>
              <a:t/>
            </a:r>
            <a:endParaRPr b="0" i="0" sz="1200" u="none" cap="none" strike="noStrike">
              <a:solidFill>
                <a:schemeClr val="lt1"/>
              </a:solidFill>
              <a:latin typeface="Inter"/>
              <a:ea typeface="Inter"/>
              <a:cs typeface="Inter"/>
              <a:sym typeface="Inter"/>
            </a:endParaRPr>
          </a:p>
        </p:txBody>
      </p:sp>
      <p:pic>
        <p:nvPicPr>
          <p:cNvPr id="122" name="Google Shape;122;g2609ea38d63_0_9"/>
          <p:cNvPicPr preferRelativeResize="0"/>
          <p:nvPr/>
        </p:nvPicPr>
        <p:blipFill rotWithShape="1">
          <a:blip r:embed="rId3">
            <a:alphaModFix/>
          </a:blip>
          <a:srcRect b="0" l="0" r="0" t="0"/>
          <a:stretch/>
        </p:blipFill>
        <p:spPr>
          <a:xfrm>
            <a:off x="4845794" y="958117"/>
            <a:ext cx="1963115" cy="1867491"/>
          </a:xfrm>
          <a:prstGeom prst="rect">
            <a:avLst/>
          </a:prstGeom>
          <a:noFill/>
          <a:ln>
            <a:noFill/>
          </a:ln>
        </p:spPr>
      </p:pic>
      <p:pic>
        <p:nvPicPr>
          <p:cNvPr id="123" name="Google Shape;123;g2609ea38d63_0_9"/>
          <p:cNvPicPr preferRelativeResize="0"/>
          <p:nvPr/>
        </p:nvPicPr>
        <p:blipFill rotWithShape="1">
          <a:blip r:embed="rId4">
            <a:alphaModFix/>
          </a:blip>
          <a:srcRect b="0" l="0" r="0" t="0"/>
          <a:stretch/>
        </p:blipFill>
        <p:spPr>
          <a:xfrm>
            <a:off x="1967199" y="958117"/>
            <a:ext cx="1935195" cy="1867491"/>
          </a:xfrm>
          <a:prstGeom prst="rect">
            <a:avLst/>
          </a:prstGeom>
          <a:noFill/>
          <a:ln>
            <a:noFill/>
          </a:ln>
        </p:spPr>
      </p:pic>
      <p:sp>
        <p:nvSpPr>
          <p:cNvPr id="124" name="Google Shape;124;g2609ea38d63_0_9"/>
          <p:cNvSpPr txBox="1"/>
          <p:nvPr/>
        </p:nvSpPr>
        <p:spPr>
          <a:xfrm>
            <a:off x="188525" y="3118630"/>
            <a:ext cx="7049100" cy="172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ES">
                <a:solidFill>
                  <a:schemeClr val="lt1"/>
                </a:solidFill>
                <a:latin typeface="Didact Gothic"/>
                <a:ea typeface="Didact Gothic"/>
                <a:cs typeface="Didact Gothic"/>
                <a:sym typeface="Didact Gothic"/>
              </a:rPr>
              <a:t>El </a:t>
            </a:r>
            <a:r>
              <a:rPr i="1" lang="es-ES">
                <a:solidFill>
                  <a:schemeClr val="lt1"/>
                </a:solidFill>
                <a:latin typeface="Didact Gothic"/>
                <a:ea typeface="Didact Gothic"/>
                <a:cs typeface="Didact Gothic"/>
                <a:sym typeface="Didact Gothic"/>
              </a:rPr>
              <a:t>gráfico de la izquierda</a:t>
            </a:r>
            <a:r>
              <a:rPr lang="es-ES">
                <a:solidFill>
                  <a:schemeClr val="lt1"/>
                </a:solidFill>
                <a:latin typeface="Didact Gothic"/>
                <a:ea typeface="Didact Gothic"/>
                <a:cs typeface="Didact Gothic"/>
                <a:sym typeface="Didact Gothic"/>
              </a:rPr>
              <a:t> pone en evidencia que el número de baños que se presenta con mayor frecuencia en las propiedades estudiadas es 3, seguido del número 2.</a:t>
            </a:r>
            <a:endParaRPr>
              <a:solidFill>
                <a:schemeClr val="lt1"/>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lt1"/>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ES">
                <a:solidFill>
                  <a:schemeClr val="lt1"/>
                </a:solidFill>
                <a:latin typeface="Didact Gothic"/>
                <a:ea typeface="Didact Gothic"/>
                <a:cs typeface="Didact Gothic"/>
                <a:sym typeface="Didact Gothic"/>
              </a:rPr>
              <a:t>A su vez, el </a:t>
            </a:r>
            <a:r>
              <a:rPr i="1" lang="es-ES">
                <a:solidFill>
                  <a:schemeClr val="lt1"/>
                </a:solidFill>
                <a:latin typeface="Didact Gothic"/>
                <a:ea typeface="Didact Gothic"/>
                <a:cs typeface="Didact Gothic"/>
                <a:sym typeface="Didact Gothic"/>
              </a:rPr>
              <a:t>gráfico de la derecha</a:t>
            </a:r>
            <a:r>
              <a:rPr lang="es-ES">
                <a:solidFill>
                  <a:schemeClr val="lt1"/>
                </a:solidFill>
                <a:latin typeface="Didact Gothic"/>
                <a:ea typeface="Didact Gothic"/>
                <a:cs typeface="Didact Gothic"/>
                <a:sym typeface="Didact Gothic"/>
              </a:rPr>
              <a:t>, nos muestra que la cantidad de habitaciones más frecuente se encuentra entre 0 y 3. Son más las casas con uno o pocos ambientes que las casas de 4 ambientes en adelante.</a:t>
            </a:r>
            <a:endParaRPr>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708300" y="540000"/>
            <a:ext cx="7715700" cy="149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s-ES" sz="4000"/>
              <a:t>ANÁLISIS EXPLORATORIO</a:t>
            </a:r>
            <a:endParaRPr sz="4000"/>
          </a:p>
        </p:txBody>
      </p:sp>
      <p:pic>
        <p:nvPicPr>
          <p:cNvPr id="130" name="Google Shape;130;p6"/>
          <p:cNvPicPr preferRelativeResize="0"/>
          <p:nvPr/>
        </p:nvPicPr>
        <p:blipFill rotWithShape="1">
          <a:blip r:embed="rId3">
            <a:alphaModFix/>
          </a:blip>
          <a:srcRect b="32373" l="0" r="0" t="17551"/>
          <a:stretch/>
        </p:blipFill>
        <p:spPr>
          <a:xfrm>
            <a:off x="720000" y="2571750"/>
            <a:ext cx="7715702" cy="2571751"/>
          </a:xfrm>
          <a:prstGeom prst="rect">
            <a:avLst/>
          </a:prstGeom>
          <a:noFill/>
          <a:ln>
            <a:noFill/>
          </a:ln>
        </p:spPr>
      </p:pic>
      <p:sp>
        <p:nvSpPr>
          <p:cNvPr id="131" name="Google Shape;131;p6"/>
          <p:cNvSpPr/>
          <p:nvPr/>
        </p:nvSpPr>
        <p:spPr>
          <a:xfrm>
            <a:off x="71257" y="1923000"/>
            <a:ext cx="1297500" cy="1297500"/>
          </a:xfrm>
          <a:prstGeom prst="star12">
            <a:avLst>
              <a:gd fmla="val 375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
          <p:cNvSpPr/>
          <p:nvPr/>
        </p:nvSpPr>
        <p:spPr>
          <a:xfrm>
            <a:off x="1021694" y="1148700"/>
            <a:ext cx="274200" cy="2742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
          <p:cNvSpPr/>
          <p:nvPr/>
        </p:nvSpPr>
        <p:spPr>
          <a:xfrm>
            <a:off x="7848106" y="1148700"/>
            <a:ext cx="274200" cy="274200"/>
          </a:xfrm>
          <a:prstGeom prst="star12">
            <a:avLst>
              <a:gd fmla="val 375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794340" y="395320"/>
            <a:ext cx="7704000" cy="5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ES" sz="2000"/>
              <a:t>¿CUÁL ES EL NÚMERO DE VENTAS TOTAL POR MES?</a:t>
            </a:r>
            <a:endParaRPr sz="2000"/>
          </a:p>
        </p:txBody>
      </p:sp>
      <p:sp>
        <p:nvSpPr>
          <p:cNvPr id="139" name="Google Shape;139;p7"/>
          <p:cNvSpPr txBox="1"/>
          <p:nvPr/>
        </p:nvSpPr>
        <p:spPr>
          <a:xfrm>
            <a:off x="714300" y="4171627"/>
            <a:ext cx="7715400" cy="106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ES">
                <a:solidFill>
                  <a:schemeClr val="lt1"/>
                </a:solidFill>
                <a:latin typeface="Didact Gothic"/>
                <a:ea typeface="Didact Gothic"/>
                <a:cs typeface="Didact Gothic"/>
                <a:sym typeface="Didact Gothic"/>
              </a:rPr>
              <a:t>Para el período analizado se observa una caída entre los meses de agosto a enero. Luego se aprecia un repunte en el mes de febrero. La caída abrupta de ventas que sucede en el mes de mayo (2015) puede ser consecuencia de que en dicho mes no se tomaron las ventas por completo sino las correspondientes a una fracción del mismo.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Didact Gothic"/>
              <a:ea typeface="Didact Gothic"/>
              <a:cs typeface="Didact Gothic"/>
              <a:sym typeface="Didact Gothic"/>
            </a:endParaRPr>
          </a:p>
        </p:txBody>
      </p:sp>
      <p:pic>
        <p:nvPicPr>
          <p:cNvPr id="140" name="Google Shape;140;p7"/>
          <p:cNvPicPr preferRelativeResize="0"/>
          <p:nvPr/>
        </p:nvPicPr>
        <p:blipFill rotWithShape="1">
          <a:blip r:embed="rId3">
            <a:alphaModFix/>
          </a:blip>
          <a:srcRect b="0" l="0" r="0" t="0"/>
          <a:stretch/>
        </p:blipFill>
        <p:spPr>
          <a:xfrm>
            <a:off x="2147219" y="996059"/>
            <a:ext cx="4849561" cy="312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idx="1" type="subTitle"/>
          </p:nvPr>
        </p:nvSpPr>
        <p:spPr>
          <a:xfrm>
            <a:off x="2216252" y="1550466"/>
            <a:ext cx="6727025" cy="79129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s-ES" sz="2000"/>
              <a:t>¿CUÁL ES EL PRECIO PROMEDIO DE LA PROPIEDAD EN FUNCIÓN DE LA CANTIDAD DE BAÑOS Y HABITACIONES?</a:t>
            </a:r>
            <a:endParaRPr/>
          </a:p>
        </p:txBody>
      </p:sp>
      <p:sp>
        <p:nvSpPr>
          <p:cNvPr id="146" name="Google Shape;146;p8"/>
          <p:cNvSpPr txBox="1"/>
          <p:nvPr>
            <p:ph idx="2" type="subTitle"/>
          </p:nvPr>
        </p:nvSpPr>
        <p:spPr>
          <a:xfrm>
            <a:off x="2096429" y="2961983"/>
            <a:ext cx="4814442" cy="457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br>
              <a:rPr lang="es-ES" sz="2000"/>
            </a:br>
            <a:r>
              <a:rPr lang="es-ES" sz="2000"/>
              <a:t>¿EXISTE UNA </a:t>
            </a:r>
            <a:r>
              <a:rPr lang="es-ES"/>
              <a:t>RELACIÓN</a:t>
            </a:r>
            <a:r>
              <a:rPr lang="es-ES" sz="2000"/>
              <a:t> ENTRE EL NÚMERO DE HABITACIONES Y BAÑOS QUE EL INMUEBLE POSEE?</a:t>
            </a:r>
            <a:endParaRPr/>
          </a:p>
        </p:txBody>
      </p:sp>
      <p:grpSp>
        <p:nvGrpSpPr>
          <p:cNvPr id="147" name="Google Shape;147;p8"/>
          <p:cNvGrpSpPr/>
          <p:nvPr/>
        </p:nvGrpSpPr>
        <p:grpSpPr>
          <a:xfrm>
            <a:off x="1455071" y="1706237"/>
            <a:ext cx="547431" cy="548629"/>
            <a:chOff x="2715041" y="3387422"/>
            <a:chExt cx="404426" cy="403048"/>
          </a:xfrm>
        </p:grpSpPr>
        <p:sp>
          <p:nvSpPr>
            <p:cNvPr id="148" name="Google Shape;148;p8"/>
            <p:cNvSpPr/>
            <p:nvPr/>
          </p:nvSpPr>
          <p:spPr>
            <a:xfrm>
              <a:off x="3034777" y="3588976"/>
              <a:ext cx="21779" cy="44876"/>
            </a:xfrm>
            <a:custGeom>
              <a:rect b="b" l="l" r="r" t="t"/>
              <a:pathLst>
                <a:path extrusionOk="0" h="1498" w="727">
                  <a:moveTo>
                    <a:pt x="363" y="0"/>
                  </a:moveTo>
                  <a:cubicBezTo>
                    <a:pt x="162" y="0"/>
                    <a:pt x="1" y="163"/>
                    <a:pt x="1" y="363"/>
                  </a:cubicBezTo>
                  <a:lnTo>
                    <a:pt x="1" y="1135"/>
                  </a:lnTo>
                  <a:cubicBezTo>
                    <a:pt x="1" y="1335"/>
                    <a:pt x="163" y="1498"/>
                    <a:pt x="363" y="1498"/>
                  </a:cubicBezTo>
                  <a:cubicBezTo>
                    <a:pt x="563" y="1498"/>
                    <a:pt x="726" y="1335"/>
                    <a:pt x="726" y="1135"/>
                  </a:cubicBezTo>
                  <a:lnTo>
                    <a:pt x="726" y="363"/>
                  </a:lnTo>
                  <a:cubicBezTo>
                    <a:pt x="726" y="163"/>
                    <a:pt x="563" y="0"/>
                    <a:pt x="3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3034777" y="3656950"/>
              <a:ext cx="21779" cy="44966"/>
            </a:xfrm>
            <a:custGeom>
              <a:rect b="b" l="l" r="r" t="t"/>
              <a:pathLst>
                <a:path extrusionOk="0" h="1501" w="727">
                  <a:moveTo>
                    <a:pt x="363" y="0"/>
                  </a:moveTo>
                  <a:cubicBezTo>
                    <a:pt x="162" y="0"/>
                    <a:pt x="1" y="163"/>
                    <a:pt x="1" y="366"/>
                  </a:cubicBezTo>
                  <a:lnTo>
                    <a:pt x="1" y="1138"/>
                  </a:lnTo>
                  <a:cubicBezTo>
                    <a:pt x="1" y="1338"/>
                    <a:pt x="163" y="1501"/>
                    <a:pt x="363" y="1501"/>
                  </a:cubicBezTo>
                  <a:cubicBezTo>
                    <a:pt x="563" y="1501"/>
                    <a:pt x="726" y="1338"/>
                    <a:pt x="726" y="1138"/>
                  </a:cubicBezTo>
                  <a:lnTo>
                    <a:pt x="726" y="366"/>
                  </a:lnTo>
                  <a:cubicBezTo>
                    <a:pt x="726" y="165"/>
                    <a:pt x="563" y="0"/>
                    <a:pt x="3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3034777" y="3520823"/>
              <a:ext cx="21779" cy="44936"/>
            </a:xfrm>
            <a:custGeom>
              <a:rect b="b" l="l" r="r" t="t"/>
              <a:pathLst>
                <a:path extrusionOk="0" h="1500" w="727">
                  <a:moveTo>
                    <a:pt x="363" y="1"/>
                  </a:moveTo>
                  <a:cubicBezTo>
                    <a:pt x="162" y="1"/>
                    <a:pt x="1" y="164"/>
                    <a:pt x="1" y="364"/>
                  </a:cubicBezTo>
                  <a:lnTo>
                    <a:pt x="1" y="1135"/>
                  </a:lnTo>
                  <a:cubicBezTo>
                    <a:pt x="1" y="1337"/>
                    <a:pt x="163" y="1499"/>
                    <a:pt x="363" y="1499"/>
                  </a:cubicBezTo>
                  <a:cubicBezTo>
                    <a:pt x="563" y="1499"/>
                    <a:pt x="726" y="1337"/>
                    <a:pt x="726" y="1137"/>
                  </a:cubicBezTo>
                  <a:lnTo>
                    <a:pt x="726" y="364"/>
                  </a:lnTo>
                  <a:cubicBezTo>
                    <a:pt x="726" y="164"/>
                    <a:pt x="563" y="1"/>
                    <a:pt x="3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8"/>
            <p:cNvSpPr/>
            <p:nvPr/>
          </p:nvSpPr>
          <p:spPr>
            <a:xfrm>
              <a:off x="3034777" y="3454137"/>
              <a:ext cx="21779" cy="44906"/>
            </a:xfrm>
            <a:custGeom>
              <a:rect b="b" l="l" r="r" t="t"/>
              <a:pathLst>
                <a:path extrusionOk="0" h="1499" w="727">
                  <a:moveTo>
                    <a:pt x="363" y="1"/>
                  </a:moveTo>
                  <a:cubicBezTo>
                    <a:pt x="162" y="1"/>
                    <a:pt x="1" y="164"/>
                    <a:pt x="1" y="364"/>
                  </a:cubicBezTo>
                  <a:lnTo>
                    <a:pt x="1" y="1135"/>
                  </a:lnTo>
                  <a:cubicBezTo>
                    <a:pt x="1" y="1335"/>
                    <a:pt x="163" y="1498"/>
                    <a:pt x="363" y="1498"/>
                  </a:cubicBezTo>
                  <a:cubicBezTo>
                    <a:pt x="563" y="1498"/>
                    <a:pt x="726" y="1335"/>
                    <a:pt x="726" y="1135"/>
                  </a:cubicBezTo>
                  <a:lnTo>
                    <a:pt x="726" y="364"/>
                  </a:lnTo>
                  <a:cubicBezTo>
                    <a:pt x="726" y="162"/>
                    <a:pt x="563" y="1"/>
                    <a:pt x="3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8"/>
            <p:cNvSpPr/>
            <p:nvPr/>
          </p:nvSpPr>
          <p:spPr>
            <a:xfrm>
              <a:off x="2780168" y="3588976"/>
              <a:ext cx="21749" cy="44876"/>
            </a:xfrm>
            <a:custGeom>
              <a:rect b="b" l="l" r="r" t="t"/>
              <a:pathLst>
                <a:path extrusionOk="0" h="1498" w="726">
                  <a:moveTo>
                    <a:pt x="363" y="0"/>
                  </a:moveTo>
                  <a:cubicBezTo>
                    <a:pt x="163" y="0"/>
                    <a:pt x="0" y="163"/>
                    <a:pt x="0" y="363"/>
                  </a:cubicBezTo>
                  <a:lnTo>
                    <a:pt x="0" y="1135"/>
                  </a:lnTo>
                  <a:cubicBezTo>
                    <a:pt x="0" y="1335"/>
                    <a:pt x="163" y="1498"/>
                    <a:pt x="363" y="1498"/>
                  </a:cubicBezTo>
                  <a:cubicBezTo>
                    <a:pt x="563" y="1498"/>
                    <a:pt x="726" y="1335"/>
                    <a:pt x="726" y="1135"/>
                  </a:cubicBezTo>
                  <a:lnTo>
                    <a:pt x="726" y="363"/>
                  </a:lnTo>
                  <a:cubicBezTo>
                    <a:pt x="726" y="163"/>
                    <a:pt x="563" y="0"/>
                    <a:pt x="3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a:off x="2780168" y="3656950"/>
              <a:ext cx="21749" cy="44966"/>
            </a:xfrm>
            <a:custGeom>
              <a:rect b="b" l="l" r="r" t="t"/>
              <a:pathLst>
                <a:path extrusionOk="0" h="1501" w="726">
                  <a:moveTo>
                    <a:pt x="363" y="0"/>
                  </a:moveTo>
                  <a:cubicBezTo>
                    <a:pt x="163" y="0"/>
                    <a:pt x="0" y="163"/>
                    <a:pt x="0" y="366"/>
                  </a:cubicBezTo>
                  <a:lnTo>
                    <a:pt x="0" y="1138"/>
                  </a:lnTo>
                  <a:cubicBezTo>
                    <a:pt x="0" y="1338"/>
                    <a:pt x="163" y="1501"/>
                    <a:pt x="363" y="1501"/>
                  </a:cubicBezTo>
                  <a:cubicBezTo>
                    <a:pt x="563" y="1501"/>
                    <a:pt x="726" y="1338"/>
                    <a:pt x="726" y="1138"/>
                  </a:cubicBezTo>
                  <a:lnTo>
                    <a:pt x="726" y="366"/>
                  </a:lnTo>
                  <a:cubicBezTo>
                    <a:pt x="726" y="165"/>
                    <a:pt x="563" y="0"/>
                    <a:pt x="3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8"/>
            <p:cNvSpPr/>
            <p:nvPr/>
          </p:nvSpPr>
          <p:spPr>
            <a:xfrm>
              <a:off x="2780168" y="3520823"/>
              <a:ext cx="21749" cy="44936"/>
            </a:xfrm>
            <a:custGeom>
              <a:rect b="b" l="l" r="r" t="t"/>
              <a:pathLst>
                <a:path extrusionOk="0" h="1500" w="726">
                  <a:moveTo>
                    <a:pt x="363" y="1"/>
                  </a:moveTo>
                  <a:cubicBezTo>
                    <a:pt x="163" y="1"/>
                    <a:pt x="0" y="164"/>
                    <a:pt x="0" y="364"/>
                  </a:cubicBezTo>
                  <a:lnTo>
                    <a:pt x="0" y="1135"/>
                  </a:lnTo>
                  <a:cubicBezTo>
                    <a:pt x="0" y="1337"/>
                    <a:pt x="163" y="1499"/>
                    <a:pt x="363" y="1499"/>
                  </a:cubicBezTo>
                  <a:cubicBezTo>
                    <a:pt x="563" y="1499"/>
                    <a:pt x="726" y="1337"/>
                    <a:pt x="726" y="1137"/>
                  </a:cubicBezTo>
                  <a:lnTo>
                    <a:pt x="726" y="364"/>
                  </a:lnTo>
                  <a:cubicBezTo>
                    <a:pt x="726" y="164"/>
                    <a:pt x="563" y="1"/>
                    <a:pt x="3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a:off x="2780168" y="3454137"/>
              <a:ext cx="21749" cy="44906"/>
            </a:xfrm>
            <a:custGeom>
              <a:rect b="b" l="l" r="r" t="t"/>
              <a:pathLst>
                <a:path extrusionOk="0" h="1499" w="726">
                  <a:moveTo>
                    <a:pt x="363" y="1"/>
                  </a:moveTo>
                  <a:cubicBezTo>
                    <a:pt x="163" y="1"/>
                    <a:pt x="0" y="164"/>
                    <a:pt x="0" y="364"/>
                  </a:cubicBezTo>
                  <a:lnTo>
                    <a:pt x="0" y="1135"/>
                  </a:lnTo>
                  <a:cubicBezTo>
                    <a:pt x="0" y="1335"/>
                    <a:pt x="163" y="1498"/>
                    <a:pt x="363" y="1498"/>
                  </a:cubicBezTo>
                  <a:cubicBezTo>
                    <a:pt x="563" y="1498"/>
                    <a:pt x="726" y="1335"/>
                    <a:pt x="726" y="1135"/>
                  </a:cubicBezTo>
                  <a:lnTo>
                    <a:pt x="726" y="364"/>
                  </a:lnTo>
                  <a:cubicBezTo>
                    <a:pt x="726" y="162"/>
                    <a:pt x="563" y="1"/>
                    <a:pt x="3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a:off x="2861832" y="3567107"/>
              <a:ext cx="21869" cy="44936"/>
            </a:xfrm>
            <a:custGeom>
              <a:rect b="b" l="l" r="r" t="t"/>
              <a:pathLst>
                <a:path extrusionOk="0" h="1500" w="730">
                  <a:moveTo>
                    <a:pt x="365" y="0"/>
                  </a:moveTo>
                  <a:cubicBezTo>
                    <a:pt x="165" y="0"/>
                    <a:pt x="1" y="163"/>
                    <a:pt x="1" y="363"/>
                  </a:cubicBezTo>
                  <a:lnTo>
                    <a:pt x="1" y="1136"/>
                  </a:lnTo>
                  <a:cubicBezTo>
                    <a:pt x="1" y="1336"/>
                    <a:pt x="165" y="1499"/>
                    <a:pt x="365" y="1499"/>
                  </a:cubicBezTo>
                  <a:cubicBezTo>
                    <a:pt x="565" y="1499"/>
                    <a:pt x="728" y="1336"/>
                    <a:pt x="728" y="1136"/>
                  </a:cubicBezTo>
                  <a:lnTo>
                    <a:pt x="728" y="363"/>
                  </a:lnTo>
                  <a:cubicBezTo>
                    <a:pt x="729" y="163"/>
                    <a:pt x="566" y="0"/>
                    <a:pt x="3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8"/>
            <p:cNvSpPr/>
            <p:nvPr/>
          </p:nvSpPr>
          <p:spPr>
            <a:xfrm>
              <a:off x="2861832" y="3635171"/>
              <a:ext cx="21869" cy="44876"/>
            </a:xfrm>
            <a:custGeom>
              <a:rect b="b" l="l" r="r" t="t"/>
              <a:pathLst>
                <a:path extrusionOk="0" h="1498" w="730">
                  <a:moveTo>
                    <a:pt x="365" y="0"/>
                  </a:moveTo>
                  <a:cubicBezTo>
                    <a:pt x="165" y="0"/>
                    <a:pt x="1" y="163"/>
                    <a:pt x="1" y="363"/>
                  </a:cubicBezTo>
                  <a:lnTo>
                    <a:pt x="1" y="1135"/>
                  </a:lnTo>
                  <a:cubicBezTo>
                    <a:pt x="1" y="1334"/>
                    <a:pt x="165" y="1497"/>
                    <a:pt x="365" y="1497"/>
                  </a:cubicBezTo>
                  <a:cubicBezTo>
                    <a:pt x="565" y="1497"/>
                    <a:pt x="728" y="1334"/>
                    <a:pt x="728" y="1135"/>
                  </a:cubicBezTo>
                  <a:lnTo>
                    <a:pt x="728" y="363"/>
                  </a:lnTo>
                  <a:cubicBezTo>
                    <a:pt x="729" y="163"/>
                    <a:pt x="566" y="0"/>
                    <a:pt x="3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8"/>
            <p:cNvSpPr/>
            <p:nvPr/>
          </p:nvSpPr>
          <p:spPr>
            <a:xfrm>
              <a:off x="2861832" y="3499014"/>
              <a:ext cx="21869" cy="44906"/>
            </a:xfrm>
            <a:custGeom>
              <a:rect b="b" l="l" r="r" t="t"/>
              <a:pathLst>
                <a:path extrusionOk="0" h="1499" w="730">
                  <a:moveTo>
                    <a:pt x="365" y="0"/>
                  </a:moveTo>
                  <a:cubicBezTo>
                    <a:pt x="165" y="0"/>
                    <a:pt x="1" y="163"/>
                    <a:pt x="1" y="363"/>
                  </a:cubicBezTo>
                  <a:lnTo>
                    <a:pt x="1" y="1136"/>
                  </a:lnTo>
                  <a:cubicBezTo>
                    <a:pt x="1" y="1336"/>
                    <a:pt x="165" y="1499"/>
                    <a:pt x="365" y="1499"/>
                  </a:cubicBezTo>
                  <a:cubicBezTo>
                    <a:pt x="565" y="1499"/>
                    <a:pt x="728" y="1336"/>
                    <a:pt x="728" y="1136"/>
                  </a:cubicBezTo>
                  <a:lnTo>
                    <a:pt x="728" y="363"/>
                  </a:lnTo>
                  <a:cubicBezTo>
                    <a:pt x="729" y="163"/>
                    <a:pt x="566" y="0"/>
                    <a:pt x="3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8"/>
            <p:cNvSpPr/>
            <p:nvPr/>
          </p:nvSpPr>
          <p:spPr>
            <a:xfrm>
              <a:off x="2861832" y="3432328"/>
              <a:ext cx="21869" cy="44876"/>
            </a:xfrm>
            <a:custGeom>
              <a:rect b="b" l="l" r="r" t="t"/>
              <a:pathLst>
                <a:path extrusionOk="0" h="1498" w="730">
                  <a:moveTo>
                    <a:pt x="365" y="0"/>
                  </a:moveTo>
                  <a:cubicBezTo>
                    <a:pt x="165" y="0"/>
                    <a:pt x="1" y="163"/>
                    <a:pt x="1" y="363"/>
                  </a:cubicBezTo>
                  <a:lnTo>
                    <a:pt x="1" y="1135"/>
                  </a:lnTo>
                  <a:cubicBezTo>
                    <a:pt x="1" y="1336"/>
                    <a:pt x="165" y="1497"/>
                    <a:pt x="365" y="1497"/>
                  </a:cubicBezTo>
                  <a:cubicBezTo>
                    <a:pt x="565" y="1497"/>
                    <a:pt x="728" y="1335"/>
                    <a:pt x="728" y="1135"/>
                  </a:cubicBezTo>
                  <a:lnTo>
                    <a:pt x="728" y="363"/>
                  </a:lnTo>
                  <a:cubicBezTo>
                    <a:pt x="729" y="163"/>
                    <a:pt x="566" y="0"/>
                    <a:pt x="3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8"/>
            <p:cNvSpPr/>
            <p:nvPr/>
          </p:nvSpPr>
          <p:spPr>
            <a:xfrm>
              <a:off x="2906769" y="3567107"/>
              <a:ext cx="21839" cy="44936"/>
            </a:xfrm>
            <a:custGeom>
              <a:rect b="b" l="l" r="r" t="t"/>
              <a:pathLst>
                <a:path extrusionOk="0" h="1500" w="729">
                  <a:moveTo>
                    <a:pt x="364" y="0"/>
                  </a:moveTo>
                  <a:cubicBezTo>
                    <a:pt x="164" y="0"/>
                    <a:pt x="1" y="163"/>
                    <a:pt x="1" y="363"/>
                  </a:cubicBezTo>
                  <a:lnTo>
                    <a:pt x="1" y="1136"/>
                  </a:lnTo>
                  <a:cubicBezTo>
                    <a:pt x="1" y="1336"/>
                    <a:pt x="164" y="1499"/>
                    <a:pt x="364" y="1499"/>
                  </a:cubicBezTo>
                  <a:cubicBezTo>
                    <a:pt x="565" y="1499"/>
                    <a:pt x="727" y="1336"/>
                    <a:pt x="727" y="1136"/>
                  </a:cubicBezTo>
                  <a:lnTo>
                    <a:pt x="727" y="363"/>
                  </a:lnTo>
                  <a:cubicBezTo>
                    <a:pt x="728" y="163"/>
                    <a:pt x="565" y="0"/>
                    <a:pt x="3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8"/>
            <p:cNvSpPr/>
            <p:nvPr/>
          </p:nvSpPr>
          <p:spPr>
            <a:xfrm>
              <a:off x="2906769" y="3499014"/>
              <a:ext cx="21839" cy="44906"/>
            </a:xfrm>
            <a:custGeom>
              <a:rect b="b" l="l" r="r" t="t"/>
              <a:pathLst>
                <a:path extrusionOk="0" h="1499" w="729">
                  <a:moveTo>
                    <a:pt x="364" y="0"/>
                  </a:moveTo>
                  <a:cubicBezTo>
                    <a:pt x="164" y="0"/>
                    <a:pt x="1" y="163"/>
                    <a:pt x="1" y="363"/>
                  </a:cubicBezTo>
                  <a:lnTo>
                    <a:pt x="1" y="1136"/>
                  </a:lnTo>
                  <a:cubicBezTo>
                    <a:pt x="1" y="1336"/>
                    <a:pt x="164" y="1499"/>
                    <a:pt x="364" y="1499"/>
                  </a:cubicBezTo>
                  <a:cubicBezTo>
                    <a:pt x="565" y="1499"/>
                    <a:pt x="727" y="1336"/>
                    <a:pt x="727" y="1136"/>
                  </a:cubicBezTo>
                  <a:lnTo>
                    <a:pt x="727" y="363"/>
                  </a:lnTo>
                  <a:cubicBezTo>
                    <a:pt x="728" y="163"/>
                    <a:pt x="565" y="0"/>
                    <a:pt x="3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8"/>
            <p:cNvSpPr/>
            <p:nvPr/>
          </p:nvSpPr>
          <p:spPr>
            <a:xfrm>
              <a:off x="2906769" y="3432328"/>
              <a:ext cx="21839" cy="44876"/>
            </a:xfrm>
            <a:custGeom>
              <a:rect b="b" l="l" r="r" t="t"/>
              <a:pathLst>
                <a:path extrusionOk="0" h="1498" w="729">
                  <a:moveTo>
                    <a:pt x="364" y="0"/>
                  </a:moveTo>
                  <a:cubicBezTo>
                    <a:pt x="164" y="0"/>
                    <a:pt x="1" y="163"/>
                    <a:pt x="1" y="363"/>
                  </a:cubicBezTo>
                  <a:lnTo>
                    <a:pt x="1" y="1135"/>
                  </a:lnTo>
                  <a:cubicBezTo>
                    <a:pt x="1" y="1336"/>
                    <a:pt x="164" y="1497"/>
                    <a:pt x="364" y="1497"/>
                  </a:cubicBezTo>
                  <a:cubicBezTo>
                    <a:pt x="565" y="1497"/>
                    <a:pt x="727" y="1335"/>
                    <a:pt x="727" y="1135"/>
                  </a:cubicBezTo>
                  <a:lnTo>
                    <a:pt x="727" y="363"/>
                  </a:lnTo>
                  <a:cubicBezTo>
                    <a:pt x="728" y="163"/>
                    <a:pt x="565" y="0"/>
                    <a:pt x="3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2951675" y="3567137"/>
              <a:ext cx="21869" cy="44936"/>
            </a:xfrm>
            <a:custGeom>
              <a:rect b="b" l="l" r="r" t="t"/>
              <a:pathLst>
                <a:path extrusionOk="0" h="1500" w="730">
                  <a:moveTo>
                    <a:pt x="366" y="1"/>
                  </a:moveTo>
                  <a:cubicBezTo>
                    <a:pt x="167" y="1"/>
                    <a:pt x="4" y="164"/>
                    <a:pt x="4" y="365"/>
                  </a:cubicBezTo>
                  <a:lnTo>
                    <a:pt x="4" y="1137"/>
                  </a:lnTo>
                  <a:cubicBezTo>
                    <a:pt x="1" y="1337"/>
                    <a:pt x="165" y="1500"/>
                    <a:pt x="366" y="1500"/>
                  </a:cubicBezTo>
                  <a:cubicBezTo>
                    <a:pt x="566" y="1500"/>
                    <a:pt x="729" y="1337"/>
                    <a:pt x="729" y="1137"/>
                  </a:cubicBezTo>
                  <a:lnTo>
                    <a:pt x="729" y="365"/>
                  </a:lnTo>
                  <a:cubicBezTo>
                    <a:pt x="729" y="164"/>
                    <a:pt x="566" y="1"/>
                    <a:pt x="3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8"/>
            <p:cNvSpPr/>
            <p:nvPr/>
          </p:nvSpPr>
          <p:spPr>
            <a:xfrm>
              <a:off x="2951675" y="3635261"/>
              <a:ext cx="21869" cy="44906"/>
            </a:xfrm>
            <a:custGeom>
              <a:rect b="b" l="l" r="r" t="t"/>
              <a:pathLst>
                <a:path extrusionOk="0" h="1499" w="730">
                  <a:moveTo>
                    <a:pt x="366" y="0"/>
                  </a:moveTo>
                  <a:cubicBezTo>
                    <a:pt x="167" y="0"/>
                    <a:pt x="4" y="164"/>
                    <a:pt x="4" y="364"/>
                  </a:cubicBezTo>
                  <a:lnTo>
                    <a:pt x="4" y="1136"/>
                  </a:lnTo>
                  <a:cubicBezTo>
                    <a:pt x="1" y="1336"/>
                    <a:pt x="165" y="1499"/>
                    <a:pt x="366" y="1499"/>
                  </a:cubicBezTo>
                  <a:cubicBezTo>
                    <a:pt x="566" y="1499"/>
                    <a:pt x="729" y="1336"/>
                    <a:pt x="729" y="1136"/>
                  </a:cubicBezTo>
                  <a:lnTo>
                    <a:pt x="729" y="364"/>
                  </a:lnTo>
                  <a:cubicBezTo>
                    <a:pt x="729" y="164"/>
                    <a:pt x="566" y="0"/>
                    <a:pt x="3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8"/>
            <p:cNvSpPr/>
            <p:nvPr/>
          </p:nvSpPr>
          <p:spPr>
            <a:xfrm>
              <a:off x="2951675" y="3499104"/>
              <a:ext cx="21869" cy="44876"/>
            </a:xfrm>
            <a:custGeom>
              <a:rect b="b" l="l" r="r" t="t"/>
              <a:pathLst>
                <a:path extrusionOk="0" h="1498" w="730">
                  <a:moveTo>
                    <a:pt x="366" y="0"/>
                  </a:moveTo>
                  <a:cubicBezTo>
                    <a:pt x="167" y="0"/>
                    <a:pt x="4" y="163"/>
                    <a:pt x="4" y="363"/>
                  </a:cubicBezTo>
                  <a:lnTo>
                    <a:pt x="4" y="1134"/>
                  </a:lnTo>
                  <a:cubicBezTo>
                    <a:pt x="1" y="1334"/>
                    <a:pt x="165" y="1497"/>
                    <a:pt x="366" y="1497"/>
                  </a:cubicBezTo>
                  <a:cubicBezTo>
                    <a:pt x="566" y="1497"/>
                    <a:pt x="729" y="1334"/>
                    <a:pt x="729" y="1134"/>
                  </a:cubicBezTo>
                  <a:lnTo>
                    <a:pt x="729" y="363"/>
                  </a:lnTo>
                  <a:cubicBezTo>
                    <a:pt x="729" y="163"/>
                    <a:pt x="566" y="0"/>
                    <a:pt x="3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8"/>
            <p:cNvSpPr/>
            <p:nvPr/>
          </p:nvSpPr>
          <p:spPr>
            <a:xfrm>
              <a:off x="2951675" y="3432358"/>
              <a:ext cx="21869" cy="44876"/>
            </a:xfrm>
            <a:custGeom>
              <a:rect b="b" l="l" r="r" t="t"/>
              <a:pathLst>
                <a:path extrusionOk="0" h="1498" w="730">
                  <a:moveTo>
                    <a:pt x="366" y="1"/>
                  </a:moveTo>
                  <a:cubicBezTo>
                    <a:pt x="167" y="1"/>
                    <a:pt x="4" y="164"/>
                    <a:pt x="4" y="364"/>
                  </a:cubicBezTo>
                  <a:lnTo>
                    <a:pt x="4" y="1135"/>
                  </a:lnTo>
                  <a:cubicBezTo>
                    <a:pt x="1" y="1335"/>
                    <a:pt x="165" y="1498"/>
                    <a:pt x="366" y="1498"/>
                  </a:cubicBezTo>
                  <a:cubicBezTo>
                    <a:pt x="566" y="1498"/>
                    <a:pt x="729" y="1335"/>
                    <a:pt x="729" y="1135"/>
                  </a:cubicBezTo>
                  <a:lnTo>
                    <a:pt x="729" y="364"/>
                  </a:lnTo>
                  <a:cubicBezTo>
                    <a:pt x="729" y="164"/>
                    <a:pt x="566" y="1"/>
                    <a:pt x="3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8"/>
            <p:cNvSpPr/>
            <p:nvPr/>
          </p:nvSpPr>
          <p:spPr>
            <a:xfrm>
              <a:off x="2715041" y="3387422"/>
              <a:ext cx="404426" cy="403048"/>
            </a:xfrm>
            <a:custGeom>
              <a:rect b="b" l="l" r="r" t="t"/>
              <a:pathLst>
                <a:path extrusionOk="0" h="13454" w="13500">
                  <a:moveTo>
                    <a:pt x="3446" y="1455"/>
                  </a:moveTo>
                  <a:lnTo>
                    <a:pt x="3446" y="11180"/>
                  </a:lnTo>
                  <a:lnTo>
                    <a:pt x="1447" y="11180"/>
                  </a:lnTo>
                  <a:lnTo>
                    <a:pt x="1447" y="1455"/>
                  </a:lnTo>
                  <a:close/>
                  <a:moveTo>
                    <a:pt x="9400" y="726"/>
                  </a:moveTo>
                  <a:lnTo>
                    <a:pt x="9400" y="11180"/>
                  </a:lnTo>
                  <a:lnTo>
                    <a:pt x="7082" y="11180"/>
                  </a:lnTo>
                  <a:lnTo>
                    <a:pt x="7082" y="9316"/>
                  </a:lnTo>
                  <a:cubicBezTo>
                    <a:pt x="7082" y="9116"/>
                    <a:pt x="6919" y="8953"/>
                    <a:pt x="6719" y="8953"/>
                  </a:cubicBezTo>
                  <a:cubicBezTo>
                    <a:pt x="6518" y="8953"/>
                    <a:pt x="6357" y="9116"/>
                    <a:pt x="6357" y="9316"/>
                  </a:cubicBezTo>
                  <a:lnTo>
                    <a:pt x="6357" y="11180"/>
                  </a:lnTo>
                  <a:lnTo>
                    <a:pt x="4174" y="11180"/>
                  </a:lnTo>
                  <a:lnTo>
                    <a:pt x="4174" y="726"/>
                  </a:lnTo>
                  <a:close/>
                  <a:moveTo>
                    <a:pt x="12036" y="1455"/>
                  </a:moveTo>
                  <a:lnTo>
                    <a:pt x="12036" y="11180"/>
                  </a:lnTo>
                  <a:lnTo>
                    <a:pt x="10127" y="11180"/>
                  </a:lnTo>
                  <a:lnTo>
                    <a:pt x="10127" y="1455"/>
                  </a:lnTo>
                  <a:close/>
                  <a:moveTo>
                    <a:pt x="12369" y="11906"/>
                  </a:moveTo>
                  <a:cubicBezTo>
                    <a:pt x="12596" y="11906"/>
                    <a:pt x="12778" y="12090"/>
                    <a:pt x="12778" y="12315"/>
                  </a:cubicBezTo>
                  <a:cubicBezTo>
                    <a:pt x="12778" y="12549"/>
                    <a:pt x="12585" y="12725"/>
                    <a:pt x="12460" y="12725"/>
                  </a:cubicBezTo>
                  <a:lnTo>
                    <a:pt x="1234" y="12725"/>
                  </a:lnTo>
                  <a:cubicBezTo>
                    <a:pt x="939" y="12725"/>
                    <a:pt x="735" y="12556"/>
                    <a:pt x="735" y="12315"/>
                  </a:cubicBezTo>
                  <a:cubicBezTo>
                    <a:pt x="735" y="12090"/>
                    <a:pt x="918" y="11906"/>
                    <a:pt x="1144" y="11906"/>
                  </a:cubicBezTo>
                  <a:close/>
                  <a:moveTo>
                    <a:pt x="3826" y="0"/>
                  </a:moveTo>
                  <a:cubicBezTo>
                    <a:pt x="3626" y="0"/>
                    <a:pt x="3446" y="163"/>
                    <a:pt x="3446" y="363"/>
                  </a:cubicBezTo>
                  <a:lnTo>
                    <a:pt x="3446" y="726"/>
                  </a:lnTo>
                  <a:lnTo>
                    <a:pt x="1099" y="726"/>
                  </a:lnTo>
                  <a:cubicBezTo>
                    <a:pt x="899" y="726"/>
                    <a:pt x="720" y="889"/>
                    <a:pt x="720" y="1089"/>
                  </a:cubicBezTo>
                  <a:lnTo>
                    <a:pt x="720" y="11256"/>
                  </a:lnTo>
                  <a:cubicBezTo>
                    <a:pt x="310" y="11420"/>
                    <a:pt x="0" y="11833"/>
                    <a:pt x="0" y="12318"/>
                  </a:cubicBezTo>
                  <a:cubicBezTo>
                    <a:pt x="0" y="12965"/>
                    <a:pt x="535" y="13453"/>
                    <a:pt x="1234" y="13453"/>
                  </a:cubicBezTo>
                  <a:lnTo>
                    <a:pt x="12460" y="13453"/>
                  </a:lnTo>
                  <a:cubicBezTo>
                    <a:pt x="13018" y="13453"/>
                    <a:pt x="13499" y="12922"/>
                    <a:pt x="13499" y="12318"/>
                  </a:cubicBezTo>
                  <a:cubicBezTo>
                    <a:pt x="13499" y="11833"/>
                    <a:pt x="13219" y="11422"/>
                    <a:pt x="12763" y="11256"/>
                  </a:cubicBezTo>
                  <a:lnTo>
                    <a:pt x="12763" y="1089"/>
                  </a:lnTo>
                  <a:cubicBezTo>
                    <a:pt x="12763" y="889"/>
                    <a:pt x="12615" y="726"/>
                    <a:pt x="12415" y="726"/>
                  </a:cubicBezTo>
                  <a:lnTo>
                    <a:pt x="10127" y="726"/>
                  </a:lnTo>
                  <a:lnTo>
                    <a:pt x="10127" y="363"/>
                  </a:lnTo>
                  <a:cubicBezTo>
                    <a:pt x="10127" y="163"/>
                    <a:pt x="9979" y="0"/>
                    <a:pt x="97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8"/>
          <p:cNvGrpSpPr/>
          <p:nvPr/>
        </p:nvGrpSpPr>
        <p:grpSpPr>
          <a:xfrm>
            <a:off x="7139470" y="3097794"/>
            <a:ext cx="549459" cy="548058"/>
            <a:chOff x="2713573" y="1575113"/>
            <a:chExt cx="405924" cy="402629"/>
          </a:xfrm>
        </p:grpSpPr>
        <p:sp>
          <p:nvSpPr>
            <p:cNvPr id="169" name="Google Shape;169;p8"/>
            <p:cNvSpPr/>
            <p:nvPr/>
          </p:nvSpPr>
          <p:spPr>
            <a:xfrm>
              <a:off x="3006257" y="1842903"/>
              <a:ext cx="44906" cy="44906"/>
            </a:xfrm>
            <a:custGeom>
              <a:rect b="b" l="l" r="r" t="t"/>
              <a:pathLst>
                <a:path extrusionOk="0" h="1499" w="1499">
                  <a:moveTo>
                    <a:pt x="363" y="1"/>
                  </a:moveTo>
                  <a:cubicBezTo>
                    <a:pt x="163" y="1"/>
                    <a:pt x="0" y="164"/>
                    <a:pt x="0" y="364"/>
                  </a:cubicBezTo>
                  <a:lnTo>
                    <a:pt x="0" y="1135"/>
                  </a:lnTo>
                  <a:cubicBezTo>
                    <a:pt x="0" y="1335"/>
                    <a:pt x="163" y="1498"/>
                    <a:pt x="363" y="1498"/>
                  </a:cubicBezTo>
                  <a:lnTo>
                    <a:pt x="1136" y="1498"/>
                  </a:lnTo>
                  <a:cubicBezTo>
                    <a:pt x="1336" y="1498"/>
                    <a:pt x="1499" y="1335"/>
                    <a:pt x="1499" y="1135"/>
                  </a:cubicBezTo>
                  <a:lnTo>
                    <a:pt x="1499" y="364"/>
                  </a:lnTo>
                  <a:cubicBezTo>
                    <a:pt x="1499" y="164"/>
                    <a:pt x="1336" y="1"/>
                    <a:pt x="11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8"/>
            <p:cNvSpPr/>
            <p:nvPr/>
          </p:nvSpPr>
          <p:spPr>
            <a:xfrm>
              <a:off x="2713573" y="1619630"/>
              <a:ext cx="405924" cy="358112"/>
            </a:xfrm>
            <a:custGeom>
              <a:rect b="b" l="l" r="r" t="t"/>
              <a:pathLst>
                <a:path extrusionOk="0" h="11954" w="13550">
                  <a:moveTo>
                    <a:pt x="3134" y="726"/>
                  </a:moveTo>
                  <a:lnTo>
                    <a:pt x="3134" y="2182"/>
                  </a:lnTo>
                  <a:lnTo>
                    <a:pt x="2317" y="2182"/>
                  </a:lnTo>
                  <a:lnTo>
                    <a:pt x="2317" y="726"/>
                  </a:lnTo>
                  <a:close/>
                  <a:moveTo>
                    <a:pt x="11315" y="2907"/>
                  </a:moveTo>
                  <a:lnTo>
                    <a:pt x="11315" y="3725"/>
                  </a:lnTo>
                  <a:lnTo>
                    <a:pt x="10497" y="3725"/>
                  </a:lnTo>
                  <a:lnTo>
                    <a:pt x="10497" y="2907"/>
                  </a:lnTo>
                  <a:close/>
                  <a:moveTo>
                    <a:pt x="8101" y="2907"/>
                  </a:moveTo>
                  <a:lnTo>
                    <a:pt x="8837" y="4452"/>
                  </a:lnTo>
                  <a:lnTo>
                    <a:pt x="961" y="4452"/>
                  </a:lnTo>
                  <a:lnTo>
                    <a:pt x="1698" y="2907"/>
                  </a:lnTo>
                  <a:close/>
                  <a:moveTo>
                    <a:pt x="11873" y="4452"/>
                  </a:moveTo>
                  <a:lnTo>
                    <a:pt x="12611" y="5998"/>
                  </a:lnTo>
                  <a:lnTo>
                    <a:pt x="8953" y="5998"/>
                  </a:lnTo>
                  <a:lnTo>
                    <a:pt x="8953" y="5181"/>
                  </a:lnTo>
                  <a:lnTo>
                    <a:pt x="9415" y="5181"/>
                  </a:lnTo>
                  <a:cubicBezTo>
                    <a:pt x="9615" y="5181"/>
                    <a:pt x="9779" y="5016"/>
                    <a:pt x="9779" y="4818"/>
                  </a:cubicBezTo>
                  <a:cubicBezTo>
                    <a:pt x="9779" y="4753"/>
                    <a:pt x="9761" y="4692"/>
                    <a:pt x="9732" y="4637"/>
                  </a:cubicBezTo>
                  <a:lnTo>
                    <a:pt x="9643" y="4452"/>
                  </a:lnTo>
                  <a:close/>
                  <a:moveTo>
                    <a:pt x="3771" y="7452"/>
                  </a:moveTo>
                  <a:lnTo>
                    <a:pt x="3771" y="9680"/>
                  </a:lnTo>
                  <a:lnTo>
                    <a:pt x="2999" y="9680"/>
                  </a:lnTo>
                  <a:lnTo>
                    <a:pt x="2999" y="7452"/>
                  </a:lnTo>
                  <a:close/>
                  <a:moveTo>
                    <a:pt x="5271" y="7452"/>
                  </a:moveTo>
                  <a:lnTo>
                    <a:pt x="5271" y="9680"/>
                  </a:lnTo>
                  <a:lnTo>
                    <a:pt x="4500" y="9680"/>
                  </a:lnTo>
                  <a:lnTo>
                    <a:pt x="4500" y="7452"/>
                  </a:lnTo>
                  <a:close/>
                  <a:moveTo>
                    <a:pt x="6770" y="7452"/>
                  </a:moveTo>
                  <a:lnTo>
                    <a:pt x="6770" y="9680"/>
                  </a:lnTo>
                  <a:lnTo>
                    <a:pt x="5998" y="9680"/>
                  </a:lnTo>
                  <a:lnTo>
                    <a:pt x="5998" y="7452"/>
                  </a:lnTo>
                  <a:close/>
                  <a:moveTo>
                    <a:pt x="8226" y="5181"/>
                  </a:moveTo>
                  <a:lnTo>
                    <a:pt x="8226" y="9680"/>
                  </a:lnTo>
                  <a:lnTo>
                    <a:pt x="7498" y="9680"/>
                  </a:lnTo>
                  <a:lnTo>
                    <a:pt x="7498" y="7090"/>
                  </a:lnTo>
                  <a:cubicBezTo>
                    <a:pt x="7498" y="6890"/>
                    <a:pt x="7350" y="6728"/>
                    <a:pt x="7150" y="6728"/>
                  </a:cubicBezTo>
                  <a:lnTo>
                    <a:pt x="2650" y="6728"/>
                  </a:lnTo>
                  <a:cubicBezTo>
                    <a:pt x="2450" y="6728"/>
                    <a:pt x="2269" y="6891"/>
                    <a:pt x="2269" y="7090"/>
                  </a:cubicBezTo>
                  <a:lnTo>
                    <a:pt x="2269" y="9680"/>
                  </a:lnTo>
                  <a:lnTo>
                    <a:pt x="1498" y="9680"/>
                  </a:lnTo>
                  <a:lnTo>
                    <a:pt x="1498" y="5181"/>
                  </a:lnTo>
                  <a:close/>
                  <a:moveTo>
                    <a:pt x="12086" y="6725"/>
                  </a:moveTo>
                  <a:lnTo>
                    <a:pt x="12086" y="9680"/>
                  </a:lnTo>
                  <a:lnTo>
                    <a:pt x="8951" y="9680"/>
                  </a:lnTo>
                  <a:lnTo>
                    <a:pt x="8951" y="6725"/>
                  </a:lnTo>
                  <a:close/>
                  <a:moveTo>
                    <a:pt x="12420" y="10406"/>
                  </a:moveTo>
                  <a:cubicBezTo>
                    <a:pt x="12646" y="10406"/>
                    <a:pt x="12830" y="10589"/>
                    <a:pt x="12830" y="10816"/>
                  </a:cubicBezTo>
                  <a:cubicBezTo>
                    <a:pt x="12830" y="11041"/>
                    <a:pt x="12646" y="11224"/>
                    <a:pt x="12420" y="11224"/>
                  </a:cubicBezTo>
                  <a:lnTo>
                    <a:pt x="1194" y="11224"/>
                  </a:lnTo>
                  <a:cubicBezTo>
                    <a:pt x="969" y="11224"/>
                    <a:pt x="785" y="11041"/>
                    <a:pt x="785" y="10816"/>
                  </a:cubicBezTo>
                  <a:cubicBezTo>
                    <a:pt x="785" y="10589"/>
                    <a:pt x="969" y="10406"/>
                    <a:pt x="1194" y="10406"/>
                  </a:cubicBezTo>
                  <a:close/>
                  <a:moveTo>
                    <a:pt x="1967" y="0"/>
                  </a:moveTo>
                  <a:cubicBezTo>
                    <a:pt x="1767" y="0"/>
                    <a:pt x="1586" y="163"/>
                    <a:pt x="1586" y="363"/>
                  </a:cubicBezTo>
                  <a:lnTo>
                    <a:pt x="1586" y="2182"/>
                  </a:lnTo>
                  <a:lnTo>
                    <a:pt x="1465" y="2182"/>
                  </a:lnTo>
                  <a:cubicBezTo>
                    <a:pt x="1324" y="2182"/>
                    <a:pt x="1197" y="2263"/>
                    <a:pt x="1138" y="2389"/>
                  </a:cubicBezTo>
                  <a:lnTo>
                    <a:pt x="54" y="4662"/>
                  </a:lnTo>
                  <a:cubicBezTo>
                    <a:pt x="0" y="4775"/>
                    <a:pt x="8" y="4907"/>
                    <a:pt x="74" y="5012"/>
                  </a:cubicBezTo>
                  <a:cubicBezTo>
                    <a:pt x="141" y="5117"/>
                    <a:pt x="258" y="5182"/>
                    <a:pt x="382" y="5182"/>
                  </a:cubicBezTo>
                  <a:lnTo>
                    <a:pt x="769" y="5182"/>
                  </a:lnTo>
                  <a:lnTo>
                    <a:pt x="769" y="9758"/>
                  </a:lnTo>
                  <a:cubicBezTo>
                    <a:pt x="360" y="9923"/>
                    <a:pt x="49" y="10336"/>
                    <a:pt x="49" y="10817"/>
                  </a:cubicBezTo>
                  <a:cubicBezTo>
                    <a:pt x="49" y="11442"/>
                    <a:pt x="565" y="11953"/>
                    <a:pt x="1193" y="11953"/>
                  </a:cubicBezTo>
                  <a:lnTo>
                    <a:pt x="12418" y="11953"/>
                  </a:lnTo>
                  <a:cubicBezTo>
                    <a:pt x="13045" y="11953"/>
                    <a:pt x="13548" y="11445"/>
                    <a:pt x="13548" y="10817"/>
                  </a:cubicBezTo>
                  <a:cubicBezTo>
                    <a:pt x="13550" y="10334"/>
                    <a:pt x="13270" y="9921"/>
                    <a:pt x="12815" y="9755"/>
                  </a:cubicBezTo>
                  <a:lnTo>
                    <a:pt x="12815" y="6725"/>
                  </a:lnTo>
                  <a:lnTo>
                    <a:pt x="13187" y="6725"/>
                  </a:lnTo>
                  <a:cubicBezTo>
                    <a:pt x="13387" y="6725"/>
                    <a:pt x="13550" y="6562"/>
                    <a:pt x="13550" y="6362"/>
                  </a:cubicBezTo>
                  <a:cubicBezTo>
                    <a:pt x="13550" y="6299"/>
                    <a:pt x="13533" y="6237"/>
                    <a:pt x="13504" y="6183"/>
                  </a:cubicBezTo>
                  <a:lnTo>
                    <a:pt x="12432" y="3934"/>
                  </a:lnTo>
                  <a:cubicBezTo>
                    <a:pt x="12371" y="3808"/>
                    <a:pt x="12242" y="3726"/>
                    <a:pt x="12104" y="3726"/>
                  </a:cubicBezTo>
                  <a:lnTo>
                    <a:pt x="12042" y="3726"/>
                  </a:lnTo>
                  <a:lnTo>
                    <a:pt x="12042" y="2546"/>
                  </a:lnTo>
                  <a:cubicBezTo>
                    <a:pt x="12042" y="2346"/>
                    <a:pt x="11894" y="2183"/>
                    <a:pt x="11694" y="2183"/>
                  </a:cubicBezTo>
                  <a:lnTo>
                    <a:pt x="10149" y="2183"/>
                  </a:lnTo>
                  <a:cubicBezTo>
                    <a:pt x="9949" y="2183"/>
                    <a:pt x="9769" y="2346"/>
                    <a:pt x="9769" y="2546"/>
                  </a:cubicBezTo>
                  <a:lnTo>
                    <a:pt x="9769" y="3726"/>
                  </a:lnTo>
                  <a:lnTo>
                    <a:pt x="9295" y="3726"/>
                  </a:lnTo>
                  <a:lnTo>
                    <a:pt x="8657" y="2389"/>
                  </a:lnTo>
                  <a:cubicBezTo>
                    <a:pt x="8596" y="2263"/>
                    <a:pt x="8468" y="2182"/>
                    <a:pt x="8329" y="2182"/>
                  </a:cubicBezTo>
                  <a:lnTo>
                    <a:pt x="3860" y="2182"/>
                  </a:lnTo>
                  <a:lnTo>
                    <a:pt x="3860" y="363"/>
                  </a:lnTo>
                  <a:cubicBezTo>
                    <a:pt x="3860" y="163"/>
                    <a:pt x="3712" y="0"/>
                    <a:pt x="35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8"/>
            <p:cNvSpPr/>
            <p:nvPr/>
          </p:nvSpPr>
          <p:spPr>
            <a:xfrm>
              <a:off x="2950896" y="1575113"/>
              <a:ext cx="65307" cy="65397"/>
            </a:xfrm>
            <a:custGeom>
              <a:rect b="b" l="l" r="r" t="t"/>
              <a:pathLst>
                <a:path extrusionOk="0" h="2183" w="2180">
                  <a:moveTo>
                    <a:pt x="1090" y="728"/>
                  </a:moveTo>
                  <a:cubicBezTo>
                    <a:pt x="1290" y="728"/>
                    <a:pt x="1453" y="891"/>
                    <a:pt x="1453" y="1091"/>
                  </a:cubicBezTo>
                  <a:cubicBezTo>
                    <a:pt x="1453" y="1291"/>
                    <a:pt x="1290" y="1454"/>
                    <a:pt x="1090" y="1454"/>
                  </a:cubicBezTo>
                  <a:cubicBezTo>
                    <a:pt x="890" y="1454"/>
                    <a:pt x="727" y="1291"/>
                    <a:pt x="727" y="1091"/>
                  </a:cubicBezTo>
                  <a:cubicBezTo>
                    <a:pt x="727" y="891"/>
                    <a:pt x="890" y="728"/>
                    <a:pt x="1090" y="728"/>
                  </a:cubicBezTo>
                  <a:close/>
                  <a:moveTo>
                    <a:pt x="1090" y="1"/>
                  </a:moveTo>
                  <a:cubicBezTo>
                    <a:pt x="489" y="1"/>
                    <a:pt x="0" y="491"/>
                    <a:pt x="0" y="1092"/>
                  </a:cubicBezTo>
                  <a:cubicBezTo>
                    <a:pt x="0" y="1692"/>
                    <a:pt x="489" y="2182"/>
                    <a:pt x="1090" y="2182"/>
                  </a:cubicBezTo>
                  <a:cubicBezTo>
                    <a:pt x="1691" y="2182"/>
                    <a:pt x="2180" y="1694"/>
                    <a:pt x="2180" y="1092"/>
                  </a:cubicBezTo>
                  <a:cubicBezTo>
                    <a:pt x="2180" y="491"/>
                    <a:pt x="1691" y="1"/>
                    <a:pt x="10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perty Business Plan by Slidesgo">
  <a:themeElements>
    <a:clrScheme name="Simple Light">
      <a:dk1>
        <a:srgbClr val="1E1E1E"/>
      </a:dk1>
      <a:lt1>
        <a:srgbClr val="FFFFFF"/>
      </a:lt1>
      <a:dk2>
        <a:srgbClr val="6A6A6A"/>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