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259"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21808610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41D3D-98A5-41E1-A2E8-CE72B7F4DC5A}" type="datetimeFigureOut">
              <a:rPr lang="en-GB" smtClean="0"/>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259877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67465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891564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477763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1648200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2943219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3510865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389433987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53744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41D3D-98A5-41E1-A2E8-CE72B7F4DC5A}"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266523242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41D3D-98A5-41E1-A2E8-CE72B7F4DC5A}" type="datetimeFigureOut">
              <a:rPr lang="en-GB" smtClean="0"/>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128817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41D3D-98A5-41E1-A2E8-CE72B7F4DC5A}" type="datetimeFigureOut">
              <a:rPr lang="en-GB" smtClean="0"/>
              <a:t>10/12/2019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215145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41D3D-98A5-41E1-A2E8-CE72B7F4DC5A}" type="datetimeFigureOut">
              <a:rPr lang="en-GB" smtClean="0"/>
              <a:t>10/12/2019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278445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41D3D-98A5-41E1-A2E8-CE72B7F4DC5A}" type="datetimeFigureOut">
              <a:rPr lang="en-GB" smtClean="0"/>
              <a:t>10/12/2019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424196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41D3D-98A5-41E1-A2E8-CE72B7F4DC5A}" type="datetimeFigureOut">
              <a:rPr lang="en-GB" smtClean="0"/>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165084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A941D3D-98A5-41E1-A2E8-CE72B7F4DC5A}" type="datetimeFigureOut">
              <a:rPr lang="en-GB" smtClean="0"/>
              <a:t>10/12/2019</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603942C4-10CB-46CA-B92A-7E33F404F99C}" type="slidenum">
              <a:rPr lang="en-GB" smtClean="0"/>
              <a:t>‹#›</a:t>
            </a:fld>
            <a:endParaRPr lang="en-GB"/>
          </a:p>
        </p:txBody>
      </p:sp>
    </p:spTree>
    <p:extLst>
      <p:ext uri="{BB962C8B-B14F-4D97-AF65-F5344CB8AC3E}">
        <p14:creationId xmlns:p14="http://schemas.microsoft.com/office/powerpoint/2010/main" val="339702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A941D3D-98A5-41E1-A2E8-CE72B7F4DC5A}" type="datetimeFigureOut">
              <a:rPr lang="en-GB" smtClean="0"/>
              <a:t>10/12/2019</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03942C4-10CB-46CA-B92A-7E33F404F99C}" type="slidenum">
              <a:rPr lang="en-GB" smtClean="0"/>
              <a:t>‹#›</a:t>
            </a:fld>
            <a:endParaRPr lang="en-GB"/>
          </a:p>
        </p:txBody>
      </p:sp>
    </p:spTree>
    <p:extLst>
      <p:ext uri="{BB962C8B-B14F-4D97-AF65-F5344CB8AC3E}">
        <p14:creationId xmlns:p14="http://schemas.microsoft.com/office/powerpoint/2010/main" val="209282275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hyperlink" Target="https://en.wikipedia.org/wiki/Brute-force_search"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towardsdatascience.com/https-medium-com-pupalerushikesh-svm-f4b42800e989" TargetMode="External"/><Relationship Id="rId2" Type="http://schemas.openxmlformats.org/officeDocument/2006/relationships/hyperlink" Target="https://medium.com/machine-learning-101/chapter-2-svm-support-vector-machine-theory-f0812effc72" TargetMode="External"/><Relationship Id="rId1" Type="http://schemas.openxmlformats.org/officeDocument/2006/relationships/slideLayout" Target="../slideLayouts/slideLayout4.xml"/><Relationship Id="rId5" Type="http://schemas.openxmlformats.org/officeDocument/2006/relationships/hyperlink" Target="https://stackabuse.com/cross-validation-and-grid-search-for-model-selection-in-python/" TargetMode="External"/><Relationship Id="rId4" Type="http://schemas.openxmlformats.org/officeDocument/2006/relationships/hyperlink" Target="https://ieeexplore.ieee.org/document/870201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3DB319-E87F-4877-80CD-F190A0F724A6}"/>
              </a:ext>
            </a:extLst>
          </p:cNvPr>
          <p:cNvSpPr>
            <a:spLocks noGrp="1"/>
          </p:cNvSpPr>
          <p:nvPr>
            <p:ph type="title"/>
          </p:nvPr>
        </p:nvSpPr>
        <p:spPr>
          <a:xfrm>
            <a:off x="1751012" y="4729163"/>
            <a:ext cx="8676222" cy="1817411"/>
          </a:xfrm>
        </p:spPr>
        <p:txBody>
          <a:bodyPr vert="horz" lIns="91440" tIns="45720" rIns="91440" bIns="45720" rtlCol="0" anchor="b">
            <a:normAutofit fontScale="90000"/>
          </a:bodyPr>
          <a:lstStyle/>
          <a:p>
            <a:pPr algn="ctr">
              <a:lnSpc>
                <a:spcPct val="90000"/>
              </a:lnSpc>
            </a:pP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PREDICTION OF QUALITY OF WINE</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										PROJECT BY</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												-VALENCIA dIAS</a:t>
            </a:r>
          </a:p>
        </p:txBody>
      </p:sp>
      <p:pic>
        <p:nvPicPr>
          <p:cNvPr id="1026" name="Picture 2" descr="Image result for quality of wine">
            <a:extLst>
              <a:ext uri="{FF2B5EF4-FFF2-40B4-BE49-F238E27FC236}">
                <a16:creationId xmlns:a16="http://schemas.microsoft.com/office/drawing/2014/main" id="{2A0D15E6-70E0-4051-93DB-FD88EC899045}"/>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r="1582" b="1"/>
          <a:stretch/>
        </p:blipFill>
        <p:spPr bwMode="auto">
          <a:xfrm>
            <a:off x="20" y="10"/>
            <a:ext cx="12191980" cy="427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17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6C30-BF2D-42A3-B3CC-8A80DCAD743A}"/>
              </a:ext>
            </a:extLst>
          </p:cNvPr>
          <p:cNvSpPr>
            <a:spLocks noGrp="1"/>
          </p:cNvSpPr>
          <p:nvPr>
            <p:ph type="title"/>
          </p:nvPr>
        </p:nvSpPr>
        <p:spPr/>
        <p:txBody>
          <a:bodyPr/>
          <a:lstStyle/>
          <a:p>
            <a:pPr marL="457200" indent="-457200">
              <a:buFont typeface="Wingdings" panose="05000000000000000000" pitchFamily="2" charset="2"/>
              <a:buChar char="Ø"/>
            </a:pPr>
            <a:r>
              <a:rPr lang="en-GB" dirty="0"/>
              <a:t>EXPLORATORY DATA ANALYSIS</a:t>
            </a:r>
          </a:p>
        </p:txBody>
      </p:sp>
      <p:sp>
        <p:nvSpPr>
          <p:cNvPr id="4" name="Content Placeholder 3">
            <a:extLst>
              <a:ext uri="{FF2B5EF4-FFF2-40B4-BE49-F238E27FC236}">
                <a16:creationId xmlns:a16="http://schemas.microsoft.com/office/drawing/2014/main" id="{E5F12D54-8ACB-4358-AFB3-1B039942CE1E}"/>
              </a:ext>
            </a:extLst>
          </p:cNvPr>
          <p:cNvSpPr>
            <a:spLocks noGrp="1"/>
          </p:cNvSpPr>
          <p:nvPr>
            <p:ph sz="half" idx="1"/>
          </p:nvPr>
        </p:nvSpPr>
        <p:spPr>
          <a:xfrm>
            <a:off x="1141412" y="2207147"/>
            <a:ext cx="4876800" cy="3584053"/>
          </a:xfrm>
        </p:spPr>
        <p:txBody>
          <a:bodyPr/>
          <a:lstStyle/>
          <a:p>
            <a:pPr marL="0" indent="0">
              <a:buNone/>
            </a:pPr>
            <a:r>
              <a:rPr lang="en-US" sz="2000" dirty="0">
                <a:effectLst/>
              </a:rPr>
              <a:t>Plotting boxplot to check for Outliers:</a:t>
            </a:r>
            <a:endParaRPr lang="en-GB" sz="2000" dirty="0">
              <a:effectLst/>
            </a:endParaRPr>
          </a:p>
          <a:p>
            <a:r>
              <a:rPr lang="en-US" sz="2000" dirty="0">
                <a:effectLst/>
              </a:rPr>
              <a:t>Target variable is Quality. So will plot  boxplots for each column against target variable.</a:t>
            </a:r>
          </a:p>
          <a:p>
            <a:pPr marL="0" indent="0">
              <a:buNone/>
            </a:pPr>
            <a:r>
              <a:rPr lang="en-US" dirty="0">
                <a:effectLst/>
              </a:rPr>
              <a:t>fixed acidity - 25% - 7.1 and 50% - 7.9. Not much of a variance. Could explain the huge number of outliers </a:t>
            </a:r>
            <a:endParaRPr lang="en-GB" dirty="0">
              <a:effectLst/>
            </a:endParaRPr>
          </a:p>
          <a:p>
            <a:pPr marL="0" indent="0">
              <a:buNone/>
            </a:pPr>
            <a:endParaRPr lang="en-GB" sz="2000" dirty="0">
              <a:effectLst/>
            </a:endParaRPr>
          </a:p>
          <a:p>
            <a:pPr marL="0" indent="0">
              <a:buNone/>
            </a:pPr>
            <a:endParaRPr lang="en-GB" dirty="0"/>
          </a:p>
        </p:txBody>
      </p:sp>
      <p:pic>
        <p:nvPicPr>
          <p:cNvPr id="8" name="Content Placeholder 7">
            <a:extLst>
              <a:ext uri="{FF2B5EF4-FFF2-40B4-BE49-F238E27FC236}">
                <a16:creationId xmlns:a16="http://schemas.microsoft.com/office/drawing/2014/main" id="{7D51C2BD-D464-432E-BD6F-DBBD7B61DDE0}"/>
              </a:ext>
            </a:extLst>
          </p:cNvPr>
          <p:cNvPicPr>
            <a:picLocks noGrp="1"/>
          </p:cNvPicPr>
          <p:nvPr>
            <p:ph sz="half" idx="2"/>
          </p:nvPr>
        </p:nvPicPr>
        <p:blipFill>
          <a:blip r:embed="rId2"/>
          <a:stretch>
            <a:fillRect/>
          </a:stretch>
        </p:blipFill>
        <p:spPr>
          <a:xfrm>
            <a:off x="6170610" y="2207147"/>
            <a:ext cx="5252763" cy="3491288"/>
          </a:xfrm>
          <a:prstGeom prst="rect">
            <a:avLst/>
          </a:prstGeom>
        </p:spPr>
      </p:pic>
    </p:spTree>
    <p:extLst>
      <p:ext uri="{BB962C8B-B14F-4D97-AF65-F5344CB8AC3E}">
        <p14:creationId xmlns:p14="http://schemas.microsoft.com/office/powerpoint/2010/main" val="150640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4BD2A8B-66ED-4F64-96D1-332B16B1024B}"/>
              </a:ext>
            </a:extLst>
          </p:cNvPr>
          <p:cNvSpPr>
            <a:spLocks noGrp="1"/>
          </p:cNvSpPr>
          <p:nvPr>
            <p:ph sz="half" idx="1"/>
          </p:nvPr>
        </p:nvSpPr>
        <p:spPr>
          <a:xfrm>
            <a:off x="1141412" y="1524000"/>
            <a:ext cx="4451005" cy="4267201"/>
          </a:xfrm>
        </p:spPr>
        <p:txBody>
          <a:bodyPr/>
          <a:lstStyle/>
          <a:p>
            <a:r>
              <a:rPr lang="en-US" sz="2000" dirty="0">
                <a:effectLst/>
              </a:rPr>
              <a:t>citric acid - seems to be somewhat uniformly distributed </a:t>
            </a:r>
            <a:endParaRPr lang="en-GB" sz="2000" dirty="0">
              <a:effectLst/>
            </a:endParaRPr>
          </a:p>
          <a:p>
            <a:endParaRPr lang="en-GB" dirty="0"/>
          </a:p>
        </p:txBody>
      </p:sp>
      <p:pic>
        <p:nvPicPr>
          <p:cNvPr id="10" name="Content Placeholder 9">
            <a:extLst>
              <a:ext uri="{FF2B5EF4-FFF2-40B4-BE49-F238E27FC236}">
                <a16:creationId xmlns:a16="http://schemas.microsoft.com/office/drawing/2014/main" id="{28B75E4A-4599-4FA4-9BE8-F34FD2812A63}"/>
              </a:ext>
            </a:extLst>
          </p:cNvPr>
          <p:cNvPicPr>
            <a:picLocks noGrp="1"/>
          </p:cNvPicPr>
          <p:nvPr>
            <p:ph sz="half" idx="2"/>
          </p:nvPr>
        </p:nvPicPr>
        <p:blipFill>
          <a:blip r:embed="rId2"/>
          <a:stretch>
            <a:fillRect/>
          </a:stretch>
        </p:blipFill>
        <p:spPr>
          <a:xfrm>
            <a:off x="5910470" y="1524000"/>
            <a:ext cx="5618921" cy="4267200"/>
          </a:xfrm>
          <a:prstGeom prst="rect">
            <a:avLst/>
          </a:prstGeom>
        </p:spPr>
      </p:pic>
    </p:spTree>
    <p:extLst>
      <p:ext uri="{BB962C8B-B14F-4D97-AF65-F5344CB8AC3E}">
        <p14:creationId xmlns:p14="http://schemas.microsoft.com/office/powerpoint/2010/main" val="101739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64E13-9552-447D-BEEC-7C20C7434235}"/>
              </a:ext>
            </a:extLst>
          </p:cNvPr>
          <p:cNvSpPr>
            <a:spLocks noGrp="1"/>
          </p:cNvSpPr>
          <p:nvPr>
            <p:ph sz="half" idx="1"/>
          </p:nvPr>
        </p:nvSpPr>
        <p:spPr>
          <a:xfrm>
            <a:off x="498475" y="1757363"/>
            <a:ext cx="4876800" cy="3900487"/>
          </a:xfrm>
        </p:spPr>
        <p:txBody>
          <a:bodyPr/>
          <a:lstStyle/>
          <a:p>
            <a:r>
              <a:rPr lang="en-US" sz="2000" dirty="0">
                <a:effectLst/>
              </a:rPr>
              <a:t>residual sugar - min - 0.9, max – 15 -Way too much difference. Could explain the outliers</a:t>
            </a:r>
            <a:r>
              <a:rPr lang="en-US" dirty="0">
                <a:effectLst/>
              </a:rPr>
              <a:t>. </a:t>
            </a:r>
            <a:endParaRPr lang="en-GB" dirty="0">
              <a:effectLst/>
            </a:endParaRPr>
          </a:p>
          <a:p>
            <a:endParaRPr lang="en-GB" dirty="0"/>
          </a:p>
        </p:txBody>
      </p:sp>
      <p:pic>
        <p:nvPicPr>
          <p:cNvPr id="7" name="Content Placeholder 6">
            <a:extLst>
              <a:ext uri="{FF2B5EF4-FFF2-40B4-BE49-F238E27FC236}">
                <a16:creationId xmlns:a16="http://schemas.microsoft.com/office/drawing/2014/main" id="{DFF3A84C-DFC7-468E-8802-1ECC35E24B5D}"/>
              </a:ext>
            </a:extLst>
          </p:cNvPr>
          <p:cNvPicPr>
            <a:picLocks noGrp="1"/>
          </p:cNvPicPr>
          <p:nvPr>
            <p:ph sz="half" idx="2"/>
          </p:nvPr>
        </p:nvPicPr>
        <p:blipFill>
          <a:blip r:embed="rId2"/>
          <a:stretch>
            <a:fillRect/>
          </a:stretch>
        </p:blipFill>
        <p:spPr>
          <a:xfrm>
            <a:off x="5565913" y="1757363"/>
            <a:ext cx="5910470" cy="3900487"/>
          </a:xfrm>
          <a:prstGeom prst="rect">
            <a:avLst/>
          </a:prstGeom>
        </p:spPr>
      </p:pic>
    </p:spTree>
    <p:extLst>
      <p:ext uri="{BB962C8B-B14F-4D97-AF65-F5344CB8AC3E}">
        <p14:creationId xmlns:p14="http://schemas.microsoft.com/office/powerpoint/2010/main" val="232871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CB60B-39EF-4967-A431-F5B17258A3EC}"/>
              </a:ext>
            </a:extLst>
          </p:cNvPr>
          <p:cNvSpPr>
            <a:spLocks noGrp="1"/>
          </p:cNvSpPr>
          <p:nvPr>
            <p:ph sz="half" idx="1"/>
          </p:nvPr>
        </p:nvSpPr>
        <p:spPr>
          <a:xfrm>
            <a:off x="781878" y="1614488"/>
            <a:ext cx="4558748" cy="4043361"/>
          </a:xfrm>
        </p:spPr>
        <p:txBody>
          <a:bodyPr/>
          <a:lstStyle/>
          <a:p>
            <a:r>
              <a:rPr lang="en-US" sz="2000" dirty="0">
                <a:effectLst/>
              </a:rPr>
              <a:t>chlorides - same as residual sugar. Min - 0.012, max - 0.611 </a:t>
            </a:r>
            <a:endParaRPr lang="en-GB" sz="2000" dirty="0">
              <a:effectLst/>
            </a:endParaRPr>
          </a:p>
          <a:p>
            <a:endParaRPr lang="en-GB" dirty="0"/>
          </a:p>
        </p:txBody>
      </p:sp>
      <p:pic>
        <p:nvPicPr>
          <p:cNvPr id="5" name="Content Placeholder 4">
            <a:extLst>
              <a:ext uri="{FF2B5EF4-FFF2-40B4-BE49-F238E27FC236}">
                <a16:creationId xmlns:a16="http://schemas.microsoft.com/office/drawing/2014/main" id="{C0BFDAB4-CD5E-4CDF-BE3F-441063FFBB90}"/>
              </a:ext>
            </a:extLst>
          </p:cNvPr>
          <p:cNvPicPr>
            <a:picLocks noGrp="1"/>
          </p:cNvPicPr>
          <p:nvPr>
            <p:ph sz="half" idx="2"/>
          </p:nvPr>
        </p:nvPicPr>
        <p:blipFill>
          <a:blip r:embed="rId2"/>
          <a:stretch>
            <a:fillRect/>
          </a:stretch>
        </p:blipFill>
        <p:spPr>
          <a:xfrm>
            <a:off x="5543550" y="1614488"/>
            <a:ext cx="6000750" cy="4043361"/>
          </a:xfrm>
          <a:prstGeom prst="rect">
            <a:avLst/>
          </a:prstGeom>
        </p:spPr>
      </p:pic>
    </p:spTree>
    <p:extLst>
      <p:ext uri="{BB962C8B-B14F-4D97-AF65-F5344CB8AC3E}">
        <p14:creationId xmlns:p14="http://schemas.microsoft.com/office/powerpoint/2010/main" val="16249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6239BA-2615-42AD-AA9B-BCC09C64B8C4}"/>
              </a:ext>
            </a:extLst>
          </p:cNvPr>
          <p:cNvPicPr>
            <a:picLocks noGrp="1"/>
          </p:cNvPicPr>
          <p:nvPr>
            <p:ph sz="half" idx="2"/>
          </p:nvPr>
        </p:nvPicPr>
        <p:blipFill>
          <a:blip r:embed="rId2"/>
          <a:stretch>
            <a:fillRect/>
          </a:stretch>
        </p:blipFill>
        <p:spPr>
          <a:xfrm>
            <a:off x="928688" y="1114426"/>
            <a:ext cx="10118725" cy="4872038"/>
          </a:xfrm>
          <a:prstGeom prst="rect">
            <a:avLst/>
          </a:prstGeom>
        </p:spPr>
      </p:pic>
    </p:spTree>
    <p:extLst>
      <p:ext uri="{BB962C8B-B14F-4D97-AF65-F5344CB8AC3E}">
        <p14:creationId xmlns:p14="http://schemas.microsoft.com/office/powerpoint/2010/main" val="234028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8963-9A97-4645-9608-E162559D5D0E}"/>
              </a:ext>
            </a:extLst>
          </p:cNvPr>
          <p:cNvSpPr>
            <a:spLocks noGrp="1"/>
          </p:cNvSpPr>
          <p:nvPr>
            <p:ph type="title"/>
          </p:nvPr>
        </p:nvSpPr>
        <p:spPr/>
        <p:txBody>
          <a:bodyPr>
            <a:normAutofit fontScale="90000"/>
          </a:bodyPr>
          <a:lstStyle/>
          <a:p>
            <a:pPr lvl="0"/>
            <a:r>
              <a:rPr lang="en-US" b="1" u="sng" dirty="0">
                <a:effectLst/>
              </a:rPr>
              <a:t>Plotting to know how the data columns are distributed in the dataset:</a:t>
            </a:r>
            <a:br>
              <a:rPr lang="en-GB" dirty="0">
                <a:effectLst/>
              </a:rPr>
            </a:br>
            <a:r>
              <a:rPr lang="en-US" b="1" dirty="0">
                <a:effectLst/>
              </a:rPr>
              <a:t> </a:t>
            </a:r>
            <a:br>
              <a:rPr lang="en-GB" dirty="0">
                <a:effectLst/>
              </a:rPr>
            </a:br>
            <a:endParaRPr lang="en-GB" dirty="0"/>
          </a:p>
        </p:txBody>
      </p:sp>
      <p:sp>
        <p:nvSpPr>
          <p:cNvPr id="3" name="Content Placeholder 2">
            <a:extLst>
              <a:ext uri="{FF2B5EF4-FFF2-40B4-BE49-F238E27FC236}">
                <a16:creationId xmlns:a16="http://schemas.microsoft.com/office/drawing/2014/main" id="{2E2A5C5E-8F4E-40BE-ADA3-845B4F96685F}"/>
              </a:ext>
            </a:extLst>
          </p:cNvPr>
          <p:cNvSpPr>
            <a:spLocks noGrp="1"/>
          </p:cNvSpPr>
          <p:nvPr>
            <p:ph sz="half" idx="1"/>
          </p:nvPr>
        </p:nvSpPr>
        <p:spPr>
          <a:xfrm>
            <a:off x="1141412" y="2014331"/>
            <a:ext cx="4876800" cy="3776870"/>
          </a:xfrm>
        </p:spPr>
        <p:txBody>
          <a:bodyPr/>
          <a:lstStyle/>
          <a:p>
            <a:r>
              <a:rPr lang="en-US" sz="2000" dirty="0">
                <a:effectLst/>
              </a:rPr>
              <a:t>Here we see that its quite a downing trend in the volatile acidity as we go higher the quality</a:t>
            </a:r>
            <a:r>
              <a:rPr lang="en-US" dirty="0">
                <a:effectLst/>
              </a:rPr>
              <a:t>.</a:t>
            </a:r>
            <a:endParaRPr lang="en-GB" dirty="0">
              <a:effectLst/>
            </a:endParaRPr>
          </a:p>
          <a:p>
            <a:endParaRPr lang="en-GB" dirty="0"/>
          </a:p>
        </p:txBody>
      </p:sp>
      <p:pic>
        <p:nvPicPr>
          <p:cNvPr id="5" name="Content Placeholder 4">
            <a:extLst>
              <a:ext uri="{FF2B5EF4-FFF2-40B4-BE49-F238E27FC236}">
                <a16:creationId xmlns:a16="http://schemas.microsoft.com/office/drawing/2014/main" id="{8CF1F0E9-9059-4283-9097-8B347AF35EEF}"/>
              </a:ext>
            </a:extLst>
          </p:cNvPr>
          <p:cNvPicPr>
            <a:picLocks noGrp="1"/>
          </p:cNvPicPr>
          <p:nvPr>
            <p:ph sz="half" idx="2"/>
          </p:nvPr>
        </p:nvPicPr>
        <p:blipFill>
          <a:blip r:embed="rId2"/>
          <a:stretch>
            <a:fillRect/>
          </a:stretch>
        </p:blipFill>
        <p:spPr>
          <a:xfrm>
            <a:off x="6170613" y="2014330"/>
            <a:ext cx="4876800" cy="3896140"/>
          </a:xfrm>
          <a:prstGeom prst="rect">
            <a:avLst/>
          </a:prstGeom>
        </p:spPr>
      </p:pic>
    </p:spTree>
    <p:extLst>
      <p:ext uri="{BB962C8B-B14F-4D97-AF65-F5344CB8AC3E}">
        <p14:creationId xmlns:p14="http://schemas.microsoft.com/office/powerpoint/2010/main" val="313084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0A20A-8B34-495A-9ED3-D13C08F5937F}"/>
              </a:ext>
            </a:extLst>
          </p:cNvPr>
          <p:cNvSpPr>
            <a:spLocks noGrp="1"/>
          </p:cNvSpPr>
          <p:nvPr>
            <p:ph sz="half" idx="1"/>
          </p:nvPr>
        </p:nvSpPr>
        <p:spPr>
          <a:xfrm>
            <a:off x="1141412" y="1550505"/>
            <a:ext cx="4876800" cy="4240695"/>
          </a:xfrm>
        </p:spPr>
        <p:txBody>
          <a:bodyPr/>
          <a:lstStyle/>
          <a:p>
            <a:r>
              <a:rPr lang="en-US" sz="2000" dirty="0">
                <a:effectLst/>
              </a:rPr>
              <a:t>Composition of citric acid go higher as we go higher in the quality of the wine</a:t>
            </a:r>
            <a:endParaRPr lang="en-GB" sz="2000" dirty="0">
              <a:effectLst/>
            </a:endParaRPr>
          </a:p>
          <a:p>
            <a:endParaRPr lang="en-GB" dirty="0"/>
          </a:p>
        </p:txBody>
      </p:sp>
      <p:pic>
        <p:nvPicPr>
          <p:cNvPr id="5" name="Content Placeholder 4">
            <a:extLst>
              <a:ext uri="{FF2B5EF4-FFF2-40B4-BE49-F238E27FC236}">
                <a16:creationId xmlns:a16="http://schemas.microsoft.com/office/drawing/2014/main" id="{B4010AFB-3F2C-4036-8E7F-CBD124EE4BFD}"/>
              </a:ext>
            </a:extLst>
          </p:cNvPr>
          <p:cNvPicPr>
            <a:picLocks noGrp="1"/>
          </p:cNvPicPr>
          <p:nvPr>
            <p:ph sz="half" idx="2"/>
          </p:nvPr>
        </p:nvPicPr>
        <p:blipFill>
          <a:blip r:embed="rId2"/>
          <a:stretch>
            <a:fillRect/>
          </a:stretch>
        </p:blipFill>
        <p:spPr>
          <a:xfrm>
            <a:off x="6170613" y="1550505"/>
            <a:ext cx="5186500" cy="4240696"/>
          </a:xfrm>
          <a:prstGeom prst="rect">
            <a:avLst/>
          </a:prstGeom>
        </p:spPr>
      </p:pic>
    </p:spTree>
    <p:extLst>
      <p:ext uri="{BB962C8B-B14F-4D97-AF65-F5344CB8AC3E}">
        <p14:creationId xmlns:p14="http://schemas.microsoft.com/office/powerpoint/2010/main" val="347312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01B56-8C84-4FF9-AC32-9AD4F816B8D5}"/>
              </a:ext>
            </a:extLst>
          </p:cNvPr>
          <p:cNvSpPr>
            <a:spLocks noGrp="1"/>
          </p:cNvSpPr>
          <p:nvPr>
            <p:ph sz="half" idx="1"/>
          </p:nvPr>
        </p:nvSpPr>
        <p:spPr>
          <a:xfrm>
            <a:off x="1141412" y="1868559"/>
            <a:ext cx="4876800" cy="3922642"/>
          </a:xfrm>
        </p:spPr>
        <p:txBody>
          <a:bodyPr/>
          <a:lstStyle/>
          <a:p>
            <a:r>
              <a:rPr lang="en-US" sz="2000" dirty="0">
                <a:effectLst/>
              </a:rPr>
              <a:t>Composition of chloride also go down as we go higher in the quality of the wine</a:t>
            </a:r>
            <a:endParaRPr lang="en-GB" sz="2000" dirty="0">
              <a:effectLst/>
            </a:endParaRPr>
          </a:p>
          <a:p>
            <a:endParaRPr lang="en-GB" dirty="0"/>
          </a:p>
        </p:txBody>
      </p:sp>
      <p:pic>
        <p:nvPicPr>
          <p:cNvPr id="5" name="Content Placeholder 4">
            <a:extLst>
              <a:ext uri="{FF2B5EF4-FFF2-40B4-BE49-F238E27FC236}">
                <a16:creationId xmlns:a16="http://schemas.microsoft.com/office/drawing/2014/main" id="{53A79AAC-66D1-4B13-951A-27BB9F46D827}"/>
              </a:ext>
            </a:extLst>
          </p:cNvPr>
          <p:cNvPicPr>
            <a:picLocks noGrp="1"/>
          </p:cNvPicPr>
          <p:nvPr>
            <p:ph sz="half" idx="2"/>
          </p:nvPr>
        </p:nvPicPr>
        <p:blipFill>
          <a:blip r:embed="rId2"/>
          <a:stretch>
            <a:fillRect/>
          </a:stretch>
        </p:blipFill>
        <p:spPr>
          <a:xfrm>
            <a:off x="6170612" y="1868558"/>
            <a:ext cx="5292517" cy="3922642"/>
          </a:xfrm>
          <a:prstGeom prst="rect">
            <a:avLst/>
          </a:prstGeom>
        </p:spPr>
      </p:pic>
    </p:spTree>
    <p:extLst>
      <p:ext uri="{BB962C8B-B14F-4D97-AF65-F5344CB8AC3E}">
        <p14:creationId xmlns:p14="http://schemas.microsoft.com/office/powerpoint/2010/main" val="90297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F7A0A-1F6A-4777-AC06-D95A29F08682}"/>
              </a:ext>
            </a:extLst>
          </p:cNvPr>
          <p:cNvSpPr>
            <a:spLocks noGrp="1"/>
          </p:cNvSpPr>
          <p:nvPr>
            <p:ph sz="half" idx="1"/>
          </p:nvPr>
        </p:nvSpPr>
        <p:spPr>
          <a:xfrm>
            <a:off x="1141412" y="1921565"/>
            <a:ext cx="4876800" cy="3869636"/>
          </a:xfrm>
        </p:spPr>
        <p:txBody>
          <a:bodyPr/>
          <a:lstStyle/>
          <a:p>
            <a:r>
              <a:rPr lang="en-US" sz="2000" dirty="0">
                <a:effectLst/>
              </a:rPr>
              <a:t>Sulphates level goes higher with the quality of wine</a:t>
            </a:r>
            <a:endParaRPr lang="en-GB" sz="2000" dirty="0">
              <a:effectLst/>
            </a:endParaRPr>
          </a:p>
          <a:p>
            <a:endParaRPr lang="en-GB" dirty="0"/>
          </a:p>
        </p:txBody>
      </p:sp>
      <p:pic>
        <p:nvPicPr>
          <p:cNvPr id="5" name="Content Placeholder 4">
            <a:extLst>
              <a:ext uri="{FF2B5EF4-FFF2-40B4-BE49-F238E27FC236}">
                <a16:creationId xmlns:a16="http://schemas.microsoft.com/office/drawing/2014/main" id="{748E8D7C-F8C1-4FBB-812D-4A0D6698F512}"/>
              </a:ext>
            </a:extLst>
          </p:cNvPr>
          <p:cNvPicPr>
            <a:picLocks noGrp="1"/>
          </p:cNvPicPr>
          <p:nvPr>
            <p:ph sz="half" idx="2"/>
          </p:nvPr>
        </p:nvPicPr>
        <p:blipFill>
          <a:blip r:embed="rId2"/>
          <a:stretch>
            <a:fillRect/>
          </a:stretch>
        </p:blipFill>
        <p:spPr>
          <a:xfrm>
            <a:off x="6170613" y="1921565"/>
            <a:ext cx="5173248" cy="3869635"/>
          </a:xfrm>
          <a:prstGeom prst="rect">
            <a:avLst/>
          </a:prstGeom>
        </p:spPr>
      </p:pic>
    </p:spTree>
    <p:extLst>
      <p:ext uri="{BB962C8B-B14F-4D97-AF65-F5344CB8AC3E}">
        <p14:creationId xmlns:p14="http://schemas.microsoft.com/office/powerpoint/2010/main" val="699685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67BCB-DFCC-46FF-A28A-61F28655E0F9}"/>
              </a:ext>
            </a:extLst>
          </p:cNvPr>
          <p:cNvSpPr>
            <a:spLocks noGrp="1"/>
          </p:cNvSpPr>
          <p:nvPr>
            <p:ph sz="half" idx="1"/>
          </p:nvPr>
        </p:nvSpPr>
        <p:spPr>
          <a:xfrm>
            <a:off x="1141412" y="1842052"/>
            <a:ext cx="4876800" cy="3949149"/>
          </a:xfrm>
        </p:spPr>
        <p:txBody>
          <a:bodyPr>
            <a:normAutofit/>
          </a:bodyPr>
          <a:lstStyle/>
          <a:p>
            <a:r>
              <a:rPr lang="en-US" sz="2000" dirty="0">
                <a:effectLst/>
              </a:rPr>
              <a:t>Alcohol level also goes higher as the quality of wine increases</a:t>
            </a:r>
            <a:endParaRPr lang="en-GB" sz="2000" dirty="0"/>
          </a:p>
        </p:txBody>
      </p:sp>
      <p:pic>
        <p:nvPicPr>
          <p:cNvPr id="5" name="Content Placeholder 4">
            <a:extLst>
              <a:ext uri="{FF2B5EF4-FFF2-40B4-BE49-F238E27FC236}">
                <a16:creationId xmlns:a16="http://schemas.microsoft.com/office/drawing/2014/main" id="{8C8934BA-6E0E-4FAF-B17F-DF01D0019CCF}"/>
              </a:ext>
            </a:extLst>
          </p:cNvPr>
          <p:cNvPicPr>
            <a:picLocks noGrp="1"/>
          </p:cNvPicPr>
          <p:nvPr>
            <p:ph sz="half" idx="2"/>
          </p:nvPr>
        </p:nvPicPr>
        <p:blipFill>
          <a:blip r:embed="rId2"/>
          <a:stretch>
            <a:fillRect/>
          </a:stretch>
        </p:blipFill>
        <p:spPr>
          <a:xfrm>
            <a:off x="6170613" y="1842052"/>
            <a:ext cx="5623822" cy="3949147"/>
          </a:xfrm>
          <a:prstGeom prst="rect">
            <a:avLst/>
          </a:prstGeom>
        </p:spPr>
      </p:pic>
    </p:spTree>
    <p:extLst>
      <p:ext uri="{BB962C8B-B14F-4D97-AF65-F5344CB8AC3E}">
        <p14:creationId xmlns:p14="http://schemas.microsoft.com/office/powerpoint/2010/main" val="369729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7F5AE-63DC-4445-9C89-C36126D4DB05}"/>
              </a:ext>
            </a:extLst>
          </p:cNvPr>
          <p:cNvSpPr>
            <a:spLocks noGrp="1"/>
          </p:cNvSpPr>
          <p:nvPr>
            <p:ph type="title"/>
          </p:nvPr>
        </p:nvSpPr>
        <p:spPr>
          <a:xfrm>
            <a:off x="974179" y="714375"/>
            <a:ext cx="3332955" cy="4700588"/>
          </a:xfrm>
        </p:spPr>
        <p:txBody>
          <a:bodyPr anchor="ctr">
            <a:normAutofit/>
          </a:bodyPr>
          <a:lstStyle/>
          <a:p>
            <a:r>
              <a:rPr lang="en-GB" sz="4000" dirty="0"/>
              <a:t>AGENDA</a:t>
            </a:r>
          </a:p>
        </p:txBody>
      </p:sp>
      <p:sp>
        <p:nvSpPr>
          <p:cNvPr id="11" name="Rectangle 10">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5" name="Straight Connector 14">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6" name="Content Placeholder 5">
            <a:extLst>
              <a:ext uri="{FF2B5EF4-FFF2-40B4-BE49-F238E27FC236}">
                <a16:creationId xmlns:a16="http://schemas.microsoft.com/office/drawing/2014/main" id="{C572493E-3343-4DBA-9631-EA2AF78BFEB2}"/>
              </a:ext>
            </a:extLst>
          </p:cNvPr>
          <p:cNvSpPr>
            <a:spLocks noGrp="1"/>
          </p:cNvSpPr>
          <p:nvPr>
            <p:ph idx="1"/>
          </p:nvPr>
        </p:nvSpPr>
        <p:spPr>
          <a:xfrm>
            <a:off x="4973046" y="714375"/>
            <a:ext cx="6253751" cy="5076825"/>
          </a:xfrm>
        </p:spPr>
        <p:txBody>
          <a:bodyPr>
            <a:normAutofit/>
          </a:bodyPr>
          <a:lstStyle/>
          <a:p>
            <a:pPr>
              <a:buFont typeface="Wingdings" panose="05000000000000000000" pitchFamily="2" charset="2"/>
              <a:buChar char="Ø"/>
            </a:pPr>
            <a:r>
              <a:rPr lang="en-GB" dirty="0">
                <a:solidFill>
                  <a:schemeClr val="tx1"/>
                </a:solidFill>
              </a:rPr>
              <a:t>INTRODUCTION</a:t>
            </a:r>
          </a:p>
          <a:p>
            <a:pPr>
              <a:buFont typeface="Wingdings" panose="05000000000000000000" pitchFamily="2" charset="2"/>
              <a:buChar char="Ø"/>
            </a:pPr>
            <a:r>
              <a:rPr lang="en-GB" dirty="0">
                <a:solidFill>
                  <a:schemeClr val="tx1"/>
                </a:solidFill>
              </a:rPr>
              <a:t>OBJECTIVE</a:t>
            </a:r>
          </a:p>
          <a:p>
            <a:pPr>
              <a:buFont typeface="Wingdings" panose="05000000000000000000" pitchFamily="2" charset="2"/>
              <a:buChar char="Ø"/>
            </a:pPr>
            <a:r>
              <a:rPr lang="en-GB" dirty="0">
                <a:solidFill>
                  <a:schemeClr val="tx1"/>
                </a:solidFill>
              </a:rPr>
              <a:t>DATASET DESCRIPTION</a:t>
            </a:r>
          </a:p>
          <a:p>
            <a:pPr>
              <a:buFont typeface="Wingdings" panose="05000000000000000000" pitchFamily="2" charset="2"/>
              <a:buChar char="Ø"/>
            </a:pPr>
            <a:r>
              <a:rPr lang="en-GB" dirty="0">
                <a:solidFill>
                  <a:schemeClr val="tx1"/>
                </a:solidFill>
              </a:rPr>
              <a:t>DATA CLEANING</a:t>
            </a:r>
          </a:p>
          <a:p>
            <a:pPr>
              <a:buFont typeface="Wingdings" panose="05000000000000000000" pitchFamily="2" charset="2"/>
              <a:buChar char="Ø"/>
            </a:pPr>
            <a:r>
              <a:rPr lang="en-GB" dirty="0">
                <a:solidFill>
                  <a:schemeClr val="tx1"/>
                </a:solidFill>
              </a:rPr>
              <a:t>EXPLORATORY DATA ANALYSIS</a:t>
            </a:r>
          </a:p>
          <a:p>
            <a:pPr>
              <a:buFont typeface="Wingdings" panose="05000000000000000000" pitchFamily="2" charset="2"/>
              <a:buChar char="Ø"/>
            </a:pPr>
            <a:r>
              <a:rPr lang="en-GB" dirty="0">
                <a:solidFill>
                  <a:schemeClr val="tx1"/>
                </a:solidFill>
              </a:rPr>
              <a:t>TECHNIQUE USED</a:t>
            </a:r>
          </a:p>
          <a:p>
            <a:pPr>
              <a:buFont typeface="Wingdings" panose="05000000000000000000" pitchFamily="2" charset="2"/>
              <a:buChar char="Ø"/>
            </a:pPr>
            <a:r>
              <a:rPr lang="en-GB" dirty="0">
                <a:solidFill>
                  <a:schemeClr val="tx1"/>
                </a:solidFill>
              </a:rPr>
              <a:t>IMPLEMENTATION</a:t>
            </a:r>
          </a:p>
          <a:p>
            <a:pPr>
              <a:buFont typeface="Wingdings" panose="05000000000000000000" pitchFamily="2" charset="2"/>
              <a:buChar char="Ø"/>
            </a:pPr>
            <a:r>
              <a:rPr lang="en-GB" dirty="0">
                <a:solidFill>
                  <a:schemeClr val="tx1"/>
                </a:solidFill>
              </a:rPr>
              <a:t>RESULTS</a:t>
            </a:r>
          </a:p>
          <a:p>
            <a:pPr>
              <a:buFont typeface="Wingdings" panose="05000000000000000000" pitchFamily="2" charset="2"/>
              <a:buChar char="Ø"/>
            </a:pPr>
            <a:r>
              <a:rPr lang="en-GB" dirty="0">
                <a:solidFill>
                  <a:schemeClr val="tx1"/>
                </a:solidFill>
              </a:rPr>
              <a:t>EVALUATIONS</a:t>
            </a:r>
          </a:p>
          <a:p>
            <a:pPr>
              <a:buFont typeface="Wingdings" panose="05000000000000000000" pitchFamily="2" charset="2"/>
              <a:buChar char="Ø"/>
            </a:pPr>
            <a:r>
              <a:rPr lang="en-GB" dirty="0">
                <a:solidFill>
                  <a:schemeClr val="tx1"/>
                </a:solidFill>
              </a:rPr>
              <a:t>CONCLUSION</a:t>
            </a:r>
          </a:p>
          <a:p>
            <a:pPr>
              <a:buFont typeface="Wingdings" panose="05000000000000000000" pitchFamily="2" charset="2"/>
              <a:buChar char="Ø"/>
            </a:pPr>
            <a:r>
              <a:rPr lang="en-GB" dirty="0">
                <a:solidFill>
                  <a:schemeClr val="tx1"/>
                </a:solidFill>
              </a:rPr>
              <a:t>CITATIONS</a:t>
            </a:r>
          </a:p>
        </p:txBody>
      </p:sp>
    </p:spTree>
    <p:extLst>
      <p:ext uri="{BB962C8B-B14F-4D97-AF65-F5344CB8AC3E}">
        <p14:creationId xmlns:p14="http://schemas.microsoft.com/office/powerpoint/2010/main" val="330168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732DD8-6715-439A-A935-0BC3433F2AE2}"/>
              </a:ext>
            </a:extLst>
          </p:cNvPr>
          <p:cNvSpPr>
            <a:spLocks noGrp="1"/>
          </p:cNvSpPr>
          <p:nvPr>
            <p:ph type="title"/>
          </p:nvPr>
        </p:nvSpPr>
        <p:spPr>
          <a:xfrm>
            <a:off x="643192" y="609600"/>
            <a:ext cx="3643674" cy="1033670"/>
          </a:xfrm>
        </p:spPr>
        <p:txBody>
          <a:bodyPr>
            <a:normAutofit/>
          </a:bodyPr>
          <a:lstStyle/>
          <a:p>
            <a:r>
              <a:rPr lang="en-GB" sz="2600" dirty="0"/>
              <a:t>PLOTING the HEATMAP  :</a:t>
            </a:r>
          </a:p>
        </p:txBody>
      </p:sp>
      <p:sp>
        <p:nvSpPr>
          <p:cNvPr id="11" name="Content Placeholder 10">
            <a:extLst>
              <a:ext uri="{FF2B5EF4-FFF2-40B4-BE49-F238E27FC236}">
                <a16:creationId xmlns:a16="http://schemas.microsoft.com/office/drawing/2014/main" id="{BE839110-BD82-4C01-B96A-347F773A72B4}"/>
              </a:ext>
            </a:extLst>
          </p:cNvPr>
          <p:cNvSpPr>
            <a:spLocks noGrp="1"/>
          </p:cNvSpPr>
          <p:nvPr>
            <p:ph idx="1"/>
          </p:nvPr>
        </p:nvSpPr>
        <p:spPr>
          <a:xfrm>
            <a:off x="643192" y="1643270"/>
            <a:ext cx="3643674" cy="4240005"/>
          </a:xfrm>
        </p:spPr>
        <p:txBody>
          <a:bodyPr anchor="t">
            <a:normAutofit/>
          </a:bodyPr>
          <a:lstStyle/>
          <a:p>
            <a:pPr lvl="0"/>
            <a:r>
              <a:rPr lang="en-GB" dirty="0">
                <a:effectLst/>
              </a:rPr>
              <a:t>We can observe that, the 'alcohol, sulphates, citric_acid &amp; fixed_acidity' have maximum correlation with response variable 'quality'.</a:t>
            </a:r>
          </a:p>
          <a:p>
            <a:r>
              <a:rPr lang="en-US" dirty="0">
                <a:effectLst/>
              </a:rPr>
              <a:t>This means that, they need to be further analyzed for detailed pattern and correlation exploration. </a:t>
            </a:r>
            <a:endParaRPr lang="en-US" sz="1800" dirty="0"/>
          </a:p>
        </p:txBody>
      </p:sp>
      <p:pic>
        <p:nvPicPr>
          <p:cNvPr id="7" name="Content Placeholder 6">
            <a:extLst>
              <a:ext uri="{FF2B5EF4-FFF2-40B4-BE49-F238E27FC236}">
                <a16:creationId xmlns:a16="http://schemas.microsoft.com/office/drawing/2014/main" id="{8E3D57A6-09C4-4F0C-BFA5-12769D2CAB94}"/>
              </a:ext>
            </a:extLst>
          </p:cNvPr>
          <p:cNvPicPr>
            <a:picLocks/>
          </p:cNvPicPr>
          <p:nvPr/>
        </p:nvPicPr>
        <p:blipFill>
          <a:blip r:embed="rId3"/>
          <a:stretch>
            <a:fillRect/>
          </a:stretch>
        </p:blipFill>
        <p:spPr>
          <a:xfrm>
            <a:off x="4630994" y="609600"/>
            <a:ext cx="6916633" cy="52736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0400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5EB5-DF23-4B7B-8B72-3E4ECB0E0C05}"/>
              </a:ext>
            </a:extLst>
          </p:cNvPr>
          <p:cNvSpPr>
            <a:spLocks noGrp="1"/>
          </p:cNvSpPr>
          <p:nvPr>
            <p:ph type="title"/>
          </p:nvPr>
        </p:nvSpPr>
        <p:spPr>
          <a:xfrm>
            <a:off x="643191" y="214313"/>
            <a:ext cx="6573685" cy="1214437"/>
          </a:xfrm>
        </p:spPr>
        <p:txBody>
          <a:bodyPr>
            <a:normAutofit/>
          </a:bodyPr>
          <a:lstStyle/>
          <a:p>
            <a:pPr marL="457200" indent="-457200">
              <a:buFont typeface="Wingdings" panose="05000000000000000000" pitchFamily="2" charset="2"/>
              <a:buChar char="Ø"/>
            </a:pPr>
            <a:r>
              <a:rPr lang="en-GB" dirty="0"/>
              <a:t>Technique used:</a:t>
            </a:r>
          </a:p>
        </p:txBody>
      </p:sp>
      <p:sp>
        <p:nvSpPr>
          <p:cNvPr id="3" name="Content Placeholder 2">
            <a:extLst>
              <a:ext uri="{FF2B5EF4-FFF2-40B4-BE49-F238E27FC236}">
                <a16:creationId xmlns:a16="http://schemas.microsoft.com/office/drawing/2014/main" id="{3080FEC9-A0AE-43E2-98D4-6E9B7F87D444}"/>
              </a:ext>
            </a:extLst>
          </p:cNvPr>
          <p:cNvSpPr>
            <a:spLocks noGrp="1"/>
          </p:cNvSpPr>
          <p:nvPr>
            <p:ph idx="1"/>
          </p:nvPr>
        </p:nvSpPr>
        <p:spPr>
          <a:xfrm>
            <a:off x="643192" y="1100138"/>
            <a:ext cx="6573684" cy="4783137"/>
          </a:xfrm>
        </p:spPr>
        <p:txBody>
          <a:bodyPr anchor="t">
            <a:normAutofit fontScale="92500" lnSpcReduction="20000"/>
          </a:bodyPr>
          <a:lstStyle/>
          <a:p>
            <a:pPr>
              <a:lnSpc>
                <a:spcPct val="90000"/>
              </a:lnSpc>
              <a:buFont typeface="Arial" panose="020B0604020202020204" pitchFamily="34" charset="0"/>
              <a:buChar char="•"/>
            </a:pPr>
            <a:r>
              <a:rPr lang="en-GB" sz="1800" dirty="0"/>
              <a:t>CLASSIFICATION TECHNIQUE:</a:t>
            </a:r>
            <a:r>
              <a:rPr lang="en-GB" sz="1800" u="sng" dirty="0"/>
              <a:t>SUPPORT VECTOR MACHINE</a:t>
            </a:r>
          </a:p>
          <a:p>
            <a:pPr marL="0" indent="0">
              <a:lnSpc>
                <a:spcPct val="90000"/>
              </a:lnSpc>
              <a:buNone/>
            </a:pPr>
            <a:r>
              <a:rPr lang="en-US" sz="1800" dirty="0">
                <a:effectLst/>
              </a:rPr>
              <a:t>	“A Support Vector Machine (SVM) is a discriminative classifier formally defined by a separating hyperplane”</a:t>
            </a:r>
            <a:r>
              <a:rPr lang="en-US" sz="1800" i="1" dirty="0">
                <a:effectLst/>
              </a:rPr>
              <a:t>.</a:t>
            </a:r>
          </a:p>
          <a:p>
            <a:pPr marL="0" indent="0">
              <a:lnSpc>
                <a:spcPct val="90000"/>
              </a:lnSpc>
              <a:buNone/>
            </a:pPr>
            <a:endParaRPr lang="en-GB" sz="1800" dirty="0">
              <a:effectLst/>
            </a:endParaRPr>
          </a:p>
          <a:p>
            <a:pPr>
              <a:lnSpc>
                <a:spcPct val="90000"/>
              </a:lnSpc>
            </a:pPr>
            <a:r>
              <a:rPr lang="en-US" sz="1800" b="1" u="sng" dirty="0">
                <a:effectLst/>
              </a:rPr>
              <a:t>Working of Support Vector Machine:</a:t>
            </a:r>
            <a:endParaRPr lang="en-GB" sz="1800" u="sng" dirty="0">
              <a:effectLst/>
            </a:endParaRPr>
          </a:p>
          <a:p>
            <a:pPr lvl="0">
              <a:lnSpc>
                <a:spcPct val="90000"/>
              </a:lnSpc>
            </a:pPr>
            <a:r>
              <a:rPr lang="en-US" sz="1800" dirty="0">
                <a:effectLst/>
              </a:rPr>
              <a:t>SVM or Support Vector Machine is a linear model for classification and regression problems. It can solve linear and non-linear problems and work well for many practical problems. </a:t>
            </a:r>
            <a:endParaRPr lang="en-GB" sz="1800" dirty="0">
              <a:effectLst/>
            </a:endParaRPr>
          </a:p>
          <a:p>
            <a:pPr lvl="0">
              <a:lnSpc>
                <a:spcPct val="90000"/>
              </a:lnSpc>
            </a:pPr>
            <a:r>
              <a:rPr lang="en-US" sz="1800" dirty="0">
                <a:effectLst/>
              </a:rPr>
              <a:t>The idea of SVM is simple: The algorithm creates a line or a hyperplane which separates the data into classes.</a:t>
            </a:r>
            <a:endParaRPr lang="en-GB" sz="1800" dirty="0">
              <a:effectLst/>
            </a:endParaRPr>
          </a:p>
          <a:p>
            <a:pPr lvl="0">
              <a:lnSpc>
                <a:spcPct val="90000"/>
              </a:lnSpc>
            </a:pPr>
            <a:r>
              <a:rPr lang="en-US" sz="1800" dirty="0">
                <a:effectLst/>
              </a:rPr>
              <a:t>At first approximation what SVMs do is to find a separating line(or hyperplane) between data of two classes. </a:t>
            </a:r>
            <a:endParaRPr lang="en-GB" sz="1800" dirty="0">
              <a:effectLst/>
            </a:endParaRPr>
          </a:p>
          <a:p>
            <a:pPr lvl="0">
              <a:lnSpc>
                <a:spcPct val="90000"/>
              </a:lnSpc>
            </a:pPr>
            <a:r>
              <a:rPr lang="en-US" sz="1800" dirty="0">
                <a:effectLst/>
              </a:rPr>
              <a:t>SVM is an algorithm that takes the data as an input and outputs a line that separates those classes if possible.</a:t>
            </a:r>
            <a:endParaRPr lang="en-GB" sz="1800" dirty="0">
              <a:effectLst/>
            </a:endParaRPr>
          </a:p>
          <a:p>
            <a:pPr lvl="0">
              <a:lnSpc>
                <a:spcPct val="90000"/>
              </a:lnSpc>
            </a:pPr>
            <a:r>
              <a:rPr lang="en-GB" sz="1800" dirty="0">
                <a:effectLst/>
              </a:rPr>
              <a:t>According to the SVM algorithm we find the points closest to the line from both the classes. These points are called support vectors. Now, we compute the distance between the line and the support vectors. This distance is called the margin. Our goal is to maximize the margin. The hyperplane for which the margin is maximum is the optimal hyperplane.</a:t>
            </a:r>
          </a:p>
          <a:p>
            <a:pPr marL="0" indent="0">
              <a:lnSpc>
                <a:spcPct val="90000"/>
              </a:lnSpc>
              <a:buNone/>
            </a:pPr>
            <a:endParaRPr lang="en-GB" sz="1100" dirty="0"/>
          </a:p>
          <a:p>
            <a:pPr marL="0" indent="0">
              <a:lnSpc>
                <a:spcPct val="90000"/>
              </a:lnSpc>
              <a:buNone/>
            </a:pPr>
            <a:endParaRPr lang="en-GB" sz="1100" dirty="0"/>
          </a:p>
        </p:txBody>
      </p:sp>
      <p:pic>
        <p:nvPicPr>
          <p:cNvPr id="1026" name="Picture 2" descr="Image result for svm hyperplane into 3 classes">
            <a:extLst>
              <a:ext uri="{FF2B5EF4-FFF2-40B4-BE49-F238E27FC236}">
                <a16:creationId xmlns:a16="http://schemas.microsoft.com/office/drawing/2014/main" id="{6E7DEF00-5C88-4F23-99D2-3885F97A7D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0839" y="1676680"/>
            <a:ext cx="3976788" cy="3184599"/>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A9F8-27E6-47E7-BB4E-1998593393DB}"/>
              </a:ext>
            </a:extLst>
          </p:cNvPr>
          <p:cNvSpPr>
            <a:spLocks noGrp="1"/>
          </p:cNvSpPr>
          <p:nvPr>
            <p:ph type="title"/>
          </p:nvPr>
        </p:nvSpPr>
        <p:spPr/>
        <p:txBody>
          <a:bodyPr>
            <a:normAutofit/>
          </a:bodyPr>
          <a:lstStyle/>
          <a:p>
            <a:r>
              <a:rPr lang="en-US" sz="2400" u="sng" dirty="0">
                <a:effectLst/>
              </a:rPr>
              <a:t>Tuning parameters: </a:t>
            </a:r>
            <a:r>
              <a:rPr lang="en-US" sz="2400" dirty="0">
                <a:effectLst/>
              </a:rPr>
              <a:t>Kernel, Regularization, Gamma and Margin.</a:t>
            </a:r>
            <a:br>
              <a:rPr lang="en-GB" sz="2400" dirty="0">
                <a:effectLst/>
              </a:rPr>
            </a:br>
            <a:endParaRPr lang="en-GB" sz="2400" dirty="0"/>
          </a:p>
        </p:txBody>
      </p:sp>
      <p:sp>
        <p:nvSpPr>
          <p:cNvPr id="3" name="Content Placeholder 2">
            <a:extLst>
              <a:ext uri="{FF2B5EF4-FFF2-40B4-BE49-F238E27FC236}">
                <a16:creationId xmlns:a16="http://schemas.microsoft.com/office/drawing/2014/main" id="{3E90E99B-C172-425F-9723-4C613946E32B}"/>
              </a:ext>
            </a:extLst>
          </p:cNvPr>
          <p:cNvSpPr>
            <a:spLocks noGrp="1"/>
          </p:cNvSpPr>
          <p:nvPr>
            <p:ph idx="1"/>
          </p:nvPr>
        </p:nvSpPr>
        <p:spPr>
          <a:xfrm>
            <a:off x="1141413" y="1722784"/>
            <a:ext cx="9905998" cy="2955234"/>
          </a:xfrm>
        </p:spPr>
        <p:txBody>
          <a:bodyPr>
            <a:noAutofit/>
          </a:bodyPr>
          <a:lstStyle/>
          <a:p>
            <a:pPr lvl="0"/>
            <a:r>
              <a:rPr lang="en-US" b="1" dirty="0">
                <a:effectLst/>
              </a:rPr>
              <a:t>Kernel-</a:t>
            </a:r>
            <a:r>
              <a:rPr lang="en-US" dirty="0">
                <a:effectLst/>
              </a:rPr>
              <a:t>The learning of the hyperplane in linear SVM is done by transforming the problem using some linear algebra. This is where the kernel plays role.</a:t>
            </a:r>
            <a:endParaRPr lang="en-GB" dirty="0">
              <a:effectLst/>
            </a:endParaRPr>
          </a:p>
          <a:p>
            <a:pPr lvl="0"/>
            <a:r>
              <a:rPr lang="en-US" dirty="0">
                <a:effectLst/>
              </a:rPr>
              <a:t>Regularization-The Regularization parameter (often termed as C parameter in python’s  sklearn library) tells the SVM optimization how much you want to avoid misclassifying each training example.</a:t>
            </a:r>
            <a:endParaRPr lang="en-GB" dirty="0">
              <a:effectLst/>
            </a:endParaRPr>
          </a:p>
          <a:p>
            <a:r>
              <a:rPr lang="en-US" dirty="0">
                <a:effectLst/>
              </a:rPr>
              <a:t>Gamma-The gamma parameter defines how far the influence of a single training example reaches, with low values meaning ‘far’ and high values meaning </a:t>
            </a:r>
            <a:r>
              <a:rPr lang="en-US" sz="1600" dirty="0">
                <a:effectLst/>
              </a:rPr>
              <a:t>‘CLOSE’.</a:t>
            </a:r>
            <a:endParaRPr lang="en-GB" sz="1600" dirty="0"/>
          </a:p>
        </p:txBody>
      </p:sp>
    </p:spTree>
    <p:extLst>
      <p:ext uri="{BB962C8B-B14F-4D97-AF65-F5344CB8AC3E}">
        <p14:creationId xmlns:p14="http://schemas.microsoft.com/office/powerpoint/2010/main" val="4037627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1ADE-BCE1-405B-A5A3-1EF2B79511F2}"/>
              </a:ext>
            </a:extLst>
          </p:cNvPr>
          <p:cNvSpPr>
            <a:spLocks noGrp="1"/>
          </p:cNvSpPr>
          <p:nvPr>
            <p:ph type="title"/>
          </p:nvPr>
        </p:nvSpPr>
        <p:spPr/>
        <p:txBody>
          <a:bodyPr/>
          <a:lstStyle/>
          <a:p>
            <a:pPr marL="457200" indent="-457200">
              <a:buFont typeface="Wingdings" panose="05000000000000000000" pitchFamily="2" charset="2"/>
              <a:buChar char="Ø"/>
            </a:pPr>
            <a:r>
              <a:rPr lang="en-GB" dirty="0"/>
              <a:t>IMPLEMENTATION</a:t>
            </a:r>
          </a:p>
        </p:txBody>
      </p:sp>
      <p:sp>
        <p:nvSpPr>
          <p:cNvPr id="4" name="Content Placeholder 3">
            <a:extLst>
              <a:ext uri="{FF2B5EF4-FFF2-40B4-BE49-F238E27FC236}">
                <a16:creationId xmlns:a16="http://schemas.microsoft.com/office/drawing/2014/main" id="{B9C7C35F-09A7-4CD3-9C56-F72D4414C879}"/>
              </a:ext>
            </a:extLst>
          </p:cNvPr>
          <p:cNvSpPr>
            <a:spLocks noGrp="1"/>
          </p:cNvSpPr>
          <p:nvPr>
            <p:ph sz="half" idx="1"/>
          </p:nvPr>
        </p:nvSpPr>
        <p:spPr>
          <a:xfrm>
            <a:off x="1141412" y="2124807"/>
            <a:ext cx="4876800" cy="2218594"/>
          </a:xfrm>
        </p:spPr>
        <p:txBody>
          <a:bodyPr/>
          <a:lstStyle/>
          <a:p>
            <a:r>
              <a:rPr lang="en-US" sz="2000" b="1" dirty="0">
                <a:effectLst/>
              </a:rPr>
              <a:t>Preprocessing of data:</a:t>
            </a:r>
            <a:endParaRPr lang="en-GB" sz="2000" b="1" dirty="0">
              <a:effectLst/>
            </a:endParaRPr>
          </a:p>
          <a:p>
            <a:pPr marL="0" indent="0">
              <a:buNone/>
            </a:pPr>
            <a:r>
              <a:rPr lang="en-US" dirty="0">
                <a:effectLst/>
              </a:rPr>
              <a:t>Preprocessing of the data is required so  that the it is ready for different machine learning algorithms to be applied on it.</a:t>
            </a:r>
            <a:endParaRPr lang="en-GB" dirty="0">
              <a:effectLst/>
            </a:endParaRPr>
          </a:p>
          <a:p>
            <a:endParaRPr lang="en-GB" dirty="0"/>
          </a:p>
        </p:txBody>
      </p:sp>
      <p:pic>
        <p:nvPicPr>
          <p:cNvPr id="6" name="Content Placeholder 5">
            <a:extLst>
              <a:ext uri="{FF2B5EF4-FFF2-40B4-BE49-F238E27FC236}">
                <a16:creationId xmlns:a16="http://schemas.microsoft.com/office/drawing/2014/main" id="{44447A5F-9F68-4F98-B827-AF14F2E03AB2}"/>
              </a:ext>
            </a:extLst>
          </p:cNvPr>
          <p:cNvPicPr>
            <a:picLocks noGrp="1"/>
          </p:cNvPicPr>
          <p:nvPr>
            <p:ph sz="half" idx="2"/>
          </p:nvPr>
        </p:nvPicPr>
        <p:blipFill>
          <a:blip r:embed="rId2"/>
          <a:stretch>
            <a:fillRect/>
          </a:stretch>
        </p:blipFill>
        <p:spPr>
          <a:xfrm>
            <a:off x="6018212" y="2124806"/>
            <a:ext cx="5468938" cy="2361469"/>
          </a:xfrm>
          <a:prstGeom prst="rect">
            <a:avLst/>
          </a:prstGeom>
        </p:spPr>
      </p:pic>
    </p:spTree>
    <p:extLst>
      <p:ext uri="{BB962C8B-B14F-4D97-AF65-F5344CB8AC3E}">
        <p14:creationId xmlns:p14="http://schemas.microsoft.com/office/powerpoint/2010/main" val="302481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6BF63C-C090-4787-A0F3-84547DCAB5CF}"/>
              </a:ext>
            </a:extLst>
          </p:cNvPr>
          <p:cNvPicPr>
            <a:picLocks noGrp="1"/>
          </p:cNvPicPr>
          <p:nvPr>
            <p:ph idx="1"/>
          </p:nvPr>
        </p:nvPicPr>
        <p:blipFill>
          <a:blip r:embed="rId2"/>
          <a:stretch>
            <a:fillRect/>
          </a:stretch>
        </p:blipFill>
        <p:spPr>
          <a:xfrm>
            <a:off x="1943100" y="942975"/>
            <a:ext cx="8529637" cy="4848225"/>
          </a:xfrm>
          <a:prstGeom prst="rect">
            <a:avLst/>
          </a:prstGeom>
        </p:spPr>
      </p:pic>
    </p:spTree>
    <p:extLst>
      <p:ext uri="{BB962C8B-B14F-4D97-AF65-F5344CB8AC3E}">
        <p14:creationId xmlns:p14="http://schemas.microsoft.com/office/powerpoint/2010/main" val="3091713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00C0-C2F2-445D-AC97-191F20E7C12B}"/>
              </a:ext>
            </a:extLst>
          </p:cNvPr>
          <p:cNvSpPr>
            <a:spLocks noGrp="1"/>
          </p:cNvSpPr>
          <p:nvPr>
            <p:ph type="title"/>
          </p:nvPr>
        </p:nvSpPr>
        <p:spPr>
          <a:xfrm>
            <a:off x="1141413" y="609600"/>
            <a:ext cx="9905998" cy="1905000"/>
          </a:xfrm>
        </p:spPr>
        <p:txBody>
          <a:bodyPr>
            <a:normAutofit/>
          </a:bodyPr>
          <a:lstStyle/>
          <a:p>
            <a:r>
              <a:rPr lang="en-US" sz="2400" u="sng" dirty="0">
                <a:effectLst/>
              </a:rPr>
              <a:t>Scaling the Data:</a:t>
            </a:r>
            <a:br>
              <a:rPr lang="en-GB" sz="2400" dirty="0">
                <a:effectLst/>
              </a:rPr>
            </a:br>
            <a:endParaRPr lang="en-GB" sz="2400" dirty="0"/>
          </a:p>
        </p:txBody>
      </p:sp>
      <p:pic>
        <p:nvPicPr>
          <p:cNvPr id="6" name="Picture 5">
            <a:extLst>
              <a:ext uri="{FF2B5EF4-FFF2-40B4-BE49-F238E27FC236}">
                <a16:creationId xmlns:a16="http://schemas.microsoft.com/office/drawing/2014/main" id="{0C9341EF-C796-4546-81A9-6F0061B1CA8E}"/>
              </a:ext>
            </a:extLst>
          </p:cNvPr>
          <p:cNvPicPr/>
          <p:nvPr/>
        </p:nvPicPr>
        <p:blipFill>
          <a:blip r:embed="rId2"/>
          <a:stretch>
            <a:fillRect/>
          </a:stretch>
        </p:blipFill>
        <p:spPr>
          <a:xfrm>
            <a:off x="1141413" y="2156791"/>
            <a:ext cx="9115770" cy="3276597"/>
          </a:xfrm>
          <a:prstGeom prst="rect">
            <a:avLst/>
          </a:prstGeom>
        </p:spPr>
      </p:pic>
    </p:spTree>
    <p:extLst>
      <p:ext uri="{BB962C8B-B14F-4D97-AF65-F5344CB8AC3E}">
        <p14:creationId xmlns:p14="http://schemas.microsoft.com/office/powerpoint/2010/main" val="1474430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D3D5-A661-4744-86EB-8141349FC767}"/>
              </a:ext>
            </a:extLst>
          </p:cNvPr>
          <p:cNvSpPr>
            <a:spLocks noGrp="1"/>
          </p:cNvSpPr>
          <p:nvPr>
            <p:ph type="title"/>
          </p:nvPr>
        </p:nvSpPr>
        <p:spPr/>
        <p:txBody>
          <a:bodyPr>
            <a:normAutofit/>
          </a:bodyPr>
          <a:lstStyle/>
          <a:p>
            <a:pPr marL="342900" lvl="0" indent="-342900">
              <a:buFont typeface="Arial" panose="020B0604020202020204" pitchFamily="34" charset="0"/>
              <a:buChar char="•"/>
            </a:pPr>
            <a:r>
              <a:rPr lang="en-US" sz="2000" dirty="0">
                <a:effectLst/>
              </a:rPr>
              <a:t>AS per the graph, we can see that 8 principal components attribute for 90% of variation in the data. </a:t>
            </a:r>
            <a:br>
              <a:rPr lang="en-GB" sz="2000" dirty="0">
                <a:effectLst/>
              </a:rPr>
            </a:br>
            <a:r>
              <a:rPr lang="en-US" sz="2000" dirty="0">
                <a:effectLst/>
              </a:rPr>
              <a:t>We shall pick the first 8 components for our prediction.</a:t>
            </a:r>
            <a:br>
              <a:rPr lang="en-GB" sz="2000" dirty="0">
                <a:effectLst/>
              </a:rPr>
            </a:br>
            <a:endParaRPr lang="en-GB" sz="2000" dirty="0"/>
          </a:p>
        </p:txBody>
      </p:sp>
      <p:pic>
        <p:nvPicPr>
          <p:cNvPr id="5" name="Content Placeholder 6">
            <a:extLst>
              <a:ext uri="{FF2B5EF4-FFF2-40B4-BE49-F238E27FC236}">
                <a16:creationId xmlns:a16="http://schemas.microsoft.com/office/drawing/2014/main" id="{7B4C521B-1B66-46DD-ADA1-37736011646F}"/>
              </a:ext>
            </a:extLst>
          </p:cNvPr>
          <p:cNvPicPr>
            <a:picLocks noGrp="1"/>
          </p:cNvPicPr>
          <p:nvPr>
            <p:ph sz="half" idx="2"/>
          </p:nvPr>
        </p:nvPicPr>
        <p:blipFill>
          <a:blip r:embed="rId2"/>
          <a:stretch>
            <a:fillRect/>
          </a:stretch>
        </p:blipFill>
        <p:spPr>
          <a:xfrm>
            <a:off x="1141412" y="2371725"/>
            <a:ext cx="4759325" cy="3533776"/>
          </a:xfrm>
          <a:prstGeom prst="rect">
            <a:avLst/>
          </a:prstGeom>
        </p:spPr>
      </p:pic>
      <p:pic>
        <p:nvPicPr>
          <p:cNvPr id="6" name="Picture 5">
            <a:extLst>
              <a:ext uri="{FF2B5EF4-FFF2-40B4-BE49-F238E27FC236}">
                <a16:creationId xmlns:a16="http://schemas.microsoft.com/office/drawing/2014/main" id="{B1ECF4BB-FA07-49BD-9F13-DB649D62EF02}"/>
              </a:ext>
            </a:extLst>
          </p:cNvPr>
          <p:cNvPicPr/>
          <p:nvPr/>
        </p:nvPicPr>
        <p:blipFill>
          <a:blip r:embed="rId3"/>
          <a:stretch>
            <a:fillRect/>
          </a:stretch>
        </p:blipFill>
        <p:spPr>
          <a:xfrm>
            <a:off x="6094412" y="2371725"/>
            <a:ext cx="5486400" cy="3533775"/>
          </a:xfrm>
          <a:prstGeom prst="rect">
            <a:avLst/>
          </a:prstGeom>
        </p:spPr>
      </p:pic>
    </p:spTree>
    <p:extLst>
      <p:ext uri="{BB962C8B-B14F-4D97-AF65-F5344CB8AC3E}">
        <p14:creationId xmlns:p14="http://schemas.microsoft.com/office/powerpoint/2010/main" val="3343853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C769-4C08-4364-AE59-477164240410}"/>
              </a:ext>
            </a:extLst>
          </p:cNvPr>
          <p:cNvSpPr>
            <a:spLocks noGrp="1"/>
          </p:cNvSpPr>
          <p:nvPr>
            <p:ph type="title"/>
          </p:nvPr>
        </p:nvSpPr>
        <p:spPr>
          <a:xfrm>
            <a:off x="1141413" y="609600"/>
            <a:ext cx="9905998" cy="1258957"/>
          </a:xfrm>
        </p:spPr>
        <p:txBody>
          <a:bodyPr>
            <a:normAutofit/>
          </a:bodyPr>
          <a:lstStyle/>
          <a:p>
            <a:r>
              <a:rPr lang="en-US" sz="2400" b="1" dirty="0">
                <a:effectLst/>
              </a:rPr>
              <a:t>Dividing  the dataset  into training and test sets:</a:t>
            </a:r>
            <a:br>
              <a:rPr lang="en-GB" sz="2400" dirty="0">
                <a:effectLst/>
              </a:rPr>
            </a:br>
            <a:r>
              <a:rPr lang="en-US" sz="2400" dirty="0">
                <a:effectLst/>
              </a:rPr>
              <a:t> </a:t>
            </a:r>
            <a:br>
              <a:rPr lang="en-GB" sz="2400" dirty="0">
                <a:effectLst/>
              </a:rPr>
            </a:br>
            <a:endParaRPr lang="en-GB" sz="2400" dirty="0"/>
          </a:p>
        </p:txBody>
      </p:sp>
      <p:pic>
        <p:nvPicPr>
          <p:cNvPr id="5" name="Content Placeholder 4">
            <a:extLst>
              <a:ext uri="{FF2B5EF4-FFF2-40B4-BE49-F238E27FC236}">
                <a16:creationId xmlns:a16="http://schemas.microsoft.com/office/drawing/2014/main" id="{6F6D7D20-F672-4E55-92B2-2C59A6074F63}"/>
              </a:ext>
            </a:extLst>
          </p:cNvPr>
          <p:cNvPicPr>
            <a:picLocks noGrp="1"/>
          </p:cNvPicPr>
          <p:nvPr>
            <p:ph sz="half" idx="1"/>
          </p:nvPr>
        </p:nvPicPr>
        <p:blipFill>
          <a:blip r:embed="rId2"/>
          <a:stretch>
            <a:fillRect/>
          </a:stretch>
        </p:blipFill>
        <p:spPr>
          <a:xfrm>
            <a:off x="1141413" y="1757363"/>
            <a:ext cx="9459912" cy="3232081"/>
          </a:xfrm>
          <a:prstGeom prst="rect">
            <a:avLst/>
          </a:prstGeom>
        </p:spPr>
      </p:pic>
    </p:spTree>
    <p:extLst>
      <p:ext uri="{BB962C8B-B14F-4D97-AF65-F5344CB8AC3E}">
        <p14:creationId xmlns:p14="http://schemas.microsoft.com/office/powerpoint/2010/main" val="1997299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7104-B512-4CE1-BD17-08FC25F2F951}"/>
              </a:ext>
            </a:extLst>
          </p:cNvPr>
          <p:cNvSpPr>
            <a:spLocks noGrp="1"/>
          </p:cNvSpPr>
          <p:nvPr>
            <p:ph type="title"/>
          </p:nvPr>
        </p:nvSpPr>
        <p:spPr>
          <a:xfrm>
            <a:off x="1141412" y="834887"/>
            <a:ext cx="9905999" cy="702365"/>
          </a:xfrm>
        </p:spPr>
        <p:txBody>
          <a:bodyPr>
            <a:normAutofit fontScale="90000"/>
          </a:bodyPr>
          <a:lstStyle/>
          <a:p>
            <a:pPr marL="457200" indent="-457200">
              <a:buFont typeface="Wingdings" panose="05000000000000000000" pitchFamily="2" charset="2"/>
              <a:buChar char="Ø"/>
            </a:pPr>
            <a:r>
              <a:rPr lang="en-GB" dirty="0"/>
              <a:t>RESULTS</a:t>
            </a:r>
            <a:br>
              <a:rPr lang="en-GB" dirty="0"/>
            </a:br>
            <a:endParaRPr lang="en-GB" dirty="0"/>
          </a:p>
        </p:txBody>
      </p:sp>
      <p:pic>
        <p:nvPicPr>
          <p:cNvPr id="5" name="Content Placeholder 4">
            <a:extLst>
              <a:ext uri="{FF2B5EF4-FFF2-40B4-BE49-F238E27FC236}">
                <a16:creationId xmlns:a16="http://schemas.microsoft.com/office/drawing/2014/main" id="{D84F301F-A99F-4BE8-8831-4D3088839100}"/>
              </a:ext>
            </a:extLst>
          </p:cNvPr>
          <p:cNvPicPr>
            <a:picLocks noGrp="1"/>
          </p:cNvPicPr>
          <p:nvPr>
            <p:ph sz="half" idx="4294967295"/>
          </p:nvPr>
        </p:nvPicPr>
        <p:blipFill>
          <a:blip r:embed="rId2"/>
          <a:stretch>
            <a:fillRect/>
          </a:stretch>
        </p:blipFill>
        <p:spPr>
          <a:xfrm>
            <a:off x="1141410" y="2219325"/>
            <a:ext cx="9906000" cy="3800475"/>
          </a:xfrm>
          <a:prstGeom prst="rect">
            <a:avLst/>
          </a:prstGeom>
        </p:spPr>
      </p:pic>
      <p:sp>
        <p:nvSpPr>
          <p:cNvPr id="9" name="Rectangle 3">
            <a:extLst>
              <a:ext uri="{FF2B5EF4-FFF2-40B4-BE49-F238E27FC236}">
                <a16:creationId xmlns:a16="http://schemas.microsoft.com/office/drawing/2014/main" id="{12F0DB9B-A851-4BE0-8F6B-18FEDD883C1C}"/>
              </a:ext>
            </a:extLst>
          </p:cNvPr>
          <p:cNvSpPr>
            <a:spLocks noGrp="1" noChangeArrowheads="1"/>
          </p:cNvSpPr>
          <p:nvPr>
            <p:ph type="body" idx="1"/>
          </p:nvPr>
        </p:nvSpPr>
        <p:spPr bwMode="auto">
          <a:xfrm>
            <a:off x="1141413" y="1682785"/>
            <a:ext cx="10177321"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Printing the confusion matrix and accuracy score obtained from SVC using the “</a:t>
            </a:r>
            <a:r>
              <a:rPr kumimoji="0" lang="en-GB" altLang="en-US"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rbf</a:t>
            </a:r>
            <a:r>
              <a:rPr kumimoji="0" lang="en-GB"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kernel.</a:t>
            </a:r>
            <a:r>
              <a:rPr kumimoji="0" lang="en-GB" altLang="en-US" b="0" i="0" u="none" strike="noStrike" cap="none" normalizeH="0" baseline="0" dirty="0">
                <a:ln>
                  <a:noFill/>
                </a:ln>
                <a:solidFill>
                  <a:schemeClr val="tx1"/>
                </a:solidFill>
                <a:effectLst/>
              </a:rPr>
              <a:t> </a:t>
            </a:r>
            <a:endParaRPr kumimoji="0" lang="en-GB"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935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3B4B-6D1D-4A40-9923-D31F46DBF6CB}"/>
              </a:ext>
            </a:extLst>
          </p:cNvPr>
          <p:cNvSpPr>
            <a:spLocks noGrp="1"/>
          </p:cNvSpPr>
          <p:nvPr>
            <p:ph type="title"/>
          </p:nvPr>
        </p:nvSpPr>
        <p:spPr>
          <a:xfrm>
            <a:off x="1141413" y="609600"/>
            <a:ext cx="9905998" cy="1457739"/>
          </a:xfrm>
        </p:spPr>
        <p:txBody>
          <a:bodyPr>
            <a:normAutofit/>
          </a:bodyPr>
          <a:lstStyle/>
          <a:p>
            <a:pPr marL="342900" indent="-342900">
              <a:buFont typeface="Arial" panose="020B0604020202020204" pitchFamily="34" charset="0"/>
              <a:buChar char="•"/>
            </a:pPr>
            <a:r>
              <a:rPr lang="en-US" sz="2400" dirty="0">
                <a:effectLst/>
              </a:rPr>
              <a:t>Checking the SVC model with “linear” Kernel.</a:t>
            </a:r>
            <a:br>
              <a:rPr lang="en-GB" sz="2400" dirty="0">
                <a:effectLst/>
              </a:rPr>
            </a:br>
            <a:endParaRPr lang="en-GB" sz="2400" dirty="0"/>
          </a:p>
        </p:txBody>
      </p:sp>
      <p:pic>
        <p:nvPicPr>
          <p:cNvPr id="5" name="Picture 4">
            <a:extLst>
              <a:ext uri="{FF2B5EF4-FFF2-40B4-BE49-F238E27FC236}">
                <a16:creationId xmlns:a16="http://schemas.microsoft.com/office/drawing/2014/main" id="{414A6078-319E-45CE-8F77-E5EBDAEE4856}"/>
              </a:ext>
            </a:extLst>
          </p:cNvPr>
          <p:cNvPicPr/>
          <p:nvPr/>
        </p:nvPicPr>
        <p:blipFill>
          <a:blip r:embed="rId2"/>
          <a:stretch>
            <a:fillRect/>
          </a:stretch>
        </p:blipFill>
        <p:spPr>
          <a:xfrm>
            <a:off x="1557338" y="1614487"/>
            <a:ext cx="8658225" cy="3629025"/>
          </a:xfrm>
          <a:prstGeom prst="rect">
            <a:avLst/>
          </a:prstGeom>
        </p:spPr>
      </p:pic>
    </p:spTree>
    <p:extLst>
      <p:ext uri="{BB962C8B-B14F-4D97-AF65-F5344CB8AC3E}">
        <p14:creationId xmlns:p14="http://schemas.microsoft.com/office/powerpoint/2010/main" val="411670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B220-05A3-4EE0-AACB-C34E82680789}"/>
              </a:ext>
            </a:extLst>
          </p:cNvPr>
          <p:cNvSpPr>
            <a:spLocks noGrp="1"/>
          </p:cNvSpPr>
          <p:nvPr>
            <p:ph type="title"/>
          </p:nvPr>
        </p:nvSpPr>
        <p:spPr>
          <a:xfrm>
            <a:off x="643191" y="609600"/>
            <a:ext cx="6573685" cy="1905000"/>
          </a:xfrm>
        </p:spPr>
        <p:txBody>
          <a:bodyPr vert="horz" lIns="91440" tIns="45720" rIns="91440" bIns="45720" rtlCol="0" anchor="ctr">
            <a:normAutofit/>
          </a:bodyPr>
          <a:lstStyle/>
          <a:p>
            <a:pPr marL="457200" indent="-457200">
              <a:buFont typeface="Wingdings" panose="05000000000000000000" pitchFamily="2" charset="2"/>
              <a:buChar char="Ø"/>
            </a:pPr>
            <a:r>
              <a:rPr lang="en-US"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AE831F20-A2DF-49CB-9B3E-E3FBFE62CFC8}"/>
              </a:ext>
            </a:extLst>
          </p:cNvPr>
          <p:cNvSpPr>
            <a:spLocks noGrp="1"/>
          </p:cNvSpPr>
          <p:nvPr>
            <p:ph sz="half" idx="2"/>
          </p:nvPr>
        </p:nvSpPr>
        <p:spPr>
          <a:xfrm>
            <a:off x="643192" y="2000250"/>
            <a:ext cx="6573684" cy="3883025"/>
          </a:xfrm>
        </p:spPr>
        <p:txBody>
          <a:bodyPr vert="horz" lIns="91440" tIns="45720" rIns="91440" bIns="45720" rtlCol="0" anchor="t">
            <a:normAutofit/>
          </a:bodyPr>
          <a:lstStyle/>
          <a:p>
            <a:pPr>
              <a:lnSpc>
                <a:spcPct val="90000"/>
              </a:lnSpc>
            </a:pPr>
            <a:r>
              <a:rPr lang="en-US" sz="2000" dirty="0">
                <a:latin typeface="Calibri" panose="020F0502020204030204" pitchFamily="34" charset="0"/>
                <a:cs typeface="Calibri" panose="020F0502020204030204" pitchFamily="34" charset="0"/>
              </a:rPr>
              <a:t>In recent years, most of the industries promoting their products based on the quality certification they received on the products. </a:t>
            </a:r>
          </a:p>
          <a:p>
            <a:pPr>
              <a:lnSpc>
                <a:spcPct val="90000"/>
              </a:lnSpc>
            </a:pPr>
            <a:r>
              <a:rPr lang="en-US" sz="2000" dirty="0">
                <a:latin typeface="Calibri" panose="020F0502020204030204" pitchFamily="34" charset="0"/>
                <a:cs typeface="Calibri" panose="020F0502020204030204" pitchFamily="34" charset="0"/>
              </a:rPr>
              <a:t>The traditional way of assessing the product quality is time consuming.</a:t>
            </a:r>
          </a:p>
          <a:p>
            <a:pPr>
              <a:lnSpc>
                <a:spcPct val="90000"/>
              </a:lnSpc>
            </a:pPr>
            <a:r>
              <a:rPr lang="en-US" sz="2000" dirty="0">
                <a:latin typeface="Calibri" panose="020F0502020204030204" pitchFamily="34" charset="0"/>
                <a:cs typeface="Calibri" panose="020F0502020204030204" pitchFamily="34" charset="0"/>
              </a:rPr>
              <a:t>Although most of the chemicals are same for different type of wine based on the chemical tests, the quantity of each chemicals have different level of concentration for different type of wine. </a:t>
            </a:r>
          </a:p>
          <a:p>
            <a:pPr>
              <a:lnSpc>
                <a:spcPct val="90000"/>
              </a:lnSpc>
            </a:pPr>
            <a:r>
              <a:rPr lang="en-US" sz="2000" dirty="0">
                <a:latin typeface="Calibri" panose="020F0502020204030204" pitchFamily="34" charset="0"/>
                <a:cs typeface="Calibri" panose="020F0502020204030204" pitchFamily="34" charset="0"/>
              </a:rPr>
              <a:t>These days it is important to classify different wine for quality assurance.</a:t>
            </a:r>
          </a:p>
        </p:txBody>
      </p:sp>
      <p:pic>
        <p:nvPicPr>
          <p:cNvPr id="2050" name="Picture 2" descr="Image result for quality of wine">
            <a:extLst>
              <a:ext uri="{FF2B5EF4-FFF2-40B4-BE49-F238E27FC236}">
                <a16:creationId xmlns:a16="http://schemas.microsoft.com/office/drawing/2014/main" id="{C8E776CE-1B28-4AA0-B1B8-26ADE9022384}"/>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7570839" y="2150508"/>
            <a:ext cx="3976788" cy="290726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62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D399-126E-45FD-885D-FD5528494F14}"/>
              </a:ext>
            </a:extLst>
          </p:cNvPr>
          <p:cNvSpPr>
            <a:spLocks noGrp="1"/>
          </p:cNvSpPr>
          <p:nvPr>
            <p:ph type="title"/>
          </p:nvPr>
        </p:nvSpPr>
        <p:spPr>
          <a:xfrm>
            <a:off x="1141413" y="609600"/>
            <a:ext cx="9905998" cy="1272209"/>
          </a:xfrm>
        </p:spPr>
        <p:txBody>
          <a:bodyPr/>
          <a:lstStyle/>
          <a:p>
            <a:pPr marL="457200" indent="-457200">
              <a:buFont typeface="Wingdings" panose="05000000000000000000" pitchFamily="2" charset="2"/>
              <a:buChar char="Ø"/>
            </a:pPr>
            <a:r>
              <a:rPr lang="en-US" dirty="0">
                <a:effectLst/>
              </a:rPr>
              <a:t>Evaluation:</a:t>
            </a:r>
            <a:br>
              <a:rPr lang="en-GB" dirty="0">
                <a:effectLst/>
              </a:rPr>
            </a:br>
            <a:endParaRPr lang="en-GB" dirty="0"/>
          </a:p>
        </p:txBody>
      </p:sp>
      <p:sp>
        <p:nvSpPr>
          <p:cNvPr id="3" name="Content Placeholder 2">
            <a:extLst>
              <a:ext uri="{FF2B5EF4-FFF2-40B4-BE49-F238E27FC236}">
                <a16:creationId xmlns:a16="http://schemas.microsoft.com/office/drawing/2014/main" id="{356288E4-CC10-43BF-BA02-CE46B8B26D8E}"/>
              </a:ext>
            </a:extLst>
          </p:cNvPr>
          <p:cNvSpPr>
            <a:spLocks noGrp="1"/>
          </p:cNvSpPr>
          <p:nvPr>
            <p:ph sz="half" idx="1"/>
          </p:nvPr>
        </p:nvSpPr>
        <p:spPr>
          <a:xfrm>
            <a:off x="1141412" y="1563757"/>
            <a:ext cx="8135110" cy="2849217"/>
          </a:xfrm>
        </p:spPr>
        <p:txBody>
          <a:bodyPr/>
          <a:lstStyle/>
          <a:p>
            <a:pPr marL="0" indent="0">
              <a:buNone/>
            </a:pPr>
            <a:r>
              <a:rPr lang="en-US" sz="2000" u="sng" dirty="0">
                <a:effectLst/>
              </a:rPr>
              <a:t>Performance of the model:</a:t>
            </a:r>
            <a:endParaRPr lang="en-GB" sz="2000" dirty="0">
              <a:effectLst/>
            </a:endParaRPr>
          </a:p>
          <a:p>
            <a:pPr marL="0" indent="0">
              <a:buNone/>
            </a:pPr>
            <a:r>
              <a:rPr lang="en-US" sz="2000" dirty="0">
                <a:effectLst/>
              </a:rPr>
              <a:t> </a:t>
            </a:r>
            <a:endParaRPr lang="en-GB" sz="2000" dirty="0">
              <a:effectLst/>
            </a:endParaRPr>
          </a:p>
          <a:p>
            <a:r>
              <a:rPr lang="en-US" sz="2000" dirty="0">
                <a:effectLst/>
              </a:rPr>
              <a:t>The model developed performed very well with an </a:t>
            </a:r>
            <a:r>
              <a:rPr lang="en-US" sz="2000" b="1" dirty="0">
                <a:effectLst/>
              </a:rPr>
              <a:t>accuracy of 98.75%</a:t>
            </a:r>
            <a:endParaRPr lang="en-GB" sz="2000" dirty="0">
              <a:effectLst/>
            </a:endParaRPr>
          </a:p>
          <a:p>
            <a:pPr marL="0" indent="0">
              <a:buNone/>
            </a:pPr>
            <a:r>
              <a:rPr lang="en-US" sz="2000" dirty="0">
                <a:effectLst/>
              </a:rPr>
              <a:t> </a:t>
            </a:r>
            <a:endParaRPr lang="en-GB" sz="2000" dirty="0">
              <a:effectLst/>
            </a:endParaRPr>
          </a:p>
          <a:p>
            <a:endParaRPr lang="en-GB" dirty="0"/>
          </a:p>
        </p:txBody>
      </p:sp>
    </p:spTree>
    <p:extLst>
      <p:ext uri="{BB962C8B-B14F-4D97-AF65-F5344CB8AC3E}">
        <p14:creationId xmlns:p14="http://schemas.microsoft.com/office/powerpoint/2010/main" val="3270904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56DF2F-8090-4C62-890D-81346ACC3BE5}"/>
              </a:ext>
            </a:extLst>
          </p:cNvPr>
          <p:cNvPicPr/>
          <p:nvPr/>
        </p:nvPicPr>
        <p:blipFill>
          <a:blip r:embed="rId2"/>
          <a:stretch>
            <a:fillRect/>
          </a:stretch>
        </p:blipFill>
        <p:spPr>
          <a:xfrm>
            <a:off x="5857873" y="1209676"/>
            <a:ext cx="6048375" cy="1466850"/>
          </a:xfrm>
          <a:prstGeom prst="rect">
            <a:avLst/>
          </a:prstGeom>
        </p:spPr>
      </p:pic>
      <p:pic>
        <p:nvPicPr>
          <p:cNvPr id="6" name="Picture 5">
            <a:extLst>
              <a:ext uri="{FF2B5EF4-FFF2-40B4-BE49-F238E27FC236}">
                <a16:creationId xmlns:a16="http://schemas.microsoft.com/office/drawing/2014/main" id="{155C6E08-F90E-4915-84AC-4BA64E5DBC26}"/>
              </a:ext>
            </a:extLst>
          </p:cNvPr>
          <p:cNvPicPr/>
          <p:nvPr/>
        </p:nvPicPr>
        <p:blipFill>
          <a:blip r:embed="rId3"/>
          <a:stretch>
            <a:fillRect/>
          </a:stretch>
        </p:blipFill>
        <p:spPr>
          <a:xfrm>
            <a:off x="5857873" y="2676526"/>
            <a:ext cx="6048375" cy="3028948"/>
          </a:xfrm>
          <a:prstGeom prst="rect">
            <a:avLst/>
          </a:prstGeom>
        </p:spPr>
      </p:pic>
      <p:sp>
        <p:nvSpPr>
          <p:cNvPr id="7" name="Title 6">
            <a:extLst>
              <a:ext uri="{FF2B5EF4-FFF2-40B4-BE49-F238E27FC236}">
                <a16:creationId xmlns:a16="http://schemas.microsoft.com/office/drawing/2014/main" id="{07ED3EF5-A276-4009-8A36-69E74DB29430}"/>
              </a:ext>
            </a:extLst>
          </p:cNvPr>
          <p:cNvSpPr>
            <a:spLocks noGrp="1"/>
          </p:cNvSpPr>
          <p:nvPr>
            <p:ph type="title"/>
          </p:nvPr>
        </p:nvSpPr>
        <p:spPr>
          <a:xfrm>
            <a:off x="1141412" y="385762"/>
            <a:ext cx="9234486" cy="766763"/>
          </a:xfrm>
        </p:spPr>
        <p:txBody>
          <a:bodyPr/>
          <a:lstStyle/>
          <a:p>
            <a:r>
              <a:rPr lang="en-GB" dirty="0"/>
              <a:t>GRID SEARCHCV:</a:t>
            </a:r>
          </a:p>
        </p:txBody>
      </p:sp>
      <p:sp>
        <p:nvSpPr>
          <p:cNvPr id="8" name="Content Placeholder 7">
            <a:extLst>
              <a:ext uri="{FF2B5EF4-FFF2-40B4-BE49-F238E27FC236}">
                <a16:creationId xmlns:a16="http://schemas.microsoft.com/office/drawing/2014/main" id="{69276894-A5A5-4268-95F1-4591F99D3446}"/>
              </a:ext>
            </a:extLst>
          </p:cNvPr>
          <p:cNvSpPr>
            <a:spLocks noGrp="1"/>
          </p:cNvSpPr>
          <p:nvPr>
            <p:ph sz="half" idx="1"/>
          </p:nvPr>
        </p:nvSpPr>
        <p:spPr>
          <a:xfrm>
            <a:off x="1141412" y="1209677"/>
            <a:ext cx="4559301" cy="4581524"/>
          </a:xfrm>
        </p:spPr>
        <p:txBody>
          <a:bodyPr>
            <a:normAutofit/>
          </a:bodyPr>
          <a:lstStyle/>
          <a:p>
            <a:r>
              <a:rPr lang="en-US" sz="2000" dirty="0">
                <a:solidFill>
                  <a:schemeClr val="tx1"/>
                </a:solidFill>
                <a:effectLst/>
              </a:rPr>
              <a:t>The traditional way of performing hyperparameter optimization has been grid search, or a parameter sweep, which is simply an </a:t>
            </a:r>
            <a:r>
              <a:rPr lang="en-US" sz="2000" dirty="0">
                <a:solidFill>
                  <a:schemeClr val="tx1"/>
                </a:solidFill>
                <a:effectLst/>
                <a:hlinkClick r:id="rId4" tooltip="Brute-force search">
                  <a:extLst>
                    <a:ext uri="{A12FA001-AC4F-418D-AE19-62706E023703}">
                      <ahyp:hlinkClr xmlns:ahyp="http://schemas.microsoft.com/office/drawing/2018/hyperlinkcolor" val="tx"/>
                    </a:ext>
                  </a:extLst>
                </a:hlinkClick>
              </a:rPr>
              <a:t>exhaustive searching</a:t>
            </a:r>
            <a:r>
              <a:rPr lang="en-US" sz="2000" dirty="0">
                <a:solidFill>
                  <a:schemeClr val="tx1"/>
                </a:solidFill>
                <a:effectLst/>
              </a:rPr>
              <a:t> through a manually specified subset of the hyperparameter space of a learning algorithm. </a:t>
            </a:r>
            <a:endParaRPr lang="en-GB" sz="2000" dirty="0">
              <a:solidFill>
                <a:schemeClr val="tx1"/>
              </a:solidFill>
              <a:effectLst/>
            </a:endParaRPr>
          </a:p>
          <a:p>
            <a:r>
              <a:rPr lang="en-US" sz="2000" dirty="0">
                <a:solidFill>
                  <a:schemeClr val="tx1"/>
                </a:solidFill>
                <a:effectLst/>
              </a:rPr>
              <a:t>A grid search algorithm must be guided by some performance metric.</a:t>
            </a:r>
            <a:endParaRPr lang="en-GB" sz="2000" dirty="0">
              <a:solidFill>
                <a:schemeClr val="tx1"/>
              </a:solidFill>
              <a:effectLst/>
            </a:endParaRPr>
          </a:p>
          <a:p>
            <a:endParaRPr lang="en-GB" sz="2000" dirty="0">
              <a:effectLst/>
            </a:endParaRPr>
          </a:p>
          <a:p>
            <a:endParaRPr lang="en-GB" dirty="0"/>
          </a:p>
        </p:txBody>
      </p:sp>
    </p:spTree>
    <p:extLst>
      <p:ext uri="{BB962C8B-B14F-4D97-AF65-F5344CB8AC3E}">
        <p14:creationId xmlns:p14="http://schemas.microsoft.com/office/powerpoint/2010/main" val="360970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79AD-C659-4362-A35E-E731739093BE}"/>
              </a:ext>
            </a:extLst>
          </p:cNvPr>
          <p:cNvSpPr>
            <a:spLocks noGrp="1"/>
          </p:cNvSpPr>
          <p:nvPr>
            <p:ph type="title"/>
          </p:nvPr>
        </p:nvSpPr>
        <p:spPr/>
        <p:txBody>
          <a:bodyPr>
            <a:normAutofit/>
          </a:bodyPr>
          <a:lstStyle/>
          <a:p>
            <a:pPr marL="342900" indent="-342900">
              <a:buFont typeface="Arial" panose="020B0604020202020204" pitchFamily="34" charset="0"/>
              <a:buChar char="•"/>
            </a:pPr>
            <a:r>
              <a:rPr lang="en-US" sz="2400" u="sng" dirty="0">
                <a:effectLst/>
              </a:rPr>
              <a:t>Finding the Best Parameters:</a:t>
            </a:r>
            <a:br>
              <a:rPr lang="en-GB" sz="2400" dirty="0">
                <a:effectLst/>
              </a:rPr>
            </a:br>
            <a:endParaRPr lang="en-GB" sz="2400" dirty="0"/>
          </a:p>
        </p:txBody>
      </p:sp>
      <p:pic>
        <p:nvPicPr>
          <p:cNvPr id="5" name="Picture 4">
            <a:extLst>
              <a:ext uri="{FF2B5EF4-FFF2-40B4-BE49-F238E27FC236}">
                <a16:creationId xmlns:a16="http://schemas.microsoft.com/office/drawing/2014/main" id="{5706EF95-205B-412A-8962-DC8D25F255AE}"/>
              </a:ext>
            </a:extLst>
          </p:cNvPr>
          <p:cNvPicPr/>
          <p:nvPr/>
        </p:nvPicPr>
        <p:blipFill>
          <a:blip r:embed="rId2"/>
          <a:stretch>
            <a:fillRect/>
          </a:stretch>
        </p:blipFill>
        <p:spPr>
          <a:xfrm>
            <a:off x="1563756" y="1921566"/>
            <a:ext cx="8865704" cy="2133600"/>
          </a:xfrm>
          <a:prstGeom prst="rect">
            <a:avLst/>
          </a:prstGeom>
        </p:spPr>
      </p:pic>
    </p:spTree>
    <p:extLst>
      <p:ext uri="{BB962C8B-B14F-4D97-AF65-F5344CB8AC3E}">
        <p14:creationId xmlns:p14="http://schemas.microsoft.com/office/powerpoint/2010/main" val="3194531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C5CF-AD1D-4845-AD9B-B4FA87062E73}"/>
              </a:ext>
            </a:extLst>
          </p:cNvPr>
          <p:cNvSpPr>
            <a:spLocks noGrp="1"/>
          </p:cNvSpPr>
          <p:nvPr>
            <p:ph type="title"/>
          </p:nvPr>
        </p:nvSpPr>
        <p:spPr/>
        <p:txBody>
          <a:bodyPr/>
          <a:lstStyle/>
          <a:p>
            <a:pPr marL="342900" indent="-342900">
              <a:buFont typeface="Arial" panose="020B0604020202020204" pitchFamily="34" charset="0"/>
              <a:buChar char="•"/>
            </a:pPr>
            <a:r>
              <a:rPr lang="en-US" sz="2400" u="sng" dirty="0">
                <a:effectLst/>
              </a:rPr>
              <a:t>Running the SVC Model with best parameters</a:t>
            </a:r>
            <a:r>
              <a:rPr lang="en-US" u="sng" dirty="0">
                <a:effectLst/>
              </a:rPr>
              <a:t>:</a:t>
            </a:r>
            <a:br>
              <a:rPr lang="en-GB" dirty="0">
                <a:effectLst/>
              </a:rPr>
            </a:br>
            <a:endParaRPr lang="en-GB" dirty="0"/>
          </a:p>
        </p:txBody>
      </p:sp>
      <p:pic>
        <p:nvPicPr>
          <p:cNvPr id="5" name="Picture 4">
            <a:extLst>
              <a:ext uri="{FF2B5EF4-FFF2-40B4-BE49-F238E27FC236}">
                <a16:creationId xmlns:a16="http://schemas.microsoft.com/office/drawing/2014/main" id="{4FDFC24D-48E8-4FAD-ACA2-31D847FE3846}"/>
              </a:ext>
            </a:extLst>
          </p:cNvPr>
          <p:cNvPicPr/>
          <p:nvPr/>
        </p:nvPicPr>
        <p:blipFill>
          <a:blip r:embed="rId2"/>
          <a:stretch>
            <a:fillRect/>
          </a:stretch>
        </p:blipFill>
        <p:spPr>
          <a:xfrm>
            <a:off x="1628775" y="1843088"/>
            <a:ext cx="8458199" cy="2986087"/>
          </a:xfrm>
          <a:prstGeom prst="rect">
            <a:avLst/>
          </a:prstGeom>
        </p:spPr>
      </p:pic>
    </p:spTree>
    <p:extLst>
      <p:ext uri="{BB962C8B-B14F-4D97-AF65-F5344CB8AC3E}">
        <p14:creationId xmlns:p14="http://schemas.microsoft.com/office/powerpoint/2010/main" val="3146138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4F7C-E782-4D7C-8038-9089F90E5576}"/>
              </a:ext>
            </a:extLst>
          </p:cNvPr>
          <p:cNvSpPr>
            <a:spLocks noGrp="1"/>
          </p:cNvSpPr>
          <p:nvPr>
            <p:ph type="title"/>
          </p:nvPr>
        </p:nvSpPr>
        <p:spPr/>
        <p:txBody>
          <a:bodyPr/>
          <a:lstStyle/>
          <a:p>
            <a:pPr marL="457200" indent="-457200">
              <a:buFont typeface="Wingdings" panose="05000000000000000000" pitchFamily="2" charset="2"/>
              <a:buChar char="Ø"/>
            </a:pPr>
            <a:r>
              <a:rPr lang="en-GB" dirty="0"/>
              <a:t>CONCLUSION:</a:t>
            </a:r>
          </a:p>
        </p:txBody>
      </p:sp>
      <p:sp>
        <p:nvSpPr>
          <p:cNvPr id="3" name="Content Placeholder 2">
            <a:extLst>
              <a:ext uri="{FF2B5EF4-FFF2-40B4-BE49-F238E27FC236}">
                <a16:creationId xmlns:a16="http://schemas.microsoft.com/office/drawing/2014/main" id="{6179B92B-5A26-4130-BF18-A5548A07DDFE}"/>
              </a:ext>
            </a:extLst>
          </p:cNvPr>
          <p:cNvSpPr>
            <a:spLocks noGrp="1"/>
          </p:cNvSpPr>
          <p:nvPr>
            <p:ph sz="half" idx="1"/>
          </p:nvPr>
        </p:nvSpPr>
        <p:spPr>
          <a:xfrm>
            <a:off x="1141411" y="1961323"/>
            <a:ext cx="8983249" cy="3829878"/>
          </a:xfrm>
        </p:spPr>
        <p:txBody>
          <a:bodyPr/>
          <a:lstStyle/>
          <a:p>
            <a:r>
              <a:rPr lang="en-US" sz="2000" dirty="0">
                <a:effectLst/>
              </a:rPr>
              <a:t>The model developed will be useful to support the oenologist wine tasting evaluations and improve wine production. </a:t>
            </a:r>
          </a:p>
          <a:p>
            <a:r>
              <a:rPr lang="en-US" sz="2000" dirty="0">
                <a:effectLst/>
              </a:rPr>
              <a:t>The implementation of the technique will help in target marketing by modelling consumer tastes from niche markets.</a:t>
            </a:r>
          </a:p>
          <a:p>
            <a:r>
              <a:rPr lang="en-US" sz="2000" dirty="0">
                <a:effectLst/>
              </a:rPr>
              <a:t>The model developed performed very well with an </a:t>
            </a:r>
            <a:r>
              <a:rPr lang="en-US" sz="2000" b="1" dirty="0">
                <a:effectLst/>
              </a:rPr>
              <a:t>accuracy of 98.75%</a:t>
            </a:r>
            <a:endParaRPr lang="en-GB" sz="2000" dirty="0">
              <a:effectLst/>
            </a:endParaRPr>
          </a:p>
          <a:p>
            <a:r>
              <a:rPr lang="en-US" sz="2000" b="1" dirty="0">
                <a:effectLst/>
              </a:rPr>
              <a:t>Accuracy of 99%</a:t>
            </a:r>
            <a:r>
              <a:rPr lang="en-US" sz="2000" dirty="0">
                <a:effectLst/>
              </a:rPr>
              <a:t> HAS BEEN achieved by feeding the best parameters that are obtained by the Grid SearchCV.</a:t>
            </a:r>
            <a:endParaRPr lang="en-GB" sz="2000" dirty="0">
              <a:effectLst/>
            </a:endParaRPr>
          </a:p>
          <a:p>
            <a:endParaRPr lang="en-GB" dirty="0">
              <a:effectLst/>
            </a:endParaRPr>
          </a:p>
          <a:p>
            <a:endParaRPr lang="en-GB" dirty="0"/>
          </a:p>
        </p:txBody>
      </p:sp>
    </p:spTree>
    <p:extLst>
      <p:ext uri="{BB962C8B-B14F-4D97-AF65-F5344CB8AC3E}">
        <p14:creationId xmlns:p14="http://schemas.microsoft.com/office/powerpoint/2010/main" val="1365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838E-137D-4199-9817-09FC19AE0BE3}"/>
              </a:ext>
            </a:extLst>
          </p:cNvPr>
          <p:cNvSpPr>
            <a:spLocks noGrp="1"/>
          </p:cNvSpPr>
          <p:nvPr>
            <p:ph type="title"/>
          </p:nvPr>
        </p:nvSpPr>
        <p:spPr/>
        <p:txBody>
          <a:bodyPr/>
          <a:lstStyle/>
          <a:p>
            <a:pPr marL="457200" indent="-457200">
              <a:buFont typeface="Wingdings" panose="05000000000000000000" pitchFamily="2" charset="2"/>
              <a:buChar char="Ø"/>
            </a:pPr>
            <a:r>
              <a:rPr lang="en-GB" dirty="0"/>
              <a:t>CITATIONS:</a:t>
            </a:r>
          </a:p>
        </p:txBody>
      </p:sp>
      <p:sp>
        <p:nvSpPr>
          <p:cNvPr id="3" name="Content Placeholder 2">
            <a:extLst>
              <a:ext uri="{FF2B5EF4-FFF2-40B4-BE49-F238E27FC236}">
                <a16:creationId xmlns:a16="http://schemas.microsoft.com/office/drawing/2014/main" id="{8939DDBB-5AB7-49D4-B8B9-525A09D732FB}"/>
              </a:ext>
            </a:extLst>
          </p:cNvPr>
          <p:cNvSpPr>
            <a:spLocks noGrp="1"/>
          </p:cNvSpPr>
          <p:nvPr>
            <p:ph sz="half" idx="1"/>
          </p:nvPr>
        </p:nvSpPr>
        <p:spPr>
          <a:xfrm>
            <a:off x="1141411" y="2279375"/>
            <a:ext cx="9142275" cy="2305877"/>
          </a:xfrm>
        </p:spPr>
        <p:txBody>
          <a:bodyPr/>
          <a:lstStyle/>
          <a:p>
            <a:r>
              <a:rPr lang="en-US" u="sng" dirty="0">
                <a:effectLst/>
                <a:hlinkClick r:id="rId2"/>
              </a:rPr>
              <a:t>https://medium.com/machine-learning-101/chapter-2-svm-support-vector-machine-theory-f0812effc72</a:t>
            </a:r>
            <a:endParaRPr lang="en-GB" dirty="0">
              <a:effectLst/>
            </a:endParaRPr>
          </a:p>
          <a:p>
            <a:r>
              <a:rPr lang="en-US" u="sng" dirty="0">
                <a:effectLst/>
                <a:hlinkClick r:id="rId3"/>
              </a:rPr>
              <a:t>https://towardsdatascience.com/https-medium-com-pupalerushikesh-svm-f4b42800e989</a:t>
            </a:r>
            <a:endParaRPr lang="en-GB" dirty="0">
              <a:effectLst/>
            </a:endParaRPr>
          </a:p>
          <a:p>
            <a:r>
              <a:rPr lang="en-US" u="sng" dirty="0">
                <a:effectLst/>
                <a:hlinkClick r:id="rId4"/>
              </a:rPr>
              <a:t>https://ieeexplore.ieee.org/document/8702017</a:t>
            </a:r>
            <a:endParaRPr lang="en-GB" dirty="0">
              <a:effectLst/>
            </a:endParaRPr>
          </a:p>
          <a:p>
            <a:r>
              <a:rPr lang="en-US" u="sng" dirty="0">
                <a:effectLst/>
                <a:hlinkClick r:id="rId5"/>
              </a:rPr>
              <a:t>https://stackabuse.com/cross-validation-and-grid-search-for-model-selection-in-python/</a:t>
            </a:r>
            <a:endParaRPr lang="en-GB" dirty="0">
              <a:effectLst/>
            </a:endParaRPr>
          </a:p>
          <a:p>
            <a:endParaRPr lang="en-GB" dirty="0"/>
          </a:p>
        </p:txBody>
      </p:sp>
    </p:spTree>
    <p:extLst>
      <p:ext uri="{BB962C8B-B14F-4D97-AF65-F5344CB8AC3E}">
        <p14:creationId xmlns:p14="http://schemas.microsoft.com/office/powerpoint/2010/main" val="1396781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AC55-B0AC-46F4-834D-84D90832E7A8}"/>
              </a:ext>
            </a:extLst>
          </p:cNvPr>
          <p:cNvSpPr>
            <a:spLocks noGrp="1"/>
          </p:cNvSpPr>
          <p:nvPr>
            <p:ph type="title"/>
          </p:nvPr>
        </p:nvSpPr>
        <p:spPr>
          <a:xfrm>
            <a:off x="3485322" y="1563756"/>
            <a:ext cx="3922644" cy="2531165"/>
          </a:xfrm>
        </p:spPr>
        <p:txBody>
          <a:bodyPr>
            <a:normAutofit/>
          </a:bodyPr>
          <a:lstStyle/>
          <a:p>
            <a:r>
              <a:rPr lang="en-GB" sz="4400" b="1" dirty="0"/>
              <a:t>THANK YOU!!</a:t>
            </a:r>
          </a:p>
        </p:txBody>
      </p:sp>
    </p:spTree>
    <p:extLst>
      <p:ext uri="{BB962C8B-B14F-4D97-AF65-F5344CB8AC3E}">
        <p14:creationId xmlns:p14="http://schemas.microsoft.com/office/powerpoint/2010/main" val="109475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3D82-10BA-4B5C-9F49-CF2CC9D81123}"/>
              </a:ext>
            </a:extLst>
          </p:cNvPr>
          <p:cNvSpPr>
            <a:spLocks noGrp="1"/>
          </p:cNvSpPr>
          <p:nvPr>
            <p:ph type="title"/>
          </p:nvPr>
        </p:nvSpPr>
        <p:spPr>
          <a:xfrm>
            <a:off x="6420465" y="609600"/>
            <a:ext cx="5122606" cy="1244008"/>
          </a:xfrm>
        </p:spPr>
        <p:txBody>
          <a:bodyPr vert="horz" lIns="91440" tIns="45720" rIns="91440" bIns="45720" rtlCol="0" anchor="ctr">
            <a:normAutofit/>
          </a:bodyPr>
          <a:lstStyle/>
          <a:p>
            <a:pPr marL="457200" indent="-457200">
              <a:buFont typeface="Wingdings" panose="05000000000000000000" pitchFamily="2" charset="2"/>
              <a:buChar char="Ø"/>
            </a:pPr>
            <a:r>
              <a:rPr lang="en-US" dirty="0"/>
              <a:t>OBJECTIVE</a:t>
            </a:r>
          </a:p>
        </p:txBody>
      </p:sp>
      <p:sp>
        <p:nvSpPr>
          <p:cNvPr id="4" name="Content Placeholder 3">
            <a:extLst>
              <a:ext uri="{FF2B5EF4-FFF2-40B4-BE49-F238E27FC236}">
                <a16:creationId xmlns:a16="http://schemas.microsoft.com/office/drawing/2014/main" id="{1F58A630-2B9B-450E-B41E-80924AB3D638}"/>
              </a:ext>
            </a:extLst>
          </p:cNvPr>
          <p:cNvSpPr>
            <a:spLocks noGrp="1"/>
          </p:cNvSpPr>
          <p:nvPr>
            <p:ph sz="half" idx="1"/>
          </p:nvPr>
        </p:nvSpPr>
        <p:spPr>
          <a:xfrm>
            <a:off x="6096000" y="1736036"/>
            <a:ext cx="5447071" cy="4147240"/>
          </a:xfrm>
        </p:spPr>
        <p:txBody>
          <a:bodyPr vert="horz" lIns="91440" tIns="45720" rIns="91440" bIns="45720" rtlCol="0" anchor="t">
            <a:normAutofit/>
          </a:bodyPr>
          <a:lstStyle/>
          <a:p>
            <a:r>
              <a:rPr lang="en-US" dirty="0"/>
              <a:t>The purpose of this project is to predict human wine taste preferences that are based on easily available analytical tests at the certification step. </a:t>
            </a:r>
          </a:p>
          <a:p>
            <a:r>
              <a:rPr lang="en-US" dirty="0"/>
              <a:t>The model developed will be useful to support the oenologist wine tasting evaluations and improve wine production.</a:t>
            </a:r>
          </a:p>
          <a:p>
            <a:r>
              <a:rPr lang="en-US" dirty="0"/>
              <a:t> The implementation of the technique will help in target marketing by modelling consumer tastes from niche markets. </a:t>
            </a:r>
          </a:p>
        </p:txBody>
      </p:sp>
      <p:pic>
        <p:nvPicPr>
          <p:cNvPr id="3074" name="Picture 2" descr="Image result for oenologist">
            <a:extLst>
              <a:ext uri="{FF2B5EF4-FFF2-40B4-BE49-F238E27FC236}">
                <a16:creationId xmlns:a16="http://schemas.microsoft.com/office/drawing/2014/main" id="{5704A13D-24D8-4139-BCBE-982D555E4A2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48930" y="1588564"/>
            <a:ext cx="4916984" cy="3201629"/>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15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DBCA-46A5-4FC6-941C-D048CFAC3A27}"/>
              </a:ext>
            </a:extLst>
          </p:cNvPr>
          <p:cNvSpPr>
            <a:spLocks noGrp="1"/>
          </p:cNvSpPr>
          <p:nvPr>
            <p:ph type="title"/>
          </p:nvPr>
        </p:nvSpPr>
        <p:spPr>
          <a:xfrm>
            <a:off x="643191" y="609600"/>
            <a:ext cx="6573685" cy="1905000"/>
          </a:xfrm>
        </p:spPr>
        <p:txBody>
          <a:bodyPr vert="horz" lIns="91440" tIns="45720" rIns="91440" bIns="45720" rtlCol="0" anchor="ctr">
            <a:normAutofit/>
          </a:bodyPr>
          <a:lstStyle/>
          <a:p>
            <a:pPr marL="685800" indent="-685800">
              <a:buFont typeface="Wingdings" panose="05000000000000000000" pitchFamily="2" charset="2"/>
              <a:buChar char="Ø"/>
            </a:pPr>
            <a:r>
              <a:rPr lang="en-US" sz="3200" dirty="0"/>
              <a:t>DATASET DESCRIPTION</a:t>
            </a:r>
          </a:p>
        </p:txBody>
      </p:sp>
      <p:sp>
        <p:nvSpPr>
          <p:cNvPr id="9" name="Text Placeholder 8">
            <a:extLst>
              <a:ext uri="{FF2B5EF4-FFF2-40B4-BE49-F238E27FC236}">
                <a16:creationId xmlns:a16="http://schemas.microsoft.com/office/drawing/2014/main" id="{86FA2161-9B9C-4DEB-97E6-3CBC65574800}"/>
              </a:ext>
            </a:extLst>
          </p:cNvPr>
          <p:cNvSpPr>
            <a:spLocks noGrp="1"/>
          </p:cNvSpPr>
          <p:nvPr>
            <p:ph type="body" sz="half" idx="2"/>
          </p:nvPr>
        </p:nvSpPr>
        <p:spPr>
          <a:xfrm>
            <a:off x="643192" y="1971675"/>
            <a:ext cx="6573684" cy="3911600"/>
          </a:xfrm>
        </p:spPr>
        <p:txBody>
          <a:bodyPr vert="horz" lIns="91440" tIns="45720" rIns="91440" bIns="45720" rtlCol="0" anchor="t">
            <a:normAutofit/>
          </a:bodyPr>
          <a:lstStyle/>
          <a:p>
            <a:pPr marL="285750" indent="-285750">
              <a:buFont typeface="Arial"/>
              <a:buChar char="•"/>
            </a:pPr>
            <a:r>
              <a:rPr lang="en-US" sz="2000" dirty="0"/>
              <a:t>The dataset is related to red variants of the Portuguese "Vinho Verde" wine.</a:t>
            </a:r>
          </a:p>
          <a:p>
            <a:pPr marL="285750" indent="-285750">
              <a:buFont typeface="Arial"/>
              <a:buChar char="•"/>
            </a:pPr>
            <a:r>
              <a:rPr lang="en-US" sz="2000" dirty="0"/>
              <a:t>Due to privacy and logistic issues, only physicochemical (inputs) and sensory (the output) variables are available (e.g. there is no data about grape types, wine brand, wine selling price, etc.) </a:t>
            </a:r>
          </a:p>
          <a:p>
            <a:pPr marL="285750" indent="-285750">
              <a:buFont typeface="Arial"/>
              <a:buChar char="•"/>
            </a:pPr>
            <a:r>
              <a:rPr lang="en-US" sz="2000" dirty="0"/>
              <a:t>The classes are ordered and not balanced (e.g. there are many more normal wines than excellent or poor ones).</a:t>
            </a:r>
          </a:p>
        </p:txBody>
      </p:sp>
      <p:pic>
        <p:nvPicPr>
          <p:cNvPr id="4098" name="Picture 2" descr="Image result for portuguese vinho verde wine  images">
            <a:extLst>
              <a:ext uri="{FF2B5EF4-FFF2-40B4-BE49-F238E27FC236}">
                <a16:creationId xmlns:a16="http://schemas.microsoft.com/office/drawing/2014/main" id="{6E488D8A-E4F3-49D9-99F7-3E75767C33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00925" y="2115710"/>
            <a:ext cx="4146702" cy="2575559"/>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33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CAB5B26-BB55-43EE-8BB1-2B5813B1E2B8}"/>
              </a:ext>
            </a:extLst>
          </p:cNvPr>
          <p:cNvSpPr>
            <a:spLocks noGrp="1"/>
          </p:cNvSpPr>
          <p:nvPr>
            <p:ph sz="half" idx="2"/>
          </p:nvPr>
        </p:nvSpPr>
        <p:spPr>
          <a:xfrm>
            <a:off x="1141412" y="596348"/>
            <a:ext cx="7883318" cy="5605669"/>
          </a:xfrm>
        </p:spPr>
        <p:txBody>
          <a:bodyPr>
            <a:normAutofit fontScale="92500" lnSpcReduction="10000"/>
          </a:bodyPr>
          <a:lstStyle/>
          <a:p>
            <a:r>
              <a:rPr lang="en-GB" sz="2200" dirty="0"/>
              <a:t>Input variables (based on physicochemical tests): </a:t>
            </a:r>
          </a:p>
          <a:p>
            <a:pPr marL="0" indent="0">
              <a:buNone/>
            </a:pPr>
            <a:r>
              <a:rPr lang="en-GB" dirty="0"/>
              <a:t>1 -fixed acidity </a:t>
            </a:r>
          </a:p>
          <a:p>
            <a:pPr marL="0" indent="0">
              <a:buNone/>
            </a:pPr>
            <a:r>
              <a:rPr lang="en-GB" dirty="0"/>
              <a:t>2 -volatile acidity </a:t>
            </a:r>
          </a:p>
          <a:p>
            <a:pPr marL="0" indent="0">
              <a:buNone/>
            </a:pPr>
            <a:r>
              <a:rPr lang="en-GB" dirty="0"/>
              <a:t>3 -citric acid </a:t>
            </a:r>
          </a:p>
          <a:p>
            <a:pPr marL="0" indent="0">
              <a:buNone/>
            </a:pPr>
            <a:r>
              <a:rPr lang="en-GB" dirty="0"/>
              <a:t>4 -residual sugar </a:t>
            </a:r>
          </a:p>
          <a:p>
            <a:pPr marL="0" indent="0">
              <a:buNone/>
            </a:pPr>
            <a:r>
              <a:rPr lang="en-GB" dirty="0"/>
              <a:t>5 -chlorides </a:t>
            </a:r>
          </a:p>
          <a:p>
            <a:pPr marL="0" indent="0">
              <a:buNone/>
            </a:pPr>
            <a:r>
              <a:rPr lang="en-GB" dirty="0"/>
              <a:t>6 -free sulphur dioxide </a:t>
            </a:r>
          </a:p>
          <a:p>
            <a:pPr marL="0" indent="0">
              <a:buNone/>
            </a:pPr>
            <a:r>
              <a:rPr lang="en-GB" dirty="0"/>
              <a:t> 7 -total sulphur dioxide</a:t>
            </a:r>
          </a:p>
          <a:p>
            <a:pPr marL="0" indent="0">
              <a:buNone/>
            </a:pPr>
            <a:r>
              <a:rPr lang="en-GB" dirty="0"/>
              <a:t> 8 -density </a:t>
            </a:r>
          </a:p>
          <a:p>
            <a:pPr marL="0" indent="0">
              <a:buNone/>
            </a:pPr>
            <a:r>
              <a:rPr lang="en-GB" dirty="0"/>
              <a:t> 9 -pH </a:t>
            </a:r>
          </a:p>
          <a:p>
            <a:pPr marL="0" indent="0">
              <a:buNone/>
            </a:pPr>
            <a:r>
              <a:rPr lang="en-GB" dirty="0"/>
              <a:t>10 -sulphates</a:t>
            </a:r>
          </a:p>
          <a:p>
            <a:pPr marL="0" indent="0">
              <a:buNone/>
            </a:pPr>
            <a:r>
              <a:rPr lang="en-GB" dirty="0"/>
              <a:t> 11-alcohol </a:t>
            </a:r>
          </a:p>
          <a:p>
            <a:pPr marL="0" indent="0">
              <a:buNone/>
            </a:pPr>
            <a:r>
              <a:rPr lang="en-GB" sz="2200" dirty="0"/>
              <a:t>Output variable (based on sensory data): </a:t>
            </a:r>
          </a:p>
          <a:p>
            <a:pPr marL="0" indent="0">
              <a:buNone/>
            </a:pPr>
            <a:r>
              <a:rPr lang="en-GB" dirty="0"/>
              <a:t>12 - quality (score between 0 and 10) </a:t>
            </a:r>
          </a:p>
          <a:p>
            <a:pPr marL="0" indent="0">
              <a:buNone/>
            </a:pPr>
            <a:r>
              <a:rPr lang="en-GB" dirty="0"/>
              <a:t>Dataset link: </a:t>
            </a:r>
            <a:r>
              <a:rPr lang="en-GB" u="sng" dirty="0"/>
              <a:t>https://archive.ics.uci.edu/ml/machine-learning-databases/wine-quality/ </a:t>
            </a:r>
          </a:p>
        </p:txBody>
      </p:sp>
    </p:spTree>
    <p:extLst>
      <p:ext uri="{BB962C8B-B14F-4D97-AF65-F5344CB8AC3E}">
        <p14:creationId xmlns:p14="http://schemas.microsoft.com/office/powerpoint/2010/main" val="97246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369C82-1E04-42A4-BA63-7A584A224756}"/>
              </a:ext>
            </a:extLst>
          </p:cNvPr>
          <p:cNvSpPr>
            <a:spLocks noGrp="1"/>
          </p:cNvSpPr>
          <p:nvPr>
            <p:ph type="body" idx="1"/>
          </p:nvPr>
        </p:nvSpPr>
        <p:spPr>
          <a:xfrm>
            <a:off x="1031715" y="490539"/>
            <a:ext cx="4588931" cy="576262"/>
          </a:xfrm>
        </p:spPr>
        <p:txBody>
          <a:bodyPr/>
          <a:lstStyle/>
          <a:p>
            <a:r>
              <a:rPr lang="en-GB" dirty="0"/>
              <a:t>Descriptive Statistics: </a:t>
            </a:r>
          </a:p>
        </p:txBody>
      </p:sp>
      <p:pic>
        <p:nvPicPr>
          <p:cNvPr id="7" name="Content Placeholder 6">
            <a:extLst>
              <a:ext uri="{FF2B5EF4-FFF2-40B4-BE49-F238E27FC236}">
                <a16:creationId xmlns:a16="http://schemas.microsoft.com/office/drawing/2014/main" id="{62158516-0912-43C2-8054-E51BA9AE48CD}"/>
              </a:ext>
            </a:extLst>
          </p:cNvPr>
          <p:cNvPicPr>
            <a:picLocks noGrp="1"/>
          </p:cNvPicPr>
          <p:nvPr>
            <p:ph sz="half" idx="2"/>
          </p:nvPr>
        </p:nvPicPr>
        <p:blipFill>
          <a:blip r:embed="rId2"/>
          <a:stretch>
            <a:fillRect/>
          </a:stretch>
        </p:blipFill>
        <p:spPr>
          <a:xfrm>
            <a:off x="1126193" y="1285462"/>
            <a:ext cx="9939613" cy="4943060"/>
          </a:xfrm>
          <a:prstGeom prst="rect">
            <a:avLst/>
          </a:prstGeom>
        </p:spPr>
      </p:pic>
    </p:spTree>
    <p:extLst>
      <p:ext uri="{BB962C8B-B14F-4D97-AF65-F5344CB8AC3E}">
        <p14:creationId xmlns:p14="http://schemas.microsoft.com/office/powerpoint/2010/main" val="228680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FC4CC0-761B-4000-8B6C-C0E4ED77EB18}"/>
              </a:ext>
            </a:extLst>
          </p:cNvPr>
          <p:cNvPicPr/>
          <p:nvPr/>
        </p:nvPicPr>
        <p:blipFill>
          <a:blip r:embed="rId2"/>
          <a:stretch>
            <a:fillRect/>
          </a:stretch>
        </p:blipFill>
        <p:spPr>
          <a:xfrm>
            <a:off x="1563052" y="419665"/>
            <a:ext cx="8309611" cy="2393316"/>
          </a:xfrm>
          <a:prstGeom prst="rect">
            <a:avLst/>
          </a:prstGeom>
        </p:spPr>
      </p:pic>
      <p:pic>
        <p:nvPicPr>
          <p:cNvPr id="8" name="Picture 7">
            <a:extLst>
              <a:ext uri="{FF2B5EF4-FFF2-40B4-BE49-F238E27FC236}">
                <a16:creationId xmlns:a16="http://schemas.microsoft.com/office/drawing/2014/main" id="{9E432E30-AA3A-4364-885F-1D683686EA35}"/>
              </a:ext>
            </a:extLst>
          </p:cNvPr>
          <p:cNvPicPr/>
          <p:nvPr/>
        </p:nvPicPr>
        <p:blipFill>
          <a:blip r:embed="rId3"/>
          <a:stretch>
            <a:fillRect/>
          </a:stretch>
        </p:blipFill>
        <p:spPr>
          <a:xfrm>
            <a:off x="1563052" y="3313043"/>
            <a:ext cx="8309611" cy="2866460"/>
          </a:xfrm>
          <a:prstGeom prst="rect">
            <a:avLst/>
          </a:prstGeom>
        </p:spPr>
      </p:pic>
    </p:spTree>
    <p:extLst>
      <p:ext uri="{BB962C8B-B14F-4D97-AF65-F5344CB8AC3E}">
        <p14:creationId xmlns:p14="http://schemas.microsoft.com/office/powerpoint/2010/main" val="1239047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AAE404-C3E0-43B1-9C9E-40AB11247BB9}"/>
              </a:ext>
            </a:extLst>
          </p:cNvPr>
          <p:cNvSpPr>
            <a:spLocks noGrp="1"/>
          </p:cNvSpPr>
          <p:nvPr>
            <p:ph type="title"/>
          </p:nvPr>
        </p:nvSpPr>
        <p:spPr>
          <a:xfrm>
            <a:off x="1357314" y="0"/>
            <a:ext cx="3929062" cy="2009775"/>
          </a:xfrm>
        </p:spPr>
        <p:txBody>
          <a:bodyPr>
            <a:normAutofit/>
          </a:bodyPr>
          <a:lstStyle/>
          <a:p>
            <a:pPr marL="457200" indent="-457200" algn="ctr">
              <a:buFont typeface="Wingdings" panose="05000000000000000000" pitchFamily="2" charset="2"/>
              <a:buChar char="Ø"/>
            </a:pPr>
            <a:r>
              <a:rPr lang="en-GB" dirty="0"/>
              <a:t>Data cleaninG</a:t>
            </a:r>
            <a:br>
              <a:rPr lang="en-GB" dirty="0"/>
            </a:br>
            <a:endParaRPr lang="en-GB" dirty="0"/>
          </a:p>
        </p:txBody>
      </p:sp>
      <p:pic>
        <p:nvPicPr>
          <p:cNvPr id="11" name="Picture 10">
            <a:extLst>
              <a:ext uri="{FF2B5EF4-FFF2-40B4-BE49-F238E27FC236}">
                <a16:creationId xmlns:a16="http://schemas.microsoft.com/office/drawing/2014/main" id="{30C62318-17B7-442C-9AA9-656D8D661C51}"/>
              </a:ext>
            </a:extLst>
          </p:cNvPr>
          <p:cNvPicPr/>
          <p:nvPr/>
        </p:nvPicPr>
        <p:blipFill>
          <a:blip r:embed="rId3"/>
          <a:stretch>
            <a:fillRect/>
          </a:stretch>
        </p:blipFill>
        <p:spPr>
          <a:xfrm>
            <a:off x="1931828" y="1091297"/>
            <a:ext cx="8769510" cy="2134594"/>
          </a:xfrm>
          <a:custGeom>
            <a:avLst/>
            <a:gdLst>
              <a:gd name="connsiteX0" fmla="*/ 120172 w 3416888"/>
              <a:gd name="connsiteY0" fmla="*/ 0 h 2057399"/>
              <a:gd name="connsiteX1" fmla="*/ 3296716 w 3416888"/>
              <a:gd name="connsiteY1" fmla="*/ 0 h 2057399"/>
              <a:gd name="connsiteX2" fmla="*/ 3416888 w 3416888"/>
              <a:gd name="connsiteY2" fmla="*/ 120172 h 2057399"/>
              <a:gd name="connsiteX3" fmla="*/ 3416888 w 3416888"/>
              <a:gd name="connsiteY3" fmla="*/ 2057399 h 2057399"/>
              <a:gd name="connsiteX4" fmla="*/ 0 w 3416888"/>
              <a:gd name="connsiteY4" fmla="*/ 2057399 h 2057399"/>
              <a:gd name="connsiteX5" fmla="*/ 0 w 3416888"/>
              <a:gd name="connsiteY5" fmla="*/ 120172 h 2057399"/>
              <a:gd name="connsiteX6" fmla="*/ 120172 w 3416888"/>
              <a:gd name="connsiteY6" fmla="*/ 0 h 205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10" name="Content Placeholder 9">
            <a:extLst>
              <a:ext uri="{FF2B5EF4-FFF2-40B4-BE49-F238E27FC236}">
                <a16:creationId xmlns:a16="http://schemas.microsoft.com/office/drawing/2014/main" id="{E7D2538B-AE1D-48DE-95C1-D080FBE4155E}"/>
              </a:ext>
            </a:extLst>
          </p:cNvPr>
          <p:cNvPicPr>
            <a:picLocks/>
          </p:cNvPicPr>
          <p:nvPr/>
        </p:nvPicPr>
        <p:blipFill>
          <a:blip r:embed="rId4"/>
          <a:stretch>
            <a:fillRect/>
          </a:stretch>
        </p:blipFill>
        <p:spPr>
          <a:xfrm>
            <a:off x="1931828" y="3393854"/>
            <a:ext cx="8769510" cy="1966630"/>
          </a:xfrm>
          <a:custGeom>
            <a:avLst/>
            <a:gdLst>
              <a:gd name="connsiteX0" fmla="*/ 0 w 3416888"/>
              <a:gd name="connsiteY0" fmla="*/ 0 h 3240120"/>
              <a:gd name="connsiteX1" fmla="*/ 3416888 w 3416888"/>
              <a:gd name="connsiteY1" fmla="*/ 0 h 3240120"/>
              <a:gd name="connsiteX2" fmla="*/ 3416888 w 3416888"/>
              <a:gd name="connsiteY2" fmla="*/ 3119948 h 3240120"/>
              <a:gd name="connsiteX3" fmla="*/ 3296716 w 3416888"/>
              <a:gd name="connsiteY3" fmla="*/ 3240120 h 3240120"/>
              <a:gd name="connsiteX4" fmla="*/ 120172 w 3416888"/>
              <a:gd name="connsiteY4" fmla="*/ 3240120 h 3240120"/>
              <a:gd name="connsiteX5" fmla="*/ 0 w 3416888"/>
              <a:gd name="connsiteY5" fmla="*/ 3119948 h 324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15" name="Content Placeholder 14">
            <a:extLst>
              <a:ext uri="{FF2B5EF4-FFF2-40B4-BE49-F238E27FC236}">
                <a16:creationId xmlns:a16="http://schemas.microsoft.com/office/drawing/2014/main" id="{8883E197-3C34-4EE7-82F0-612077969EAD}"/>
              </a:ext>
            </a:extLst>
          </p:cNvPr>
          <p:cNvSpPr>
            <a:spLocks noGrp="1"/>
          </p:cNvSpPr>
          <p:nvPr>
            <p:ph idx="1"/>
          </p:nvPr>
        </p:nvSpPr>
        <p:spPr>
          <a:xfrm>
            <a:off x="1931828" y="5360484"/>
            <a:ext cx="9744442" cy="1440363"/>
          </a:xfrm>
        </p:spPr>
        <p:txBody>
          <a:bodyPr>
            <a:normAutofit/>
          </a:bodyPr>
          <a:lstStyle/>
          <a:p>
            <a:pPr lvl="0"/>
            <a:r>
              <a:rPr lang="en-GB" dirty="0">
                <a:effectLst/>
              </a:rPr>
              <a:t>The red wine dataset doesn't have any missing values/rows/cells for any of the variables/feature.</a:t>
            </a:r>
          </a:p>
          <a:p>
            <a:pPr lvl="0"/>
            <a:r>
              <a:rPr lang="en-GB" dirty="0">
                <a:effectLst/>
              </a:rPr>
              <a:t>It seems that data has been collected neatly before publishing the dataset</a:t>
            </a:r>
          </a:p>
          <a:p>
            <a:endParaRPr lang="en-US" dirty="0"/>
          </a:p>
        </p:txBody>
      </p:sp>
    </p:spTree>
    <p:extLst>
      <p:ext uri="{BB962C8B-B14F-4D97-AF65-F5344CB8AC3E}">
        <p14:creationId xmlns:p14="http://schemas.microsoft.com/office/powerpoint/2010/main" val="3985678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33</TotalTime>
  <Words>1244</Words>
  <Application>Microsoft Office PowerPoint</Application>
  <PresentationFormat>Widescreen</PresentationFormat>
  <Paragraphs>105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Mesh</vt:lpstr>
      <vt:lpstr>PREDICTION OF QUALITY OF WINE            PROJECT BY             -VALENCIA dIAS</vt:lpstr>
      <vt:lpstr>AGENDA</vt:lpstr>
      <vt:lpstr>INTRODUCTION</vt:lpstr>
      <vt:lpstr>OBJECTIVE</vt:lpstr>
      <vt:lpstr>DATASET DESCRIPTION</vt:lpstr>
      <vt:lpstr>PowerPoint Presentation</vt:lpstr>
      <vt:lpstr>PowerPoint Presentation</vt:lpstr>
      <vt:lpstr>PowerPoint Presentation</vt:lpstr>
      <vt:lpstr>Data cleaninG </vt:lpstr>
      <vt:lpstr>EXPLORATORY DATA ANALYSIS</vt:lpstr>
      <vt:lpstr>PowerPoint Presentation</vt:lpstr>
      <vt:lpstr>PowerPoint Presentation</vt:lpstr>
      <vt:lpstr>PowerPoint Presentation</vt:lpstr>
      <vt:lpstr>PowerPoint Presentation</vt:lpstr>
      <vt:lpstr>Plotting to know how the data columns are distributed in the dataset:   </vt:lpstr>
      <vt:lpstr>PowerPoint Presentation</vt:lpstr>
      <vt:lpstr>PowerPoint Presentation</vt:lpstr>
      <vt:lpstr>PowerPoint Presentation</vt:lpstr>
      <vt:lpstr>PowerPoint Presentation</vt:lpstr>
      <vt:lpstr>PLOTING the HEATMAP  :</vt:lpstr>
      <vt:lpstr>Technique used:</vt:lpstr>
      <vt:lpstr>Tuning parameters: Kernel, Regularization, Gamma and Margin. </vt:lpstr>
      <vt:lpstr>IMPLEMENTATION</vt:lpstr>
      <vt:lpstr>PowerPoint Presentation</vt:lpstr>
      <vt:lpstr>Scaling the Data: </vt:lpstr>
      <vt:lpstr>AS per the graph, we can see that 8 principal components attribute for 90% of variation in the data.  We shall pick the first 8 components for our prediction. </vt:lpstr>
      <vt:lpstr>Dividing  the dataset  into training and test sets:   </vt:lpstr>
      <vt:lpstr>RESULTS </vt:lpstr>
      <vt:lpstr>Checking the SVC model with “linear” Kernel. </vt:lpstr>
      <vt:lpstr>Evaluation: </vt:lpstr>
      <vt:lpstr>GRID SEARCHCV:</vt:lpstr>
      <vt:lpstr>Finding the Best Parameters: </vt:lpstr>
      <vt:lpstr>Running the SVC Model with best parameters: </vt:lpstr>
      <vt:lpstr>CONCLUSION:</vt:lpstr>
      <vt:lpstr>CITATIONS: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QUALITY OF WINE            PROJECT BY             -VALENCIA dIAS</dc:title>
  <dc:creator>Valencia Walter Dias</dc:creator>
  <cp:lastModifiedBy>Valencia Walter Dias</cp:lastModifiedBy>
  <cp:revision>1</cp:revision>
  <dcterms:created xsi:type="dcterms:W3CDTF">2019-12-10T18:12:12Z</dcterms:created>
  <dcterms:modified xsi:type="dcterms:W3CDTF">2019-12-10T18:45:45Z</dcterms:modified>
</cp:coreProperties>
</file>