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78" r:id="rId5"/>
    <p:sldId id="280" r:id="rId6"/>
    <p:sldId id="281" r:id="rId7"/>
    <p:sldId id="28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11/7/2022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363291"/>
          </a:xfrm>
        </p:spPr>
        <p:txBody>
          <a:bodyPr>
            <a:normAutofit/>
          </a:bodyPr>
          <a:lstStyle/>
          <a:p>
            <a:pPr algn="l"/>
            <a:r>
              <a:rPr lang="en-US" sz="4000" dirty="0">
                <a:latin typeface="Bebas Neue" panose="020B0606020202050201" pitchFamily="34" charset="0"/>
              </a:rPr>
              <a:t>Group 2: Resort Reservation</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2" y="3428999"/>
            <a:ext cx="3485075" cy="1604395"/>
          </a:xfrm>
        </p:spPr>
        <p:txBody>
          <a:bodyPr>
            <a:normAutofit fontScale="77500" lnSpcReduction="20000"/>
          </a:bodyPr>
          <a:lstStyle/>
          <a:p>
            <a:pPr algn="l">
              <a:spcBef>
                <a:spcPts val="0"/>
              </a:spcBef>
              <a:spcAft>
                <a:spcPts val="0"/>
              </a:spcAft>
            </a:pPr>
            <a:r>
              <a:rPr lang="en-US" dirty="0"/>
              <a:t>Victoria Elaine</a:t>
            </a:r>
          </a:p>
          <a:p>
            <a:pPr algn="l">
              <a:spcBef>
                <a:spcPts val="0"/>
              </a:spcBef>
              <a:spcAft>
                <a:spcPts val="0"/>
              </a:spcAft>
            </a:pPr>
            <a:r>
              <a:rPr lang="en-US" dirty="0"/>
              <a:t>Gavin Kyle Torres</a:t>
            </a:r>
          </a:p>
          <a:p>
            <a:pPr algn="l">
              <a:spcBef>
                <a:spcPts val="0"/>
              </a:spcBef>
              <a:spcAft>
                <a:spcPts val="0"/>
              </a:spcAft>
            </a:pPr>
            <a:r>
              <a:rPr lang="en-US" dirty="0"/>
              <a:t>Valencia Jamil </a:t>
            </a:r>
          </a:p>
          <a:p>
            <a:pPr algn="l">
              <a:spcBef>
                <a:spcPts val="0"/>
              </a:spcBef>
              <a:spcAft>
                <a:spcPts val="0"/>
              </a:spcAft>
            </a:pPr>
            <a:r>
              <a:rPr lang="en-US" dirty="0"/>
              <a:t>Estimadora Jhon Texter</a:t>
            </a:r>
          </a:p>
          <a:p>
            <a:pPr algn="l">
              <a:spcBef>
                <a:spcPts val="0"/>
              </a:spcBef>
              <a:spcAft>
                <a:spcPts val="0"/>
              </a:spcAft>
            </a:pPr>
            <a:endParaRPr lang="en-US" dirty="0"/>
          </a:p>
          <a:p>
            <a:pPr algn="l">
              <a:spcBef>
                <a:spcPts val="0"/>
              </a:spcBef>
              <a:spcAft>
                <a:spcPts val="0"/>
              </a:spcAft>
            </a:pPr>
            <a:r>
              <a:rPr lang="en-US" dirty="0"/>
              <a:t>Prof: </a:t>
            </a:r>
            <a:r>
              <a:rPr lang="en-US" dirty="0" err="1"/>
              <a:t>Elizer</a:t>
            </a:r>
            <a:r>
              <a:rPr lang="en-US" dirty="0"/>
              <a:t> Jr. </a:t>
            </a:r>
            <a:r>
              <a:rPr lang="en-US" dirty="0" err="1"/>
              <a:t>Ponio</a:t>
            </a:r>
            <a:endParaRPr lang="en-US" dirty="0"/>
          </a:p>
          <a:p>
            <a:pPr algn="l"/>
            <a:endParaRPr lang="en-US" dirty="0"/>
          </a:p>
          <a:p>
            <a:pPr algn="l"/>
            <a:endParaRPr lang="en-US"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8ED0-CE99-63E7-F6C1-7288C663A7D7}"/>
              </a:ext>
            </a:extLst>
          </p:cNvPr>
          <p:cNvSpPr>
            <a:spLocks noGrp="1"/>
          </p:cNvSpPr>
          <p:nvPr>
            <p:ph type="title"/>
          </p:nvPr>
        </p:nvSpPr>
        <p:spPr>
          <a:xfrm>
            <a:off x="913795" y="1042606"/>
            <a:ext cx="5707899" cy="769416"/>
          </a:xfrm>
        </p:spPr>
        <p:txBody>
          <a:bodyPr/>
          <a:lstStyle/>
          <a:p>
            <a:r>
              <a:rPr lang="en-US" sz="3200" dirty="0">
                <a:latin typeface="Bebas Neue" panose="020B0606020202050201" pitchFamily="34" charset="0"/>
              </a:rPr>
              <a:t>Introduction of the use case application</a:t>
            </a:r>
            <a:endParaRPr lang="en-US" dirty="0"/>
          </a:p>
        </p:txBody>
      </p:sp>
      <p:pic>
        <p:nvPicPr>
          <p:cNvPr id="8" name="Picture Placeholder 7">
            <a:extLst>
              <a:ext uri="{FF2B5EF4-FFF2-40B4-BE49-F238E27FC236}">
                <a16:creationId xmlns:a16="http://schemas.microsoft.com/office/drawing/2014/main" id="{2830DE15-953A-1CED-602B-6CFB50549D78}"/>
              </a:ext>
            </a:extLst>
          </p:cNvPr>
          <p:cNvPicPr>
            <a:picLocks noGrp="1" noChangeAspect="1"/>
          </p:cNvPicPr>
          <p:nvPr>
            <p:ph type="pic" idx="1"/>
          </p:nvPr>
        </p:nvPicPr>
        <p:blipFill>
          <a:blip r:embed="rId2"/>
          <a:srcRect l="24992" r="24992"/>
          <a:stretch>
            <a:fillRect/>
          </a:stretch>
        </p:blipFill>
        <p:spPr/>
      </p:pic>
      <p:sp>
        <p:nvSpPr>
          <p:cNvPr id="4" name="Text Placeholder 3">
            <a:extLst>
              <a:ext uri="{FF2B5EF4-FFF2-40B4-BE49-F238E27FC236}">
                <a16:creationId xmlns:a16="http://schemas.microsoft.com/office/drawing/2014/main" id="{B45AA194-AA88-61B2-F3F4-9B2130C38915}"/>
              </a:ext>
            </a:extLst>
          </p:cNvPr>
          <p:cNvSpPr>
            <a:spLocks noGrp="1"/>
          </p:cNvSpPr>
          <p:nvPr>
            <p:ph type="body" sz="half" idx="2"/>
          </p:nvPr>
        </p:nvSpPr>
        <p:spPr>
          <a:xfrm>
            <a:off x="1473698" y="2679698"/>
            <a:ext cx="4588094" cy="3502987"/>
          </a:xfrm>
        </p:spPr>
        <p:txBody>
          <a:bodyPr>
            <a:normAutofit lnSpcReduction="10000"/>
          </a:bodyPr>
          <a:lstStyle/>
          <a:p>
            <a:r>
              <a:rPr lang="en-US" sz="1800" dirty="0">
                <a:solidFill>
                  <a:schemeClr val="tx1"/>
                </a:solidFill>
                <a:effectLst/>
                <a:latin typeface="Franklin Gothic Book" panose="020B0503020102020204" pitchFamily="34" charset="0"/>
              </a:rPr>
              <a:t>T</a:t>
            </a:r>
            <a:r>
              <a:rPr lang="en-US" sz="1800" b="0" i="0" dirty="0">
                <a:solidFill>
                  <a:schemeClr val="tx1"/>
                </a:solidFill>
                <a:effectLst/>
                <a:latin typeface="Franklin Gothic Book" panose="020B0503020102020204" pitchFamily="34" charset="0"/>
              </a:rPr>
              <a:t>he case application we chose is resort reservation so this is what we chose because sometimes these are the requirements of each resort to better organize and improve the system or flow of their resort here we show that it will be easier for people to book and not be chaotic. In short A guest who makes a reservation in advance will have a guarantee that the rooms he requested at the time of booking, such as the number of rooms for his entire stay, will be available when he arrives</a:t>
            </a:r>
            <a:r>
              <a:rPr lang="en-US" b="0" i="0" dirty="0">
                <a:solidFill>
                  <a:schemeClr val="tx1"/>
                </a:solidFill>
                <a:effectLst/>
                <a:latin typeface="Franklin Gothic Book" panose="020B0503020102020204" pitchFamily="34" charset="0"/>
              </a:rPr>
              <a:t>.</a:t>
            </a:r>
            <a:endParaRPr lang="en-PH" dirty="0">
              <a:solidFill>
                <a:schemeClr val="tx1"/>
              </a:solidFill>
              <a:latin typeface="Franklin Gothic Book" panose="020B0503020102020204" pitchFamily="34" charset="0"/>
            </a:endParaRPr>
          </a:p>
          <a:p>
            <a:endParaRPr lang="en-US" dirty="0"/>
          </a:p>
        </p:txBody>
      </p:sp>
    </p:spTree>
    <p:extLst>
      <p:ext uri="{BB962C8B-B14F-4D97-AF65-F5344CB8AC3E}">
        <p14:creationId xmlns:p14="http://schemas.microsoft.com/office/powerpoint/2010/main" val="174674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8ED0-CE99-63E7-F6C1-7288C663A7D7}"/>
              </a:ext>
            </a:extLst>
          </p:cNvPr>
          <p:cNvSpPr>
            <a:spLocks noGrp="1"/>
          </p:cNvSpPr>
          <p:nvPr>
            <p:ph type="title"/>
          </p:nvPr>
        </p:nvSpPr>
        <p:spPr>
          <a:xfrm>
            <a:off x="913795" y="838899"/>
            <a:ext cx="5707899" cy="973123"/>
          </a:xfrm>
        </p:spPr>
        <p:txBody>
          <a:bodyPr/>
          <a:lstStyle/>
          <a:p>
            <a:r>
              <a:rPr lang="en-US" dirty="0">
                <a:latin typeface="Bebas Neue" panose="020B0606020202050201" pitchFamily="34" charset="0"/>
              </a:rPr>
              <a:t>The chosen data structure used in detail</a:t>
            </a:r>
            <a:endParaRPr lang="en-US" dirty="0"/>
          </a:p>
        </p:txBody>
      </p:sp>
      <p:sp>
        <p:nvSpPr>
          <p:cNvPr id="4" name="Text Placeholder 3">
            <a:extLst>
              <a:ext uri="{FF2B5EF4-FFF2-40B4-BE49-F238E27FC236}">
                <a16:creationId xmlns:a16="http://schemas.microsoft.com/office/drawing/2014/main" id="{B45AA194-AA88-61B2-F3F4-9B2130C38915}"/>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b="0" i="0" dirty="0">
                <a:solidFill>
                  <a:schemeClr val="tx1"/>
                </a:solidFill>
                <a:effectLst/>
                <a:latin typeface="Franklin Gothic Book" panose="020B0503020102020204" pitchFamily="34" charset="0"/>
              </a:rPr>
              <a:t>A queue is a linear data structure that acts as a collection of elements and has three primary operations: enqueue, dequeue, and peek. </a:t>
            </a:r>
          </a:p>
          <a:p>
            <a:pPr marL="0" indent="0">
              <a:buNone/>
            </a:pPr>
            <a:endParaRPr lang="en-US" b="0" i="0" dirty="0">
              <a:solidFill>
                <a:schemeClr val="tx1"/>
              </a:solidFill>
              <a:effectLst/>
              <a:latin typeface="Franklin Gothic Book" panose="020B0503020102020204" pitchFamily="34" charset="0"/>
            </a:endParaRPr>
          </a:p>
          <a:p>
            <a:pPr marL="285750" indent="-285750">
              <a:buFont typeface="Arial" panose="020B0604020202020204" pitchFamily="34" charset="0"/>
              <a:buChar char="•"/>
            </a:pPr>
            <a:r>
              <a:rPr lang="en-US" b="0" i="0" dirty="0">
                <a:solidFill>
                  <a:schemeClr val="tx1"/>
                </a:solidFill>
                <a:effectLst/>
                <a:latin typeface="Franklin Gothic Book" panose="020B0503020102020204" pitchFamily="34" charset="0"/>
              </a:rPr>
              <a:t>Linked List is a part of the Collection framework present in </a:t>
            </a:r>
            <a:r>
              <a:rPr lang="en-US" b="0" i="0" dirty="0" err="1">
                <a:solidFill>
                  <a:schemeClr val="tx1"/>
                </a:solidFill>
                <a:effectLst/>
                <a:latin typeface="Franklin Gothic Book" panose="020B0503020102020204" pitchFamily="34" charset="0"/>
              </a:rPr>
              <a:t>java.util</a:t>
            </a:r>
            <a:r>
              <a:rPr lang="en-US" b="0" i="0" dirty="0">
                <a:solidFill>
                  <a:schemeClr val="tx1"/>
                </a:solidFill>
                <a:effectLst/>
                <a:latin typeface="Franklin Gothic Book" panose="020B0503020102020204" pitchFamily="34" charset="0"/>
              </a:rPr>
              <a:t> package. This class is an implementation of the LinkedList data structure which is a linear data structure where the elements are not stored in contiguous locations and every element is a separate object with a data part and address part.</a:t>
            </a:r>
            <a:endParaRPr lang="en-PH" dirty="0">
              <a:solidFill>
                <a:schemeClr val="tx1"/>
              </a:solidFill>
              <a:latin typeface="Franklin Gothic Book" panose="020B0503020102020204" pitchFamily="34" charset="0"/>
            </a:endParaRPr>
          </a:p>
          <a:p>
            <a:endParaRPr lang="en-US" dirty="0">
              <a:solidFill>
                <a:schemeClr val="tx1"/>
              </a:solidFill>
            </a:endParaRPr>
          </a:p>
        </p:txBody>
      </p:sp>
      <p:pic>
        <p:nvPicPr>
          <p:cNvPr id="12" name="Picture Placeholder 11">
            <a:extLst>
              <a:ext uri="{FF2B5EF4-FFF2-40B4-BE49-F238E27FC236}">
                <a16:creationId xmlns:a16="http://schemas.microsoft.com/office/drawing/2014/main" id="{69D9EA94-983D-B5AF-3857-FAF80CFBF507}"/>
              </a:ext>
            </a:extLst>
          </p:cNvPr>
          <p:cNvPicPr>
            <a:picLocks noGrp="1" noChangeAspect="1"/>
          </p:cNvPicPr>
          <p:nvPr>
            <p:ph type="pic" idx="1"/>
          </p:nvPr>
        </p:nvPicPr>
        <p:blipFill>
          <a:blip r:embed="rId2"/>
          <a:srcRect l="16656" r="16656"/>
          <a:stretch>
            <a:fillRect/>
          </a:stretch>
        </p:blipFill>
        <p:spPr/>
      </p:pic>
    </p:spTree>
    <p:extLst>
      <p:ext uri="{BB962C8B-B14F-4D97-AF65-F5344CB8AC3E}">
        <p14:creationId xmlns:p14="http://schemas.microsoft.com/office/powerpoint/2010/main" val="230491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8ED0-CE99-63E7-F6C1-7288C663A7D7}"/>
              </a:ext>
            </a:extLst>
          </p:cNvPr>
          <p:cNvSpPr>
            <a:spLocks noGrp="1"/>
          </p:cNvSpPr>
          <p:nvPr>
            <p:ph type="title"/>
          </p:nvPr>
        </p:nvSpPr>
        <p:spPr>
          <a:xfrm>
            <a:off x="913795" y="1042606"/>
            <a:ext cx="5707899" cy="769416"/>
          </a:xfrm>
        </p:spPr>
        <p:txBody>
          <a:bodyPr/>
          <a:lstStyle/>
          <a:p>
            <a:r>
              <a:rPr lang="en-US" dirty="0">
                <a:latin typeface="Bebas Neue" panose="020B0606020202050201" pitchFamily="34" charset="0"/>
              </a:rPr>
              <a:t>Why was the data structure chosen?</a:t>
            </a:r>
            <a:endParaRPr lang="en-US" dirty="0"/>
          </a:p>
        </p:txBody>
      </p:sp>
      <p:sp>
        <p:nvSpPr>
          <p:cNvPr id="4" name="Text Placeholder 3">
            <a:extLst>
              <a:ext uri="{FF2B5EF4-FFF2-40B4-BE49-F238E27FC236}">
                <a16:creationId xmlns:a16="http://schemas.microsoft.com/office/drawing/2014/main" id="{B45AA194-AA88-61B2-F3F4-9B2130C38915}"/>
              </a:ext>
            </a:extLst>
          </p:cNvPr>
          <p:cNvSpPr>
            <a:spLocks noGrp="1"/>
          </p:cNvSpPr>
          <p:nvPr>
            <p:ph type="body" sz="half" idx="2"/>
          </p:nvPr>
        </p:nvSpPr>
        <p:spPr/>
        <p:txBody>
          <a:bodyPr>
            <a:normAutofit lnSpcReduction="10000"/>
          </a:bodyPr>
          <a:lstStyle/>
          <a:p>
            <a:r>
              <a:rPr lang="en-US" sz="2000" dirty="0">
                <a:solidFill>
                  <a:schemeClr val="tx1"/>
                </a:solidFill>
                <a:latin typeface="Franklin Gothic Book" panose="020B0503020102020204" pitchFamily="34" charset="0"/>
              </a:rPr>
              <a:t>The Java Queue interface supports all Collection interface methods, including deletion, insertion, and linked lists that can grow in size dynamically. Unlike arrays, it is simple to insert and delete elements from a linked list because we only need to change the pointers of the previous and next element to insert or delete an element.</a:t>
            </a:r>
            <a:endParaRPr lang="en-PH" sz="2000" dirty="0">
              <a:solidFill>
                <a:schemeClr val="tx1"/>
              </a:solidFill>
              <a:latin typeface="Franklin Gothic Book" panose="020B0503020102020204" pitchFamily="34" charset="0"/>
            </a:endParaRPr>
          </a:p>
          <a:p>
            <a:endParaRPr lang="en-US" dirty="0"/>
          </a:p>
        </p:txBody>
      </p:sp>
      <p:pic>
        <p:nvPicPr>
          <p:cNvPr id="7" name="Picture Placeholder 6">
            <a:extLst>
              <a:ext uri="{FF2B5EF4-FFF2-40B4-BE49-F238E27FC236}">
                <a16:creationId xmlns:a16="http://schemas.microsoft.com/office/drawing/2014/main" id="{3FB36039-9AB3-ED86-8751-582064849732}"/>
              </a:ext>
            </a:extLst>
          </p:cNvPr>
          <p:cNvPicPr>
            <a:picLocks noGrp="1" noChangeAspect="1"/>
          </p:cNvPicPr>
          <p:nvPr>
            <p:ph type="pic" idx="1"/>
          </p:nvPr>
        </p:nvPicPr>
        <p:blipFill>
          <a:blip r:embed="rId2"/>
          <a:srcRect l="26659" r="26659"/>
          <a:stretch>
            <a:fillRect/>
          </a:stretch>
        </p:blipFill>
        <p:spPr/>
      </p:pic>
    </p:spTree>
    <p:extLst>
      <p:ext uri="{BB962C8B-B14F-4D97-AF65-F5344CB8AC3E}">
        <p14:creationId xmlns:p14="http://schemas.microsoft.com/office/powerpoint/2010/main" val="367370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8ED0-CE99-63E7-F6C1-7288C663A7D7}"/>
              </a:ext>
            </a:extLst>
          </p:cNvPr>
          <p:cNvSpPr>
            <a:spLocks noGrp="1"/>
          </p:cNvSpPr>
          <p:nvPr>
            <p:ph type="title"/>
          </p:nvPr>
        </p:nvSpPr>
        <p:spPr>
          <a:xfrm>
            <a:off x="913795" y="763702"/>
            <a:ext cx="5707899" cy="1048320"/>
          </a:xfrm>
        </p:spPr>
        <p:txBody>
          <a:bodyPr/>
          <a:lstStyle/>
          <a:p>
            <a:r>
              <a:rPr lang="en-US" sz="3200" dirty="0">
                <a:latin typeface="Bebas Neue" panose="020B0606020202050201" pitchFamily="34" charset="0"/>
              </a:rPr>
              <a:t>BENEFITS OF THE DATA STRUCTURE ON THE CASE APPLICATION</a:t>
            </a:r>
            <a:endParaRPr lang="en-US" dirty="0"/>
          </a:p>
        </p:txBody>
      </p:sp>
      <p:sp>
        <p:nvSpPr>
          <p:cNvPr id="4" name="Text Placeholder 3">
            <a:extLst>
              <a:ext uri="{FF2B5EF4-FFF2-40B4-BE49-F238E27FC236}">
                <a16:creationId xmlns:a16="http://schemas.microsoft.com/office/drawing/2014/main" id="{B45AA194-AA88-61B2-F3F4-9B2130C38915}"/>
              </a:ext>
            </a:extLst>
          </p:cNvPr>
          <p:cNvSpPr>
            <a:spLocks noGrp="1"/>
          </p:cNvSpPr>
          <p:nvPr>
            <p:ph type="body" sz="half" idx="2"/>
          </p:nvPr>
        </p:nvSpPr>
        <p:spPr/>
        <p:txBody>
          <a:bodyPr>
            <a:normAutofit/>
          </a:bodyPr>
          <a:lstStyle/>
          <a:p>
            <a:pPr marL="285750" indent="-285750" algn="l">
              <a:buFont typeface="Arial" panose="020B0604020202020204" pitchFamily="34" charset="0"/>
              <a:buChar char="•"/>
            </a:pPr>
            <a:r>
              <a:rPr lang="en-US" sz="2400" dirty="0">
                <a:latin typeface="Franklin Gothic Book" panose="020B0503020102020204" pitchFamily="34" charset="0"/>
              </a:rPr>
              <a:t>To reduce customer wait time and service time</a:t>
            </a:r>
          </a:p>
          <a:p>
            <a:pPr marL="285750" indent="-285750" algn="l">
              <a:buFont typeface="Arial" panose="020B0604020202020204" pitchFamily="34" charset="0"/>
              <a:buChar char="•"/>
            </a:pPr>
            <a:r>
              <a:rPr lang="en-US" sz="2400" dirty="0">
                <a:latin typeface="Franklin Gothic Book" panose="020B0503020102020204" pitchFamily="34" charset="0"/>
              </a:rPr>
              <a:t>To reduce customer complaint</a:t>
            </a:r>
          </a:p>
          <a:p>
            <a:pPr marL="285750" indent="-285750" algn="l">
              <a:buFont typeface="Arial" panose="020B0604020202020204" pitchFamily="34" charset="0"/>
              <a:buChar char="•"/>
            </a:pPr>
            <a:r>
              <a:rPr lang="en-US" sz="2400" dirty="0"/>
              <a:t>More organized costumer service</a:t>
            </a:r>
          </a:p>
          <a:p>
            <a:pPr marL="285750" indent="-285750" algn="l">
              <a:buFont typeface="Arial" panose="020B0604020202020204" pitchFamily="34" charset="0"/>
              <a:buChar char="•"/>
            </a:pPr>
            <a:r>
              <a:rPr lang="en-US" sz="2400" dirty="0">
                <a:latin typeface="Franklin Gothic Book" panose="020B0503020102020204" pitchFamily="34" charset="0"/>
              </a:rPr>
              <a:t>Gives you access to the    customer data</a:t>
            </a:r>
            <a:endParaRPr lang="en-PH" sz="2400" dirty="0">
              <a:latin typeface="Franklin Gothic Book" panose="020B0503020102020204" pitchFamily="34" charset="0"/>
            </a:endParaRPr>
          </a:p>
          <a:p>
            <a:pPr marL="285750" indent="-285750">
              <a:buFont typeface="Arial" panose="020B0604020202020204" pitchFamily="34" charset="0"/>
              <a:buChar char="•"/>
            </a:pPr>
            <a:endParaRPr lang="en-US" sz="2400" dirty="0"/>
          </a:p>
        </p:txBody>
      </p:sp>
      <p:pic>
        <p:nvPicPr>
          <p:cNvPr id="7" name="Picture Placeholder 6">
            <a:extLst>
              <a:ext uri="{FF2B5EF4-FFF2-40B4-BE49-F238E27FC236}">
                <a16:creationId xmlns:a16="http://schemas.microsoft.com/office/drawing/2014/main" id="{301326A3-DC6B-86F9-F8A1-4AF1009CC42C}"/>
              </a:ext>
            </a:extLst>
          </p:cNvPr>
          <p:cNvPicPr>
            <a:picLocks noGrp="1" noChangeAspect="1"/>
          </p:cNvPicPr>
          <p:nvPr>
            <p:ph type="pic" idx="1"/>
          </p:nvPr>
        </p:nvPicPr>
        <p:blipFill>
          <a:blip r:embed="rId2"/>
          <a:srcRect l="27766" r="27766"/>
          <a:stretch>
            <a:fillRect/>
          </a:stretch>
        </p:blipFill>
        <p:spPr/>
      </p:pic>
    </p:spTree>
    <p:extLst>
      <p:ext uri="{BB962C8B-B14F-4D97-AF65-F5344CB8AC3E}">
        <p14:creationId xmlns:p14="http://schemas.microsoft.com/office/powerpoint/2010/main" val="2880584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{9C035552-ABBF-4C43-A869-145157A7D7D5}tf55705232_win32</Template>
  <TotalTime>28</TotalTime>
  <Words>312</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Bebas Neue</vt:lpstr>
      <vt:lpstr>Calibri</vt:lpstr>
      <vt:lpstr>Franklin Gothic Book</vt:lpstr>
      <vt:lpstr>Goudy Old Style</vt:lpstr>
      <vt:lpstr>Wingdings 2</vt:lpstr>
      <vt:lpstr>SlateVTI</vt:lpstr>
      <vt:lpstr>Group 2: Resort Reservation</vt:lpstr>
      <vt:lpstr>Introduction of the use case application</vt:lpstr>
      <vt:lpstr>The chosen data structure used in detail</vt:lpstr>
      <vt:lpstr>Why was the data structure chosen?</vt:lpstr>
      <vt:lpstr>BENEFITS OF THE DATA STRUCTURE ON THE CASE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Resort Reservation</dc:title>
  <dc:creator>Estimadora, Jhon Texter</dc:creator>
  <cp:lastModifiedBy>Estimadora, Jhon Texter</cp:lastModifiedBy>
  <cp:revision>1</cp:revision>
  <dcterms:created xsi:type="dcterms:W3CDTF">2022-11-07T13:56:19Z</dcterms:created>
  <dcterms:modified xsi:type="dcterms:W3CDTF">2022-11-07T14:24:36Z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