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4" r:id="rId5"/>
    <p:sldId id="308" r:id="rId6"/>
    <p:sldId id="309" r:id="rId7"/>
    <p:sldId id="310" r:id="rId8"/>
    <p:sldId id="312" r:id="rId9"/>
    <p:sldId id="311" r:id="rId10"/>
    <p:sldId id="313" r:id="rId11"/>
    <p:sldId id="314" r:id="rId12"/>
    <p:sldId id="315" r:id="rId13"/>
    <p:sldId id="317" r:id="rId14"/>
    <p:sldId id="316" r:id="rId15"/>
    <p:sldId id="318" r:id="rId16"/>
    <p:sldId id="319" r:id="rId17"/>
    <p:sldId id="320"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34" autoAdjust="0"/>
  </p:normalViewPr>
  <p:slideViewPr>
    <p:cSldViewPr snapToGrid="0">
      <p:cViewPr varScale="1">
        <p:scale>
          <a:sx n="55" d="100"/>
          <a:sy n="55" d="100"/>
        </p:scale>
        <p:origin x="1096"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9" d="100"/>
          <a:sy n="49" d="100"/>
        </p:scale>
        <p:origin x="2740"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a:t>
            </a:fld>
            <a:endParaRPr lang="en-US" dirty="0"/>
          </a:p>
        </p:txBody>
      </p:sp>
    </p:spTree>
    <p:extLst>
      <p:ext uri="{BB962C8B-B14F-4D97-AF65-F5344CB8AC3E}">
        <p14:creationId xmlns:p14="http://schemas.microsoft.com/office/powerpoint/2010/main" val="4118386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data that are not used or dropped, the reasons they are so are because some of them are just unencoded version of other features like Breed name and breed 1. Some features are also binned version of other features like Video Amount and video amount bins. Binning can be good as it can make the data more simpler to understand, reduce complexity and good for data that have many outliers or are skewed. But it can also result in under representation of certain values and can result in losing of information which can go against the consideration of ethicality. Ultimately, binning of data is dependent if the model will perform better. In my case however, none of my models performed better using the binned data and so I decide to use the actual data itself.</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10</a:t>
            </a:fld>
            <a:endParaRPr lang="en-US" dirty="0"/>
          </a:p>
        </p:txBody>
      </p:sp>
    </p:spTree>
    <p:extLst>
      <p:ext uri="{BB962C8B-B14F-4D97-AF65-F5344CB8AC3E}">
        <p14:creationId xmlns:p14="http://schemas.microsoft.com/office/powerpoint/2010/main" val="34318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description which is a much more complex data, there are 13 missing values. I decide to not fully drop the column or rows as the features that I produced from it improves my model performance. So from description, I was able to produce description length and description word count but I believe this is not sufficient to capture the whole meaning of the description. Hence I decide to produce a cleaned version of description by converting it to small letters, cleaning the punctuations, keeping the alpha, removing the stop words, stemming to get the base form of the words and then filling the empty ones with an empty string. Finally, I created a </a:t>
            </a:r>
            <a:r>
              <a:rPr lang="en-US" dirty="0" err="1"/>
              <a:t>tf-idf</a:t>
            </a:r>
            <a:r>
              <a:rPr lang="en-US" dirty="0"/>
              <a:t> matrix our of the top 1000 most frequently appeared words.</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11</a:t>
            </a:fld>
            <a:endParaRPr lang="en-US" dirty="0"/>
          </a:p>
        </p:txBody>
      </p:sp>
    </p:spTree>
    <p:extLst>
      <p:ext uri="{BB962C8B-B14F-4D97-AF65-F5344CB8AC3E}">
        <p14:creationId xmlns:p14="http://schemas.microsoft.com/office/powerpoint/2010/main" val="257656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train the model, I did a train test split of 20% testing and 80% training. I then did a model evaluation base of the base model of different classification algorithms. So from the table, I evaluated the accuracy and average f1 score of random forest, gradient boosting, Ada boost, SVM, XGB classifier and Gaussian Naïve bayes model. From here, I concluded that the random forest model performs the best among the rest and decided to proceed with random forest model.</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12</a:t>
            </a:fld>
            <a:endParaRPr lang="en-US" dirty="0"/>
          </a:p>
        </p:txBody>
      </p:sp>
    </p:spTree>
    <p:extLst>
      <p:ext uri="{BB962C8B-B14F-4D97-AF65-F5344CB8AC3E}">
        <p14:creationId xmlns:p14="http://schemas.microsoft.com/office/powerpoint/2010/main" val="2403949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Proceeding with the random forest model, I used grid search cv to find the best hyper parameters to be used for the model to get the highest accuracy and f1 score, grid search cv also eliminates the need to manually create a validation set due to k fold cross validation. So from the model that grid search have me, it was able to achieve an accuracy of 0.46 and average f1 score of 0.388.</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13</a:t>
            </a:fld>
            <a:endParaRPr lang="en-US" dirty="0"/>
          </a:p>
        </p:txBody>
      </p:sp>
    </p:spTree>
    <p:extLst>
      <p:ext uri="{BB962C8B-B14F-4D97-AF65-F5344CB8AC3E}">
        <p14:creationId xmlns:p14="http://schemas.microsoft.com/office/powerpoint/2010/main" val="1324092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flow of the pipeline, so first we will retrieve the data from the csv file. In dataprep.py, Data preprocessing occurs where I choose the data that I want to include in the training, feature engineering where I created additional features and then did a train test split and store them into their respective csv files. This csv files is then used by model.py where in model.py, there is a grid search cv that try all the different hyper parameters combination using a random forest model, and when the best model is produced, it is saved in the proper folder and then evaluated against the test set to produce a classification report containing precision, recall, f1 score and accuracy.</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14</a:t>
            </a:fld>
            <a:endParaRPr lang="en-US" dirty="0"/>
          </a:p>
        </p:txBody>
      </p:sp>
    </p:spTree>
    <p:extLst>
      <p:ext uri="{BB962C8B-B14F-4D97-AF65-F5344CB8AC3E}">
        <p14:creationId xmlns:p14="http://schemas.microsoft.com/office/powerpoint/2010/main" val="194462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 will do a quick recap, so the problem was that </a:t>
            </a:r>
            <a:r>
              <a:rPr lang="en-US" dirty="0" err="1"/>
              <a:t>petfinder</a:t>
            </a:r>
            <a:r>
              <a:rPr lang="en-US" dirty="0"/>
              <a:t> Malaysia has faced falling donations and slower adoption rates and with adoption rate as one of the key metrics for the organization, they need a way to predict this key metric to understand factors affecting adoption rate. The data given was from pet listings in their portal and the objective is to use the data to extract features to predict adoption rate and better understand the adopters preference. So if we were able to get a good prediction model, the benefits are that there will be fresh new content for the portal, boost revenue from sponsorship and partnership and most importantly, animals are able to find a new home sooner</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2</a:t>
            </a:fld>
            <a:endParaRPr lang="en-US" dirty="0"/>
          </a:p>
        </p:txBody>
      </p:sp>
    </p:spTree>
    <p:extLst>
      <p:ext uri="{BB962C8B-B14F-4D97-AF65-F5344CB8AC3E}">
        <p14:creationId xmlns:p14="http://schemas.microsoft.com/office/powerpoint/2010/main" val="423899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at hand was from pets_prepared.csv with a total of 14,993 rows of data and 49 features. These are all the different categorical, numerical, not used or dropped and other data that I worked with </a:t>
            </a:r>
            <a:r>
              <a:rPr lang="en-US" dirty="0" err="1"/>
              <a:t>with</a:t>
            </a:r>
            <a:r>
              <a:rPr lang="en-US" dirty="0"/>
              <a:t> the red color features being created by me</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3</a:t>
            </a:fld>
            <a:endParaRPr lang="en-US" dirty="0"/>
          </a:p>
        </p:txBody>
      </p:sp>
    </p:spTree>
    <p:extLst>
      <p:ext uri="{BB962C8B-B14F-4D97-AF65-F5344CB8AC3E}">
        <p14:creationId xmlns:p14="http://schemas.microsoft.com/office/powerpoint/2010/main" val="28067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the EDA, the 1</a:t>
            </a:r>
            <a:r>
              <a:rPr lang="en-US" baseline="30000" dirty="0"/>
              <a:t>st</a:t>
            </a:r>
            <a:r>
              <a:rPr lang="en-US" dirty="0"/>
              <a:t> step I did was to check for missing values, I found that the name, description and Breed name are missing values and there are 3 ways that I usually deal with it, first being drop the rows, secondly drop the columns then lastly filling in the missing values. Next I also check for collinearity to see if there is an obvious relationship between the dependent variable and target variable.</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4</a:t>
            </a:fld>
            <a:endParaRPr lang="en-US" dirty="0"/>
          </a:p>
        </p:txBody>
      </p:sp>
    </p:spTree>
    <p:extLst>
      <p:ext uri="{BB962C8B-B14F-4D97-AF65-F5344CB8AC3E}">
        <p14:creationId xmlns:p14="http://schemas.microsoft.com/office/powerpoint/2010/main" val="150669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dealing with the missing values, I did a check on the predicted variable which is adoption speed. So I first did a value count to see the count across the different speed and also create a visualization, we can see that most animals are adopted at adoption speed of 4 followed by 2 and least animals are adopted at speed of 0 which is the same day the animal was listed.</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5</a:t>
            </a:fld>
            <a:endParaRPr lang="en-US" dirty="0"/>
          </a:p>
        </p:txBody>
      </p:sp>
    </p:spTree>
    <p:extLst>
      <p:ext uri="{BB962C8B-B14F-4D97-AF65-F5344CB8AC3E}">
        <p14:creationId xmlns:p14="http://schemas.microsoft.com/office/powerpoint/2010/main" val="240495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returning back to the variable with missing values which is name, there are 8 missing values. After doing a value count, we can see that most don’t even have a name to begin with and some names are not even names but descriptions. There are also a total of 9059 unique names and after creating a visualization of the adoption speed count for each name, in general most of the name follows the same relationship. Furthermore, if we want to use it for training, we need to encode 9059 names which might not be worth it as it can be too computationally expensive. So I decide to drop the column</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6</a:t>
            </a:fld>
            <a:endParaRPr lang="en-US" dirty="0"/>
          </a:p>
        </p:txBody>
      </p:sp>
    </p:spTree>
    <p:extLst>
      <p:ext uri="{BB962C8B-B14F-4D97-AF65-F5344CB8AC3E}">
        <p14:creationId xmlns:p14="http://schemas.microsoft.com/office/powerpoint/2010/main" val="1365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Breed Name, there are 5 missing values and it is actually identical to column Breed1 except that Breed name is just the unencoded version of Breed1. So there is no use for this aside for easier visualization title and we can just simply drop the column. I will cover the description column later on as it is a much more complex feature.</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7</a:t>
            </a:fld>
            <a:endParaRPr lang="en-US" dirty="0"/>
          </a:p>
        </p:txBody>
      </p:sp>
    </p:spTree>
    <p:extLst>
      <p:ext uri="{BB962C8B-B14F-4D97-AF65-F5344CB8AC3E}">
        <p14:creationId xmlns:p14="http://schemas.microsoft.com/office/powerpoint/2010/main" val="3806449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I will go through the EDA on the different data types first. First one is categorical variables, so the EDA I performed on categorical variables are generally the same. I will create a visualization using bar chart across the different categories and then get descriptive statistics of each categories such as mean, median using the pandas function describe. Before training, for some of the features that are not already encoded, I will perform a label encoding to the features such as </a:t>
            </a:r>
            <a:r>
              <a:rPr lang="en-US" dirty="0" err="1"/>
              <a:t>NameorNo</a:t>
            </a:r>
            <a:r>
              <a:rPr lang="en-US" dirty="0"/>
              <a:t> and </a:t>
            </a:r>
            <a:r>
              <a:rPr lang="en-US" dirty="0" err="1"/>
              <a:t>BreedPure</a:t>
            </a:r>
            <a:r>
              <a:rPr lang="en-US" dirty="0"/>
              <a:t>. An example of the EDA I did was for feature animal type, I created 2 bar charts, from the left side, we can see that there are more dogs than cats in the adoption center, from the middle bar chart, from the pattern itself we can see that more cats are adopted at a lower adoption Speed as compared to the dogs as more percentage of the cats falls under lower adoption speed and even the descriptive </a:t>
            </a:r>
            <a:r>
              <a:rPr lang="en-US" dirty="0" err="1"/>
              <a:t>statstic</a:t>
            </a:r>
            <a:r>
              <a:rPr lang="en-US" dirty="0"/>
              <a:t> supports this as the mean adoption speed for cat is lower than that of dog.</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8</a:t>
            </a:fld>
            <a:endParaRPr lang="en-US" dirty="0"/>
          </a:p>
        </p:txBody>
      </p:sp>
    </p:spTree>
    <p:extLst>
      <p:ext uri="{BB962C8B-B14F-4D97-AF65-F5344CB8AC3E}">
        <p14:creationId xmlns:p14="http://schemas.microsoft.com/office/powerpoint/2010/main" val="401869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numerical variables, similarly again, the Eda I performed are generally also the same. I create </a:t>
            </a:r>
            <a:r>
              <a:rPr lang="en-US" dirty="0" err="1"/>
              <a:t>visualisations</a:t>
            </a:r>
            <a:r>
              <a:rPr lang="en-US" dirty="0"/>
              <a:t> using histogram, KDE, violin or box plot to show the distribution of the numbers and then get the descriptive </a:t>
            </a:r>
            <a:r>
              <a:rPr lang="en-US" dirty="0" err="1"/>
              <a:t>statstics</a:t>
            </a:r>
            <a:r>
              <a:rPr lang="en-US" dirty="0"/>
              <a:t> of the numerical variables by using the group by on adoption speed instead. So for example age, I did a KDE plot and a violin plot, from the KDE plot, we can see that most of the animals are actually young regardless of dogs or cats, and from the violin plot, the width of the violin at the median is also larger for adoption speed 1 and 2 indicating more animals are younger for adoption speed 1 and 2  as compared to the rest. I also did a descriptive statistics and it also supports the pattern of younger animals tend to get adopted faster as the mean age increases as adoption speed increases</a:t>
            </a:r>
            <a:endParaRPr lang="en-SG" dirty="0"/>
          </a:p>
        </p:txBody>
      </p:sp>
      <p:sp>
        <p:nvSpPr>
          <p:cNvPr id="4" name="Slide Number Placeholder 3"/>
          <p:cNvSpPr>
            <a:spLocks noGrp="1"/>
          </p:cNvSpPr>
          <p:nvPr>
            <p:ph type="sldNum" sz="quarter" idx="5"/>
          </p:nvPr>
        </p:nvSpPr>
        <p:spPr/>
        <p:txBody>
          <a:bodyPr/>
          <a:lstStyle/>
          <a:p>
            <a:fld id="{4306F76E-E60C-4C54-B47A-C2C406EC8F72}" type="slidenum">
              <a:rPr lang="en-US" smtClean="0"/>
              <a:t>9</a:t>
            </a:fld>
            <a:endParaRPr lang="en-US" dirty="0"/>
          </a:p>
        </p:txBody>
      </p:sp>
    </p:spTree>
    <p:extLst>
      <p:ext uri="{BB962C8B-B14F-4D97-AF65-F5344CB8AC3E}">
        <p14:creationId xmlns:p14="http://schemas.microsoft.com/office/powerpoint/2010/main" val="22157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12568" y="1743441"/>
            <a:ext cx="5975499" cy="1475013"/>
          </a:xfrm>
        </p:spPr>
        <p:txBody>
          <a:bodyPr>
            <a:normAutofit/>
          </a:bodyPr>
          <a:lstStyle/>
          <a:p>
            <a:r>
              <a:rPr lang="en-US" sz="4000" b="1" dirty="0">
                <a:solidFill>
                  <a:schemeClr val="tx1"/>
                </a:solidFill>
              </a:rPr>
              <a:t>Technical assessment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94904" y="5247252"/>
            <a:ext cx="10225530" cy="590321"/>
          </a:xfrm>
        </p:spPr>
        <p:txBody>
          <a:bodyPr>
            <a:normAutofit/>
          </a:bodyPr>
          <a:lstStyle/>
          <a:p>
            <a:r>
              <a:rPr lang="en-US" b="1" dirty="0">
                <a:solidFill>
                  <a:schemeClr val="tx1"/>
                </a:solidFill>
              </a:rPr>
              <a:t>Valentino </a:t>
            </a:r>
            <a:r>
              <a:rPr lang="en-US" b="1" dirty="0" err="1">
                <a:solidFill>
                  <a:schemeClr val="tx1"/>
                </a:solidFill>
              </a:rPr>
              <a:t>ong</a:t>
            </a:r>
            <a:endParaRPr lang="en-US" sz="1600" b="1" dirty="0">
              <a:solidFill>
                <a:schemeClr val="tx1"/>
              </a:solidFill>
            </a:endParaRPr>
          </a:p>
        </p:txBody>
      </p:sp>
      <p:pic>
        <p:nvPicPr>
          <p:cNvPr id="4" name="Picture 2" descr="Pets For Adoption | PetFinder.my">
            <a:extLst>
              <a:ext uri="{FF2B5EF4-FFF2-40B4-BE49-F238E27FC236}">
                <a16:creationId xmlns:a16="http://schemas.microsoft.com/office/drawing/2014/main" id="{ADCBDE3B-3F9A-FE17-529A-D0B859529A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196" y="2228750"/>
            <a:ext cx="5628196" cy="98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579E-1792-7708-51D5-FB2AB2BD0E6A}"/>
              </a:ext>
            </a:extLst>
          </p:cNvPr>
          <p:cNvSpPr>
            <a:spLocks noGrp="1"/>
          </p:cNvSpPr>
          <p:nvPr>
            <p:ph type="title"/>
          </p:nvPr>
        </p:nvSpPr>
        <p:spPr>
          <a:xfrm>
            <a:off x="581192" y="702156"/>
            <a:ext cx="11029616" cy="466244"/>
          </a:xfrm>
        </p:spPr>
        <p:txBody>
          <a:bodyPr>
            <a:normAutofit fontScale="90000"/>
          </a:bodyPr>
          <a:lstStyle/>
          <a:p>
            <a:r>
              <a:rPr lang="en-US" dirty="0"/>
              <a:t>Not used/dropped data</a:t>
            </a:r>
            <a:endParaRPr lang="en-SG" dirty="0"/>
          </a:p>
        </p:txBody>
      </p:sp>
      <p:sp>
        <p:nvSpPr>
          <p:cNvPr id="4" name="TextBox 3">
            <a:extLst>
              <a:ext uri="{FF2B5EF4-FFF2-40B4-BE49-F238E27FC236}">
                <a16:creationId xmlns:a16="http://schemas.microsoft.com/office/drawing/2014/main" id="{E3D4BC4C-01D9-329F-89BB-E67CB0C00F97}"/>
              </a:ext>
            </a:extLst>
          </p:cNvPr>
          <p:cNvSpPr txBox="1"/>
          <p:nvPr/>
        </p:nvSpPr>
        <p:spPr>
          <a:xfrm>
            <a:off x="469900" y="1485900"/>
            <a:ext cx="117221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Some are just </a:t>
            </a:r>
            <a:r>
              <a:rPr lang="en-US" sz="2400" b="1" u="sng" dirty="0"/>
              <a:t>unencoded version </a:t>
            </a:r>
            <a:r>
              <a:rPr lang="en-US" sz="2400" dirty="0"/>
              <a:t>of features like </a:t>
            </a:r>
            <a:r>
              <a:rPr lang="en-US" sz="2400" dirty="0" err="1"/>
              <a:t>BreedName</a:t>
            </a:r>
            <a:r>
              <a:rPr lang="en-US" sz="2400" dirty="0"/>
              <a:t> vs Breed1</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Some features are </a:t>
            </a:r>
            <a:r>
              <a:rPr lang="en-US" sz="2400" b="1" u="sng" dirty="0"/>
              <a:t>binned version of other features </a:t>
            </a:r>
            <a:r>
              <a:rPr lang="en-US" sz="2400" dirty="0"/>
              <a:t>like </a:t>
            </a:r>
            <a:r>
              <a:rPr lang="en-US" sz="2400" dirty="0" err="1"/>
              <a:t>VideoAmtBins</a:t>
            </a:r>
            <a:r>
              <a:rPr lang="en-US" sz="2400" dirty="0"/>
              <a:t> vs </a:t>
            </a:r>
            <a:r>
              <a:rPr lang="en-US" sz="2400" dirty="0" err="1"/>
              <a:t>VideoAmount</a:t>
            </a:r>
            <a:endParaRPr lang="en-US" sz="2400" dirty="0"/>
          </a:p>
          <a:p>
            <a:r>
              <a:rPr lang="en-US" sz="2400" dirty="0"/>
              <a:t>	- Binning might result in </a:t>
            </a:r>
            <a:r>
              <a:rPr lang="en-US" sz="2400" b="1" u="sng" dirty="0"/>
              <a:t>under representation of certain values</a:t>
            </a:r>
          </a:p>
          <a:p>
            <a:r>
              <a:rPr lang="en-US" sz="2400" dirty="0"/>
              <a:t>	</a:t>
            </a:r>
            <a:r>
              <a:rPr lang="en-US" sz="2400" b="1" u="sng" dirty="0"/>
              <a:t>- Loses information </a:t>
            </a:r>
            <a:r>
              <a:rPr lang="en-US" sz="2400" dirty="0"/>
              <a:t>(Not so ethical)</a:t>
            </a:r>
          </a:p>
          <a:p>
            <a:endParaRPr lang="en-US" sz="2400" b="1" u="sng" dirty="0"/>
          </a:p>
          <a:p>
            <a:pPr marL="285750" indent="-285750">
              <a:buFont typeface="Arial" panose="020B0604020202020204" pitchFamily="34" charset="0"/>
              <a:buChar char="•"/>
            </a:pPr>
            <a:r>
              <a:rPr lang="en-SG" sz="2400" dirty="0"/>
              <a:t>Ultimately Dependent if using the binned data will allow the </a:t>
            </a:r>
            <a:r>
              <a:rPr lang="en-SG" sz="2400" b="1" u="sng" dirty="0"/>
              <a:t>model to perform better</a:t>
            </a:r>
          </a:p>
          <a:p>
            <a:pPr marL="285750" indent="-285750">
              <a:buFont typeface="Arial" panose="020B0604020202020204" pitchFamily="34" charset="0"/>
              <a:buChar char="•"/>
            </a:pPr>
            <a:endParaRPr lang="en-SG" sz="2400" dirty="0"/>
          </a:p>
          <a:p>
            <a:pPr marL="285750" indent="-285750">
              <a:buFont typeface="Arial" panose="020B0604020202020204" pitchFamily="34" charset="0"/>
              <a:buChar char="•"/>
            </a:pPr>
            <a:r>
              <a:rPr lang="en-SG" sz="2400" dirty="0"/>
              <a:t>In my case, </a:t>
            </a:r>
            <a:r>
              <a:rPr lang="en-SG" sz="2400" b="1" u="sng" dirty="0"/>
              <a:t>none of the models with the binned data </a:t>
            </a:r>
            <a:r>
              <a:rPr lang="en-SG" sz="2400" dirty="0"/>
              <a:t>perform better than using the actual data </a:t>
            </a:r>
            <a:r>
              <a:rPr lang="en-SG" sz="2400" b="1" u="sng" dirty="0"/>
              <a:t>so did not use the binned version</a:t>
            </a:r>
          </a:p>
        </p:txBody>
      </p:sp>
    </p:spTree>
    <p:extLst>
      <p:ext uri="{BB962C8B-B14F-4D97-AF65-F5344CB8AC3E}">
        <p14:creationId xmlns:p14="http://schemas.microsoft.com/office/powerpoint/2010/main" val="50615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C26D-B171-72FF-BACC-90F3B86D76D5}"/>
              </a:ext>
            </a:extLst>
          </p:cNvPr>
          <p:cNvSpPr>
            <a:spLocks noGrp="1"/>
          </p:cNvSpPr>
          <p:nvPr>
            <p:ph type="title"/>
          </p:nvPr>
        </p:nvSpPr>
        <p:spPr>
          <a:xfrm>
            <a:off x="581192" y="702156"/>
            <a:ext cx="11029616" cy="555144"/>
          </a:xfrm>
        </p:spPr>
        <p:txBody>
          <a:bodyPr/>
          <a:lstStyle/>
          <a:p>
            <a:r>
              <a:rPr lang="en-US" dirty="0"/>
              <a:t>Description</a:t>
            </a:r>
            <a:endParaRPr lang="en-SG" dirty="0"/>
          </a:p>
        </p:txBody>
      </p:sp>
      <p:sp>
        <p:nvSpPr>
          <p:cNvPr id="5" name="TextBox 4">
            <a:extLst>
              <a:ext uri="{FF2B5EF4-FFF2-40B4-BE49-F238E27FC236}">
                <a16:creationId xmlns:a16="http://schemas.microsoft.com/office/drawing/2014/main" id="{7493C767-94A3-A64E-2E29-DABB6F563B92}"/>
              </a:ext>
            </a:extLst>
          </p:cNvPr>
          <p:cNvSpPr txBox="1"/>
          <p:nvPr/>
        </p:nvSpPr>
        <p:spPr>
          <a:xfrm>
            <a:off x="419100" y="1354529"/>
            <a:ext cx="11582400"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13 Missing values</a:t>
            </a:r>
          </a:p>
          <a:p>
            <a:pPr marL="342900" indent="-342900">
              <a:buFont typeface="Arial" panose="020B0604020202020204" pitchFamily="34" charset="0"/>
              <a:buChar char="•"/>
            </a:pPr>
            <a:r>
              <a:rPr lang="en-US" sz="2400" b="1" u="sng" dirty="0"/>
              <a:t>Did not drop </a:t>
            </a:r>
            <a:r>
              <a:rPr lang="en-US" sz="2400" dirty="0"/>
              <a:t>the column/rows as it </a:t>
            </a:r>
            <a:r>
              <a:rPr lang="en-US" sz="2400" b="1" u="sng" dirty="0"/>
              <a:t>improves the model performance</a:t>
            </a:r>
          </a:p>
          <a:p>
            <a:pPr marL="342900" indent="-342900">
              <a:buFont typeface="Arial" panose="020B0604020202020204" pitchFamily="34" charset="0"/>
              <a:buChar char="•"/>
            </a:pPr>
            <a:r>
              <a:rPr lang="en-US" sz="2400" dirty="0"/>
              <a:t>Produce </a:t>
            </a:r>
            <a:r>
              <a:rPr lang="en-US" sz="2400" b="1" u="sng" dirty="0" err="1"/>
              <a:t>DescriptionLength</a:t>
            </a:r>
            <a:r>
              <a:rPr lang="en-US" sz="2400" dirty="0"/>
              <a:t> and </a:t>
            </a:r>
            <a:r>
              <a:rPr lang="en-US" sz="2400" b="1" u="sng" dirty="0" err="1"/>
              <a:t>DescriptionWordCount</a:t>
            </a:r>
            <a:r>
              <a:rPr lang="en-US" sz="2400" b="1" u="sng" dirty="0"/>
              <a:t> </a:t>
            </a:r>
          </a:p>
          <a:p>
            <a:pPr marL="342900" indent="-342900">
              <a:buFont typeface="Arial" panose="020B0604020202020204" pitchFamily="34" charset="0"/>
              <a:buChar char="•"/>
            </a:pPr>
            <a:r>
              <a:rPr lang="en-US" sz="2400" dirty="0"/>
              <a:t>Steps to produce </a:t>
            </a:r>
            <a:r>
              <a:rPr lang="en-US" sz="2400" b="1" u="sng" dirty="0" err="1"/>
              <a:t>DescriptionCleaned</a:t>
            </a:r>
            <a:r>
              <a:rPr lang="en-US" sz="2400" b="1" u="sng" dirty="0"/>
              <a:t>:</a:t>
            </a:r>
          </a:p>
          <a:p>
            <a:r>
              <a:rPr lang="en-US" sz="2400" dirty="0"/>
              <a:t>	1) Convert to small letters</a:t>
            </a:r>
          </a:p>
          <a:p>
            <a:r>
              <a:rPr lang="en-US" sz="2400" dirty="0"/>
              <a:t>	2) Clean punctuation</a:t>
            </a:r>
          </a:p>
          <a:p>
            <a:r>
              <a:rPr lang="en-US" sz="2400" dirty="0"/>
              <a:t>	3) Keep alpha</a:t>
            </a:r>
          </a:p>
          <a:p>
            <a:r>
              <a:rPr lang="en-US" sz="2400" dirty="0"/>
              <a:t>	4) Remove </a:t>
            </a:r>
            <a:r>
              <a:rPr lang="en-US" sz="2400" dirty="0" err="1"/>
              <a:t>stopwords</a:t>
            </a:r>
            <a:endParaRPr lang="en-US" sz="2400" dirty="0"/>
          </a:p>
          <a:p>
            <a:r>
              <a:rPr lang="en-US" sz="2400" dirty="0"/>
              <a:t>	5) Stemming</a:t>
            </a:r>
          </a:p>
          <a:p>
            <a:r>
              <a:rPr lang="en-US" sz="2400" dirty="0"/>
              <a:t>	</a:t>
            </a:r>
            <a:r>
              <a:rPr lang="en-US" sz="2400" b="1" u="sng" dirty="0"/>
              <a:t>6) Fill </a:t>
            </a:r>
            <a:r>
              <a:rPr lang="en-US" sz="2400" b="1" u="sng" dirty="0" err="1"/>
              <a:t>NaN</a:t>
            </a:r>
            <a:r>
              <a:rPr lang="en-US" sz="2400" b="1" u="sng" dirty="0"/>
              <a:t> for empty ones</a:t>
            </a:r>
            <a:endParaRPr lang="en-SG" sz="2400" dirty="0"/>
          </a:p>
          <a:p>
            <a:pPr marL="342900" indent="-342900">
              <a:buFont typeface="Arial" panose="020B0604020202020204" pitchFamily="34" charset="0"/>
              <a:buChar char="•"/>
            </a:pPr>
            <a:r>
              <a:rPr lang="en-SG" sz="2400" dirty="0"/>
              <a:t>Create a </a:t>
            </a:r>
            <a:r>
              <a:rPr lang="en-SG" sz="2400" b="1" u="sng" dirty="0" err="1"/>
              <a:t>tf-idf</a:t>
            </a:r>
            <a:r>
              <a:rPr lang="en-SG" sz="2400" b="1" u="sng" dirty="0"/>
              <a:t> matrix out of the top 1000</a:t>
            </a:r>
            <a:r>
              <a:rPr lang="en-SG" sz="2400" dirty="0"/>
              <a:t> frequently appeared words	</a:t>
            </a:r>
          </a:p>
          <a:p>
            <a:endParaRPr lang="en-US" dirty="0"/>
          </a:p>
        </p:txBody>
      </p:sp>
      <p:pic>
        <p:nvPicPr>
          <p:cNvPr id="7" name="Picture 6">
            <a:extLst>
              <a:ext uri="{FF2B5EF4-FFF2-40B4-BE49-F238E27FC236}">
                <a16:creationId xmlns:a16="http://schemas.microsoft.com/office/drawing/2014/main" id="{781CDBC5-EDF5-4A3E-0C87-80F518FFB437}"/>
              </a:ext>
            </a:extLst>
          </p:cNvPr>
          <p:cNvPicPr>
            <a:picLocks noChangeAspect="1"/>
          </p:cNvPicPr>
          <p:nvPr/>
        </p:nvPicPr>
        <p:blipFill>
          <a:blip r:embed="rId3"/>
          <a:stretch>
            <a:fillRect/>
          </a:stretch>
        </p:blipFill>
        <p:spPr>
          <a:xfrm>
            <a:off x="419100" y="5598902"/>
            <a:ext cx="11353800" cy="569677"/>
          </a:xfrm>
          <a:prstGeom prst="rect">
            <a:avLst/>
          </a:prstGeom>
        </p:spPr>
      </p:pic>
    </p:spTree>
    <p:extLst>
      <p:ext uri="{BB962C8B-B14F-4D97-AF65-F5344CB8AC3E}">
        <p14:creationId xmlns:p14="http://schemas.microsoft.com/office/powerpoint/2010/main" val="39636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5AE-2F86-217B-7384-CEA94E838CE9}"/>
              </a:ext>
            </a:extLst>
          </p:cNvPr>
          <p:cNvSpPr>
            <a:spLocks noGrp="1"/>
          </p:cNvSpPr>
          <p:nvPr>
            <p:ph type="title"/>
          </p:nvPr>
        </p:nvSpPr>
        <p:spPr>
          <a:xfrm>
            <a:off x="111291" y="2826173"/>
            <a:ext cx="11029616" cy="440844"/>
          </a:xfrm>
        </p:spPr>
        <p:txBody>
          <a:bodyPr>
            <a:normAutofit fontScale="90000"/>
          </a:bodyPr>
          <a:lstStyle/>
          <a:p>
            <a:r>
              <a:rPr lang="en-US" dirty="0"/>
              <a:t>Model evaluation (base model)</a:t>
            </a:r>
            <a:endParaRPr lang="en-SG" dirty="0"/>
          </a:p>
        </p:txBody>
      </p:sp>
      <p:graphicFrame>
        <p:nvGraphicFramePr>
          <p:cNvPr id="9" name="Table 8">
            <a:extLst>
              <a:ext uri="{FF2B5EF4-FFF2-40B4-BE49-F238E27FC236}">
                <a16:creationId xmlns:a16="http://schemas.microsoft.com/office/drawing/2014/main" id="{3ED43ADC-F7AD-79D1-E183-1D0A0DF76FC4}"/>
              </a:ext>
            </a:extLst>
          </p:cNvPr>
          <p:cNvGraphicFramePr>
            <a:graphicFrameLocks noGrp="1"/>
          </p:cNvGraphicFramePr>
          <p:nvPr>
            <p:extLst>
              <p:ext uri="{D42A27DB-BD31-4B8C-83A1-F6EECF244321}">
                <p14:modId xmlns:p14="http://schemas.microsoft.com/office/powerpoint/2010/main" val="3317397207"/>
              </p:ext>
            </p:extLst>
          </p:nvPr>
        </p:nvGraphicFramePr>
        <p:xfrm>
          <a:off x="889000" y="3688656"/>
          <a:ext cx="9524998" cy="2188633"/>
        </p:xfrm>
        <a:graphic>
          <a:graphicData uri="http://schemas.openxmlformats.org/drawingml/2006/table">
            <a:tbl>
              <a:tblPr firstRow="1" bandRow="1">
                <a:tableStyleId>{5C22544A-7EE6-4342-B048-85BDC9FD1C3A}</a:tableStyleId>
              </a:tblPr>
              <a:tblGrid>
                <a:gridCol w="1360714">
                  <a:extLst>
                    <a:ext uri="{9D8B030D-6E8A-4147-A177-3AD203B41FA5}">
                      <a16:colId xmlns:a16="http://schemas.microsoft.com/office/drawing/2014/main" val="2484800550"/>
                    </a:ext>
                  </a:extLst>
                </a:gridCol>
                <a:gridCol w="1360714">
                  <a:extLst>
                    <a:ext uri="{9D8B030D-6E8A-4147-A177-3AD203B41FA5}">
                      <a16:colId xmlns:a16="http://schemas.microsoft.com/office/drawing/2014/main" val="876056799"/>
                    </a:ext>
                  </a:extLst>
                </a:gridCol>
                <a:gridCol w="1360714">
                  <a:extLst>
                    <a:ext uri="{9D8B030D-6E8A-4147-A177-3AD203B41FA5}">
                      <a16:colId xmlns:a16="http://schemas.microsoft.com/office/drawing/2014/main" val="3716836853"/>
                    </a:ext>
                  </a:extLst>
                </a:gridCol>
                <a:gridCol w="1360714">
                  <a:extLst>
                    <a:ext uri="{9D8B030D-6E8A-4147-A177-3AD203B41FA5}">
                      <a16:colId xmlns:a16="http://schemas.microsoft.com/office/drawing/2014/main" val="270094872"/>
                    </a:ext>
                  </a:extLst>
                </a:gridCol>
                <a:gridCol w="1360714">
                  <a:extLst>
                    <a:ext uri="{9D8B030D-6E8A-4147-A177-3AD203B41FA5}">
                      <a16:colId xmlns:a16="http://schemas.microsoft.com/office/drawing/2014/main" val="557269174"/>
                    </a:ext>
                  </a:extLst>
                </a:gridCol>
                <a:gridCol w="1360714">
                  <a:extLst>
                    <a:ext uri="{9D8B030D-6E8A-4147-A177-3AD203B41FA5}">
                      <a16:colId xmlns:a16="http://schemas.microsoft.com/office/drawing/2014/main" val="3820074730"/>
                    </a:ext>
                  </a:extLst>
                </a:gridCol>
                <a:gridCol w="1360714">
                  <a:extLst>
                    <a:ext uri="{9D8B030D-6E8A-4147-A177-3AD203B41FA5}">
                      <a16:colId xmlns:a16="http://schemas.microsoft.com/office/drawing/2014/main" val="1960829465"/>
                    </a:ext>
                  </a:extLst>
                </a:gridCol>
              </a:tblGrid>
              <a:tr h="0">
                <a:tc>
                  <a:txBody>
                    <a:bodyPr/>
                    <a:lstStyle/>
                    <a:p>
                      <a:endParaRPr lang="en-SG"/>
                    </a:p>
                  </a:txBody>
                  <a:tcPr/>
                </a:tc>
                <a:tc>
                  <a:txBody>
                    <a:bodyPr/>
                    <a:lstStyle/>
                    <a:p>
                      <a:r>
                        <a:rPr lang="en-US" dirty="0">
                          <a:solidFill>
                            <a:srgbClr val="FF0000"/>
                          </a:solidFill>
                        </a:rPr>
                        <a:t>Random Forest</a:t>
                      </a:r>
                      <a:endParaRPr lang="en-SG" dirty="0">
                        <a:solidFill>
                          <a:srgbClr val="FF0000"/>
                        </a:solidFill>
                      </a:endParaRPr>
                    </a:p>
                  </a:txBody>
                  <a:tcPr/>
                </a:tc>
                <a:tc>
                  <a:txBody>
                    <a:bodyPr/>
                    <a:lstStyle/>
                    <a:p>
                      <a:r>
                        <a:rPr lang="en-US" dirty="0"/>
                        <a:t>Gradient Boosting</a:t>
                      </a:r>
                      <a:endParaRPr lang="en-SG" dirty="0"/>
                    </a:p>
                  </a:txBody>
                  <a:tcPr/>
                </a:tc>
                <a:tc>
                  <a:txBody>
                    <a:bodyPr/>
                    <a:lstStyle/>
                    <a:p>
                      <a:r>
                        <a:rPr lang="en-US" dirty="0"/>
                        <a:t>AdaBoost</a:t>
                      </a:r>
                      <a:endParaRPr lang="en-SG" dirty="0"/>
                    </a:p>
                  </a:txBody>
                  <a:tcPr/>
                </a:tc>
                <a:tc>
                  <a:txBody>
                    <a:bodyPr/>
                    <a:lstStyle/>
                    <a:p>
                      <a:r>
                        <a:rPr lang="en-US" dirty="0"/>
                        <a:t>SVM</a:t>
                      </a:r>
                      <a:endParaRPr lang="en-SG" dirty="0"/>
                    </a:p>
                  </a:txBody>
                  <a:tcPr/>
                </a:tc>
                <a:tc>
                  <a:txBody>
                    <a:bodyPr/>
                    <a:lstStyle/>
                    <a:p>
                      <a:r>
                        <a:rPr lang="en-US" dirty="0"/>
                        <a:t>XGB Classifier</a:t>
                      </a:r>
                      <a:endParaRPr lang="en-SG" dirty="0"/>
                    </a:p>
                  </a:txBody>
                  <a:tcPr/>
                </a:tc>
                <a:tc>
                  <a:txBody>
                    <a:bodyPr/>
                    <a:lstStyle/>
                    <a:p>
                      <a:r>
                        <a:rPr lang="en-US" dirty="0"/>
                        <a:t>Gaussian Naïve Bayes</a:t>
                      </a:r>
                      <a:endParaRPr lang="en-SG" dirty="0"/>
                    </a:p>
                  </a:txBody>
                  <a:tcPr/>
                </a:tc>
                <a:extLst>
                  <a:ext uri="{0D108BD9-81ED-4DB2-BD59-A6C34878D82A}">
                    <a16:rowId xmlns:a16="http://schemas.microsoft.com/office/drawing/2014/main" val="2585076988"/>
                  </a:ext>
                </a:extLst>
              </a:tr>
              <a:tr h="634153">
                <a:tc>
                  <a:txBody>
                    <a:bodyPr/>
                    <a:lstStyle/>
                    <a:p>
                      <a:r>
                        <a:rPr lang="en-US" dirty="0"/>
                        <a:t>Accuracy</a:t>
                      </a:r>
                      <a:endParaRPr lang="en-SG" dirty="0"/>
                    </a:p>
                  </a:txBody>
                  <a:tcPr/>
                </a:tc>
                <a:tc>
                  <a:txBody>
                    <a:bodyPr/>
                    <a:lstStyle/>
                    <a:p>
                      <a:r>
                        <a:rPr lang="en-US" dirty="0">
                          <a:solidFill>
                            <a:srgbClr val="FF0000"/>
                          </a:solidFill>
                        </a:rPr>
                        <a:t>0.42</a:t>
                      </a:r>
                      <a:endParaRPr lang="en-SG" dirty="0">
                        <a:solidFill>
                          <a:srgbClr val="FF0000"/>
                        </a:solidFill>
                      </a:endParaRPr>
                    </a:p>
                  </a:txBody>
                  <a:tcPr/>
                </a:tc>
                <a:tc>
                  <a:txBody>
                    <a:bodyPr/>
                    <a:lstStyle/>
                    <a:p>
                      <a:r>
                        <a:rPr lang="en-US" dirty="0"/>
                        <a:t>0.41</a:t>
                      </a:r>
                      <a:endParaRPr lang="en-SG" dirty="0"/>
                    </a:p>
                  </a:txBody>
                  <a:tcPr/>
                </a:tc>
                <a:tc>
                  <a:txBody>
                    <a:bodyPr/>
                    <a:lstStyle/>
                    <a:p>
                      <a:r>
                        <a:rPr lang="en-US" dirty="0"/>
                        <a:t>0.39</a:t>
                      </a:r>
                      <a:endParaRPr lang="en-SG" dirty="0"/>
                    </a:p>
                  </a:txBody>
                  <a:tcPr/>
                </a:tc>
                <a:tc>
                  <a:txBody>
                    <a:bodyPr/>
                    <a:lstStyle/>
                    <a:p>
                      <a:r>
                        <a:rPr lang="en-US" dirty="0"/>
                        <a:t>0.27</a:t>
                      </a:r>
                      <a:endParaRPr lang="en-SG" dirty="0"/>
                    </a:p>
                  </a:txBody>
                  <a:tcPr/>
                </a:tc>
                <a:tc>
                  <a:txBody>
                    <a:bodyPr/>
                    <a:lstStyle/>
                    <a:p>
                      <a:r>
                        <a:rPr lang="en-US" dirty="0"/>
                        <a:t>0.40</a:t>
                      </a:r>
                      <a:endParaRPr lang="en-SG" dirty="0"/>
                    </a:p>
                  </a:txBody>
                  <a:tcPr/>
                </a:tc>
                <a:tc>
                  <a:txBody>
                    <a:bodyPr/>
                    <a:lstStyle/>
                    <a:p>
                      <a:r>
                        <a:rPr lang="en-US" dirty="0"/>
                        <a:t>0.34</a:t>
                      </a:r>
                      <a:endParaRPr lang="en-SG" dirty="0"/>
                    </a:p>
                  </a:txBody>
                  <a:tcPr/>
                </a:tc>
                <a:extLst>
                  <a:ext uri="{0D108BD9-81ED-4DB2-BD59-A6C34878D82A}">
                    <a16:rowId xmlns:a16="http://schemas.microsoft.com/office/drawing/2014/main" val="3470607312"/>
                  </a:ext>
                </a:extLst>
              </a:tr>
              <a:tr h="634153">
                <a:tc>
                  <a:txBody>
                    <a:bodyPr/>
                    <a:lstStyle/>
                    <a:p>
                      <a:r>
                        <a:rPr lang="en-US" dirty="0"/>
                        <a:t>F1 Score</a:t>
                      </a:r>
                    </a:p>
                    <a:p>
                      <a:r>
                        <a:rPr lang="en-US" dirty="0"/>
                        <a:t>(Avg among 5 classes)</a:t>
                      </a:r>
                      <a:endParaRPr lang="en-SG" dirty="0"/>
                    </a:p>
                  </a:txBody>
                  <a:tcPr/>
                </a:tc>
                <a:tc>
                  <a:txBody>
                    <a:bodyPr/>
                    <a:lstStyle/>
                    <a:p>
                      <a:r>
                        <a:rPr lang="en-US" dirty="0">
                          <a:solidFill>
                            <a:srgbClr val="FF0000"/>
                          </a:solidFill>
                        </a:rPr>
                        <a:t>0.354</a:t>
                      </a:r>
                      <a:endParaRPr lang="en-SG" dirty="0">
                        <a:solidFill>
                          <a:srgbClr val="FF0000"/>
                        </a:solidFill>
                      </a:endParaRPr>
                    </a:p>
                  </a:txBody>
                  <a:tcPr/>
                </a:tc>
                <a:tc>
                  <a:txBody>
                    <a:bodyPr/>
                    <a:lstStyle/>
                    <a:p>
                      <a:r>
                        <a:rPr lang="en-US" dirty="0"/>
                        <a:t>0.31</a:t>
                      </a:r>
                      <a:endParaRPr lang="en-SG" dirty="0"/>
                    </a:p>
                  </a:txBody>
                  <a:tcPr/>
                </a:tc>
                <a:tc>
                  <a:txBody>
                    <a:bodyPr/>
                    <a:lstStyle/>
                    <a:p>
                      <a:r>
                        <a:rPr lang="en-US" dirty="0"/>
                        <a:t>0.294</a:t>
                      </a:r>
                      <a:endParaRPr lang="en-SG" dirty="0"/>
                    </a:p>
                  </a:txBody>
                  <a:tcPr/>
                </a:tc>
                <a:tc>
                  <a:txBody>
                    <a:bodyPr/>
                    <a:lstStyle/>
                    <a:p>
                      <a:r>
                        <a:rPr lang="en-US" dirty="0"/>
                        <a:t>0.086</a:t>
                      </a:r>
                      <a:endParaRPr lang="en-SG" dirty="0"/>
                    </a:p>
                  </a:txBody>
                  <a:tcPr/>
                </a:tc>
                <a:tc>
                  <a:txBody>
                    <a:bodyPr/>
                    <a:lstStyle/>
                    <a:p>
                      <a:r>
                        <a:rPr lang="en-US" dirty="0"/>
                        <a:t>0.32</a:t>
                      </a:r>
                      <a:endParaRPr lang="en-SG" dirty="0"/>
                    </a:p>
                  </a:txBody>
                  <a:tcPr/>
                </a:tc>
                <a:tc>
                  <a:txBody>
                    <a:bodyPr/>
                    <a:lstStyle/>
                    <a:p>
                      <a:r>
                        <a:rPr lang="en-US" dirty="0"/>
                        <a:t>0.268</a:t>
                      </a:r>
                      <a:endParaRPr lang="en-SG" dirty="0"/>
                    </a:p>
                  </a:txBody>
                  <a:tcPr/>
                </a:tc>
                <a:extLst>
                  <a:ext uri="{0D108BD9-81ED-4DB2-BD59-A6C34878D82A}">
                    <a16:rowId xmlns:a16="http://schemas.microsoft.com/office/drawing/2014/main" val="1422542408"/>
                  </a:ext>
                </a:extLst>
              </a:tr>
            </a:tbl>
          </a:graphicData>
        </a:graphic>
      </p:graphicFrame>
      <p:sp>
        <p:nvSpPr>
          <p:cNvPr id="10" name="TextBox 9">
            <a:extLst>
              <a:ext uri="{FF2B5EF4-FFF2-40B4-BE49-F238E27FC236}">
                <a16:creationId xmlns:a16="http://schemas.microsoft.com/office/drawing/2014/main" id="{3297C5B0-6F3B-BAF3-06F1-55083BB15645}"/>
              </a:ext>
            </a:extLst>
          </p:cNvPr>
          <p:cNvSpPr txBox="1"/>
          <p:nvPr/>
        </p:nvSpPr>
        <p:spPr>
          <a:xfrm>
            <a:off x="889000" y="6220460"/>
            <a:ext cx="4953000" cy="369332"/>
          </a:xfrm>
          <a:prstGeom prst="rect">
            <a:avLst/>
          </a:prstGeom>
          <a:noFill/>
        </p:spPr>
        <p:txBody>
          <a:bodyPr wrap="square" rtlCol="0">
            <a:spAutoFit/>
          </a:bodyPr>
          <a:lstStyle/>
          <a:p>
            <a:r>
              <a:rPr lang="en-US" b="1" dirty="0">
                <a:highlight>
                  <a:srgbClr val="FFFF00"/>
                </a:highlight>
              </a:rPr>
              <a:t>Random Forest best baseline model</a:t>
            </a:r>
            <a:endParaRPr lang="en-SG" b="1" dirty="0">
              <a:highlight>
                <a:srgbClr val="FFFF00"/>
              </a:highlight>
            </a:endParaRPr>
          </a:p>
        </p:txBody>
      </p:sp>
      <p:cxnSp>
        <p:nvCxnSpPr>
          <p:cNvPr id="12" name="Straight Arrow Connector 11">
            <a:extLst>
              <a:ext uri="{FF2B5EF4-FFF2-40B4-BE49-F238E27FC236}">
                <a16:creationId xmlns:a16="http://schemas.microsoft.com/office/drawing/2014/main" id="{9BE1C7FB-9A52-A0BD-A6CA-D5835445D82F}"/>
              </a:ext>
            </a:extLst>
          </p:cNvPr>
          <p:cNvCxnSpPr>
            <a:cxnSpLocks/>
          </p:cNvCxnSpPr>
          <p:nvPr/>
        </p:nvCxnSpPr>
        <p:spPr>
          <a:xfrm flipV="1">
            <a:off x="2400300" y="5655175"/>
            <a:ext cx="210553" cy="5652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41FEAD3D-8615-BB10-6E75-C757032DBEA8}"/>
              </a:ext>
            </a:extLst>
          </p:cNvPr>
          <p:cNvSpPr txBox="1">
            <a:spLocks/>
          </p:cNvSpPr>
          <p:nvPr/>
        </p:nvSpPr>
        <p:spPr>
          <a:xfrm>
            <a:off x="136691" y="869373"/>
            <a:ext cx="11029616" cy="440844"/>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Train test split</a:t>
            </a:r>
            <a:endParaRPr lang="en-SG" dirty="0"/>
          </a:p>
        </p:txBody>
      </p:sp>
      <p:pic>
        <p:nvPicPr>
          <p:cNvPr id="17" name="Picture 16">
            <a:extLst>
              <a:ext uri="{FF2B5EF4-FFF2-40B4-BE49-F238E27FC236}">
                <a16:creationId xmlns:a16="http://schemas.microsoft.com/office/drawing/2014/main" id="{3614C1B6-B486-2860-B25D-E03626A028E3}"/>
              </a:ext>
            </a:extLst>
          </p:cNvPr>
          <p:cNvPicPr>
            <a:picLocks noChangeAspect="1"/>
          </p:cNvPicPr>
          <p:nvPr/>
        </p:nvPicPr>
        <p:blipFill>
          <a:blip r:embed="rId3"/>
          <a:stretch>
            <a:fillRect/>
          </a:stretch>
        </p:blipFill>
        <p:spPr>
          <a:xfrm>
            <a:off x="889000" y="1472200"/>
            <a:ext cx="9529063" cy="1126162"/>
          </a:xfrm>
          <a:prstGeom prst="rect">
            <a:avLst/>
          </a:prstGeom>
        </p:spPr>
      </p:pic>
    </p:spTree>
    <p:extLst>
      <p:ext uri="{BB962C8B-B14F-4D97-AF65-F5344CB8AC3E}">
        <p14:creationId xmlns:p14="http://schemas.microsoft.com/office/powerpoint/2010/main" val="37947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9778-04C4-362B-F7AB-B1A1FE94D900}"/>
              </a:ext>
            </a:extLst>
          </p:cNvPr>
          <p:cNvSpPr>
            <a:spLocks noGrp="1"/>
          </p:cNvSpPr>
          <p:nvPr>
            <p:ph type="title"/>
          </p:nvPr>
        </p:nvSpPr>
        <p:spPr>
          <a:xfrm>
            <a:off x="581192" y="702156"/>
            <a:ext cx="11029616" cy="555144"/>
          </a:xfrm>
        </p:spPr>
        <p:txBody>
          <a:bodyPr/>
          <a:lstStyle/>
          <a:p>
            <a:r>
              <a:rPr lang="en-US" dirty="0"/>
              <a:t>Proceeding with random forest model</a:t>
            </a:r>
            <a:endParaRPr lang="en-SG" dirty="0"/>
          </a:p>
        </p:txBody>
      </p:sp>
      <p:sp>
        <p:nvSpPr>
          <p:cNvPr id="4" name="TextBox 3">
            <a:extLst>
              <a:ext uri="{FF2B5EF4-FFF2-40B4-BE49-F238E27FC236}">
                <a16:creationId xmlns:a16="http://schemas.microsoft.com/office/drawing/2014/main" id="{53067342-29CB-91AF-A0DF-D6D3408765D9}"/>
              </a:ext>
            </a:extLst>
          </p:cNvPr>
          <p:cNvSpPr txBox="1"/>
          <p:nvPr/>
        </p:nvSpPr>
        <p:spPr>
          <a:xfrm>
            <a:off x="196850" y="1257300"/>
            <a:ext cx="11798300"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Utilize </a:t>
            </a:r>
            <a:r>
              <a:rPr lang="en-US" sz="2400" b="1" u="sng" dirty="0" err="1"/>
              <a:t>GridSearchCV</a:t>
            </a:r>
            <a:r>
              <a:rPr lang="en-US" sz="2400" dirty="0"/>
              <a:t>:  To find </a:t>
            </a:r>
            <a:r>
              <a:rPr lang="en-US" sz="2400" b="1" u="sng" dirty="0"/>
              <a:t>the best hyperparameters</a:t>
            </a:r>
            <a:r>
              <a:rPr lang="en-US" sz="2400" dirty="0"/>
              <a:t> to be used for the model to </a:t>
            </a:r>
            <a:r>
              <a:rPr lang="en-US" sz="2400" b="1" u="sng" dirty="0"/>
              <a:t>get highest accuracy and f1 score</a:t>
            </a:r>
          </a:p>
          <a:p>
            <a:pPr marL="342900" indent="-342900">
              <a:buFont typeface="Arial" panose="020B0604020202020204" pitchFamily="34" charset="0"/>
              <a:buChar char="•"/>
            </a:pPr>
            <a:r>
              <a:rPr lang="en-US" sz="2400" dirty="0"/>
              <a:t>Eliminate the need to manually create a </a:t>
            </a:r>
            <a:r>
              <a:rPr lang="en-US" sz="2400" b="1" u="sng" dirty="0"/>
              <a:t>validation set </a:t>
            </a:r>
            <a:r>
              <a:rPr lang="en-US" sz="2400" dirty="0"/>
              <a:t>due</a:t>
            </a:r>
            <a:r>
              <a:rPr lang="en-US" sz="2400" b="1" u="sng" dirty="0"/>
              <a:t> to k-fold cross validation</a:t>
            </a:r>
            <a:endParaRPr lang="en-SG" sz="2400" b="1" u="sng" dirty="0"/>
          </a:p>
        </p:txBody>
      </p:sp>
      <p:pic>
        <p:nvPicPr>
          <p:cNvPr id="8" name="Picture 7">
            <a:extLst>
              <a:ext uri="{FF2B5EF4-FFF2-40B4-BE49-F238E27FC236}">
                <a16:creationId xmlns:a16="http://schemas.microsoft.com/office/drawing/2014/main" id="{037B9805-8713-87FB-E152-1B004AF64E44}"/>
              </a:ext>
            </a:extLst>
          </p:cNvPr>
          <p:cNvPicPr>
            <a:picLocks noChangeAspect="1"/>
          </p:cNvPicPr>
          <p:nvPr/>
        </p:nvPicPr>
        <p:blipFill>
          <a:blip r:embed="rId3"/>
          <a:stretch>
            <a:fillRect/>
          </a:stretch>
        </p:blipFill>
        <p:spPr>
          <a:xfrm>
            <a:off x="466725" y="2689285"/>
            <a:ext cx="5083175" cy="3099740"/>
          </a:xfrm>
          <a:prstGeom prst="rect">
            <a:avLst/>
          </a:prstGeom>
        </p:spPr>
      </p:pic>
      <p:pic>
        <p:nvPicPr>
          <p:cNvPr id="10" name="Picture 9">
            <a:extLst>
              <a:ext uri="{FF2B5EF4-FFF2-40B4-BE49-F238E27FC236}">
                <a16:creationId xmlns:a16="http://schemas.microsoft.com/office/drawing/2014/main" id="{AD95093B-37A7-CCD8-FCAB-F84F67E7B5EE}"/>
              </a:ext>
            </a:extLst>
          </p:cNvPr>
          <p:cNvPicPr>
            <a:picLocks noChangeAspect="1"/>
          </p:cNvPicPr>
          <p:nvPr/>
        </p:nvPicPr>
        <p:blipFill>
          <a:blip r:embed="rId4"/>
          <a:stretch>
            <a:fillRect/>
          </a:stretch>
        </p:blipFill>
        <p:spPr>
          <a:xfrm>
            <a:off x="466725" y="5983613"/>
            <a:ext cx="5347285" cy="830997"/>
          </a:xfrm>
          <a:prstGeom prst="rect">
            <a:avLst/>
          </a:prstGeom>
        </p:spPr>
      </p:pic>
      <p:pic>
        <p:nvPicPr>
          <p:cNvPr id="12" name="Picture 11">
            <a:extLst>
              <a:ext uri="{FF2B5EF4-FFF2-40B4-BE49-F238E27FC236}">
                <a16:creationId xmlns:a16="http://schemas.microsoft.com/office/drawing/2014/main" id="{539B9B9D-67C1-6B83-2449-E6AB1890DE92}"/>
              </a:ext>
            </a:extLst>
          </p:cNvPr>
          <p:cNvPicPr>
            <a:picLocks noChangeAspect="1"/>
          </p:cNvPicPr>
          <p:nvPr/>
        </p:nvPicPr>
        <p:blipFill>
          <a:blip r:embed="rId5"/>
          <a:stretch>
            <a:fillRect/>
          </a:stretch>
        </p:blipFill>
        <p:spPr>
          <a:xfrm>
            <a:off x="6642102" y="3429000"/>
            <a:ext cx="4930997" cy="2554613"/>
          </a:xfrm>
          <a:prstGeom prst="rect">
            <a:avLst/>
          </a:prstGeom>
        </p:spPr>
      </p:pic>
      <p:sp>
        <p:nvSpPr>
          <p:cNvPr id="13" name="TextBox 12">
            <a:extLst>
              <a:ext uri="{FF2B5EF4-FFF2-40B4-BE49-F238E27FC236}">
                <a16:creationId xmlns:a16="http://schemas.microsoft.com/office/drawing/2014/main" id="{BA205CF5-AC03-FAE6-2CE7-2C981196EA29}"/>
              </a:ext>
            </a:extLst>
          </p:cNvPr>
          <p:cNvSpPr txBox="1"/>
          <p:nvPr/>
        </p:nvSpPr>
        <p:spPr>
          <a:xfrm>
            <a:off x="8445500" y="2868494"/>
            <a:ext cx="1765300" cy="461665"/>
          </a:xfrm>
          <a:prstGeom prst="rect">
            <a:avLst/>
          </a:prstGeom>
          <a:noFill/>
        </p:spPr>
        <p:txBody>
          <a:bodyPr wrap="square" rtlCol="0">
            <a:spAutoFit/>
          </a:bodyPr>
          <a:lstStyle/>
          <a:p>
            <a:r>
              <a:rPr lang="en-US" sz="2400" b="1" u="sng" dirty="0"/>
              <a:t>Final result</a:t>
            </a:r>
            <a:endParaRPr lang="en-SG" sz="2400" b="1" u="sng" dirty="0"/>
          </a:p>
        </p:txBody>
      </p:sp>
      <p:sp>
        <p:nvSpPr>
          <p:cNvPr id="14" name="TextBox 13">
            <a:extLst>
              <a:ext uri="{FF2B5EF4-FFF2-40B4-BE49-F238E27FC236}">
                <a16:creationId xmlns:a16="http://schemas.microsoft.com/office/drawing/2014/main" id="{538835B8-EEF6-6FB8-86E2-7FDE91BD89B2}"/>
              </a:ext>
            </a:extLst>
          </p:cNvPr>
          <p:cNvSpPr txBox="1"/>
          <p:nvPr/>
        </p:nvSpPr>
        <p:spPr>
          <a:xfrm>
            <a:off x="7894749" y="6082454"/>
            <a:ext cx="3335449" cy="461665"/>
          </a:xfrm>
          <a:prstGeom prst="rect">
            <a:avLst/>
          </a:prstGeom>
          <a:noFill/>
        </p:spPr>
        <p:txBody>
          <a:bodyPr wrap="square" rtlCol="0">
            <a:spAutoFit/>
          </a:bodyPr>
          <a:lstStyle/>
          <a:p>
            <a:r>
              <a:rPr lang="en-US" sz="2400" b="1" dirty="0"/>
              <a:t>Avg F1 score</a:t>
            </a:r>
            <a:r>
              <a:rPr lang="en-US" sz="2400" dirty="0"/>
              <a:t>: 0.388</a:t>
            </a:r>
            <a:endParaRPr lang="en-SG" sz="2400" dirty="0"/>
          </a:p>
        </p:txBody>
      </p:sp>
    </p:spTree>
    <p:extLst>
      <p:ext uri="{BB962C8B-B14F-4D97-AF65-F5344CB8AC3E}">
        <p14:creationId xmlns:p14="http://schemas.microsoft.com/office/powerpoint/2010/main" val="97694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3EA6-8E88-D569-591B-F688A6DDFCC0}"/>
              </a:ext>
            </a:extLst>
          </p:cNvPr>
          <p:cNvSpPr>
            <a:spLocks noGrp="1"/>
          </p:cNvSpPr>
          <p:nvPr>
            <p:ph type="title"/>
          </p:nvPr>
        </p:nvSpPr>
        <p:spPr>
          <a:xfrm>
            <a:off x="581192" y="702156"/>
            <a:ext cx="11029616" cy="504344"/>
          </a:xfrm>
        </p:spPr>
        <p:txBody>
          <a:bodyPr>
            <a:normAutofit fontScale="90000"/>
          </a:bodyPr>
          <a:lstStyle/>
          <a:p>
            <a:r>
              <a:rPr lang="en-US" dirty="0"/>
              <a:t>Flow of pipeline</a:t>
            </a:r>
            <a:endParaRPr lang="en-SG" dirty="0"/>
          </a:p>
        </p:txBody>
      </p:sp>
      <p:pic>
        <p:nvPicPr>
          <p:cNvPr id="1026" name="Picture 2" descr="Dataset Icons - Free SVG &amp; PNG Dataset Images - Noun Project">
            <a:extLst>
              <a:ext uri="{FF2B5EF4-FFF2-40B4-BE49-F238E27FC236}">
                <a16:creationId xmlns:a16="http://schemas.microsoft.com/office/drawing/2014/main" id="{D2CD98A0-C9F7-4AF1-EA29-D94FF8618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07" y="2094153"/>
            <a:ext cx="993294" cy="99329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93A7C6C-3444-6512-9924-52F9BFD4A739}"/>
              </a:ext>
            </a:extLst>
          </p:cNvPr>
          <p:cNvSpPr/>
          <p:nvPr/>
        </p:nvSpPr>
        <p:spPr>
          <a:xfrm>
            <a:off x="1633253" y="2337631"/>
            <a:ext cx="1498914"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DF731A3-549B-D3DE-905B-4CD4DB4E52A0}"/>
              </a:ext>
            </a:extLst>
          </p:cNvPr>
          <p:cNvSpPr txBox="1"/>
          <p:nvPr/>
        </p:nvSpPr>
        <p:spPr>
          <a:xfrm>
            <a:off x="513235" y="2959100"/>
            <a:ext cx="993294" cy="369332"/>
          </a:xfrm>
          <a:prstGeom prst="rect">
            <a:avLst/>
          </a:prstGeom>
          <a:noFill/>
        </p:spPr>
        <p:txBody>
          <a:bodyPr wrap="square" rtlCol="0">
            <a:spAutoFit/>
          </a:bodyPr>
          <a:lstStyle/>
          <a:p>
            <a:r>
              <a:rPr lang="en-US" dirty="0"/>
              <a:t>CSV file</a:t>
            </a:r>
            <a:endParaRPr lang="en-SG" dirty="0"/>
          </a:p>
        </p:txBody>
      </p:sp>
      <p:sp>
        <p:nvSpPr>
          <p:cNvPr id="7" name="TextBox 6">
            <a:extLst>
              <a:ext uri="{FF2B5EF4-FFF2-40B4-BE49-F238E27FC236}">
                <a16:creationId xmlns:a16="http://schemas.microsoft.com/office/drawing/2014/main" id="{CF5A0201-5371-1D92-282A-5A7C7382E3F4}"/>
              </a:ext>
            </a:extLst>
          </p:cNvPr>
          <p:cNvSpPr txBox="1"/>
          <p:nvPr/>
        </p:nvSpPr>
        <p:spPr>
          <a:xfrm>
            <a:off x="1545290" y="1960383"/>
            <a:ext cx="1817604" cy="369332"/>
          </a:xfrm>
          <a:prstGeom prst="rect">
            <a:avLst/>
          </a:prstGeom>
          <a:noFill/>
        </p:spPr>
        <p:txBody>
          <a:bodyPr wrap="square" rtlCol="0">
            <a:spAutoFit/>
          </a:bodyPr>
          <a:lstStyle/>
          <a:p>
            <a:r>
              <a:rPr lang="en-US" dirty="0"/>
              <a:t>Data Retrieval</a:t>
            </a:r>
            <a:endParaRPr lang="en-SG" dirty="0"/>
          </a:p>
        </p:txBody>
      </p:sp>
      <p:sp>
        <p:nvSpPr>
          <p:cNvPr id="8" name="Rectangle 7">
            <a:extLst>
              <a:ext uri="{FF2B5EF4-FFF2-40B4-BE49-F238E27FC236}">
                <a16:creationId xmlns:a16="http://schemas.microsoft.com/office/drawing/2014/main" id="{8C005181-B907-C056-5CE6-2FE9C45184B1}"/>
              </a:ext>
            </a:extLst>
          </p:cNvPr>
          <p:cNvSpPr/>
          <p:nvPr/>
        </p:nvSpPr>
        <p:spPr>
          <a:xfrm>
            <a:off x="3213695" y="1206500"/>
            <a:ext cx="4227910" cy="276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C704AA73-48F8-A045-CA23-8643F4590F55}"/>
              </a:ext>
            </a:extLst>
          </p:cNvPr>
          <p:cNvSpPr/>
          <p:nvPr/>
        </p:nvSpPr>
        <p:spPr>
          <a:xfrm>
            <a:off x="3482511" y="2474324"/>
            <a:ext cx="2410306" cy="939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a:p>
            <a:pPr algn="ctr"/>
            <a:r>
              <a:rPr lang="en-US" dirty="0">
                <a:solidFill>
                  <a:schemeClr val="tx1"/>
                </a:solidFill>
              </a:rPr>
              <a:t>(</a:t>
            </a:r>
            <a:r>
              <a:rPr lang="en-US" dirty="0" err="1">
                <a:solidFill>
                  <a:schemeClr val="tx1"/>
                </a:solidFill>
              </a:rPr>
              <a:t>Tf-idf</a:t>
            </a:r>
            <a:r>
              <a:rPr lang="en-US" dirty="0">
                <a:solidFill>
                  <a:schemeClr val="tx1"/>
                </a:solidFill>
              </a:rPr>
              <a:t> creation, encoding </a:t>
            </a:r>
            <a:r>
              <a:rPr lang="en-US" dirty="0" err="1">
                <a:solidFill>
                  <a:schemeClr val="tx1"/>
                </a:solidFill>
              </a:rPr>
              <a:t>etc</a:t>
            </a:r>
            <a:r>
              <a:rPr lang="en-US" dirty="0">
                <a:solidFill>
                  <a:schemeClr val="tx1"/>
                </a:solidFill>
              </a:rPr>
              <a:t>)</a:t>
            </a:r>
            <a:endParaRPr lang="en-SG" dirty="0">
              <a:solidFill>
                <a:schemeClr val="tx1"/>
              </a:solidFill>
            </a:endParaRPr>
          </a:p>
        </p:txBody>
      </p:sp>
      <p:sp>
        <p:nvSpPr>
          <p:cNvPr id="10" name="Rectangle 9">
            <a:extLst>
              <a:ext uri="{FF2B5EF4-FFF2-40B4-BE49-F238E27FC236}">
                <a16:creationId xmlns:a16="http://schemas.microsoft.com/office/drawing/2014/main" id="{D031994C-319D-55E0-9479-AA57C8A9522E}"/>
              </a:ext>
            </a:extLst>
          </p:cNvPr>
          <p:cNvSpPr/>
          <p:nvPr/>
        </p:nvSpPr>
        <p:spPr>
          <a:xfrm>
            <a:off x="3473992" y="1317669"/>
            <a:ext cx="2410306" cy="939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preprocessing</a:t>
            </a:r>
            <a:endParaRPr lang="en-SG" dirty="0">
              <a:solidFill>
                <a:schemeClr val="tx1"/>
              </a:solidFill>
            </a:endParaRPr>
          </a:p>
        </p:txBody>
      </p:sp>
      <p:sp>
        <p:nvSpPr>
          <p:cNvPr id="11" name="TextBox 10">
            <a:extLst>
              <a:ext uri="{FF2B5EF4-FFF2-40B4-BE49-F238E27FC236}">
                <a16:creationId xmlns:a16="http://schemas.microsoft.com/office/drawing/2014/main" id="{1FA98EF2-8E3F-721E-4304-CA7BBC297B73}"/>
              </a:ext>
            </a:extLst>
          </p:cNvPr>
          <p:cNvSpPr txBox="1"/>
          <p:nvPr/>
        </p:nvSpPr>
        <p:spPr>
          <a:xfrm>
            <a:off x="3296245" y="3613684"/>
            <a:ext cx="2413314" cy="369332"/>
          </a:xfrm>
          <a:prstGeom prst="rect">
            <a:avLst/>
          </a:prstGeom>
          <a:noFill/>
        </p:spPr>
        <p:txBody>
          <a:bodyPr wrap="square" rtlCol="0">
            <a:spAutoFit/>
          </a:bodyPr>
          <a:lstStyle/>
          <a:p>
            <a:r>
              <a:rPr lang="en-US" dirty="0"/>
              <a:t>Data preparation</a:t>
            </a:r>
            <a:endParaRPr lang="en-SG" dirty="0"/>
          </a:p>
        </p:txBody>
      </p:sp>
      <p:sp>
        <p:nvSpPr>
          <p:cNvPr id="12" name="Arrow: Right 11">
            <a:extLst>
              <a:ext uri="{FF2B5EF4-FFF2-40B4-BE49-F238E27FC236}">
                <a16:creationId xmlns:a16="http://schemas.microsoft.com/office/drawing/2014/main" id="{56CD2E1F-C3FE-F580-D162-2A162B08F307}"/>
              </a:ext>
            </a:extLst>
          </p:cNvPr>
          <p:cNvSpPr/>
          <p:nvPr/>
        </p:nvSpPr>
        <p:spPr>
          <a:xfrm>
            <a:off x="7663802" y="2337631"/>
            <a:ext cx="1145956" cy="355556"/>
          </a:xfrm>
          <a:prstGeom prst="rightArrow">
            <a:avLst>
              <a:gd name="adj1" fmla="val 50000"/>
              <a:gd name="adj2" fmla="val 447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2" descr="Dataset Icons - Free SVG &amp; PNG Dataset Images - Noun Project">
            <a:extLst>
              <a:ext uri="{FF2B5EF4-FFF2-40B4-BE49-F238E27FC236}">
                <a16:creationId xmlns:a16="http://schemas.microsoft.com/office/drawing/2014/main" id="{7AA079E4-85CC-D0A9-4BC3-2037A4CF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9914" y="1529003"/>
            <a:ext cx="993294" cy="9932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ataset Icons - Free SVG &amp; PNG Dataset Images - Noun Project">
            <a:extLst>
              <a:ext uri="{FF2B5EF4-FFF2-40B4-BE49-F238E27FC236}">
                <a16:creationId xmlns:a16="http://schemas.microsoft.com/office/drawing/2014/main" id="{561CEF42-AE9C-6506-C5DE-BDA57C92E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9516" y="1534338"/>
            <a:ext cx="993294" cy="99329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76F9A57-F091-886A-98F3-841912A9058F}"/>
              </a:ext>
            </a:extLst>
          </p:cNvPr>
          <p:cNvSpPr txBox="1"/>
          <p:nvPr/>
        </p:nvSpPr>
        <p:spPr>
          <a:xfrm>
            <a:off x="4502902" y="821023"/>
            <a:ext cx="2221145" cy="369332"/>
          </a:xfrm>
          <a:prstGeom prst="rect">
            <a:avLst/>
          </a:prstGeom>
          <a:noFill/>
        </p:spPr>
        <p:txBody>
          <a:bodyPr wrap="square" rtlCol="0">
            <a:spAutoFit/>
          </a:bodyPr>
          <a:lstStyle/>
          <a:p>
            <a:r>
              <a:rPr lang="en-US" b="1" dirty="0"/>
              <a:t>Dataprep.py</a:t>
            </a:r>
            <a:endParaRPr lang="en-SG" b="1" dirty="0"/>
          </a:p>
        </p:txBody>
      </p:sp>
      <p:sp>
        <p:nvSpPr>
          <p:cNvPr id="17" name="Rectangle 16">
            <a:extLst>
              <a:ext uri="{FF2B5EF4-FFF2-40B4-BE49-F238E27FC236}">
                <a16:creationId xmlns:a16="http://schemas.microsoft.com/office/drawing/2014/main" id="{8B5675C9-57B5-E702-C275-7DB9F123FBBF}"/>
              </a:ext>
            </a:extLst>
          </p:cNvPr>
          <p:cNvSpPr/>
          <p:nvPr/>
        </p:nvSpPr>
        <p:spPr>
          <a:xfrm>
            <a:off x="5974345" y="2163169"/>
            <a:ext cx="1439192" cy="5300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Train-test split</a:t>
            </a:r>
            <a:endParaRPr lang="en-SG" dirty="0">
              <a:solidFill>
                <a:schemeClr val="tx1"/>
              </a:solidFill>
            </a:endParaRPr>
          </a:p>
        </p:txBody>
      </p:sp>
      <p:sp>
        <p:nvSpPr>
          <p:cNvPr id="18" name="TextBox 17">
            <a:extLst>
              <a:ext uri="{FF2B5EF4-FFF2-40B4-BE49-F238E27FC236}">
                <a16:creationId xmlns:a16="http://schemas.microsoft.com/office/drawing/2014/main" id="{63C7484C-1661-647F-BD6A-91D7661A6A74}"/>
              </a:ext>
            </a:extLst>
          </p:cNvPr>
          <p:cNvSpPr txBox="1"/>
          <p:nvPr/>
        </p:nvSpPr>
        <p:spPr>
          <a:xfrm>
            <a:off x="8622233" y="1176219"/>
            <a:ext cx="1379065" cy="369332"/>
          </a:xfrm>
          <a:prstGeom prst="rect">
            <a:avLst/>
          </a:prstGeom>
          <a:noFill/>
        </p:spPr>
        <p:txBody>
          <a:bodyPr wrap="square" rtlCol="0">
            <a:spAutoFit/>
          </a:bodyPr>
          <a:lstStyle/>
          <a:p>
            <a:r>
              <a:rPr lang="en-US" dirty="0"/>
              <a:t>X_train.csv</a:t>
            </a:r>
            <a:endParaRPr lang="en-SG" dirty="0"/>
          </a:p>
        </p:txBody>
      </p:sp>
      <p:sp>
        <p:nvSpPr>
          <p:cNvPr id="19" name="TextBox 18">
            <a:extLst>
              <a:ext uri="{FF2B5EF4-FFF2-40B4-BE49-F238E27FC236}">
                <a16:creationId xmlns:a16="http://schemas.microsoft.com/office/drawing/2014/main" id="{C995DC25-71AE-B932-CEBB-5B7280DD2787}"/>
              </a:ext>
            </a:extLst>
          </p:cNvPr>
          <p:cNvSpPr txBox="1"/>
          <p:nvPr/>
        </p:nvSpPr>
        <p:spPr>
          <a:xfrm>
            <a:off x="10074108" y="1190905"/>
            <a:ext cx="1370322" cy="369332"/>
          </a:xfrm>
          <a:prstGeom prst="rect">
            <a:avLst/>
          </a:prstGeom>
          <a:noFill/>
        </p:spPr>
        <p:txBody>
          <a:bodyPr wrap="square" rtlCol="0">
            <a:spAutoFit/>
          </a:bodyPr>
          <a:lstStyle/>
          <a:p>
            <a:r>
              <a:rPr lang="en-US" dirty="0"/>
              <a:t>Y_train.csv</a:t>
            </a:r>
            <a:endParaRPr lang="en-SG" dirty="0"/>
          </a:p>
        </p:txBody>
      </p:sp>
      <p:pic>
        <p:nvPicPr>
          <p:cNvPr id="20" name="Picture 2" descr="Dataset Icons - Free SVG &amp; PNG Dataset Images - Noun Project">
            <a:extLst>
              <a:ext uri="{FF2B5EF4-FFF2-40B4-BE49-F238E27FC236}">
                <a16:creationId xmlns:a16="http://schemas.microsoft.com/office/drawing/2014/main" id="{D3BC1CC8-64E5-5AD0-9C07-F73CB6576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9914" y="2856446"/>
            <a:ext cx="993294" cy="9932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Dataset Icons - Free SVG &amp; PNG Dataset Images - Noun Project">
            <a:extLst>
              <a:ext uri="{FF2B5EF4-FFF2-40B4-BE49-F238E27FC236}">
                <a16:creationId xmlns:a16="http://schemas.microsoft.com/office/drawing/2014/main" id="{88A52795-80AA-72A5-0D6B-653C3C30A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316" y="2869007"/>
            <a:ext cx="993294" cy="99329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EB065C9-863C-1BA0-9C44-88B01BA86E40}"/>
              </a:ext>
            </a:extLst>
          </p:cNvPr>
          <p:cNvSpPr txBox="1"/>
          <p:nvPr/>
        </p:nvSpPr>
        <p:spPr>
          <a:xfrm>
            <a:off x="8715987" y="2579267"/>
            <a:ext cx="1379065" cy="369332"/>
          </a:xfrm>
          <a:prstGeom prst="rect">
            <a:avLst/>
          </a:prstGeom>
          <a:noFill/>
        </p:spPr>
        <p:txBody>
          <a:bodyPr wrap="square" rtlCol="0">
            <a:spAutoFit/>
          </a:bodyPr>
          <a:lstStyle/>
          <a:p>
            <a:r>
              <a:rPr lang="en-US" dirty="0"/>
              <a:t>X_test.csv</a:t>
            </a:r>
            <a:endParaRPr lang="en-SG" dirty="0"/>
          </a:p>
        </p:txBody>
      </p:sp>
      <p:sp>
        <p:nvSpPr>
          <p:cNvPr id="23" name="TextBox 22">
            <a:extLst>
              <a:ext uri="{FF2B5EF4-FFF2-40B4-BE49-F238E27FC236}">
                <a16:creationId xmlns:a16="http://schemas.microsoft.com/office/drawing/2014/main" id="{2B71936D-89B1-140E-CC50-2856D4E6CEE2}"/>
              </a:ext>
            </a:extLst>
          </p:cNvPr>
          <p:cNvSpPr txBox="1"/>
          <p:nvPr/>
        </p:nvSpPr>
        <p:spPr>
          <a:xfrm>
            <a:off x="10074108" y="2588129"/>
            <a:ext cx="1370322" cy="369332"/>
          </a:xfrm>
          <a:prstGeom prst="rect">
            <a:avLst/>
          </a:prstGeom>
          <a:noFill/>
        </p:spPr>
        <p:txBody>
          <a:bodyPr wrap="square" rtlCol="0">
            <a:spAutoFit/>
          </a:bodyPr>
          <a:lstStyle/>
          <a:p>
            <a:r>
              <a:rPr lang="en-US" dirty="0"/>
              <a:t>Y_test.csv</a:t>
            </a:r>
            <a:endParaRPr lang="en-SG" dirty="0"/>
          </a:p>
        </p:txBody>
      </p:sp>
      <p:sp>
        <p:nvSpPr>
          <p:cNvPr id="24" name="Arrow: Right 23">
            <a:extLst>
              <a:ext uri="{FF2B5EF4-FFF2-40B4-BE49-F238E27FC236}">
                <a16:creationId xmlns:a16="http://schemas.microsoft.com/office/drawing/2014/main" id="{8B264100-06F5-4CC1-9339-D35C44522A36}"/>
              </a:ext>
            </a:extLst>
          </p:cNvPr>
          <p:cNvSpPr/>
          <p:nvPr/>
        </p:nvSpPr>
        <p:spPr>
          <a:xfrm rot="7060182">
            <a:off x="9372593" y="4182122"/>
            <a:ext cx="818287" cy="278488"/>
          </a:xfrm>
          <a:prstGeom prst="rightArrow">
            <a:avLst>
              <a:gd name="adj1" fmla="val 50000"/>
              <a:gd name="adj2" fmla="val 447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D93C6C5B-3FF3-560A-8B20-D43D172DC125}"/>
              </a:ext>
            </a:extLst>
          </p:cNvPr>
          <p:cNvSpPr/>
          <p:nvPr/>
        </p:nvSpPr>
        <p:spPr>
          <a:xfrm>
            <a:off x="8200366" y="4795492"/>
            <a:ext cx="2410306" cy="939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GridSearchCV</a:t>
            </a:r>
            <a:endParaRPr lang="en-US" dirty="0">
              <a:solidFill>
                <a:schemeClr val="tx1"/>
              </a:solidFill>
            </a:endParaRPr>
          </a:p>
          <a:p>
            <a:pPr algn="ctr"/>
            <a:r>
              <a:rPr lang="en-US" dirty="0">
                <a:solidFill>
                  <a:schemeClr val="tx1"/>
                </a:solidFill>
              </a:rPr>
              <a:t>(try all combination)</a:t>
            </a:r>
            <a:endParaRPr lang="en-SG" dirty="0">
              <a:solidFill>
                <a:schemeClr val="tx1"/>
              </a:solidFill>
            </a:endParaRPr>
          </a:p>
        </p:txBody>
      </p:sp>
      <p:sp>
        <p:nvSpPr>
          <p:cNvPr id="27" name="Rectangle 26">
            <a:extLst>
              <a:ext uri="{FF2B5EF4-FFF2-40B4-BE49-F238E27FC236}">
                <a16:creationId xmlns:a16="http://schemas.microsoft.com/office/drawing/2014/main" id="{A0161877-9E2E-3916-5617-F3A1537421AE}"/>
              </a:ext>
            </a:extLst>
          </p:cNvPr>
          <p:cNvSpPr/>
          <p:nvPr/>
        </p:nvSpPr>
        <p:spPr>
          <a:xfrm>
            <a:off x="4679145" y="4869331"/>
            <a:ext cx="2410306" cy="939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Best result model produced</a:t>
            </a:r>
            <a:endParaRPr lang="en-SG" dirty="0">
              <a:solidFill>
                <a:schemeClr val="tx1"/>
              </a:solidFill>
            </a:endParaRPr>
          </a:p>
        </p:txBody>
      </p:sp>
      <p:sp>
        <p:nvSpPr>
          <p:cNvPr id="28" name="Arrow: Right 27">
            <a:extLst>
              <a:ext uri="{FF2B5EF4-FFF2-40B4-BE49-F238E27FC236}">
                <a16:creationId xmlns:a16="http://schemas.microsoft.com/office/drawing/2014/main" id="{73BE8D8B-D11E-0891-223B-4C6E10BDA541}"/>
              </a:ext>
            </a:extLst>
          </p:cNvPr>
          <p:cNvSpPr/>
          <p:nvPr/>
        </p:nvSpPr>
        <p:spPr>
          <a:xfrm rot="10800000">
            <a:off x="7221050" y="5179932"/>
            <a:ext cx="818287" cy="278488"/>
          </a:xfrm>
          <a:prstGeom prst="rightArrow">
            <a:avLst>
              <a:gd name="adj1" fmla="val 50000"/>
              <a:gd name="adj2" fmla="val 447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Right 28">
            <a:extLst>
              <a:ext uri="{FF2B5EF4-FFF2-40B4-BE49-F238E27FC236}">
                <a16:creationId xmlns:a16="http://schemas.microsoft.com/office/drawing/2014/main" id="{FCDEB80B-39FB-B385-02F5-21DF3098E151}"/>
              </a:ext>
            </a:extLst>
          </p:cNvPr>
          <p:cNvSpPr/>
          <p:nvPr/>
        </p:nvSpPr>
        <p:spPr>
          <a:xfrm rot="10800000">
            <a:off x="3535090" y="5170703"/>
            <a:ext cx="974717" cy="287718"/>
          </a:xfrm>
          <a:prstGeom prst="rightArrow">
            <a:avLst>
              <a:gd name="adj1" fmla="val 50000"/>
              <a:gd name="adj2" fmla="val 447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3617EBB8-B032-94B2-284F-81EE5206147C}"/>
              </a:ext>
            </a:extLst>
          </p:cNvPr>
          <p:cNvSpPr/>
          <p:nvPr/>
        </p:nvSpPr>
        <p:spPr>
          <a:xfrm>
            <a:off x="988586" y="4829884"/>
            <a:ext cx="2410306" cy="939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report produced</a:t>
            </a:r>
          </a:p>
          <a:p>
            <a:pPr algn="ctr"/>
            <a:r>
              <a:rPr lang="en-US" dirty="0">
                <a:solidFill>
                  <a:schemeClr val="tx1"/>
                </a:solidFill>
              </a:rPr>
              <a:t>(END)</a:t>
            </a:r>
            <a:endParaRPr lang="en-SG" dirty="0">
              <a:solidFill>
                <a:schemeClr val="tx1"/>
              </a:solidFill>
            </a:endParaRPr>
          </a:p>
        </p:txBody>
      </p:sp>
      <p:sp>
        <p:nvSpPr>
          <p:cNvPr id="31" name="TextBox 30">
            <a:extLst>
              <a:ext uri="{FF2B5EF4-FFF2-40B4-BE49-F238E27FC236}">
                <a16:creationId xmlns:a16="http://schemas.microsoft.com/office/drawing/2014/main" id="{DA2497FB-447F-DC69-D014-3FA99169435F}"/>
              </a:ext>
            </a:extLst>
          </p:cNvPr>
          <p:cNvSpPr txBox="1"/>
          <p:nvPr/>
        </p:nvSpPr>
        <p:spPr>
          <a:xfrm>
            <a:off x="3473992" y="4757255"/>
            <a:ext cx="1817604" cy="369332"/>
          </a:xfrm>
          <a:prstGeom prst="rect">
            <a:avLst/>
          </a:prstGeom>
          <a:noFill/>
        </p:spPr>
        <p:txBody>
          <a:bodyPr wrap="square" rtlCol="0">
            <a:spAutoFit/>
          </a:bodyPr>
          <a:lstStyle/>
          <a:p>
            <a:r>
              <a:rPr lang="en-US" dirty="0"/>
              <a:t>Evaluation</a:t>
            </a:r>
            <a:endParaRPr lang="en-SG" dirty="0"/>
          </a:p>
        </p:txBody>
      </p:sp>
      <p:sp>
        <p:nvSpPr>
          <p:cNvPr id="32" name="TextBox 31">
            <a:extLst>
              <a:ext uri="{FF2B5EF4-FFF2-40B4-BE49-F238E27FC236}">
                <a16:creationId xmlns:a16="http://schemas.microsoft.com/office/drawing/2014/main" id="{978F2430-2097-5309-F556-EECA74AC3C46}"/>
              </a:ext>
            </a:extLst>
          </p:cNvPr>
          <p:cNvSpPr txBox="1"/>
          <p:nvPr/>
        </p:nvSpPr>
        <p:spPr>
          <a:xfrm>
            <a:off x="7459359" y="4816450"/>
            <a:ext cx="1817604" cy="369332"/>
          </a:xfrm>
          <a:prstGeom prst="rect">
            <a:avLst/>
          </a:prstGeom>
          <a:noFill/>
        </p:spPr>
        <p:txBody>
          <a:bodyPr wrap="square" rtlCol="0">
            <a:spAutoFit/>
          </a:bodyPr>
          <a:lstStyle/>
          <a:p>
            <a:r>
              <a:rPr lang="en-US" dirty="0"/>
              <a:t>Fit</a:t>
            </a:r>
            <a:endParaRPr lang="en-SG" dirty="0"/>
          </a:p>
        </p:txBody>
      </p:sp>
      <p:sp>
        <p:nvSpPr>
          <p:cNvPr id="33" name="Left Brace 32">
            <a:extLst>
              <a:ext uri="{FF2B5EF4-FFF2-40B4-BE49-F238E27FC236}">
                <a16:creationId xmlns:a16="http://schemas.microsoft.com/office/drawing/2014/main" id="{18ABEFDC-E349-8A0D-D24F-CC5CA5C5413D}"/>
              </a:ext>
            </a:extLst>
          </p:cNvPr>
          <p:cNvSpPr/>
          <p:nvPr/>
        </p:nvSpPr>
        <p:spPr>
          <a:xfrm rot="16200000">
            <a:off x="6087016" y="2456250"/>
            <a:ext cx="233689" cy="73534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34" name="TextBox 33">
            <a:extLst>
              <a:ext uri="{FF2B5EF4-FFF2-40B4-BE49-F238E27FC236}">
                <a16:creationId xmlns:a16="http://schemas.microsoft.com/office/drawing/2014/main" id="{C19CE8FD-632B-F2D0-D9A8-CD551783392A}"/>
              </a:ext>
            </a:extLst>
          </p:cNvPr>
          <p:cNvSpPr txBox="1"/>
          <p:nvPr/>
        </p:nvSpPr>
        <p:spPr>
          <a:xfrm>
            <a:off x="5709559" y="6311628"/>
            <a:ext cx="1797855" cy="369332"/>
          </a:xfrm>
          <a:prstGeom prst="rect">
            <a:avLst/>
          </a:prstGeom>
          <a:noFill/>
        </p:spPr>
        <p:txBody>
          <a:bodyPr wrap="square" rtlCol="0">
            <a:spAutoFit/>
          </a:bodyPr>
          <a:lstStyle/>
          <a:p>
            <a:r>
              <a:rPr lang="en-US" dirty="0"/>
              <a:t>Model.py</a:t>
            </a:r>
            <a:endParaRPr lang="en-SG" dirty="0"/>
          </a:p>
        </p:txBody>
      </p:sp>
    </p:spTree>
    <p:extLst>
      <p:ext uri="{BB962C8B-B14F-4D97-AF65-F5344CB8AC3E}">
        <p14:creationId xmlns:p14="http://schemas.microsoft.com/office/powerpoint/2010/main" val="416847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059" name="Rectangle 205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061" name="Rectangle 206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063" name="Rectangle 206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useBgFill="1">
        <p:nvSpPr>
          <p:cNvPr id="2065" name="Rectangle 2064">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037D1-2453-1B98-35B7-E421E74C04DD}"/>
              </a:ext>
            </a:extLst>
          </p:cNvPr>
          <p:cNvSpPr>
            <a:spLocks noGrp="1"/>
          </p:cNvSpPr>
          <p:nvPr>
            <p:ph type="title"/>
          </p:nvPr>
        </p:nvSpPr>
        <p:spPr>
          <a:xfrm>
            <a:off x="3599522" y="2961505"/>
            <a:ext cx="7587358" cy="934989"/>
          </a:xfrm>
        </p:spPr>
        <p:txBody>
          <a:bodyPr vert="horz" lIns="91440" tIns="45720" rIns="91440" bIns="45720" rtlCol="0" anchor="b">
            <a:normAutofit/>
          </a:bodyPr>
          <a:lstStyle/>
          <a:p>
            <a:r>
              <a:rPr lang="en-US" sz="4400" dirty="0"/>
              <a:t>End. thank you so much!</a:t>
            </a:r>
          </a:p>
        </p:txBody>
      </p:sp>
      <p:sp>
        <p:nvSpPr>
          <p:cNvPr id="2067" name="Rectangle 2066">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069" name="Rectangle 2068">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071" name="Rectangle 2070">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2052" name="Picture 4" descr="Puppy Icon Vector Art, Icons, and Graphics for Free Download">
            <a:extLst>
              <a:ext uri="{FF2B5EF4-FFF2-40B4-BE49-F238E27FC236}">
                <a16:creationId xmlns:a16="http://schemas.microsoft.com/office/drawing/2014/main" id="{55D57CFE-7878-3DED-7647-D6DDACA6A9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2049354"/>
            <a:ext cx="3053422" cy="305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1383-E1E0-E0DB-209B-C87B82E0F32A}"/>
              </a:ext>
            </a:extLst>
          </p:cNvPr>
          <p:cNvSpPr>
            <a:spLocks noGrp="1"/>
          </p:cNvSpPr>
          <p:nvPr>
            <p:ph type="title"/>
          </p:nvPr>
        </p:nvSpPr>
        <p:spPr>
          <a:xfrm>
            <a:off x="581192" y="723422"/>
            <a:ext cx="11029616" cy="450783"/>
          </a:xfrm>
        </p:spPr>
        <p:txBody>
          <a:bodyPr>
            <a:noAutofit/>
          </a:bodyPr>
          <a:lstStyle/>
          <a:p>
            <a:r>
              <a:rPr lang="en-US" sz="3200" b="1" dirty="0"/>
              <a:t>Quick Recap</a:t>
            </a:r>
            <a:endParaRPr lang="en-SG" sz="3200" b="1" dirty="0"/>
          </a:p>
        </p:txBody>
      </p:sp>
      <p:sp>
        <p:nvSpPr>
          <p:cNvPr id="4" name="TextBox 3">
            <a:extLst>
              <a:ext uri="{FF2B5EF4-FFF2-40B4-BE49-F238E27FC236}">
                <a16:creationId xmlns:a16="http://schemas.microsoft.com/office/drawing/2014/main" id="{4DABD451-4865-0B9D-B029-69BDC7B55561}"/>
              </a:ext>
            </a:extLst>
          </p:cNvPr>
          <p:cNvSpPr txBox="1"/>
          <p:nvPr/>
        </p:nvSpPr>
        <p:spPr>
          <a:xfrm>
            <a:off x="208722" y="1659835"/>
            <a:ext cx="11983278" cy="498598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Problem:</a:t>
            </a:r>
            <a:r>
              <a:rPr lang="en-US" sz="2000" dirty="0"/>
              <a:t> PetFinder.my has faced falling donations and slower adoption rates and with adoption rate as one of the key metrics for the organization, they need a way to predict this key metric to understand factors affecting adoption rate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Data:</a:t>
            </a:r>
            <a:r>
              <a:rPr lang="en-US" sz="2000" dirty="0"/>
              <a:t> Pet listings from PetFinder.my portal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Objective: </a:t>
            </a:r>
            <a:r>
              <a:rPr lang="en-US" sz="2000" dirty="0"/>
              <a:t>Use the data to extract features to predict adoption rate and better understand the adopter’s preference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Consideration:</a:t>
            </a:r>
            <a:r>
              <a:rPr lang="en-US" sz="2000" dirty="0"/>
              <a:t> Ethical implications of the model need to be considered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Benefits of good prediction model: </a:t>
            </a:r>
          </a:p>
          <a:p>
            <a:pPr marL="800100" lvl="1" indent="-342900">
              <a:buAutoNum type="arabicParenR"/>
            </a:pPr>
            <a:r>
              <a:rPr lang="en-US" sz="2000" dirty="0"/>
              <a:t>Fresh new content for the portal</a:t>
            </a:r>
          </a:p>
          <a:p>
            <a:pPr marL="800100" lvl="1" indent="-342900">
              <a:buAutoNum type="arabicParenR"/>
            </a:pPr>
            <a:r>
              <a:rPr lang="en-US" sz="2000" dirty="0"/>
              <a:t>Boost revenue from sponsorship and partnership </a:t>
            </a:r>
          </a:p>
          <a:p>
            <a:pPr marL="800100" lvl="1" indent="-342900">
              <a:buAutoNum type="arabicParenR"/>
            </a:pPr>
            <a:r>
              <a:rPr lang="en-US" sz="2000" dirty="0"/>
              <a:t>Most importantly, animals are able find a new home soone</a:t>
            </a:r>
            <a:r>
              <a:rPr lang="en-US" dirty="0"/>
              <a:t>r</a:t>
            </a:r>
          </a:p>
          <a:p>
            <a:endParaRPr lang="en-SG" dirty="0"/>
          </a:p>
        </p:txBody>
      </p:sp>
      <p:pic>
        <p:nvPicPr>
          <p:cNvPr id="1026" name="Picture 2" descr="Pets For Adoption | PetFinder.my">
            <a:extLst>
              <a:ext uri="{FF2B5EF4-FFF2-40B4-BE49-F238E27FC236}">
                <a16:creationId xmlns:a16="http://schemas.microsoft.com/office/drawing/2014/main" id="{9E9473AB-017A-7DA4-B6E8-758D813E2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283" y="615812"/>
            <a:ext cx="44958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5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1383-E1E0-E0DB-209B-C87B82E0F32A}"/>
              </a:ext>
            </a:extLst>
          </p:cNvPr>
          <p:cNvSpPr>
            <a:spLocks noGrp="1"/>
          </p:cNvSpPr>
          <p:nvPr>
            <p:ph type="title"/>
          </p:nvPr>
        </p:nvSpPr>
        <p:spPr>
          <a:xfrm>
            <a:off x="581192" y="723422"/>
            <a:ext cx="11029616" cy="450783"/>
          </a:xfrm>
        </p:spPr>
        <p:txBody>
          <a:bodyPr>
            <a:noAutofit/>
          </a:bodyPr>
          <a:lstStyle/>
          <a:p>
            <a:r>
              <a:rPr lang="en-US" sz="3200" b="1" dirty="0"/>
              <a:t>Data at hand</a:t>
            </a:r>
            <a:endParaRPr lang="en-SG" sz="3200" b="1" dirty="0"/>
          </a:p>
        </p:txBody>
      </p:sp>
      <p:sp>
        <p:nvSpPr>
          <p:cNvPr id="12" name="Rectangle 11">
            <a:extLst>
              <a:ext uri="{FF2B5EF4-FFF2-40B4-BE49-F238E27FC236}">
                <a16:creationId xmlns:a16="http://schemas.microsoft.com/office/drawing/2014/main" id="{39F4B6EB-0DB9-7FB7-8502-B587EB8AA97F}"/>
              </a:ext>
            </a:extLst>
          </p:cNvPr>
          <p:cNvSpPr/>
          <p:nvPr/>
        </p:nvSpPr>
        <p:spPr>
          <a:xfrm>
            <a:off x="2987749" y="1136019"/>
            <a:ext cx="8984511" cy="529352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SG" sz="1800" b="1" dirty="0">
              <a:solidFill>
                <a:schemeClr val="tx1">
                  <a:lumMod val="75000"/>
                  <a:lumOff val="25000"/>
                </a:schemeClr>
              </a:solidFill>
            </a:endParaRPr>
          </a:p>
        </p:txBody>
      </p:sp>
      <p:sp>
        <p:nvSpPr>
          <p:cNvPr id="13" name="TextBox 12">
            <a:extLst>
              <a:ext uri="{FF2B5EF4-FFF2-40B4-BE49-F238E27FC236}">
                <a16:creationId xmlns:a16="http://schemas.microsoft.com/office/drawing/2014/main" id="{33332CB3-8EF3-CC79-27B2-389BEEEA4476}"/>
              </a:ext>
            </a:extLst>
          </p:cNvPr>
          <p:cNvSpPr txBox="1"/>
          <p:nvPr/>
        </p:nvSpPr>
        <p:spPr>
          <a:xfrm>
            <a:off x="7307269" y="1269275"/>
            <a:ext cx="1417675" cy="400110"/>
          </a:xfrm>
          <a:prstGeom prst="rect">
            <a:avLst/>
          </a:prstGeom>
          <a:noFill/>
        </p:spPr>
        <p:txBody>
          <a:bodyPr wrap="square" rtlCol="0">
            <a:spAutoFit/>
          </a:bodyPr>
          <a:lstStyle/>
          <a:p>
            <a:r>
              <a:rPr lang="en-US" sz="2000" b="1" dirty="0">
                <a:solidFill>
                  <a:schemeClr val="tx1">
                    <a:lumMod val="75000"/>
                    <a:lumOff val="25000"/>
                  </a:schemeClr>
                </a:solidFill>
              </a:rPr>
              <a:t>Numerical</a:t>
            </a:r>
            <a:endParaRPr lang="en-SG" sz="2000" b="1" dirty="0">
              <a:solidFill>
                <a:schemeClr val="tx1">
                  <a:lumMod val="75000"/>
                  <a:lumOff val="25000"/>
                </a:schemeClr>
              </a:solidFill>
            </a:endParaRPr>
          </a:p>
        </p:txBody>
      </p:sp>
      <p:sp>
        <p:nvSpPr>
          <p:cNvPr id="14" name="Rectangle 13">
            <a:extLst>
              <a:ext uri="{FF2B5EF4-FFF2-40B4-BE49-F238E27FC236}">
                <a16:creationId xmlns:a16="http://schemas.microsoft.com/office/drawing/2014/main" id="{8C3D2F3C-5A57-BA42-A741-F8ECFFA75FDF}"/>
              </a:ext>
            </a:extLst>
          </p:cNvPr>
          <p:cNvSpPr/>
          <p:nvPr/>
        </p:nvSpPr>
        <p:spPr>
          <a:xfrm>
            <a:off x="6843599" y="1701218"/>
            <a:ext cx="2470354" cy="448182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1CA4BF8-A78D-90F9-9B77-50580B9A1A95}"/>
              </a:ext>
            </a:extLst>
          </p:cNvPr>
          <p:cNvSpPr txBox="1"/>
          <p:nvPr/>
        </p:nvSpPr>
        <p:spPr>
          <a:xfrm>
            <a:off x="6918249" y="1731677"/>
            <a:ext cx="2626242" cy="2308324"/>
          </a:xfrm>
          <a:prstGeom prst="rect">
            <a:avLst/>
          </a:prstGeom>
          <a:noFill/>
        </p:spPr>
        <p:txBody>
          <a:bodyPr wrap="square" rtlCol="0">
            <a:spAutoFit/>
          </a:bodyPr>
          <a:lstStyle/>
          <a:p>
            <a:r>
              <a:rPr lang="en-US" dirty="0"/>
              <a:t>Age</a:t>
            </a:r>
          </a:p>
          <a:p>
            <a:r>
              <a:rPr lang="en-US" dirty="0"/>
              <a:t>Fee</a:t>
            </a:r>
          </a:p>
          <a:p>
            <a:r>
              <a:rPr lang="en-US" dirty="0"/>
              <a:t>Video Amount</a:t>
            </a:r>
          </a:p>
          <a:p>
            <a:r>
              <a:rPr lang="en-US" dirty="0"/>
              <a:t>Photo Amount</a:t>
            </a:r>
          </a:p>
          <a:p>
            <a:r>
              <a:rPr lang="en-US" dirty="0"/>
              <a:t>Quantity</a:t>
            </a:r>
          </a:p>
          <a:p>
            <a:r>
              <a:rPr lang="en-US" dirty="0" err="1"/>
              <a:t>ColorAmt</a:t>
            </a:r>
            <a:endParaRPr lang="en-US" dirty="0"/>
          </a:p>
          <a:p>
            <a:endParaRPr lang="en-US" dirty="0"/>
          </a:p>
          <a:p>
            <a:endParaRPr lang="en-SG" dirty="0"/>
          </a:p>
        </p:txBody>
      </p:sp>
      <p:sp>
        <p:nvSpPr>
          <p:cNvPr id="16" name="TextBox 15">
            <a:extLst>
              <a:ext uri="{FF2B5EF4-FFF2-40B4-BE49-F238E27FC236}">
                <a16:creationId xmlns:a16="http://schemas.microsoft.com/office/drawing/2014/main" id="{7E44B4AD-1CA3-1FF7-7A89-B93CE6F31965}"/>
              </a:ext>
            </a:extLst>
          </p:cNvPr>
          <p:cNvSpPr txBox="1"/>
          <p:nvPr/>
        </p:nvSpPr>
        <p:spPr>
          <a:xfrm>
            <a:off x="4107277" y="1261032"/>
            <a:ext cx="1417675" cy="400110"/>
          </a:xfrm>
          <a:prstGeom prst="rect">
            <a:avLst/>
          </a:prstGeom>
          <a:noFill/>
        </p:spPr>
        <p:txBody>
          <a:bodyPr wrap="square" rtlCol="0">
            <a:spAutoFit/>
          </a:bodyPr>
          <a:lstStyle/>
          <a:p>
            <a:r>
              <a:rPr lang="en-US" sz="2000" b="1" dirty="0">
                <a:solidFill>
                  <a:schemeClr val="tx1">
                    <a:lumMod val="75000"/>
                    <a:lumOff val="25000"/>
                  </a:schemeClr>
                </a:solidFill>
              </a:rPr>
              <a:t>Categorical</a:t>
            </a:r>
            <a:endParaRPr lang="en-SG" sz="2000" b="1" dirty="0">
              <a:solidFill>
                <a:schemeClr val="tx1">
                  <a:lumMod val="75000"/>
                  <a:lumOff val="25000"/>
                </a:schemeClr>
              </a:solidFill>
            </a:endParaRPr>
          </a:p>
        </p:txBody>
      </p:sp>
      <p:sp>
        <p:nvSpPr>
          <p:cNvPr id="17" name="Rectangle 16">
            <a:extLst>
              <a:ext uri="{FF2B5EF4-FFF2-40B4-BE49-F238E27FC236}">
                <a16:creationId xmlns:a16="http://schemas.microsoft.com/office/drawing/2014/main" id="{3520C059-E112-EDED-7890-1D5157545101}"/>
              </a:ext>
            </a:extLst>
          </p:cNvPr>
          <p:cNvSpPr/>
          <p:nvPr/>
        </p:nvSpPr>
        <p:spPr>
          <a:xfrm>
            <a:off x="3242921" y="1701218"/>
            <a:ext cx="3370140" cy="448182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D74CAAF-DB98-069C-3451-672CE305148F}"/>
              </a:ext>
            </a:extLst>
          </p:cNvPr>
          <p:cNvSpPr txBox="1"/>
          <p:nvPr/>
        </p:nvSpPr>
        <p:spPr>
          <a:xfrm>
            <a:off x="3348695" y="1818471"/>
            <a:ext cx="3324417" cy="4247317"/>
          </a:xfrm>
          <a:prstGeom prst="rect">
            <a:avLst/>
          </a:prstGeom>
          <a:noFill/>
        </p:spPr>
        <p:txBody>
          <a:bodyPr wrap="square" rtlCol="0">
            <a:spAutoFit/>
          </a:bodyPr>
          <a:lstStyle/>
          <a:p>
            <a:r>
              <a:rPr lang="en-US" dirty="0" err="1"/>
              <a:t>AdoptionSpeed</a:t>
            </a:r>
            <a:r>
              <a:rPr lang="en-US" dirty="0"/>
              <a:t>	State</a:t>
            </a:r>
          </a:p>
          <a:p>
            <a:r>
              <a:rPr lang="en-US" dirty="0"/>
              <a:t>Type		</a:t>
            </a:r>
            <a:r>
              <a:rPr lang="en-US" dirty="0" err="1"/>
              <a:t>BreedPure</a:t>
            </a:r>
            <a:endParaRPr lang="en-US" dirty="0"/>
          </a:p>
          <a:p>
            <a:r>
              <a:rPr lang="en-US" dirty="0"/>
              <a:t>Breed1		</a:t>
            </a:r>
            <a:r>
              <a:rPr lang="en-US" dirty="0" err="1"/>
              <a:t>NameorNo</a:t>
            </a:r>
            <a:endParaRPr lang="en-US" dirty="0"/>
          </a:p>
          <a:p>
            <a:r>
              <a:rPr lang="en-US" dirty="0"/>
              <a:t>Breed2	</a:t>
            </a:r>
          </a:p>
          <a:p>
            <a:r>
              <a:rPr lang="en-US" dirty="0"/>
              <a:t>Gender</a:t>
            </a:r>
          </a:p>
          <a:p>
            <a:r>
              <a:rPr lang="en-US" dirty="0"/>
              <a:t>Color1</a:t>
            </a:r>
          </a:p>
          <a:p>
            <a:r>
              <a:rPr lang="en-US" dirty="0"/>
              <a:t>Color2</a:t>
            </a:r>
          </a:p>
          <a:p>
            <a:r>
              <a:rPr lang="en-US" dirty="0"/>
              <a:t>Color3</a:t>
            </a:r>
          </a:p>
          <a:p>
            <a:r>
              <a:rPr lang="en-US" dirty="0" err="1"/>
              <a:t>MaturitySize</a:t>
            </a:r>
            <a:endParaRPr lang="en-US" dirty="0"/>
          </a:p>
          <a:p>
            <a:r>
              <a:rPr lang="en-US" dirty="0" err="1"/>
              <a:t>FurLength</a:t>
            </a:r>
            <a:endParaRPr lang="en-US" dirty="0"/>
          </a:p>
          <a:p>
            <a:r>
              <a:rPr lang="en-US" dirty="0"/>
              <a:t>Vaccinated</a:t>
            </a:r>
          </a:p>
          <a:p>
            <a:r>
              <a:rPr lang="en-US" dirty="0"/>
              <a:t>Dewormed</a:t>
            </a:r>
          </a:p>
          <a:p>
            <a:r>
              <a:rPr lang="en-US" dirty="0"/>
              <a:t>Sterilize</a:t>
            </a:r>
            <a:r>
              <a:rPr lang="en-SG" dirty="0"/>
              <a:t>d</a:t>
            </a:r>
          </a:p>
          <a:p>
            <a:r>
              <a:rPr lang="en-SG" dirty="0"/>
              <a:t>Health</a:t>
            </a:r>
          </a:p>
          <a:p>
            <a:endParaRPr lang="en-US" dirty="0"/>
          </a:p>
        </p:txBody>
      </p:sp>
      <p:sp>
        <p:nvSpPr>
          <p:cNvPr id="19" name="Rectangle 18">
            <a:extLst>
              <a:ext uri="{FF2B5EF4-FFF2-40B4-BE49-F238E27FC236}">
                <a16:creationId xmlns:a16="http://schemas.microsoft.com/office/drawing/2014/main" id="{7957339C-BB43-2C2F-D862-FA6D99888B1D}"/>
              </a:ext>
            </a:extLst>
          </p:cNvPr>
          <p:cNvSpPr/>
          <p:nvPr/>
        </p:nvSpPr>
        <p:spPr>
          <a:xfrm>
            <a:off x="9494873" y="1701218"/>
            <a:ext cx="2289519" cy="18484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3E91FEE-957B-11D4-E049-64C693DCBEC2}"/>
              </a:ext>
            </a:extLst>
          </p:cNvPr>
          <p:cNvSpPr txBox="1"/>
          <p:nvPr/>
        </p:nvSpPr>
        <p:spPr>
          <a:xfrm>
            <a:off x="9700893" y="1284664"/>
            <a:ext cx="6097772" cy="369332"/>
          </a:xfrm>
          <a:prstGeom prst="rect">
            <a:avLst/>
          </a:prstGeom>
          <a:noFill/>
        </p:spPr>
        <p:txBody>
          <a:bodyPr wrap="square">
            <a:spAutoFit/>
          </a:bodyPr>
          <a:lstStyle/>
          <a:p>
            <a:r>
              <a:rPr lang="en-US" sz="1800" b="1" dirty="0">
                <a:solidFill>
                  <a:schemeClr val="tx1">
                    <a:lumMod val="75000"/>
                    <a:lumOff val="25000"/>
                  </a:schemeClr>
                </a:solidFill>
              </a:rPr>
              <a:t>Not used/dropped</a:t>
            </a:r>
            <a:endParaRPr lang="en-SG" sz="1800" b="1" dirty="0">
              <a:solidFill>
                <a:schemeClr val="tx1">
                  <a:lumMod val="75000"/>
                  <a:lumOff val="25000"/>
                </a:schemeClr>
              </a:solidFill>
            </a:endParaRPr>
          </a:p>
        </p:txBody>
      </p:sp>
      <p:sp>
        <p:nvSpPr>
          <p:cNvPr id="22" name="TextBox 21">
            <a:extLst>
              <a:ext uri="{FF2B5EF4-FFF2-40B4-BE49-F238E27FC236}">
                <a16:creationId xmlns:a16="http://schemas.microsoft.com/office/drawing/2014/main" id="{977A8747-2743-5555-C1D5-B959BE0313AA}"/>
              </a:ext>
            </a:extLst>
          </p:cNvPr>
          <p:cNvSpPr txBox="1"/>
          <p:nvPr/>
        </p:nvSpPr>
        <p:spPr>
          <a:xfrm>
            <a:off x="9565758" y="1728191"/>
            <a:ext cx="2626242" cy="1754326"/>
          </a:xfrm>
          <a:prstGeom prst="rect">
            <a:avLst/>
          </a:prstGeom>
          <a:noFill/>
        </p:spPr>
        <p:txBody>
          <a:bodyPr wrap="square" rtlCol="0">
            <a:spAutoFit/>
          </a:bodyPr>
          <a:lstStyle/>
          <a:p>
            <a:r>
              <a:rPr lang="en-US" dirty="0" err="1"/>
              <a:t>PetID</a:t>
            </a:r>
            <a:endParaRPr lang="en-US" dirty="0"/>
          </a:p>
          <a:p>
            <a:r>
              <a:rPr lang="en-US" dirty="0"/>
              <a:t>Name</a:t>
            </a:r>
          </a:p>
          <a:p>
            <a:r>
              <a:rPr lang="en-US" dirty="0" err="1"/>
              <a:t>AgeBins</a:t>
            </a:r>
            <a:endParaRPr lang="en-US" dirty="0"/>
          </a:p>
          <a:p>
            <a:r>
              <a:rPr lang="en-US" dirty="0" err="1"/>
              <a:t>FeeBins</a:t>
            </a:r>
            <a:endParaRPr lang="en-US" dirty="0"/>
          </a:p>
          <a:p>
            <a:r>
              <a:rPr lang="en-US" dirty="0" err="1"/>
              <a:t>BreedBins</a:t>
            </a:r>
            <a:endParaRPr lang="en-US" dirty="0"/>
          </a:p>
          <a:p>
            <a:r>
              <a:rPr lang="en-US" dirty="0"/>
              <a:t>Many more…</a:t>
            </a:r>
          </a:p>
        </p:txBody>
      </p:sp>
      <p:sp>
        <p:nvSpPr>
          <p:cNvPr id="24" name="TextBox 23">
            <a:extLst>
              <a:ext uri="{FF2B5EF4-FFF2-40B4-BE49-F238E27FC236}">
                <a16:creationId xmlns:a16="http://schemas.microsoft.com/office/drawing/2014/main" id="{3530D9A4-C28D-4A65-925D-2A8F1EFF1F7E}"/>
              </a:ext>
            </a:extLst>
          </p:cNvPr>
          <p:cNvSpPr txBox="1"/>
          <p:nvPr/>
        </p:nvSpPr>
        <p:spPr>
          <a:xfrm>
            <a:off x="9478883" y="3610605"/>
            <a:ext cx="2558985" cy="646331"/>
          </a:xfrm>
          <a:prstGeom prst="rect">
            <a:avLst/>
          </a:prstGeom>
          <a:noFill/>
        </p:spPr>
        <p:txBody>
          <a:bodyPr wrap="square">
            <a:spAutoFit/>
          </a:bodyPr>
          <a:lstStyle/>
          <a:p>
            <a:r>
              <a:rPr lang="en-US" b="1" dirty="0">
                <a:solidFill>
                  <a:schemeClr val="tx1">
                    <a:lumMod val="75000"/>
                    <a:lumOff val="25000"/>
                  </a:schemeClr>
                </a:solidFill>
              </a:rPr>
              <a:t>Unstructured/created data </a:t>
            </a:r>
          </a:p>
        </p:txBody>
      </p:sp>
      <p:sp>
        <p:nvSpPr>
          <p:cNvPr id="25" name="Rectangle 24">
            <a:extLst>
              <a:ext uri="{FF2B5EF4-FFF2-40B4-BE49-F238E27FC236}">
                <a16:creationId xmlns:a16="http://schemas.microsoft.com/office/drawing/2014/main" id="{25B838A1-ABA9-7C1A-CBA1-8CD80DBAF0CE}"/>
              </a:ext>
            </a:extLst>
          </p:cNvPr>
          <p:cNvSpPr/>
          <p:nvPr/>
        </p:nvSpPr>
        <p:spPr>
          <a:xfrm>
            <a:off x="9533693" y="4317898"/>
            <a:ext cx="2380036" cy="174789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8AB35052-B8D4-11DD-F4E7-8F73637F7F26}"/>
              </a:ext>
            </a:extLst>
          </p:cNvPr>
          <p:cNvSpPr txBox="1"/>
          <p:nvPr/>
        </p:nvSpPr>
        <p:spPr>
          <a:xfrm>
            <a:off x="9544491" y="4330554"/>
            <a:ext cx="2401303" cy="1754326"/>
          </a:xfrm>
          <a:prstGeom prst="rect">
            <a:avLst/>
          </a:prstGeom>
          <a:noFill/>
        </p:spPr>
        <p:txBody>
          <a:bodyPr wrap="square" rtlCol="0">
            <a:spAutoFit/>
          </a:bodyPr>
          <a:lstStyle/>
          <a:p>
            <a:r>
              <a:rPr lang="en-US" dirty="0"/>
              <a:t>Description</a:t>
            </a:r>
          </a:p>
          <a:p>
            <a:r>
              <a:rPr lang="en-US" dirty="0" err="1">
                <a:solidFill>
                  <a:srgbClr val="FF0000"/>
                </a:solidFill>
              </a:rPr>
              <a:t>DescriptionCleaned</a:t>
            </a:r>
            <a:endParaRPr lang="en-US" dirty="0">
              <a:solidFill>
                <a:srgbClr val="FF0000"/>
              </a:solidFill>
            </a:endParaRPr>
          </a:p>
          <a:p>
            <a:r>
              <a:rPr lang="en-US" dirty="0" err="1">
                <a:solidFill>
                  <a:srgbClr val="FF0000"/>
                </a:solidFill>
              </a:rPr>
              <a:t>Tf</a:t>
            </a:r>
            <a:r>
              <a:rPr lang="en-US" dirty="0">
                <a:solidFill>
                  <a:srgbClr val="FF0000"/>
                </a:solidFill>
              </a:rPr>
              <a:t>-ids</a:t>
            </a:r>
          </a:p>
          <a:p>
            <a:r>
              <a:rPr lang="en-US" dirty="0" err="1">
                <a:solidFill>
                  <a:srgbClr val="FF0000"/>
                </a:solidFill>
              </a:rPr>
              <a:t>DescriptionLength</a:t>
            </a:r>
            <a:endParaRPr lang="en-US" dirty="0">
              <a:solidFill>
                <a:srgbClr val="FF0000"/>
              </a:solidFill>
            </a:endParaRPr>
          </a:p>
          <a:p>
            <a:r>
              <a:rPr lang="en-US" dirty="0" err="1">
                <a:solidFill>
                  <a:srgbClr val="FF0000"/>
                </a:solidFill>
              </a:rPr>
              <a:t>DescriptionWordCount</a:t>
            </a:r>
            <a:endParaRPr lang="en-US" dirty="0">
              <a:solidFill>
                <a:srgbClr val="FF0000"/>
              </a:solidFill>
            </a:endParaRPr>
          </a:p>
          <a:p>
            <a:endParaRPr lang="en-SG" dirty="0">
              <a:solidFill>
                <a:srgbClr val="FF0000"/>
              </a:solidFill>
            </a:endParaRPr>
          </a:p>
        </p:txBody>
      </p:sp>
      <p:sp>
        <p:nvSpPr>
          <p:cNvPr id="27" name="TextBox 26">
            <a:extLst>
              <a:ext uri="{FF2B5EF4-FFF2-40B4-BE49-F238E27FC236}">
                <a16:creationId xmlns:a16="http://schemas.microsoft.com/office/drawing/2014/main" id="{08AAC94D-45A3-335E-1316-D5EF3FF4972D}"/>
              </a:ext>
            </a:extLst>
          </p:cNvPr>
          <p:cNvSpPr txBox="1"/>
          <p:nvPr/>
        </p:nvSpPr>
        <p:spPr>
          <a:xfrm>
            <a:off x="97324" y="3305725"/>
            <a:ext cx="2771722" cy="954107"/>
          </a:xfrm>
          <a:prstGeom prst="rect">
            <a:avLst/>
          </a:prstGeom>
          <a:noFill/>
        </p:spPr>
        <p:txBody>
          <a:bodyPr wrap="square" rtlCol="0">
            <a:spAutoFit/>
          </a:bodyPr>
          <a:lstStyle/>
          <a:p>
            <a:r>
              <a:rPr lang="en-US" sz="2000" b="1" dirty="0"/>
              <a:t>Pets_prepared.csv:</a:t>
            </a:r>
          </a:p>
          <a:p>
            <a:pPr marL="285750" indent="-285750">
              <a:buFont typeface="Arial" panose="020B0604020202020204" pitchFamily="34" charset="0"/>
              <a:buChar char="•"/>
            </a:pPr>
            <a:r>
              <a:rPr lang="en-US" u="sng" dirty="0">
                <a:solidFill>
                  <a:schemeClr val="accent1">
                    <a:lumMod val="50000"/>
                  </a:schemeClr>
                </a:solidFill>
              </a:rPr>
              <a:t>14,993</a:t>
            </a:r>
            <a:r>
              <a:rPr lang="en-US" dirty="0"/>
              <a:t> rows of data</a:t>
            </a:r>
          </a:p>
          <a:p>
            <a:pPr marL="285750" indent="-285750">
              <a:buFont typeface="Arial" panose="020B0604020202020204" pitchFamily="34" charset="0"/>
              <a:buChar char="•"/>
            </a:pPr>
            <a:r>
              <a:rPr lang="en-US" u="sng" dirty="0">
                <a:solidFill>
                  <a:schemeClr val="accent1">
                    <a:lumMod val="50000"/>
                  </a:schemeClr>
                </a:solidFill>
              </a:rPr>
              <a:t>49</a:t>
            </a:r>
            <a:r>
              <a:rPr lang="en-US" dirty="0"/>
              <a:t> Features</a:t>
            </a:r>
            <a:endParaRPr lang="en-SG" dirty="0"/>
          </a:p>
        </p:txBody>
      </p:sp>
      <p:sp>
        <p:nvSpPr>
          <p:cNvPr id="3" name="TextBox 2">
            <a:extLst>
              <a:ext uri="{FF2B5EF4-FFF2-40B4-BE49-F238E27FC236}">
                <a16:creationId xmlns:a16="http://schemas.microsoft.com/office/drawing/2014/main" id="{332D920D-CBE1-D5FD-D472-403F557B34F0}"/>
              </a:ext>
            </a:extLst>
          </p:cNvPr>
          <p:cNvSpPr txBox="1"/>
          <p:nvPr/>
        </p:nvSpPr>
        <p:spPr>
          <a:xfrm>
            <a:off x="246206" y="5419457"/>
            <a:ext cx="2521803" cy="646331"/>
          </a:xfrm>
          <a:prstGeom prst="rect">
            <a:avLst/>
          </a:prstGeom>
          <a:noFill/>
        </p:spPr>
        <p:txBody>
          <a:bodyPr wrap="square" rtlCol="0">
            <a:spAutoFit/>
          </a:bodyPr>
          <a:lstStyle/>
          <a:p>
            <a:r>
              <a:rPr lang="en-US" b="1" dirty="0"/>
              <a:t>Color Code:</a:t>
            </a:r>
          </a:p>
          <a:p>
            <a:r>
              <a:rPr lang="en-US" dirty="0">
                <a:solidFill>
                  <a:srgbClr val="FF0000"/>
                </a:solidFill>
              </a:rPr>
              <a:t>Red:</a:t>
            </a:r>
            <a:r>
              <a:rPr lang="en-US" dirty="0"/>
              <a:t> Created by me</a:t>
            </a:r>
            <a:endParaRPr lang="en-SG" dirty="0"/>
          </a:p>
        </p:txBody>
      </p:sp>
    </p:spTree>
    <p:extLst>
      <p:ext uri="{BB962C8B-B14F-4D97-AF65-F5344CB8AC3E}">
        <p14:creationId xmlns:p14="http://schemas.microsoft.com/office/powerpoint/2010/main" val="22168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16F2-D9D7-D076-373B-C4D37C3B0D49}"/>
              </a:ext>
            </a:extLst>
          </p:cNvPr>
          <p:cNvSpPr>
            <a:spLocks noGrp="1"/>
          </p:cNvSpPr>
          <p:nvPr>
            <p:ph type="title"/>
          </p:nvPr>
        </p:nvSpPr>
        <p:spPr>
          <a:xfrm>
            <a:off x="581192" y="702155"/>
            <a:ext cx="11029616" cy="549129"/>
          </a:xfrm>
        </p:spPr>
        <p:txBody>
          <a:bodyPr>
            <a:noAutofit/>
          </a:bodyPr>
          <a:lstStyle/>
          <a:p>
            <a:r>
              <a:rPr lang="en-US" sz="3600" dirty="0"/>
              <a:t>1st step of my Eda</a:t>
            </a:r>
            <a:endParaRPr lang="en-SG" sz="3600" dirty="0"/>
          </a:p>
        </p:txBody>
      </p:sp>
      <p:sp>
        <p:nvSpPr>
          <p:cNvPr id="4" name="TextBox 3">
            <a:extLst>
              <a:ext uri="{FF2B5EF4-FFF2-40B4-BE49-F238E27FC236}">
                <a16:creationId xmlns:a16="http://schemas.microsoft.com/office/drawing/2014/main" id="{CC35B89C-55B6-B6F0-B867-2135620319BB}"/>
              </a:ext>
            </a:extLst>
          </p:cNvPr>
          <p:cNvSpPr txBox="1"/>
          <p:nvPr/>
        </p:nvSpPr>
        <p:spPr>
          <a:xfrm>
            <a:off x="445169" y="1320876"/>
            <a:ext cx="440623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 for </a:t>
            </a:r>
            <a:r>
              <a:rPr lang="en-US" sz="2400" b="1" dirty="0"/>
              <a:t>missing values </a:t>
            </a:r>
            <a:endParaRPr lang="en-SG" sz="2400" b="1" dirty="0"/>
          </a:p>
        </p:txBody>
      </p:sp>
      <p:pic>
        <p:nvPicPr>
          <p:cNvPr id="6" name="Picture 5">
            <a:extLst>
              <a:ext uri="{FF2B5EF4-FFF2-40B4-BE49-F238E27FC236}">
                <a16:creationId xmlns:a16="http://schemas.microsoft.com/office/drawing/2014/main" id="{3D9763AC-9AE7-7A10-A48D-06EDAF7AB8BF}"/>
              </a:ext>
            </a:extLst>
          </p:cNvPr>
          <p:cNvPicPr>
            <a:picLocks noChangeAspect="1"/>
          </p:cNvPicPr>
          <p:nvPr/>
        </p:nvPicPr>
        <p:blipFill>
          <a:blip r:embed="rId3"/>
          <a:stretch>
            <a:fillRect/>
          </a:stretch>
        </p:blipFill>
        <p:spPr>
          <a:xfrm>
            <a:off x="838615" y="2002179"/>
            <a:ext cx="3163554" cy="1807745"/>
          </a:xfrm>
          <a:prstGeom prst="rect">
            <a:avLst/>
          </a:prstGeom>
        </p:spPr>
      </p:pic>
      <p:sp>
        <p:nvSpPr>
          <p:cNvPr id="7" name="TextBox 6">
            <a:extLst>
              <a:ext uri="{FF2B5EF4-FFF2-40B4-BE49-F238E27FC236}">
                <a16:creationId xmlns:a16="http://schemas.microsoft.com/office/drawing/2014/main" id="{8D6669F9-5AC0-F600-D3A3-08CE301647F9}"/>
              </a:ext>
            </a:extLst>
          </p:cNvPr>
          <p:cNvSpPr txBox="1"/>
          <p:nvPr/>
        </p:nvSpPr>
        <p:spPr>
          <a:xfrm>
            <a:off x="504940" y="4029562"/>
            <a:ext cx="3467802" cy="129266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3 ways </a:t>
            </a:r>
            <a:r>
              <a:rPr lang="en-US" sz="2400" dirty="0"/>
              <a:t>to deal with it:</a:t>
            </a:r>
          </a:p>
          <a:p>
            <a:pPr marL="800100" lvl="1" indent="-342900">
              <a:buAutoNum type="arabicParenR"/>
            </a:pPr>
            <a:r>
              <a:rPr lang="en-US" dirty="0"/>
              <a:t>Drop the rows</a:t>
            </a:r>
          </a:p>
          <a:p>
            <a:pPr marL="800100" lvl="1" indent="-342900">
              <a:buAutoNum type="arabicParenR"/>
            </a:pPr>
            <a:r>
              <a:rPr lang="en-US" dirty="0"/>
              <a:t>Drop the columns</a:t>
            </a:r>
          </a:p>
          <a:p>
            <a:pPr marL="800100" lvl="1" indent="-342900">
              <a:buAutoNum type="arabicParenR"/>
            </a:pPr>
            <a:r>
              <a:rPr lang="en-US" dirty="0"/>
              <a:t>Fill in missing values </a:t>
            </a:r>
            <a:endParaRPr lang="en-SG" dirty="0"/>
          </a:p>
        </p:txBody>
      </p:sp>
      <p:cxnSp>
        <p:nvCxnSpPr>
          <p:cNvPr id="9" name="Straight Connector 8">
            <a:extLst>
              <a:ext uri="{FF2B5EF4-FFF2-40B4-BE49-F238E27FC236}">
                <a16:creationId xmlns:a16="http://schemas.microsoft.com/office/drawing/2014/main" id="{5164C8A7-064E-65D4-F472-E0D3177D7470}"/>
              </a:ext>
            </a:extLst>
          </p:cNvPr>
          <p:cNvCxnSpPr>
            <a:cxnSpLocks/>
          </p:cNvCxnSpPr>
          <p:nvPr/>
        </p:nvCxnSpPr>
        <p:spPr>
          <a:xfrm>
            <a:off x="5570621" y="1447523"/>
            <a:ext cx="0" cy="5410477"/>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D707055-D884-B86A-B4F3-AAB6EB0E2472}"/>
              </a:ext>
            </a:extLst>
          </p:cNvPr>
          <p:cNvSpPr txBox="1"/>
          <p:nvPr/>
        </p:nvSpPr>
        <p:spPr>
          <a:xfrm>
            <a:off x="5959977" y="1320643"/>
            <a:ext cx="565083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 for </a:t>
            </a:r>
            <a:r>
              <a:rPr lang="en-US" sz="2400" b="1" dirty="0"/>
              <a:t>Collinearity</a:t>
            </a:r>
          </a:p>
          <a:p>
            <a:endParaRPr lang="en-US" sz="2400" dirty="0"/>
          </a:p>
          <a:p>
            <a:pPr marL="285750" indent="-285750">
              <a:buFont typeface="Arial" panose="020B0604020202020204" pitchFamily="34" charset="0"/>
              <a:buChar char="•"/>
            </a:pPr>
            <a:r>
              <a:rPr lang="en-US" sz="2400" dirty="0"/>
              <a:t>Check for </a:t>
            </a:r>
            <a:r>
              <a:rPr lang="en-US" sz="2400" b="1" dirty="0"/>
              <a:t>obvious relationship </a:t>
            </a:r>
            <a:r>
              <a:rPr lang="en-US" sz="2400" dirty="0"/>
              <a:t>between the dependent variable and the target variable</a:t>
            </a:r>
            <a:endParaRPr lang="en-SG" sz="2400" dirty="0"/>
          </a:p>
        </p:txBody>
      </p:sp>
      <p:pic>
        <p:nvPicPr>
          <p:cNvPr id="13" name="Picture 12">
            <a:extLst>
              <a:ext uri="{FF2B5EF4-FFF2-40B4-BE49-F238E27FC236}">
                <a16:creationId xmlns:a16="http://schemas.microsoft.com/office/drawing/2014/main" id="{566BB76B-2569-1BA0-F21C-7E98D182F0F2}"/>
              </a:ext>
            </a:extLst>
          </p:cNvPr>
          <p:cNvPicPr>
            <a:picLocks noChangeAspect="1"/>
          </p:cNvPicPr>
          <p:nvPr/>
        </p:nvPicPr>
        <p:blipFill>
          <a:blip r:embed="rId4"/>
          <a:stretch>
            <a:fillRect/>
          </a:stretch>
        </p:blipFill>
        <p:spPr>
          <a:xfrm>
            <a:off x="7617624" y="3148520"/>
            <a:ext cx="2335535" cy="3439139"/>
          </a:xfrm>
          <a:prstGeom prst="rect">
            <a:avLst/>
          </a:prstGeom>
        </p:spPr>
      </p:pic>
    </p:spTree>
    <p:extLst>
      <p:ext uri="{BB962C8B-B14F-4D97-AF65-F5344CB8AC3E}">
        <p14:creationId xmlns:p14="http://schemas.microsoft.com/office/powerpoint/2010/main" val="124697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745B-FE12-A897-8D3B-C6CE1F1579E3}"/>
              </a:ext>
            </a:extLst>
          </p:cNvPr>
          <p:cNvSpPr>
            <a:spLocks noGrp="1"/>
          </p:cNvSpPr>
          <p:nvPr>
            <p:ph type="title"/>
          </p:nvPr>
        </p:nvSpPr>
        <p:spPr>
          <a:xfrm>
            <a:off x="581192" y="702156"/>
            <a:ext cx="11029616" cy="525065"/>
          </a:xfrm>
        </p:spPr>
        <p:txBody>
          <a:bodyPr/>
          <a:lstStyle/>
          <a:p>
            <a:r>
              <a:rPr lang="en-US" dirty="0"/>
              <a:t>Check the Target variable (adoption speed)</a:t>
            </a:r>
            <a:endParaRPr lang="en-SG" dirty="0"/>
          </a:p>
        </p:txBody>
      </p:sp>
      <p:pic>
        <p:nvPicPr>
          <p:cNvPr id="5" name="Picture 4">
            <a:extLst>
              <a:ext uri="{FF2B5EF4-FFF2-40B4-BE49-F238E27FC236}">
                <a16:creationId xmlns:a16="http://schemas.microsoft.com/office/drawing/2014/main" id="{558A7D40-3A61-BBC3-E5E6-2BF407A1F685}"/>
              </a:ext>
            </a:extLst>
          </p:cNvPr>
          <p:cNvPicPr>
            <a:picLocks noChangeAspect="1"/>
          </p:cNvPicPr>
          <p:nvPr/>
        </p:nvPicPr>
        <p:blipFill>
          <a:blip r:embed="rId3"/>
          <a:stretch>
            <a:fillRect/>
          </a:stretch>
        </p:blipFill>
        <p:spPr>
          <a:xfrm>
            <a:off x="5939590" y="1660106"/>
            <a:ext cx="5931716" cy="4307556"/>
          </a:xfrm>
          <a:prstGeom prst="rect">
            <a:avLst/>
          </a:prstGeom>
        </p:spPr>
      </p:pic>
      <p:pic>
        <p:nvPicPr>
          <p:cNvPr id="7" name="Picture 6">
            <a:extLst>
              <a:ext uri="{FF2B5EF4-FFF2-40B4-BE49-F238E27FC236}">
                <a16:creationId xmlns:a16="http://schemas.microsoft.com/office/drawing/2014/main" id="{C9CEE9A1-DCFE-10F6-7CB1-84DDA420AFC5}"/>
              </a:ext>
            </a:extLst>
          </p:cNvPr>
          <p:cNvPicPr>
            <a:picLocks noChangeAspect="1"/>
          </p:cNvPicPr>
          <p:nvPr/>
        </p:nvPicPr>
        <p:blipFill>
          <a:blip r:embed="rId4"/>
          <a:stretch>
            <a:fillRect/>
          </a:stretch>
        </p:blipFill>
        <p:spPr>
          <a:xfrm>
            <a:off x="3614487" y="1327318"/>
            <a:ext cx="1413253" cy="1413253"/>
          </a:xfrm>
          <a:prstGeom prst="rect">
            <a:avLst/>
          </a:prstGeom>
        </p:spPr>
      </p:pic>
      <p:sp>
        <p:nvSpPr>
          <p:cNvPr id="8" name="TextBox 7">
            <a:extLst>
              <a:ext uri="{FF2B5EF4-FFF2-40B4-BE49-F238E27FC236}">
                <a16:creationId xmlns:a16="http://schemas.microsoft.com/office/drawing/2014/main" id="{3346EFE8-2050-A0CC-7E6B-A84F19301C0E}"/>
              </a:ext>
            </a:extLst>
          </p:cNvPr>
          <p:cNvSpPr txBox="1"/>
          <p:nvPr/>
        </p:nvSpPr>
        <p:spPr>
          <a:xfrm>
            <a:off x="192505" y="1736392"/>
            <a:ext cx="5987716"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AdoptionSpeed</a:t>
            </a:r>
            <a:r>
              <a:rPr lang="en-US" sz="2400" b="1" dirty="0"/>
              <a:t> count: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b="1" u="sng" dirty="0"/>
              <a:t>Most animals </a:t>
            </a:r>
            <a:r>
              <a:rPr lang="en-US" sz="2400" dirty="0"/>
              <a:t>are adopted at adoption speed </a:t>
            </a:r>
            <a:r>
              <a:rPr lang="en-US" sz="2400" b="1" u="sng" dirty="0"/>
              <a:t>of 4 followed by 2</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Unfortunately, </a:t>
            </a:r>
            <a:r>
              <a:rPr lang="en-US" sz="2400" b="1" u="sng" dirty="0"/>
              <a:t>least animals </a:t>
            </a:r>
            <a:r>
              <a:rPr lang="en-US" sz="2400" dirty="0"/>
              <a:t>are adopted at adoption </a:t>
            </a:r>
            <a:r>
              <a:rPr lang="en-US" sz="2400" b="1" u="sng" dirty="0"/>
              <a:t>speed of 0 </a:t>
            </a:r>
            <a:r>
              <a:rPr lang="en-US" sz="2400" dirty="0"/>
              <a:t>which is same day the animal was listed</a:t>
            </a:r>
            <a:endParaRPr lang="en-SG" sz="2400" dirty="0"/>
          </a:p>
        </p:txBody>
      </p:sp>
    </p:spTree>
    <p:extLst>
      <p:ext uri="{BB962C8B-B14F-4D97-AF65-F5344CB8AC3E}">
        <p14:creationId xmlns:p14="http://schemas.microsoft.com/office/powerpoint/2010/main" val="218477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13BC-B39B-CFFE-CBC8-C32851F697F6}"/>
              </a:ext>
            </a:extLst>
          </p:cNvPr>
          <p:cNvSpPr>
            <a:spLocks noGrp="1"/>
          </p:cNvSpPr>
          <p:nvPr>
            <p:ph type="title"/>
          </p:nvPr>
        </p:nvSpPr>
        <p:spPr>
          <a:xfrm>
            <a:off x="581192" y="702156"/>
            <a:ext cx="11029616" cy="513033"/>
          </a:xfrm>
        </p:spPr>
        <p:txBody>
          <a:bodyPr>
            <a:noAutofit/>
          </a:bodyPr>
          <a:lstStyle/>
          <a:p>
            <a:r>
              <a:rPr lang="en-US" dirty="0"/>
              <a:t>Variable: Name</a:t>
            </a:r>
            <a:endParaRPr lang="en-SG" dirty="0"/>
          </a:p>
        </p:txBody>
      </p:sp>
      <p:sp>
        <p:nvSpPr>
          <p:cNvPr id="4" name="TextBox 3">
            <a:extLst>
              <a:ext uri="{FF2B5EF4-FFF2-40B4-BE49-F238E27FC236}">
                <a16:creationId xmlns:a16="http://schemas.microsoft.com/office/drawing/2014/main" id="{AB0777C1-19B1-7C72-F753-E2880DDD15BC}"/>
              </a:ext>
            </a:extLst>
          </p:cNvPr>
          <p:cNvSpPr txBox="1"/>
          <p:nvPr/>
        </p:nvSpPr>
        <p:spPr>
          <a:xfrm>
            <a:off x="319901" y="1598292"/>
            <a:ext cx="6790761"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8</a:t>
            </a:r>
            <a:r>
              <a:rPr lang="en-US" sz="2400" dirty="0"/>
              <a:t> missing values</a:t>
            </a:r>
          </a:p>
          <a:p>
            <a:pPr marL="285750" indent="-285750">
              <a:buFont typeface="Arial" panose="020B0604020202020204" pitchFamily="34" charset="0"/>
              <a:buChar char="•"/>
            </a:pPr>
            <a:r>
              <a:rPr lang="en-US" sz="2400" dirty="0"/>
              <a:t>Most do </a:t>
            </a:r>
            <a:r>
              <a:rPr lang="en-US" sz="2400" b="1" u="sng" dirty="0"/>
              <a:t>not even have name </a:t>
            </a:r>
            <a:r>
              <a:rPr lang="en-US" sz="2400" dirty="0"/>
              <a:t>to begin with (same as null essentially)</a:t>
            </a:r>
          </a:p>
          <a:p>
            <a:pPr marL="285750" indent="-285750">
              <a:buFont typeface="Arial" panose="020B0604020202020204" pitchFamily="34" charset="0"/>
              <a:buChar char="•"/>
            </a:pPr>
            <a:r>
              <a:rPr lang="en-US" sz="2400" dirty="0"/>
              <a:t>Some names are not even names but </a:t>
            </a:r>
            <a:r>
              <a:rPr lang="en-US" sz="2400" b="1" u="sng" dirty="0"/>
              <a:t>description</a:t>
            </a:r>
          </a:p>
          <a:p>
            <a:pPr marL="285750" indent="-285750">
              <a:buFont typeface="Arial" panose="020B0604020202020204" pitchFamily="34" charset="0"/>
              <a:buChar char="•"/>
            </a:pPr>
            <a:r>
              <a:rPr lang="en-US" sz="2400" b="1" u="sng" dirty="0"/>
              <a:t>9059 unique names</a:t>
            </a:r>
          </a:p>
          <a:p>
            <a:pPr marL="285750" indent="-285750">
              <a:buFont typeface="Arial" panose="020B0604020202020204" pitchFamily="34" charset="0"/>
              <a:buChar char="•"/>
            </a:pPr>
            <a:r>
              <a:rPr lang="en-SG" sz="2400" dirty="0"/>
              <a:t>In general, follows the same relationship</a:t>
            </a:r>
          </a:p>
          <a:p>
            <a:pPr marL="285750" indent="-285750">
              <a:buFont typeface="Arial" panose="020B0604020202020204" pitchFamily="34" charset="0"/>
              <a:buChar char="•"/>
            </a:pPr>
            <a:r>
              <a:rPr lang="en-SG" sz="2400" dirty="0"/>
              <a:t>Need to </a:t>
            </a:r>
            <a:r>
              <a:rPr lang="en-SG" sz="2400" b="1" u="sng" dirty="0"/>
              <a:t>encode 9059 names</a:t>
            </a:r>
            <a:r>
              <a:rPr lang="en-SG" sz="2400" dirty="0"/>
              <a:t>, might not be worth it</a:t>
            </a:r>
          </a:p>
          <a:p>
            <a:pPr marL="285750" indent="-285750">
              <a:buFont typeface="Arial" panose="020B0604020202020204" pitchFamily="34" charset="0"/>
              <a:buChar char="•"/>
            </a:pPr>
            <a:r>
              <a:rPr lang="en-SG" sz="2400" b="1" dirty="0">
                <a:solidFill>
                  <a:srgbClr val="FF0000"/>
                </a:solidFill>
              </a:rPr>
              <a:t>Drop the column!</a:t>
            </a:r>
          </a:p>
        </p:txBody>
      </p:sp>
      <p:pic>
        <p:nvPicPr>
          <p:cNvPr id="6" name="Picture 5">
            <a:extLst>
              <a:ext uri="{FF2B5EF4-FFF2-40B4-BE49-F238E27FC236}">
                <a16:creationId xmlns:a16="http://schemas.microsoft.com/office/drawing/2014/main" id="{87097F9E-803F-9895-30DE-13ADA1F01ABE}"/>
              </a:ext>
            </a:extLst>
          </p:cNvPr>
          <p:cNvPicPr>
            <a:picLocks noChangeAspect="1"/>
          </p:cNvPicPr>
          <p:nvPr/>
        </p:nvPicPr>
        <p:blipFill>
          <a:blip r:embed="rId3"/>
          <a:stretch>
            <a:fillRect/>
          </a:stretch>
        </p:blipFill>
        <p:spPr>
          <a:xfrm>
            <a:off x="8236582" y="868506"/>
            <a:ext cx="2533074" cy="2089029"/>
          </a:xfrm>
          <a:prstGeom prst="rect">
            <a:avLst/>
          </a:prstGeom>
        </p:spPr>
      </p:pic>
      <p:pic>
        <p:nvPicPr>
          <p:cNvPr id="8" name="Picture 7">
            <a:extLst>
              <a:ext uri="{FF2B5EF4-FFF2-40B4-BE49-F238E27FC236}">
                <a16:creationId xmlns:a16="http://schemas.microsoft.com/office/drawing/2014/main" id="{3711C508-C486-F00C-CAB0-F946721C2BE0}"/>
              </a:ext>
            </a:extLst>
          </p:cNvPr>
          <p:cNvPicPr>
            <a:picLocks noChangeAspect="1"/>
          </p:cNvPicPr>
          <p:nvPr/>
        </p:nvPicPr>
        <p:blipFill>
          <a:blip r:embed="rId4"/>
          <a:stretch>
            <a:fillRect/>
          </a:stretch>
        </p:blipFill>
        <p:spPr>
          <a:xfrm>
            <a:off x="6456008" y="3306452"/>
            <a:ext cx="5559608" cy="3543843"/>
          </a:xfrm>
          <a:prstGeom prst="rect">
            <a:avLst/>
          </a:prstGeom>
        </p:spPr>
      </p:pic>
    </p:spTree>
    <p:extLst>
      <p:ext uri="{BB962C8B-B14F-4D97-AF65-F5344CB8AC3E}">
        <p14:creationId xmlns:p14="http://schemas.microsoft.com/office/powerpoint/2010/main" val="1971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315B-1B56-BBC4-830C-296BB58277A6}"/>
              </a:ext>
            </a:extLst>
          </p:cNvPr>
          <p:cNvSpPr>
            <a:spLocks noGrp="1"/>
          </p:cNvSpPr>
          <p:nvPr>
            <p:ph type="title"/>
          </p:nvPr>
        </p:nvSpPr>
        <p:spPr>
          <a:xfrm>
            <a:off x="581192" y="702156"/>
            <a:ext cx="11029616" cy="609286"/>
          </a:xfrm>
        </p:spPr>
        <p:txBody>
          <a:bodyPr/>
          <a:lstStyle/>
          <a:p>
            <a:r>
              <a:rPr lang="en-US" dirty="0"/>
              <a:t>Variable: </a:t>
            </a:r>
            <a:r>
              <a:rPr lang="en-US" dirty="0" err="1"/>
              <a:t>Breedname</a:t>
            </a:r>
            <a:endParaRPr lang="en-SG" dirty="0"/>
          </a:p>
        </p:txBody>
      </p:sp>
      <p:sp>
        <p:nvSpPr>
          <p:cNvPr id="4" name="TextBox 3">
            <a:extLst>
              <a:ext uri="{FF2B5EF4-FFF2-40B4-BE49-F238E27FC236}">
                <a16:creationId xmlns:a16="http://schemas.microsoft.com/office/drawing/2014/main" id="{0AC23B8A-7A05-6607-6CC1-37B776D90628}"/>
              </a:ext>
            </a:extLst>
          </p:cNvPr>
          <p:cNvSpPr txBox="1"/>
          <p:nvPr/>
        </p:nvSpPr>
        <p:spPr>
          <a:xfrm>
            <a:off x="463884" y="1582153"/>
            <a:ext cx="11626516"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5 </a:t>
            </a:r>
            <a:r>
              <a:rPr lang="en-US" sz="2400" dirty="0"/>
              <a:t>missing values</a:t>
            </a:r>
          </a:p>
          <a:p>
            <a:pPr marL="285750" indent="-285750">
              <a:buFont typeface="Arial" panose="020B0604020202020204" pitchFamily="34" charset="0"/>
              <a:buChar char="•"/>
            </a:pPr>
            <a:endParaRPr lang="en-US" sz="2400" b="1" u="sng" dirty="0"/>
          </a:p>
          <a:p>
            <a:pPr marL="285750" indent="-285750">
              <a:buFont typeface="Arial" panose="020B0604020202020204" pitchFamily="34" charset="0"/>
              <a:buChar char="•"/>
            </a:pPr>
            <a:r>
              <a:rPr lang="en-US" sz="2400" b="1" u="sng" dirty="0"/>
              <a:t>Identical</a:t>
            </a:r>
            <a:r>
              <a:rPr lang="en-US" sz="2400" dirty="0"/>
              <a:t> to column </a:t>
            </a:r>
            <a:r>
              <a:rPr lang="en-US" sz="2400" b="1" u="sng" dirty="0"/>
              <a:t>Breed1 except Breed1 is encoded</a:t>
            </a:r>
          </a:p>
          <a:p>
            <a:pPr marL="285750" indent="-285750">
              <a:buFont typeface="Arial" panose="020B0604020202020204" pitchFamily="34" charset="0"/>
              <a:buChar char="•"/>
            </a:pPr>
            <a:endParaRPr lang="en-US" sz="2400" b="1" u="sng" dirty="0"/>
          </a:p>
          <a:p>
            <a:pPr marL="285750" indent="-285750">
              <a:buFont typeface="Arial" panose="020B0604020202020204" pitchFamily="34" charset="0"/>
              <a:buChar char="•"/>
            </a:pPr>
            <a:r>
              <a:rPr lang="en-US" sz="2400" dirty="0" err="1"/>
              <a:t>BreedName</a:t>
            </a:r>
            <a:r>
              <a:rPr lang="en-US" sz="2400" dirty="0"/>
              <a:t> is just </a:t>
            </a:r>
            <a:r>
              <a:rPr lang="en-US" sz="2400" b="1" u="sng" dirty="0"/>
              <a:t>unencoded </a:t>
            </a:r>
            <a:r>
              <a:rPr lang="en-US" sz="2400" dirty="0"/>
              <a:t>Breed1</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is </a:t>
            </a:r>
            <a:r>
              <a:rPr lang="en-US" sz="2400" b="1" u="sng" dirty="0"/>
              <a:t>no use </a:t>
            </a:r>
            <a:r>
              <a:rPr lang="en-US" sz="2400" dirty="0"/>
              <a:t>for this aside for </a:t>
            </a:r>
            <a:r>
              <a:rPr lang="en-US" sz="2400" b="1" u="sng" dirty="0"/>
              <a:t>easier visualization title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solidFill>
                  <a:srgbClr val="FF0000"/>
                </a:solidFill>
              </a:rPr>
              <a:t>Drop the column!</a:t>
            </a:r>
            <a:endParaRPr lang="en-SG" sz="2400" b="1" dirty="0">
              <a:solidFill>
                <a:srgbClr val="FF0000"/>
              </a:solidFill>
            </a:endParaRPr>
          </a:p>
        </p:txBody>
      </p:sp>
      <p:pic>
        <p:nvPicPr>
          <p:cNvPr id="6" name="Picture 5">
            <a:extLst>
              <a:ext uri="{FF2B5EF4-FFF2-40B4-BE49-F238E27FC236}">
                <a16:creationId xmlns:a16="http://schemas.microsoft.com/office/drawing/2014/main" id="{FE7503CB-4537-9D85-9288-3BA9FA1EBEAE}"/>
              </a:ext>
            </a:extLst>
          </p:cNvPr>
          <p:cNvPicPr>
            <a:picLocks noChangeAspect="1"/>
          </p:cNvPicPr>
          <p:nvPr/>
        </p:nvPicPr>
        <p:blipFill>
          <a:blip r:embed="rId3"/>
          <a:stretch>
            <a:fillRect/>
          </a:stretch>
        </p:blipFill>
        <p:spPr>
          <a:xfrm>
            <a:off x="8656219" y="1784934"/>
            <a:ext cx="3344147" cy="2677656"/>
          </a:xfrm>
          <a:prstGeom prst="rect">
            <a:avLst/>
          </a:prstGeom>
        </p:spPr>
      </p:pic>
    </p:spTree>
    <p:extLst>
      <p:ext uri="{BB962C8B-B14F-4D97-AF65-F5344CB8AC3E}">
        <p14:creationId xmlns:p14="http://schemas.microsoft.com/office/powerpoint/2010/main" val="548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03CB-90D3-177C-A2C2-64C7D6863A31}"/>
              </a:ext>
            </a:extLst>
          </p:cNvPr>
          <p:cNvSpPr>
            <a:spLocks noGrp="1"/>
          </p:cNvSpPr>
          <p:nvPr>
            <p:ph type="title"/>
          </p:nvPr>
        </p:nvSpPr>
        <p:spPr>
          <a:xfrm>
            <a:off x="581192" y="702156"/>
            <a:ext cx="11029616" cy="537097"/>
          </a:xfrm>
        </p:spPr>
        <p:txBody>
          <a:bodyPr/>
          <a:lstStyle/>
          <a:p>
            <a:r>
              <a:rPr lang="en-US" dirty="0"/>
              <a:t>Categorical variables</a:t>
            </a:r>
            <a:endParaRPr lang="en-SG" dirty="0"/>
          </a:p>
        </p:txBody>
      </p:sp>
      <p:sp>
        <p:nvSpPr>
          <p:cNvPr id="4" name="TextBox 3">
            <a:extLst>
              <a:ext uri="{FF2B5EF4-FFF2-40B4-BE49-F238E27FC236}">
                <a16:creationId xmlns:a16="http://schemas.microsoft.com/office/drawing/2014/main" id="{2A672EED-4C34-E6FC-281F-A7FFA990C5E6}"/>
              </a:ext>
            </a:extLst>
          </p:cNvPr>
          <p:cNvSpPr txBox="1"/>
          <p:nvPr/>
        </p:nvSpPr>
        <p:spPr>
          <a:xfrm>
            <a:off x="276726" y="1550555"/>
            <a:ext cx="1191527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EDA I performed on categorical variables are generally the same</a:t>
            </a:r>
          </a:p>
          <a:p>
            <a:pPr marL="342900" indent="-342900">
              <a:buFont typeface="Arial" panose="020B0604020202020204" pitchFamily="34" charset="0"/>
              <a:buChar char="•"/>
            </a:pPr>
            <a:r>
              <a:rPr lang="en-US" sz="2400" b="1" u="sng" dirty="0"/>
              <a:t>Create visualization</a:t>
            </a:r>
            <a:r>
              <a:rPr lang="en-US" sz="2400" dirty="0"/>
              <a:t> (E.g. Bar chart) across the different categories</a:t>
            </a:r>
          </a:p>
          <a:p>
            <a:pPr marL="342900" indent="-342900">
              <a:buFont typeface="Arial" panose="020B0604020202020204" pitchFamily="34" charset="0"/>
              <a:buChar char="•"/>
            </a:pPr>
            <a:r>
              <a:rPr lang="en-US" sz="2400" dirty="0"/>
              <a:t>Get </a:t>
            </a:r>
            <a:r>
              <a:rPr lang="en-US" sz="2400" b="1" u="sng" dirty="0"/>
              <a:t>descriptive statistics</a:t>
            </a:r>
            <a:r>
              <a:rPr lang="en-US" sz="2400" dirty="0"/>
              <a:t> of each categories like mean </a:t>
            </a:r>
            <a:r>
              <a:rPr lang="en-US" sz="2400" dirty="0" err="1"/>
              <a:t>etc</a:t>
            </a:r>
            <a:endParaRPr lang="en-US" sz="2400" dirty="0"/>
          </a:p>
          <a:p>
            <a:pPr marL="342900" indent="-342900">
              <a:buFont typeface="Arial" panose="020B0604020202020204" pitchFamily="34" charset="0"/>
              <a:buChar char="•"/>
            </a:pPr>
            <a:r>
              <a:rPr lang="en-US" sz="2400" b="1" u="sng" dirty="0"/>
              <a:t>Before training</a:t>
            </a:r>
            <a:r>
              <a:rPr lang="en-US" sz="2400" dirty="0"/>
              <a:t>, some are encoded using </a:t>
            </a:r>
            <a:r>
              <a:rPr lang="en-US" sz="2400" b="1" u="sng" dirty="0" err="1"/>
              <a:t>LabelEncoder</a:t>
            </a:r>
            <a:r>
              <a:rPr lang="en-US" sz="2400" dirty="0"/>
              <a:t> like </a:t>
            </a:r>
            <a:r>
              <a:rPr lang="en-US" sz="2400" dirty="0" err="1"/>
              <a:t>NameorNo</a:t>
            </a:r>
            <a:r>
              <a:rPr lang="en-US" sz="2400" dirty="0"/>
              <a:t>, </a:t>
            </a:r>
            <a:r>
              <a:rPr lang="en-US" sz="2400" dirty="0" err="1"/>
              <a:t>BreedPure</a:t>
            </a:r>
            <a:r>
              <a:rPr lang="en-US" sz="2400" dirty="0"/>
              <a:t> </a:t>
            </a:r>
            <a:r>
              <a:rPr lang="en-US" sz="2400" dirty="0" err="1"/>
              <a:t>etc</a:t>
            </a:r>
            <a:endParaRPr lang="en-US" sz="2400" dirty="0"/>
          </a:p>
          <a:p>
            <a:pPr marL="342900" indent="-342900">
              <a:buFont typeface="Arial" panose="020B0604020202020204" pitchFamily="34" charset="0"/>
              <a:buChar char="•"/>
            </a:pPr>
            <a:r>
              <a:rPr lang="en-US" sz="2400" dirty="0"/>
              <a:t>Example: </a:t>
            </a:r>
            <a:r>
              <a:rPr lang="en-US" sz="2400" b="1" dirty="0"/>
              <a:t>Animal Type</a:t>
            </a:r>
            <a:endParaRPr lang="en-SG" sz="2400" b="1" dirty="0"/>
          </a:p>
        </p:txBody>
      </p:sp>
      <p:pic>
        <p:nvPicPr>
          <p:cNvPr id="6" name="Picture 5">
            <a:extLst>
              <a:ext uri="{FF2B5EF4-FFF2-40B4-BE49-F238E27FC236}">
                <a16:creationId xmlns:a16="http://schemas.microsoft.com/office/drawing/2014/main" id="{8B36D90F-58AB-C4D4-64D2-419EF410CE24}"/>
              </a:ext>
            </a:extLst>
          </p:cNvPr>
          <p:cNvPicPr>
            <a:picLocks noChangeAspect="1"/>
          </p:cNvPicPr>
          <p:nvPr/>
        </p:nvPicPr>
        <p:blipFill>
          <a:blip r:embed="rId3"/>
          <a:stretch>
            <a:fillRect/>
          </a:stretch>
        </p:blipFill>
        <p:spPr>
          <a:xfrm>
            <a:off x="0" y="3588378"/>
            <a:ext cx="4066674" cy="3170401"/>
          </a:xfrm>
          <a:prstGeom prst="rect">
            <a:avLst/>
          </a:prstGeom>
        </p:spPr>
      </p:pic>
      <p:pic>
        <p:nvPicPr>
          <p:cNvPr id="8" name="Picture 7">
            <a:extLst>
              <a:ext uri="{FF2B5EF4-FFF2-40B4-BE49-F238E27FC236}">
                <a16:creationId xmlns:a16="http://schemas.microsoft.com/office/drawing/2014/main" id="{19184B5C-7845-FDF3-20C5-E717AE9C3FCD}"/>
              </a:ext>
            </a:extLst>
          </p:cNvPr>
          <p:cNvPicPr>
            <a:picLocks noChangeAspect="1"/>
          </p:cNvPicPr>
          <p:nvPr/>
        </p:nvPicPr>
        <p:blipFill>
          <a:blip r:embed="rId4"/>
          <a:stretch>
            <a:fillRect/>
          </a:stretch>
        </p:blipFill>
        <p:spPr>
          <a:xfrm>
            <a:off x="4337467" y="3674213"/>
            <a:ext cx="4066674" cy="3062047"/>
          </a:xfrm>
          <a:prstGeom prst="rect">
            <a:avLst/>
          </a:prstGeom>
        </p:spPr>
      </p:pic>
      <p:pic>
        <p:nvPicPr>
          <p:cNvPr id="10" name="Picture 9">
            <a:extLst>
              <a:ext uri="{FF2B5EF4-FFF2-40B4-BE49-F238E27FC236}">
                <a16:creationId xmlns:a16="http://schemas.microsoft.com/office/drawing/2014/main" id="{F751DAF0-7469-29A7-394D-E2495D698228}"/>
              </a:ext>
            </a:extLst>
          </p:cNvPr>
          <p:cNvPicPr>
            <a:picLocks noChangeAspect="1"/>
          </p:cNvPicPr>
          <p:nvPr/>
        </p:nvPicPr>
        <p:blipFill>
          <a:blip r:embed="rId5"/>
          <a:stretch>
            <a:fillRect/>
          </a:stretch>
        </p:blipFill>
        <p:spPr>
          <a:xfrm>
            <a:off x="8378741" y="4402083"/>
            <a:ext cx="3825225" cy="1128483"/>
          </a:xfrm>
          <a:prstGeom prst="rect">
            <a:avLst/>
          </a:prstGeom>
        </p:spPr>
      </p:pic>
      <p:sp>
        <p:nvSpPr>
          <p:cNvPr id="11" name="TextBox 10">
            <a:extLst>
              <a:ext uri="{FF2B5EF4-FFF2-40B4-BE49-F238E27FC236}">
                <a16:creationId xmlns:a16="http://schemas.microsoft.com/office/drawing/2014/main" id="{5A56BB93-22F9-673E-DBE5-92A3D41C6DAB}"/>
              </a:ext>
            </a:extLst>
          </p:cNvPr>
          <p:cNvSpPr txBox="1"/>
          <p:nvPr/>
        </p:nvSpPr>
        <p:spPr>
          <a:xfrm>
            <a:off x="9276347" y="3761149"/>
            <a:ext cx="2562727" cy="369332"/>
          </a:xfrm>
          <a:prstGeom prst="rect">
            <a:avLst/>
          </a:prstGeom>
          <a:noFill/>
        </p:spPr>
        <p:txBody>
          <a:bodyPr wrap="square" rtlCol="0">
            <a:spAutoFit/>
          </a:bodyPr>
          <a:lstStyle/>
          <a:p>
            <a:r>
              <a:rPr lang="en-US" b="1" u="sng" dirty="0"/>
              <a:t>Descriptive Statistics</a:t>
            </a:r>
            <a:endParaRPr lang="en-SG" b="1" u="sng" dirty="0"/>
          </a:p>
        </p:txBody>
      </p:sp>
      <p:sp>
        <p:nvSpPr>
          <p:cNvPr id="12" name="TextBox 11">
            <a:extLst>
              <a:ext uri="{FF2B5EF4-FFF2-40B4-BE49-F238E27FC236}">
                <a16:creationId xmlns:a16="http://schemas.microsoft.com/office/drawing/2014/main" id="{C53CCA65-85C2-0433-CF8D-BF75C2831F5C}"/>
              </a:ext>
            </a:extLst>
          </p:cNvPr>
          <p:cNvSpPr txBox="1"/>
          <p:nvPr/>
        </p:nvSpPr>
        <p:spPr>
          <a:xfrm>
            <a:off x="3495173" y="3304881"/>
            <a:ext cx="2562727" cy="369332"/>
          </a:xfrm>
          <a:prstGeom prst="rect">
            <a:avLst/>
          </a:prstGeom>
          <a:noFill/>
        </p:spPr>
        <p:txBody>
          <a:bodyPr wrap="square" rtlCol="0">
            <a:spAutoFit/>
          </a:bodyPr>
          <a:lstStyle/>
          <a:p>
            <a:r>
              <a:rPr lang="en-US" b="1" u="sng" dirty="0"/>
              <a:t>Bar Chart</a:t>
            </a:r>
            <a:endParaRPr lang="en-SG" b="1" u="sng" dirty="0"/>
          </a:p>
        </p:txBody>
      </p:sp>
    </p:spTree>
    <p:extLst>
      <p:ext uri="{BB962C8B-B14F-4D97-AF65-F5344CB8AC3E}">
        <p14:creationId xmlns:p14="http://schemas.microsoft.com/office/powerpoint/2010/main" val="401118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03CB-90D3-177C-A2C2-64C7D6863A31}"/>
              </a:ext>
            </a:extLst>
          </p:cNvPr>
          <p:cNvSpPr>
            <a:spLocks noGrp="1"/>
          </p:cNvSpPr>
          <p:nvPr>
            <p:ph type="title"/>
          </p:nvPr>
        </p:nvSpPr>
        <p:spPr>
          <a:xfrm>
            <a:off x="581192" y="702156"/>
            <a:ext cx="11029616" cy="537097"/>
          </a:xfrm>
        </p:spPr>
        <p:txBody>
          <a:bodyPr/>
          <a:lstStyle/>
          <a:p>
            <a:r>
              <a:rPr lang="en-US" dirty="0"/>
              <a:t>Numerical variables</a:t>
            </a:r>
            <a:endParaRPr lang="en-SG" dirty="0"/>
          </a:p>
        </p:txBody>
      </p:sp>
      <p:sp>
        <p:nvSpPr>
          <p:cNvPr id="4" name="TextBox 3">
            <a:extLst>
              <a:ext uri="{FF2B5EF4-FFF2-40B4-BE49-F238E27FC236}">
                <a16:creationId xmlns:a16="http://schemas.microsoft.com/office/drawing/2014/main" id="{2A672EED-4C34-E6FC-281F-A7FFA990C5E6}"/>
              </a:ext>
            </a:extLst>
          </p:cNvPr>
          <p:cNvSpPr txBox="1"/>
          <p:nvPr/>
        </p:nvSpPr>
        <p:spPr>
          <a:xfrm>
            <a:off x="276726" y="1385811"/>
            <a:ext cx="1191527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EDA I performed on numerical variables are generally the same</a:t>
            </a:r>
          </a:p>
          <a:p>
            <a:pPr marL="342900" indent="-342900">
              <a:buFont typeface="Arial" panose="020B0604020202020204" pitchFamily="34" charset="0"/>
              <a:buChar char="•"/>
            </a:pPr>
            <a:r>
              <a:rPr lang="en-US" sz="2400" b="1" u="sng" dirty="0"/>
              <a:t>Create visualization</a:t>
            </a:r>
            <a:r>
              <a:rPr lang="en-US" sz="2400" dirty="0"/>
              <a:t> (E.g. histogram/KDE plot, violin/box plot) to show the distribution of the numbers</a:t>
            </a:r>
          </a:p>
          <a:p>
            <a:pPr marL="342900" indent="-342900">
              <a:buFont typeface="Arial" panose="020B0604020202020204" pitchFamily="34" charset="0"/>
              <a:buChar char="•"/>
            </a:pPr>
            <a:r>
              <a:rPr lang="en-US" sz="2400" dirty="0"/>
              <a:t>Get </a:t>
            </a:r>
            <a:r>
              <a:rPr lang="en-US" sz="2400" b="1" u="sng" dirty="0"/>
              <a:t>descriptive statistics</a:t>
            </a:r>
            <a:r>
              <a:rPr lang="en-US" sz="2400" dirty="0"/>
              <a:t> of the numerical variables by using </a:t>
            </a:r>
            <a:r>
              <a:rPr lang="en-US" sz="2400" dirty="0" err="1"/>
              <a:t>group_by</a:t>
            </a:r>
            <a:r>
              <a:rPr lang="en-US" sz="2400" dirty="0"/>
              <a:t> on </a:t>
            </a:r>
            <a:r>
              <a:rPr lang="en-US" sz="2400" dirty="0" err="1"/>
              <a:t>AdoptionSpeed</a:t>
            </a:r>
            <a:endParaRPr lang="en-US" sz="2400" b="1" u="sng" dirty="0"/>
          </a:p>
          <a:p>
            <a:pPr marL="342900" indent="-342900">
              <a:buFont typeface="Arial" panose="020B0604020202020204" pitchFamily="34" charset="0"/>
              <a:buChar char="•"/>
            </a:pPr>
            <a:r>
              <a:rPr lang="en-US" sz="2400" dirty="0"/>
              <a:t>Example: </a:t>
            </a:r>
            <a:r>
              <a:rPr lang="en-US" sz="2400" b="1" dirty="0"/>
              <a:t>Age</a:t>
            </a:r>
            <a:endParaRPr lang="en-SG" sz="2400" b="1" dirty="0"/>
          </a:p>
        </p:txBody>
      </p:sp>
      <p:pic>
        <p:nvPicPr>
          <p:cNvPr id="13" name="Picture 12">
            <a:extLst>
              <a:ext uri="{FF2B5EF4-FFF2-40B4-BE49-F238E27FC236}">
                <a16:creationId xmlns:a16="http://schemas.microsoft.com/office/drawing/2014/main" id="{563B4FF6-0F19-E329-FB2D-5A228C296BF0}"/>
              </a:ext>
            </a:extLst>
          </p:cNvPr>
          <p:cNvPicPr>
            <a:picLocks noChangeAspect="1"/>
          </p:cNvPicPr>
          <p:nvPr/>
        </p:nvPicPr>
        <p:blipFill>
          <a:blip r:embed="rId3"/>
          <a:stretch>
            <a:fillRect/>
          </a:stretch>
        </p:blipFill>
        <p:spPr>
          <a:xfrm>
            <a:off x="-25400" y="3617598"/>
            <a:ext cx="4457700" cy="3032528"/>
          </a:xfrm>
          <a:prstGeom prst="rect">
            <a:avLst/>
          </a:prstGeom>
        </p:spPr>
      </p:pic>
      <p:pic>
        <p:nvPicPr>
          <p:cNvPr id="15" name="Picture 14">
            <a:extLst>
              <a:ext uri="{FF2B5EF4-FFF2-40B4-BE49-F238E27FC236}">
                <a16:creationId xmlns:a16="http://schemas.microsoft.com/office/drawing/2014/main" id="{B48623CE-1127-24A1-E7C0-CE3E3114F616}"/>
              </a:ext>
            </a:extLst>
          </p:cNvPr>
          <p:cNvPicPr>
            <a:picLocks noChangeAspect="1"/>
          </p:cNvPicPr>
          <p:nvPr/>
        </p:nvPicPr>
        <p:blipFill>
          <a:blip r:embed="rId4"/>
          <a:stretch>
            <a:fillRect/>
          </a:stretch>
        </p:blipFill>
        <p:spPr>
          <a:xfrm>
            <a:off x="2625725" y="4527550"/>
            <a:ext cx="895350" cy="647700"/>
          </a:xfrm>
          <a:prstGeom prst="rect">
            <a:avLst/>
          </a:prstGeom>
        </p:spPr>
      </p:pic>
      <p:sp>
        <p:nvSpPr>
          <p:cNvPr id="20" name="TextBox 19">
            <a:extLst>
              <a:ext uri="{FF2B5EF4-FFF2-40B4-BE49-F238E27FC236}">
                <a16:creationId xmlns:a16="http://schemas.microsoft.com/office/drawing/2014/main" id="{126AAA68-EE92-6295-FC39-C842913A418B}"/>
              </a:ext>
            </a:extLst>
          </p:cNvPr>
          <p:cNvSpPr txBox="1"/>
          <p:nvPr/>
        </p:nvSpPr>
        <p:spPr>
          <a:xfrm>
            <a:off x="9276347" y="3465198"/>
            <a:ext cx="2562727" cy="369332"/>
          </a:xfrm>
          <a:prstGeom prst="rect">
            <a:avLst/>
          </a:prstGeom>
          <a:noFill/>
        </p:spPr>
        <p:txBody>
          <a:bodyPr wrap="square" rtlCol="0">
            <a:spAutoFit/>
          </a:bodyPr>
          <a:lstStyle/>
          <a:p>
            <a:r>
              <a:rPr lang="en-US" b="1" u="sng" dirty="0"/>
              <a:t>Descriptive Statistics</a:t>
            </a:r>
            <a:endParaRPr lang="en-SG" b="1" u="sng" dirty="0"/>
          </a:p>
        </p:txBody>
      </p:sp>
      <p:sp>
        <p:nvSpPr>
          <p:cNvPr id="21" name="TextBox 20">
            <a:extLst>
              <a:ext uri="{FF2B5EF4-FFF2-40B4-BE49-F238E27FC236}">
                <a16:creationId xmlns:a16="http://schemas.microsoft.com/office/drawing/2014/main" id="{DE5CF256-6052-8744-FE6A-ADF97032D151}"/>
              </a:ext>
            </a:extLst>
          </p:cNvPr>
          <p:cNvSpPr txBox="1"/>
          <p:nvPr/>
        </p:nvSpPr>
        <p:spPr>
          <a:xfrm>
            <a:off x="5431500" y="3444472"/>
            <a:ext cx="2562727" cy="369332"/>
          </a:xfrm>
          <a:prstGeom prst="rect">
            <a:avLst/>
          </a:prstGeom>
          <a:noFill/>
        </p:spPr>
        <p:txBody>
          <a:bodyPr wrap="square" rtlCol="0">
            <a:spAutoFit/>
          </a:bodyPr>
          <a:lstStyle/>
          <a:p>
            <a:r>
              <a:rPr lang="en-US" b="1" u="sng" dirty="0"/>
              <a:t>Violin plot</a:t>
            </a:r>
            <a:endParaRPr lang="en-SG" b="1" u="sng" dirty="0"/>
          </a:p>
        </p:txBody>
      </p:sp>
      <p:sp>
        <p:nvSpPr>
          <p:cNvPr id="22" name="TextBox 21">
            <a:extLst>
              <a:ext uri="{FF2B5EF4-FFF2-40B4-BE49-F238E27FC236}">
                <a16:creationId xmlns:a16="http://schemas.microsoft.com/office/drawing/2014/main" id="{07E5A69A-6268-6E38-D94C-7823DAFD07E1}"/>
              </a:ext>
            </a:extLst>
          </p:cNvPr>
          <p:cNvSpPr txBox="1"/>
          <p:nvPr/>
        </p:nvSpPr>
        <p:spPr>
          <a:xfrm>
            <a:off x="1586653" y="3434582"/>
            <a:ext cx="2562727" cy="369332"/>
          </a:xfrm>
          <a:prstGeom prst="rect">
            <a:avLst/>
          </a:prstGeom>
          <a:noFill/>
        </p:spPr>
        <p:txBody>
          <a:bodyPr wrap="square" rtlCol="0">
            <a:spAutoFit/>
          </a:bodyPr>
          <a:lstStyle/>
          <a:p>
            <a:r>
              <a:rPr lang="en-US" b="1" u="sng" dirty="0"/>
              <a:t>KDE plot</a:t>
            </a:r>
            <a:endParaRPr lang="en-SG" b="1" u="sng" dirty="0"/>
          </a:p>
        </p:txBody>
      </p:sp>
      <p:pic>
        <p:nvPicPr>
          <p:cNvPr id="24" name="Picture 23">
            <a:extLst>
              <a:ext uri="{FF2B5EF4-FFF2-40B4-BE49-F238E27FC236}">
                <a16:creationId xmlns:a16="http://schemas.microsoft.com/office/drawing/2014/main" id="{4EBAD544-C02C-ABD1-FBE8-843040783520}"/>
              </a:ext>
            </a:extLst>
          </p:cNvPr>
          <p:cNvPicPr>
            <a:picLocks noChangeAspect="1"/>
          </p:cNvPicPr>
          <p:nvPr/>
        </p:nvPicPr>
        <p:blipFill>
          <a:blip r:embed="rId5"/>
          <a:stretch>
            <a:fillRect/>
          </a:stretch>
        </p:blipFill>
        <p:spPr>
          <a:xfrm>
            <a:off x="4149380" y="3938822"/>
            <a:ext cx="3671431" cy="2711304"/>
          </a:xfrm>
          <a:prstGeom prst="rect">
            <a:avLst/>
          </a:prstGeom>
        </p:spPr>
      </p:pic>
      <p:pic>
        <p:nvPicPr>
          <p:cNvPr id="5" name="Picture 4">
            <a:extLst>
              <a:ext uri="{FF2B5EF4-FFF2-40B4-BE49-F238E27FC236}">
                <a16:creationId xmlns:a16="http://schemas.microsoft.com/office/drawing/2014/main" id="{30DC46A9-67D0-85EB-8100-FE3D39810AD5}"/>
              </a:ext>
            </a:extLst>
          </p:cNvPr>
          <p:cNvPicPr>
            <a:picLocks noChangeAspect="1"/>
          </p:cNvPicPr>
          <p:nvPr/>
        </p:nvPicPr>
        <p:blipFill>
          <a:blip r:embed="rId6"/>
          <a:stretch>
            <a:fillRect/>
          </a:stretch>
        </p:blipFill>
        <p:spPr>
          <a:xfrm>
            <a:off x="7994227" y="4259476"/>
            <a:ext cx="4188916" cy="1748771"/>
          </a:xfrm>
          <a:prstGeom prst="rect">
            <a:avLst/>
          </a:prstGeom>
        </p:spPr>
      </p:pic>
    </p:spTree>
    <p:extLst>
      <p:ext uri="{BB962C8B-B14F-4D97-AF65-F5344CB8AC3E}">
        <p14:creationId xmlns:p14="http://schemas.microsoft.com/office/powerpoint/2010/main" val="52074461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{B4F79CC6-892D-4E42-8BCE-62BB356FD39B}tf56535239_win32</Template>
  <TotalTime>1448</TotalTime>
  <Words>2304</Words>
  <Application>Microsoft Office PowerPoint</Application>
  <PresentationFormat>Widescreen</PresentationFormat>
  <Paragraphs>207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Franklin Gothic Book</vt:lpstr>
      <vt:lpstr>Franklin Gothic Demi</vt:lpstr>
      <vt:lpstr>Wingdings 2</vt:lpstr>
      <vt:lpstr>DividendVTI</vt:lpstr>
      <vt:lpstr>Technical assessment</vt:lpstr>
      <vt:lpstr>Quick Recap</vt:lpstr>
      <vt:lpstr>Data at hand</vt:lpstr>
      <vt:lpstr>1st step of my Eda</vt:lpstr>
      <vt:lpstr>Check the Target variable (adoption speed)</vt:lpstr>
      <vt:lpstr>Variable: Name</vt:lpstr>
      <vt:lpstr>Variable: Breedname</vt:lpstr>
      <vt:lpstr>Categorical variables</vt:lpstr>
      <vt:lpstr>Numerical variables</vt:lpstr>
      <vt:lpstr>Not used/dropped data</vt:lpstr>
      <vt:lpstr>Description</vt:lpstr>
      <vt:lpstr>Model evaluation (base model)</vt:lpstr>
      <vt:lpstr>Proceeding with random forest model</vt:lpstr>
      <vt:lpstr>Flow of pipeline</vt:lpstr>
      <vt:lpstr>End. 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Petfinder adoption prediction</dc:title>
  <dc:creator>Valentino ONG</dc:creator>
  <cp:lastModifiedBy>Valentino ONG</cp:lastModifiedBy>
  <cp:revision>6</cp:revision>
  <dcterms:created xsi:type="dcterms:W3CDTF">2024-03-25T13:06:42Z</dcterms:created>
  <dcterms:modified xsi:type="dcterms:W3CDTF">2024-03-27T11:51:57Z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