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8" r:id="rId2"/>
    <p:sldId id="302" r:id="rId3"/>
    <p:sldId id="303" r:id="rId4"/>
    <p:sldId id="304" r:id="rId5"/>
    <p:sldId id="309" r:id="rId6"/>
    <p:sldId id="310" r:id="rId7"/>
    <p:sldId id="307" r:id="rId8"/>
    <p:sldId id="313" r:id="rId9"/>
    <p:sldId id="314" r:id="rId10"/>
    <p:sldId id="311" r:id="rId11"/>
    <p:sldId id="312" r:id="rId12"/>
    <p:sldId id="305" r:id="rId13"/>
  </p:sldIdLst>
  <p:sldSz cx="9144000" cy="6858000" type="screen4x3"/>
  <p:notesSz cx="7315200" cy="96012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2195220-B6BC-4EAA-A7B9-0548F70FD4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ru-RU" altLang="ru-RU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BDFE943-9EE6-49B4-B4EC-8E196DA085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ru-RU" altLang="ru-RU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451DE283-3FF6-42CE-A9DC-EB25E7F891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ru-RU" altLang="ru-RU"/>
              <a:t>(с) 2008 Арьков В.Ю.</a:t>
            </a:r>
          </a:p>
        </p:txBody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CB8BFADC-2DBE-4CBC-8F6D-C63FBD5087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371F35-E435-48DF-859D-5FA92A93C9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E988A28-C13B-4B62-A678-FDC5C7A4B6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ru-RU" altLang="ru-RU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DBB7960-C0DA-4029-BB64-ACA522A1B8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ru-RU" altLang="ru-RU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09C24C70-BA18-44A6-9E39-8A4B2C04A5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79BC3BEB-4740-4F1F-8C13-D856BE14B4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A411F949-FAC3-424F-AD95-318D364AC1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r>
              <a:rPr lang="ru-RU" altLang="ru-RU"/>
              <a:t>(с) 2008 Арьков В.Ю.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8BF12735-ECBA-4E15-842C-2AA4F2E9D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A0E7BA8-DAF7-4B04-A105-771478B4813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D1AE0-68FA-47BF-A2BB-E41042E9B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3FF96C-8A88-4BF5-8D5A-2B9CF63C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30726C-DBC4-423C-ADC9-CB35463E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55B8F-35BA-4D0E-BA75-8B85F4C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720CB-0ECA-42C0-9BF2-F0D0A76C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F5920-6D8F-4E62-8D61-7EEB87CDC0D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9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26AC8-A927-4A43-876A-5DA4C1FA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332900-3D68-4C8F-B779-59044335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55FC4-0C66-4BA9-9657-787B70F9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35709-3130-427C-A289-F5D7D8EC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4E382-477C-4CC0-9D5F-021C5643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4A4D8-F41D-4827-9EF2-3ED8C68CB2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10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46723F-AA1B-4A0D-867E-4A2622FF4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C2973E-8541-4988-992B-885371FE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54F655-94E8-47F4-AB0D-660AB3C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BD6E9-06B8-44BD-99A2-5606A4F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F2FE1-41C6-4775-B143-DA2D8615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E7A34-3E43-4368-9A66-7E6FA70630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28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116B-977D-4B32-ABB7-3B00E4EB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12C08AE0-CD10-44E5-8D13-6BF1067B2DD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3EAAD-CEB1-4151-833D-1E5BDC73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E66CB-8A58-4EFF-95DE-BCB98A3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337F7-0FAD-4A5D-ABE4-F2FFE444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3107DC-27F5-4A00-BF08-14A18A8D84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23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3D8C9-4B9F-4BFF-A7DF-9FB083C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49F1A-3ECA-4878-BAF0-12DF2FB5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9A559-30E5-489A-89DF-42918D13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84FF7-E1B5-4F74-B9B4-FF489B6A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9BDD4-DE74-46A9-B351-96655F97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7D256-CD7D-429E-B516-6FCA35D63D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589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48A24-896B-41C3-8D5E-4E7C390E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5F283D-D441-4C9F-A19E-5E5B1CCF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A5A51-2C03-4EE1-A289-775073E7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7AD58-CCBD-415D-AE6F-206609C3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DECB0-A29C-4ACC-ACB7-D928E3DF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0D4F8-BBE9-437D-B657-9F457650EE1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9203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CEB32-018E-4168-804F-AAF28D83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FD33D-4AA2-49FF-956B-BFC84298F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716E99-09D3-49B5-989F-501EC8C5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35C71F-91FF-4A8F-99A4-C3322D3D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9C19A9-CB7B-48F2-A8D6-CDAE0AD8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9D5DFF-927B-4EEE-94F1-BC5F0CDA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F4810-56DE-4CBD-B733-D7B5D12F7D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939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DF572-895A-493A-8389-FC5A2B6E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EF849D-72FB-4997-B7AC-BC3A5A86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5737ED-B386-4954-A084-9FDEF721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7723E2-6433-4A7E-BB82-8DAA35A54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8894D7-70D1-4C19-92DA-F416E25AE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9CAFEF-9887-4539-B305-1C2DFCA2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074784-6C14-4BE2-B1D7-047FDDF9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F77A88-AEC3-4270-A9BE-873A2BA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E8122-40FD-441B-8A9D-2C9EB237648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65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23961-4E94-4F22-A336-7027A6E9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D3C0DE-A6DC-4ACA-95DC-F9ACF0AB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8F59F5-8CD7-4C9C-892B-3744A478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8B7174-2375-4443-8C95-AD55FA97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CE5F9-9823-4CED-A738-A0B03DE79BC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174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FE2F4A-3E62-4803-BE9C-ABF5D222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3238FE-40FB-4CDB-B4D1-1879ED3A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29D2CC-5F18-4787-A2B8-7491B17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DBD0-926E-4733-B77C-D5443D85E7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218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7B51A-4386-45B2-8CA1-DE83F899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EC2BE-A7A6-40F0-B472-71BD8C48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82723B-9837-4905-89F9-4C607D4A5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98980-01AA-4F9C-9045-E04D3C85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C29602-7DE2-4050-AF98-BF1F9274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DF88-0E77-4FE9-9628-EBB6140B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5B484-9397-4F63-A280-C5360FD555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139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88E20-816A-4E0A-8C55-D8F65CDE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2A12B7-0C87-465C-BC83-E970C3EF5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48EDC9-4A2D-433D-884F-C2B25014F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D062BB-2F7D-4599-BD10-1F9C3361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B56AC5-8F34-45E3-A94E-D6BEFDF0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713DA-1516-42E6-A274-2575A559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F1838-2E09-450E-8FD0-F6CF23F834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91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AD457C-DB7A-4706-8EB6-7FE684989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AFC1C1-D664-407B-80F0-B6166153E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0A2DEC8-B731-43A0-AFB4-0BB7F558B4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A1E5FD2-F6B8-4AD6-A08D-EC01EAF394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47D816-1B9A-4B00-B205-FA0FCC6809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7D22A6-5E13-4E46-A29C-3F483E638F5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1-school.ru/" TargetMode="External"/><Relationship Id="rId2" Type="http://schemas.openxmlformats.org/officeDocument/2006/relationships/hyperlink" Target="https://it-marathon.21-school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ntin-Arkov/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/>
              <a:t>Большие данные и машинное обучение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400" dirty="0" smtClean="0"/>
              <a:t>Введение</a:t>
            </a:r>
            <a:endParaRPr lang="ru-RU" sz="4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331640" y="3602038"/>
            <a:ext cx="6669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1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383C5-EE14-1891-EDEE-ED290C51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711A0-E1E6-6843-EA07-B9FF190C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ru-RU" dirty="0"/>
              <a:t>Обучение с учителем</a:t>
            </a:r>
          </a:p>
          <a:p>
            <a:pPr lvl="2"/>
            <a:r>
              <a:rPr lang="en-US" dirty="0"/>
              <a:t>Labelled data</a:t>
            </a:r>
          </a:p>
          <a:p>
            <a:pPr lvl="2"/>
            <a:r>
              <a:rPr lang="ru-RU" dirty="0"/>
              <a:t>Размеченные данные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ru-RU" dirty="0"/>
              <a:t>Обучение без </a:t>
            </a:r>
            <a:r>
              <a:rPr lang="ru-RU" dirty="0" smtClean="0"/>
              <a:t>учителя</a:t>
            </a:r>
          </a:p>
          <a:p>
            <a:pPr lvl="2"/>
            <a:r>
              <a:rPr lang="ru-RU" dirty="0" smtClean="0"/>
              <a:t>Неразмеченные данные</a:t>
            </a:r>
            <a:endParaRPr lang="ru-RU" dirty="0"/>
          </a:p>
          <a:p>
            <a:r>
              <a:rPr lang="en-US" dirty="0"/>
              <a:t>Reinforced learning</a:t>
            </a:r>
            <a:endParaRPr lang="ru-RU" dirty="0"/>
          </a:p>
          <a:p>
            <a:pPr lvl="1"/>
            <a:r>
              <a:rPr lang="ru-RU" dirty="0"/>
              <a:t>Обучение с </a:t>
            </a:r>
            <a:r>
              <a:rPr lang="ru-RU" dirty="0" smtClean="0"/>
              <a:t>подкреплением</a:t>
            </a:r>
          </a:p>
          <a:p>
            <a:pPr lvl="2"/>
            <a:r>
              <a:rPr lang="ru-RU" dirty="0" smtClean="0"/>
              <a:t>Награды и наказания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A69705-84FE-4D60-5030-02762FF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Арьков В.Ю.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B25FA7-E547-82B2-AFE3-5CFC6B5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6E6-4AAD-4BB0-8A2D-F13DC2D18B6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0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251E6-7314-DDA9-1920-5B51D9BE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AA7DC-8501-46F4-5DCB-7883418B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Engineer</a:t>
            </a:r>
          </a:p>
          <a:p>
            <a:pPr lvl="1"/>
            <a:r>
              <a:rPr lang="ru-RU" dirty="0" smtClean="0"/>
              <a:t>Инженер по работе с данными</a:t>
            </a:r>
            <a:endParaRPr lang="en-US" dirty="0"/>
          </a:p>
          <a:p>
            <a:r>
              <a:rPr lang="en-US" dirty="0" smtClean="0"/>
              <a:t>Data Analyst</a:t>
            </a:r>
            <a:endParaRPr lang="ru-RU" dirty="0" smtClean="0"/>
          </a:p>
          <a:p>
            <a:pPr lvl="1"/>
            <a:r>
              <a:rPr lang="ru-RU" dirty="0" smtClean="0"/>
              <a:t>Аналитик данных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Scientist</a:t>
            </a:r>
            <a:endParaRPr lang="ru-RU" dirty="0" smtClean="0"/>
          </a:p>
          <a:p>
            <a:pPr lvl="1"/>
            <a:r>
              <a:rPr lang="ru-RU" dirty="0" smtClean="0"/>
              <a:t>Исследователь данных</a:t>
            </a:r>
            <a:endParaRPr lang="en-US" dirty="0"/>
          </a:p>
          <a:p>
            <a:r>
              <a:rPr lang="en-US" dirty="0"/>
              <a:t>ML </a:t>
            </a:r>
            <a:r>
              <a:rPr lang="en-US" dirty="0" smtClean="0"/>
              <a:t>Engineer</a:t>
            </a:r>
            <a:endParaRPr lang="ru-RU" dirty="0" smtClean="0"/>
          </a:p>
          <a:p>
            <a:pPr lvl="1"/>
            <a:r>
              <a:rPr lang="ru-RU" dirty="0" smtClean="0"/>
              <a:t>Инженер по машинному обучению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7BEB68-7C34-8DAA-C1C1-95410476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Арьков В.Ю.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96AB4-F467-E600-51B2-6888004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6E6-4AAD-4BB0-8A2D-F13DC2D18B6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6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E61C-A4C3-A726-6BFE-C3FFB2E3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</a:t>
            </a:r>
            <a:r>
              <a:rPr lang="en-US" dirty="0" smtClean="0"/>
              <a:t> </a:t>
            </a:r>
            <a:r>
              <a:rPr lang="ru-RU" dirty="0" smtClean="0"/>
              <a:t>обучения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44748-0DF7-CD7B-612E-BD06CA01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Цифровой марафон</a:t>
            </a:r>
          </a:p>
          <a:p>
            <a:r>
              <a:rPr lang="en-US" dirty="0">
                <a:hlinkClick r:id="rId2"/>
              </a:rPr>
              <a:t>https://it-marathon.21-school.ru/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Школа 21</a:t>
            </a:r>
          </a:p>
          <a:p>
            <a:r>
              <a:rPr lang="en-US" dirty="0">
                <a:hlinkClick r:id="rId3"/>
              </a:rPr>
              <a:t>https://21-school.ru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D256-CD7D-429E-B516-6FCA35D63DCF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75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E60CF0F-B4A9-47A0-8BBE-8B11128BD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Арьков Валентин Юльевич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A277C0D-457E-426F-8BB7-BA0E2CBA6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800" dirty="0"/>
              <a:t>профессор кафедры АСУ</a:t>
            </a:r>
            <a:r>
              <a:rPr lang="en-US" altLang="ru-RU" sz="2800" dirty="0"/>
              <a:t> </a:t>
            </a:r>
            <a:r>
              <a:rPr lang="ru-RU" altLang="ru-RU" sz="2800" dirty="0" err="1"/>
              <a:t>УУНиТ</a:t>
            </a:r>
            <a:endParaRPr lang="ru-RU" altLang="ru-RU" sz="2800" dirty="0"/>
          </a:p>
          <a:p>
            <a:pPr>
              <a:lnSpc>
                <a:spcPct val="90000"/>
              </a:lnSpc>
            </a:pPr>
            <a:endParaRPr lang="ru-RU" altLang="ru-RU" sz="2800" dirty="0"/>
          </a:p>
          <a:p>
            <a:pPr>
              <a:lnSpc>
                <a:spcPct val="90000"/>
              </a:lnSpc>
            </a:pPr>
            <a:r>
              <a:rPr lang="ru-RU" altLang="ru-RU" sz="2800" dirty="0"/>
              <a:t>рабочий кабинет 6-215A</a:t>
            </a:r>
          </a:p>
          <a:p>
            <a:pPr>
              <a:lnSpc>
                <a:spcPct val="90000"/>
              </a:lnSpc>
            </a:pPr>
            <a:endParaRPr lang="ru-RU" altLang="ru-RU" sz="2800" dirty="0"/>
          </a:p>
          <a:p>
            <a:pPr>
              <a:lnSpc>
                <a:spcPct val="90000"/>
              </a:lnSpc>
            </a:pPr>
            <a:r>
              <a:rPr lang="ru-RU" altLang="ru-RU" sz="2800" dirty="0"/>
              <a:t>приемная кафедры АСУ 6-322</a:t>
            </a:r>
          </a:p>
          <a:p>
            <a:pPr>
              <a:lnSpc>
                <a:spcPct val="90000"/>
              </a:lnSpc>
            </a:pPr>
            <a:endParaRPr lang="en-US" altLang="ru-RU" sz="2800" dirty="0"/>
          </a:p>
          <a:p>
            <a:pPr>
              <a:lnSpc>
                <a:spcPct val="90000"/>
              </a:lnSpc>
            </a:pPr>
            <a:r>
              <a:rPr lang="en-US" altLang="ru-RU" sz="2800" dirty="0">
                <a:hlinkClick r:id="rId2"/>
              </a:rPr>
              <a:t>https://github.com/Valentin-Arkov/Analytics</a:t>
            </a:r>
            <a:endParaRPr lang="en-US" altLang="ru-RU" sz="2800" dirty="0"/>
          </a:p>
          <a:p>
            <a:pPr>
              <a:lnSpc>
                <a:spcPct val="90000"/>
              </a:lnSpc>
            </a:pPr>
            <a:endParaRPr lang="en-US" altLang="ru-RU" sz="28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D256-CD7D-429E-B516-6FCA35D63DCF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9A5AA-03B6-D8D0-B033-CC93297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EF1B9-6512-9BA4-027C-6F609A50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  <a:r>
              <a:rPr lang="ru-RU" dirty="0" smtClean="0"/>
              <a:t> / </a:t>
            </a:r>
            <a:r>
              <a:rPr lang="en-US" dirty="0" err="1" smtClean="0"/>
              <a:t>JupyterLab</a:t>
            </a:r>
            <a:endParaRPr lang="en-US" dirty="0"/>
          </a:p>
          <a:p>
            <a:pPr lvl="1"/>
            <a:r>
              <a:rPr lang="en-US" dirty="0"/>
              <a:t>Google </a:t>
            </a:r>
            <a:r>
              <a:rPr lang="en-US" dirty="0" err="1" smtClean="0"/>
              <a:t>Colab</a:t>
            </a:r>
            <a:r>
              <a:rPr lang="ru-RU" dirty="0" smtClean="0"/>
              <a:t> / </a:t>
            </a:r>
            <a:r>
              <a:rPr lang="en-US" dirty="0" smtClean="0"/>
              <a:t>Anaconda</a:t>
            </a:r>
            <a:endParaRPr lang="en-US" dirty="0"/>
          </a:p>
          <a:p>
            <a:r>
              <a:rPr lang="ru-RU" dirty="0"/>
              <a:t>Библиотеки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– </a:t>
            </a:r>
            <a:r>
              <a:rPr lang="en-US" dirty="0" err="1"/>
              <a:t>SciKitLearn</a:t>
            </a:r>
            <a:endParaRPr lang="en-US" dirty="0"/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D256-CD7D-429E-B516-6FCA35D63DCF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373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0A515-7A8D-2ACC-FF3C-4F14D708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Нейросети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ИИ </a:t>
            </a:r>
            <a:r>
              <a:rPr lang="ru-RU" dirty="0" smtClean="0"/>
              <a:t>Ассистенты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22849-DF61-8CFF-62CB-4A7084B5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Интеллектуальные помощники</a:t>
            </a:r>
          </a:p>
          <a:p>
            <a:pPr lvl="1"/>
            <a:r>
              <a:rPr lang="en-US" dirty="0" err="1" smtClean="0"/>
              <a:t>YandexGPT</a:t>
            </a:r>
            <a:endParaRPr lang="en-US" dirty="0"/>
          </a:p>
          <a:p>
            <a:pPr lvl="1"/>
            <a:r>
              <a:rPr lang="en-US" dirty="0" err="1"/>
              <a:t>GigaChat</a:t>
            </a:r>
            <a:endParaRPr lang="en-US" dirty="0"/>
          </a:p>
          <a:p>
            <a:pPr lvl="1"/>
            <a:r>
              <a:rPr lang="en-US" dirty="0"/>
              <a:t>Perplexity</a:t>
            </a:r>
          </a:p>
          <a:p>
            <a:pPr lvl="1"/>
            <a:r>
              <a:rPr lang="en-US" dirty="0" err="1"/>
              <a:t>DeepSeek</a:t>
            </a:r>
            <a:endParaRPr lang="en-US" dirty="0"/>
          </a:p>
          <a:p>
            <a:pPr lvl="1"/>
            <a:r>
              <a:rPr lang="en-US" dirty="0" smtClean="0"/>
              <a:t>Character.ai</a:t>
            </a:r>
            <a:r>
              <a:rPr lang="ru-RU" dirty="0" smtClean="0"/>
              <a:t> / </a:t>
            </a:r>
            <a:r>
              <a:rPr lang="en-US" dirty="0" smtClean="0"/>
              <a:t>C.ai</a:t>
            </a:r>
          </a:p>
          <a:p>
            <a:r>
              <a:rPr lang="ru-RU" dirty="0" smtClean="0"/>
              <a:t>Мульти-модальный ИИ</a:t>
            </a:r>
          </a:p>
          <a:p>
            <a:pPr lvl="1"/>
            <a:r>
              <a:rPr lang="en-US" dirty="0"/>
              <a:t>Multimodal </a:t>
            </a:r>
            <a:r>
              <a:rPr lang="en-US" dirty="0" smtClean="0"/>
              <a:t>AI</a:t>
            </a:r>
            <a:r>
              <a:rPr lang="ru-RU" dirty="0" smtClean="0"/>
              <a:t> / </a:t>
            </a:r>
            <a:r>
              <a:rPr lang="en-US" dirty="0" smtClean="0"/>
              <a:t>Multimodal ML models</a:t>
            </a:r>
          </a:p>
          <a:p>
            <a:pPr lvl="1"/>
            <a:r>
              <a:rPr lang="ru-RU" dirty="0" smtClean="0"/>
              <a:t>Текст / Изображение / Аудио / Видео</a:t>
            </a:r>
            <a:endParaRPr lang="ru-RU" dirty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D256-CD7D-429E-B516-6FCA35D63DCF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555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https://trends.google.com/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Арьков В.Ю.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6E6-4AAD-4BB0-8A2D-F13DC2D18B6E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87" y="2226469"/>
            <a:ext cx="8358063" cy="33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B8DC-B77E-2246-F318-7835B624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EDB90-335D-2062-DA64-AD06FCC3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Большие </a:t>
            </a:r>
            <a:r>
              <a:rPr lang="ru-RU" dirty="0" smtClean="0"/>
              <a:t>данные</a:t>
            </a:r>
            <a:r>
              <a:rPr lang="en-US" dirty="0" smtClean="0"/>
              <a:t> / </a:t>
            </a:r>
            <a:r>
              <a:rPr lang="ru-RU" dirty="0"/>
              <a:t>Наука о данных</a:t>
            </a:r>
          </a:p>
          <a:p>
            <a:pPr lvl="1"/>
            <a:r>
              <a:rPr lang="en-US" dirty="0" smtClean="0"/>
              <a:t>Big Data / Data Science</a:t>
            </a:r>
            <a:endParaRPr lang="ru-RU" dirty="0"/>
          </a:p>
          <a:p>
            <a:r>
              <a:rPr lang="ru-RU" dirty="0" smtClean="0"/>
              <a:t>Машинное обучение</a:t>
            </a:r>
            <a:endParaRPr lang="en-US" dirty="0" smtClean="0"/>
          </a:p>
          <a:p>
            <a:pPr lvl="1"/>
            <a:r>
              <a:rPr lang="en-US" dirty="0" smtClean="0"/>
              <a:t>Machine Learning</a:t>
            </a:r>
            <a:endParaRPr lang="ru-RU" dirty="0"/>
          </a:p>
          <a:p>
            <a:r>
              <a:rPr lang="ru-RU" dirty="0"/>
              <a:t>Искусственный интеллект</a:t>
            </a:r>
            <a:endParaRPr lang="en-US" dirty="0"/>
          </a:p>
          <a:p>
            <a:pPr lvl="1"/>
            <a:r>
              <a:rPr lang="en-US" dirty="0"/>
              <a:t>Artificial Intelligence</a:t>
            </a:r>
            <a:endParaRPr lang="ru-RU" dirty="0"/>
          </a:p>
          <a:p>
            <a:r>
              <a:rPr lang="ru-RU" dirty="0" smtClean="0"/>
              <a:t>Многослойные нейронные сети</a:t>
            </a:r>
            <a:endParaRPr lang="en-US" dirty="0" smtClean="0"/>
          </a:p>
          <a:p>
            <a:pPr lvl="1"/>
            <a:r>
              <a:rPr lang="ru-RU" dirty="0" smtClean="0"/>
              <a:t>Глубокое </a:t>
            </a:r>
            <a:r>
              <a:rPr lang="en-US" dirty="0" smtClean="0"/>
              <a:t>/</a:t>
            </a:r>
            <a:r>
              <a:rPr lang="ru-RU" dirty="0" smtClean="0"/>
              <a:t> глубинное обучение</a:t>
            </a:r>
            <a:endParaRPr lang="en-US" dirty="0" smtClean="0"/>
          </a:p>
          <a:p>
            <a:pPr lvl="2"/>
            <a:r>
              <a:rPr lang="en-US" dirty="0" smtClean="0"/>
              <a:t>Deep Learning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3B53ED-023B-3248-43D4-E9B417DC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Арьков В.Ю.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0C8F00-0A55-9DC7-9360-6650B72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6E6-4AAD-4BB0-8A2D-F13DC2D18B6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0A87-2D86-65FC-4ACF-0297E5CE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Большие данные: 3</a:t>
            </a:r>
            <a:r>
              <a:rPr lang="en-US" dirty="0" smtClean="0"/>
              <a:t>Vs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0A0F8-823E-6F2D-1752-7FF647FC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Объем </a:t>
            </a:r>
            <a:r>
              <a:rPr lang="ru-RU" dirty="0"/>
              <a:t>(</a:t>
            </a:r>
            <a:r>
              <a:rPr lang="ru-RU" dirty="0" err="1"/>
              <a:t>Volume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 smtClean="0"/>
              <a:t>Сложно обрабатывать традиционными средствами</a:t>
            </a:r>
            <a:endParaRPr lang="ru-RU" dirty="0"/>
          </a:p>
          <a:p>
            <a:r>
              <a:rPr lang="ru-RU" dirty="0"/>
              <a:t>Скорость (</a:t>
            </a:r>
            <a:r>
              <a:rPr lang="ru-RU" dirty="0" err="1"/>
              <a:t>Velocity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 smtClean="0"/>
              <a:t>Генерация и обработка данных</a:t>
            </a:r>
            <a:endParaRPr lang="ru-RU" dirty="0"/>
          </a:p>
          <a:p>
            <a:r>
              <a:rPr lang="ru-RU" dirty="0"/>
              <a:t>Разнообразие (</a:t>
            </a:r>
            <a:r>
              <a:rPr lang="ru-RU" dirty="0" err="1"/>
              <a:t>Variety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 smtClean="0"/>
              <a:t>Типы данных</a:t>
            </a:r>
          </a:p>
          <a:p>
            <a:pPr lvl="2"/>
            <a:r>
              <a:rPr lang="ru-RU" dirty="0" smtClean="0"/>
              <a:t>Структурированные, </a:t>
            </a:r>
            <a:r>
              <a:rPr lang="ru-RU" dirty="0"/>
              <a:t>неструктурированные, </a:t>
            </a:r>
            <a:r>
              <a:rPr lang="ru-RU" dirty="0" smtClean="0"/>
              <a:t>частично структурированные</a:t>
            </a:r>
            <a:endParaRPr lang="ru-RU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 smtClean="0"/>
              <a:t>© Арьков В.Ю.</a:t>
            </a: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D256-CD7D-429E-B516-6FCA35D63DCF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503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Объем (</a:t>
            </a:r>
            <a:r>
              <a:rPr lang="ru-RU" dirty="0" err="1"/>
              <a:t>Volume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Большие объемы данных, которые сложно обрабатывать с помощью традиционных методов.</a:t>
            </a:r>
          </a:p>
          <a:p>
            <a:r>
              <a:rPr lang="ru-RU" dirty="0"/>
              <a:t>Скорость (</a:t>
            </a:r>
            <a:r>
              <a:rPr lang="ru-RU" dirty="0" err="1"/>
              <a:t>Velocity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Высокая скорость генерации и обработки данных.</a:t>
            </a:r>
          </a:p>
          <a:p>
            <a:r>
              <a:rPr lang="ru-RU" dirty="0"/>
              <a:t>Разнообразие (</a:t>
            </a:r>
            <a:r>
              <a:rPr lang="ru-RU" dirty="0" err="1"/>
              <a:t>Variety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Различные типы данных (структурированные, неструктурированные, </a:t>
            </a:r>
            <a:r>
              <a:rPr lang="ru-RU" dirty="0" err="1"/>
              <a:t>полуструктурированные</a:t>
            </a:r>
            <a:r>
              <a:rPr lang="ru-RU" dirty="0"/>
              <a:t>).</a:t>
            </a:r>
          </a:p>
          <a:p>
            <a:r>
              <a:rPr lang="ru-RU" dirty="0"/>
              <a:t>Достоверность (</a:t>
            </a:r>
            <a:r>
              <a:rPr lang="ru-RU" dirty="0" err="1"/>
              <a:t>Veracity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Качество и достоверность данных.</a:t>
            </a:r>
          </a:p>
          <a:p>
            <a:r>
              <a:rPr lang="ru-RU" dirty="0"/>
              <a:t>Ценность (</a:t>
            </a:r>
            <a:r>
              <a:rPr lang="ru-RU" dirty="0" err="1"/>
              <a:t>Value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Потенциальная ценность, которую можно извлечь из данных.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Арьков В.Ю.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6E6-4AAD-4BB0-8A2D-F13DC2D18B6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1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03" y="2924944"/>
            <a:ext cx="4598897" cy="24757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/>
              <a:t>Vs – 5Vs – </a:t>
            </a:r>
            <a:r>
              <a:rPr lang="en-US" dirty="0" smtClean="0"/>
              <a:t>7Vs – 9Vs – … </a:t>
            </a:r>
            <a:endParaRPr lang="ru-RU" dirty="0"/>
          </a:p>
          <a:p>
            <a:r>
              <a:rPr lang="ru-RU" dirty="0"/>
              <a:t>Большие данные </a:t>
            </a:r>
            <a:r>
              <a:rPr lang="en-US" dirty="0" smtClean="0"/>
              <a:t>/ BI-</a:t>
            </a:r>
            <a:r>
              <a:rPr lang="ru-RU" dirty="0"/>
              <a:t>аналитика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Арьков В.Ю.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BF6E6-4AAD-4BB0-8A2D-F13DC2D18B6E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793"/>
            <a:ext cx="4891527" cy="212060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7849858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334</Words>
  <Application>Microsoft Office PowerPoint</Application>
  <PresentationFormat>Экран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Оформление по умолчанию</vt:lpstr>
      <vt:lpstr>Большие данные и машинное обучение</vt:lpstr>
      <vt:lpstr>Арьков Валентин Юльевич</vt:lpstr>
      <vt:lpstr>Инструменты</vt:lpstr>
      <vt:lpstr>Нейросети – ИИ Ассистенты </vt:lpstr>
      <vt:lpstr>https://trends.google.com/</vt:lpstr>
      <vt:lpstr>Термины</vt:lpstr>
      <vt:lpstr>Большие данные: 3Vs</vt:lpstr>
      <vt:lpstr>Определение</vt:lpstr>
      <vt:lpstr>Определения</vt:lpstr>
      <vt:lpstr>Machine Learning</vt:lpstr>
      <vt:lpstr>Профессии</vt:lpstr>
      <vt:lpstr>Программы обучения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СИСТЕМЫ, СРЕДЫ И ОБОЛОЧКИ</dc:title>
  <dc:creator>VA</dc:creator>
  <cp:lastModifiedBy>Professor Valentin Arkov</cp:lastModifiedBy>
  <cp:revision>355</cp:revision>
  <dcterms:created xsi:type="dcterms:W3CDTF">2008-07-26T11:04:13Z</dcterms:created>
  <dcterms:modified xsi:type="dcterms:W3CDTF">2025-03-22T12:48:34Z</dcterms:modified>
</cp:coreProperties>
</file>