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C08B48F-99D8-45AB-9619-596E197DEF96}" type="datetimeFigureOut">
              <a:rPr lang="ro-RO" smtClean="0"/>
              <a:t>14.10.2019</a:t>
            </a:fld>
            <a:endParaRPr lang="ro-RO"/>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ro-RO"/>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55280E2-77E6-40C9-A079-D2174A620539}" type="slidenum">
              <a:rPr lang="ro-RO" smtClean="0"/>
              <a:t>‹#›</a:t>
            </a:fld>
            <a:endParaRPr lang="ro-RO"/>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586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8B48F-99D8-45AB-9619-596E197DEF96}" type="datetimeFigureOut">
              <a:rPr lang="ro-RO" smtClean="0"/>
              <a:t>14.10.2019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255280E2-77E6-40C9-A079-D2174A620539}" type="slidenum">
              <a:rPr lang="ro-RO" smtClean="0"/>
              <a:t>‹#›</a:t>
            </a:fld>
            <a:endParaRPr lang="ro-RO"/>
          </a:p>
        </p:txBody>
      </p:sp>
    </p:spTree>
    <p:extLst>
      <p:ext uri="{BB962C8B-B14F-4D97-AF65-F5344CB8AC3E}">
        <p14:creationId xmlns:p14="http://schemas.microsoft.com/office/powerpoint/2010/main" val="11145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8B48F-99D8-45AB-9619-596E197DEF96}" type="datetimeFigureOut">
              <a:rPr lang="ro-RO" smtClean="0"/>
              <a:t>14.10.2019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255280E2-77E6-40C9-A079-D2174A620539}" type="slidenum">
              <a:rPr lang="ro-RO" smtClean="0"/>
              <a:t>‹#›</a:t>
            </a:fld>
            <a:endParaRPr lang="ro-RO"/>
          </a:p>
        </p:txBody>
      </p:sp>
    </p:spTree>
    <p:extLst>
      <p:ext uri="{BB962C8B-B14F-4D97-AF65-F5344CB8AC3E}">
        <p14:creationId xmlns:p14="http://schemas.microsoft.com/office/powerpoint/2010/main" val="88014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8B48F-99D8-45AB-9619-596E197DEF96}" type="datetimeFigureOut">
              <a:rPr lang="ro-RO" smtClean="0"/>
              <a:t>14.10.2019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255280E2-77E6-40C9-A079-D2174A620539}" type="slidenum">
              <a:rPr lang="ro-RO" smtClean="0"/>
              <a:t>‹#›</a:t>
            </a:fld>
            <a:endParaRPr lang="ro-RO"/>
          </a:p>
        </p:txBody>
      </p:sp>
    </p:spTree>
    <p:extLst>
      <p:ext uri="{BB962C8B-B14F-4D97-AF65-F5344CB8AC3E}">
        <p14:creationId xmlns:p14="http://schemas.microsoft.com/office/powerpoint/2010/main" val="400357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C08B48F-99D8-45AB-9619-596E197DEF96}" type="datetimeFigureOut">
              <a:rPr lang="ro-RO" smtClean="0"/>
              <a:t>14.10.2019</a:t>
            </a:fld>
            <a:endParaRPr lang="ro-RO"/>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ro-RO"/>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55280E2-77E6-40C9-A079-D2174A620539}" type="slidenum">
              <a:rPr lang="ro-RO" smtClean="0"/>
              <a:t>‹#›</a:t>
            </a:fld>
            <a:endParaRPr lang="ro-RO"/>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119869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8B48F-99D8-45AB-9619-596E197DEF96}" type="datetimeFigureOut">
              <a:rPr lang="ro-RO" smtClean="0"/>
              <a:t>14.10.2019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255280E2-77E6-40C9-A079-D2174A620539}" type="slidenum">
              <a:rPr lang="ro-RO" smtClean="0"/>
              <a:t>‹#›</a:t>
            </a:fld>
            <a:endParaRPr lang="ro-RO"/>
          </a:p>
        </p:txBody>
      </p:sp>
    </p:spTree>
    <p:extLst>
      <p:ext uri="{BB962C8B-B14F-4D97-AF65-F5344CB8AC3E}">
        <p14:creationId xmlns:p14="http://schemas.microsoft.com/office/powerpoint/2010/main" val="28671000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08B48F-99D8-45AB-9619-596E197DEF96}" type="datetimeFigureOut">
              <a:rPr lang="ro-RO" smtClean="0"/>
              <a:t>14.10.2019</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255280E2-77E6-40C9-A079-D2174A620539}" type="slidenum">
              <a:rPr lang="ro-RO" smtClean="0"/>
              <a:t>‹#›</a:t>
            </a:fld>
            <a:endParaRPr lang="ro-RO"/>
          </a:p>
        </p:txBody>
      </p:sp>
    </p:spTree>
    <p:extLst>
      <p:ext uri="{BB962C8B-B14F-4D97-AF65-F5344CB8AC3E}">
        <p14:creationId xmlns:p14="http://schemas.microsoft.com/office/powerpoint/2010/main" val="406281881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08B48F-99D8-45AB-9619-596E197DEF96}" type="datetimeFigureOut">
              <a:rPr lang="ro-RO" smtClean="0"/>
              <a:t>14.10.2019</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255280E2-77E6-40C9-A079-D2174A620539}" type="slidenum">
              <a:rPr lang="ro-RO" smtClean="0"/>
              <a:t>‹#›</a:t>
            </a:fld>
            <a:endParaRPr lang="ro-RO"/>
          </a:p>
        </p:txBody>
      </p:sp>
    </p:spTree>
    <p:extLst>
      <p:ext uri="{BB962C8B-B14F-4D97-AF65-F5344CB8AC3E}">
        <p14:creationId xmlns:p14="http://schemas.microsoft.com/office/powerpoint/2010/main" val="85866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8B48F-99D8-45AB-9619-596E197DEF96}" type="datetimeFigureOut">
              <a:rPr lang="ro-RO" smtClean="0"/>
              <a:t>14.10.2019</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255280E2-77E6-40C9-A079-D2174A620539}" type="slidenum">
              <a:rPr lang="ro-RO" smtClean="0"/>
              <a:t>‹#›</a:t>
            </a:fld>
            <a:endParaRPr lang="ro-RO"/>
          </a:p>
        </p:txBody>
      </p:sp>
    </p:spTree>
    <p:extLst>
      <p:ext uri="{BB962C8B-B14F-4D97-AF65-F5344CB8AC3E}">
        <p14:creationId xmlns:p14="http://schemas.microsoft.com/office/powerpoint/2010/main" val="192624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AC08B48F-99D8-45AB-9619-596E197DEF96}" type="datetimeFigureOut">
              <a:rPr lang="ro-RO" smtClean="0"/>
              <a:t>14.10.2019</a:t>
            </a:fld>
            <a:endParaRPr lang="ro-RO"/>
          </a:p>
        </p:txBody>
      </p:sp>
      <p:sp>
        <p:nvSpPr>
          <p:cNvPr id="6" name="Footer Placeholder 5"/>
          <p:cNvSpPr>
            <a:spLocks noGrp="1"/>
          </p:cNvSpPr>
          <p:nvPr>
            <p:ph type="ftr" sz="quarter" idx="11"/>
          </p:nvPr>
        </p:nvSpPr>
        <p:spPr>
          <a:xfrm>
            <a:off x="2103620" y="6375679"/>
            <a:ext cx="3482179" cy="345796"/>
          </a:xfrm>
        </p:spPr>
        <p:txBody>
          <a:bodyPr/>
          <a:lstStyle/>
          <a:p>
            <a:endParaRPr lang="ro-RO"/>
          </a:p>
        </p:txBody>
      </p:sp>
      <p:sp>
        <p:nvSpPr>
          <p:cNvPr id="7" name="Slide Number Placeholder 6"/>
          <p:cNvSpPr>
            <a:spLocks noGrp="1"/>
          </p:cNvSpPr>
          <p:nvPr>
            <p:ph type="sldNum" sz="quarter" idx="12"/>
          </p:nvPr>
        </p:nvSpPr>
        <p:spPr>
          <a:xfrm>
            <a:off x="5691014" y="6375679"/>
            <a:ext cx="1232456" cy="345796"/>
          </a:xfrm>
        </p:spPr>
        <p:txBody>
          <a:bodyPr/>
          <a:lstStyle/>
          <a:p>
            <a:fld id="{255280E2-77E6-40C9-A079-D2174A620539}" type="slidenum">
              <a:rPr lang="ro-RO" smtClean="0"/>
              <a:t>‹#›</a:t>
            </a:fld>
            <a:endParaRPr lang="ro-RO"/>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68157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AC08B48F-99D8-45AB-9619-596E197DEF96}" type="datetimeFigureOut">
              <a:rPr lang="ro-RO" smtClean="0"/>
              <a:t>14.10.2019</a:t>
            </a:fld>
            <a:endParaRPr lang="ro-RO"/>
          </a:p>
        </p:txBody>
      </p:sp>
      <p:sp>
        <p:nvSpPr>
          <p:cNvPr id="6" name="Footer Placeholder 5"/>
          <p:cNvSpPr>
            <a:spLocks noGrp="1"/>
          </p:cNvSpPr>
          <p:nvPr>
            <p:ph type="ftr" sz="quarter" idx="11"/>
          </p:nvPr>
        </p:nvSpPr>
        <p:spPr>
          <a:xfrm>
            <a:off x="2103621" y="6375679"/>
            <a:ext cx="3482178" cy="345796"/>
          </a:xfrm>
        </p:spPr>
        <p:txBody>
          <a:bodyPr/>
          <a:lstStyle/>
          <a:p>
            <a:endParaRPr lang="ro-RO"/>
          </a:p>
        </p:txBody>
      </p:sp>
      <p:sp>
        <p:nvSpPr>
          <p:cNvPr id="7" name="Slide Number Placeholder 6"/>
          <p:cNvSpPr>
            <a:spLocks noGrp="1"/>
          </p:cNvSpPr>
          <p:nvPr>
            <p:ph type="sldNum" sz="quarter" idx="12"/>
          </p:nvPr>
        </p:nvSpPr>
        <p:spPr>
          <a:xfrm>
            <a:off x="5687568" y="6375679"/>
            <a:ext cx="1234440" cy="345796"/>
          </a:xfrm>
        </p:spPr>
        <p:txBody>
          <a:bodyPr/>
          <a:lstStyle/>
          <a:p>
            <a:fld id="{255280E2-77E6-40C9-A079-D2174A620539}" type="slidenum">
              <a:rPr lang="ro-RO" smtClean="0"/>
              <a:t>‹#›</a:t>
            </a:fld>
            <a:endParaRPr lang="ro-RO"/>
          </a:p>
        </p:txBody>
      </p:sp>
    </p:spTree>
    <p:extLst>
      <p:ext uri="{BB962C8B-B14F-4D97-AF65-F5344CB8AC3E}">
        <p14:creationId xmlns:p14="http://schemas.microsoft.com/office/powerpoint/2010/main" val="425538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C08B48F-99D8-45AB-9619-596E197DEF96}" type="datetimeFigureOut">
              <a:rPr lang="ro-RO" smtClean="0"/>
              <a:t>14.10.2019</a:t>
            </a:fld>
            <a:endParaRPr lang="ro-RO"/>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ro-RO"/>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55280E2-77E6-40C9-A079-D2174A620539}" type="slidenum">
              <a:rPr lang="ro-RO" smtClean="0"/>
              <a:t>‹#›</a:t>
            </a:fld>
            <a:endParaRPr lang="ro-RO"/>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3357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NUL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2F43-2EA6-419D-B679-77B712F1FCF4}"/>
              </a:ext>
            </a:extLst>
          </p:cNvPr>
          <p:cNvSpPr>
            <a:spLocks noGrp="1"/>
          </p:cNvSpPr>
          <p:nvPr>
            <p:ph type="ctrTitle"/>
          </p:nvPr>
        </p:nvSpPr>
        <p:spPr/>
        <p:txBody>
          <a:bodyPr/>
          <a:lstStyle/>
          <a:p>
            <a:r>
              <a:rPr lang="en-US"/>
              <a:t>Message broker</a:t>
            </a:r>
            <a:endParaRPr lang="ro-RO"/>
          </a:p>
        </p:txBody>
      </p:sp>
      <p:sp>
        <p:nvSpPr>
          <p:cNvPr id="3" name="Subtitle 2">
            <a:extLst>
              <a:ext uri="{FF2B5EF4-FFF2-40B4-BE49-F238E27FC236}">
                <a16:creationId xmlns:a16="http://schemas.microsoft.com/office/drawing/2014/main" id="{EDC63966-7FF1-4846-8D8B-108EFB5A4C0D}"/>
              </a:ext>
            </a:extLst>
          </p:cNvPr>
          <p:cNvSpPr>
            <a:spLocks noGrp="1"/>
          </p:cNvSpPr>
          <p:nvPr>
            <p:ph type="subTitle" idx="1"/>
          </p:nvPr>
        </p:nvSpPr>
        <p:spPr>
          <a:xfrm>
            <a:off x="1950937" y="5603846"/>
            <a:ext cx="9446004" cy="1344133"/>
          </a:xfrm>
        </p:spPr>
        <p:txBody>
          <a:bodyPr>
            <a:normAutofit/>
          </a:bodyPr>
          <a:lstStyle/>
          <a:p>
            <a:r>
              <a:rPr lang="en-US"/>
              <a:t>Realizat de: 			Morari   Valentin</a:t>
            </a:r>
          </a:p>
          <a:p>
            <a:r>
              <a:rPr lang="en-US"/>
              <a:t>SI-161			          Postica   Victor</a:t>
            </a:r>
          </a:p>
          <a:p>
            <a:r>
              <a:rPr lang="en-US"/>
              <a:t>				       Rotari   gheorghe </a:t>
            </a:r>
          </a:p>
        </p:txBody>
      </p:sp>
    </p:spTree>
    <p:extLst>
      <p:ext uri="{BB962C8B-B14F-4D97-AF65-F5344CB8AC3E}">
        <p14:creationId xmlns:p14="http://schemas.microsoft.com/office/powerpoint/2010/main" val="257223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E760-B1BE-4FD5-A323-168C1E5F7671}"/>
              </a:ext>
            </a:extLst>
          </p:cNvPr>
          <p:cNvSpPr>
            <a:spLocks noGrp="1"/>
          </p:cNvSpPr>
          <p:nvPr>
            <p:ph type="title"/>
          </p:nvPr>
        </p:nvSpPr>
        <p:spPr/>
        <p:txBody>
          <a:bodyPr/>
          <a:lstStyle/>
          <a:p>
            <a:r>
              <a:rPr lang="en-US" b="1"/>
              <a:t>Dead Letter Channel</a:t>
            </a:r>
            <a:endParaRPr lang="ro-RO"/>
          </a:p>
        </p:txBody>
      </p:sp>
      <p:sp>
        <p:nvSpPr>
          <p:cNvPr id="3" name="Content Placeholder 2">
            <a:extLst>
              <a:ext uri="{FF2B5EF4-FFF2-40B4-BE49-F238E27FC236}">
                <a16:creationId xmlns:a16="http://schemas.microsoft.com/office/drawing/2014/main" id="{AE7C01A7-15D6-4EE5-A2E9-71F6180C1526}"/>
              </a:ext>
            </a:extLst>
          </p:cNvPr>
          <p:cNvSpPr>
            <a:spLocks noGrp="1"/>
          </p:cNvSpPr>
          <p:nvPr>
            <p:ph idx="1"/>
          </p:nvPr>
        </p:nvSpPr>
        <p:spPr>
          <a:xfrm>
            <a:off x="1159399" y="1547769"/>
            <a:ext cx="10178322" cy="3593591"/>
          </a:xfrm>
        </p:spPr>
        <p:txBody>
          <a:bodyPr/>
          <a:lstStyle/>
          <a:p>
            <a:r>
              <a:rPr lang="ro-RO"/>
              <a:t>Prelucrează toate mesajele trimise, dar care au esuat sa ajunga la destinatie cu succes (din diferite motive) - sunt prelucrate de un algoritm de gestiune a erorilor; in cazul in care la sfarsitul prelucrarii mesajului de catre algoritm expedierea sa nu a fost reusita, mesajul se depoziteaza intr-un canal de comunicare special-dedicat: "errors", pentru a fi putea analizat ulterior.</a:t>
            </a:r>
          </a:p>
        </p:txBody>
      </p:sp>
      <p:sp>
        <p:nvSpPr>
          <p:cNvPr id="4" name="Rectangle 3">
            <a:extLst>
              <a:ext uri="{FF2B5EF4-FFF2-40B4-BE49-F238E27FC236}">
                <a16:creationId xmlns:a16="http://schemas.microsoft.com/office/drawing/2014/main" id="{295A4D90-3ECD-4E95-8106-71E5180CF938}"/>
              </a:ext>
            </a:extLst>
          </p:cNvPr>
          <p:cNvSpPr/>
          <p:nvPr/>
        </p:nvSpPr>
        <p:spPr>
          <a:xfrm>
            <a:off x="1426287" y="3344564"/>
            <a:ext cx="10178321" cy="3416320"/>
          </a:xfrm>
          <a:prstGeom prst="rect">
            <a:avLst/>
          </a:prstGeom>
        </p:spPr>
        <p:txBody>
          <a:bodyPr wrap="square">
            <a:spAutoFit/>
          </a:bodyPr>
          <a:lstStyle/>
          <a:p>
            <a:r>
              <a:rPr lang="ro-RO"/>
              <a:t>def handle_error(connection, message):</a:t>
            </a:r>
          </a:p>
          <a:p>
            <a:r>
              <a:rPr lang="ro-RO"/>
              <a:t>	time.sleep(0.5) #wait half a second</a:t>
            </a:r>
          </a:p>
          <a:p>
            <a:r>
              <a:rPr lang="ro-RO"/>
              <a:t>	try:</a:t>
            </a:r>
          </a:p>
          <a:p>
            <a:r>
              <a:rPr lang="ro-RO"/>
              <a:t>		connection.send(message.encode())</a:t>
            </a:r>
          </a:p>
          <a:p>
            <a:r>
              <a:rPr lang="ro-RO"/>
              <a:t>	except:</a:t>
            </a:r>
          </a:p>
          <a:p>
            <a:r>
              <a:rPr lang="ro-RO"/>
              <a:t>		try:			</a:t>
            </a:r>
          </a:p>
          <a:p>
            <a:r>
              <a:rPr lang="ro-RO"/>
              <a:t>			time.sleep(3) #wait 3 seconds</a:t>
            </a:r>
          </a:p>
          <a:p>
            <a:r>
              <a:rPr lang="ro-RO"/>
              <a:t>			connection.send(message.encode())</a:t>
            </a:r>
          </a:p>
          <a:p>
            <a:r>
              <a:rPr lang="ro-RO"/>
              <a:t>		except:</a:t>
            </a:r>
          </a:p>
          <a:p>
            <a:r>
              <a:rPr lang="ro-RO"/>
              <a:t>			MESSAGES["errors"].append(message)          </a:t>
            </a:r>
          </a:p>
          <a:p>
            <a:r>
              <a:rPr lang="ro-RO"/>
              <a:t>			for subscriber in SUBSCRIBERS["errors"]:</a:t>
            </a:r>
          </a:p>
          <a:p>
            <a:r>
              <a:rPr lang="ro-RO"/>
              <a:t>				subscriber.send(message.encode())</a:t>
            </a:r>
          </a:p>
        </p:txBody>
      </p:sp>
    </p:spTree>
    <p:extLst>
      <p:ext uri="{BB962C8B-B14F-4D97-AF65-F5344CB8AC3E}">
        <p14:creationId xmlns:p14="http://schemas.microsoft.com/office/powerpoint/2010/main" val="66823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DF2E-2062-4A5D-8D28-6B02F6CBBC24}"/>
              </a:ext>
            </a:extLst>
          </p:cNvPr>
          <p:cNvSpPr>
            <a:spLocks noGrp="1"/>
          </p:cNvSpPr>
          <p:nvPr>
            <p:ph type="title"/>
          </p:nvPr>
        </p:nvSpPr>
        <p:spPr/>
        <p:txBody>
          <a:bodyPr/>
          <a:lstStyle/>
          <a:p>
            <a:r>
              <a:rPr lang="ro-RO"/>
              <a:t>CONTENT-BASED ROUTEr</a:t>
            </a:r>
          </a:p>
        </p:txBody>
      </p:sp>
      <p:sp>
        <p:nvSpPr>
          <p:cNvPr id="3" name="Content Placeholder 2">
            <a:extLst>
              <a:ext uri="{FF2B5EF4-FFF2-40B4-BE49-F238E27FC236}">
                <a16:creationId xmlns:a16="http://schemas.microsoft.com/office/drawing/2014/main" id="{B52F98FE-DDAB-4C0C-9E96-A48BA2074712}"/>
              </a:ext>
            </a:extLst>
          </p:cNvPr>
          <p:cNvSpPr>
            <a:spLocks noGrp="1"/>
          </p:cNvSpPr>
          <p:nvPr>
            <p:ph idx="1"/>
          </p:nvPr>
        </p:nvSpPr>
        <p:spPr>
          <a:xfrm>
            <a:off x="1251678" y="2286001"/>
            <a:ext cx="10178322" cy="4400025"/>
          </a:xfrm>
        </p:spPr>
        <p:txBody>
          <a:bodyPr>
            <a:normAutofit fontScale="92500" lnSpcReduction="20000"/>
          </a:bodyPr>
          <a:lstStyle/>
          <a:p>
            <a:r>
              <a:rPr lang="ro-RO"/>
              <a:t>La detectarea automata in cadrul mesajului a unor cuvinte cheie, canalul de expediere a mesajului se schimba automat corespunzator cuvintelor cheie.</a:t>
            </a:r>
          </a:p>
          <a:p>
            <a:pPr marL="0" indent="0">
              <a:buNone/>
            </a:pPr>
            <a:endParaRPr lang="ro-RO"/>
          </a:p>
          <a:p>
            <a:pPr marL="0" indent="0">
              <a:buNone/>
            </a:pPr>
            <a:r>
              <a:rPr lang="ro-RO">
                <a:solidFill>
                  <a:schemeClr val="tx1"/>
                </a:solidFill>
              </a:rPr>
              <a:t>   for i in range(n_msg): #first char after publish</a:t>
            </a:r>
          </a:p>
          <a:p>
            <a:pPr marL="0" indent="0">
              <a:buNone/>
            </a:pPr>
            <a:r>
              <a:rPr lang="ro-RO">
                <a:solidFill>
                  <a:schemeClr val="tx1"/>
                </a:solidFill>
              </a:rPr>
              <a:t>                          if "ball" in data.decode().partition("publish")[2][1:]:</a:t>
            </a:r>
          </a:p>
          <a:p>
            <a:pPr marL="0" indent="0">
              <a:buNone/>
            </a:pPr>
            <a:r>
              <a:rPr lang="ro-RO">
                <a:solidFill>
                  <a:schemeClr val="tx1"/>
                </a:solidFill>
              </a:rPr>
              <a:t>                              channel = "sports"</a:t>
            </a:r>
          </a:p>
          <a:p>
            <a:pPr marL="0" indent="0">
              <a:buNone/>
            </a:pPr>
            <a:r>
              <a:rPr lang="ro-RO">
                <a:solidFill>
                  <a:schemeClr val="tx1"/>
                </a:solidFill>
              </a:rPr>
              <a:t>                              </a:t>
            </a:r>
          </a:p>
          <a:p>
            <a:pPr marL="0" indent="0">
              <a:buNone/>
            </a:pPr>
            <a:r>
              <a:rPr lang="ro-RO">
                <a:solidFill>
                  <a:schemeClr val="tx1"/>
                </a:solidFill>
              </a:rPr>
              <a:t>                              </a:t>
            </a:r>
          </a:p>
          <a:p>
            <a:pPr marL="0" indent="0">
              <a:buNone/>
            </a:pPr>
            <a:r>
              <a:rPr lang="ro-RO">
                <a:solidFill>
                  <a:schemeClr val="tx1"/>
                </a:solidFill>
              </a:rPr>
              <a:t>                          elif "yum" in data.decode().partition("publish")[2][1:]:</a:t>
            </a:r>
          </a:p>
          <a:p>
            <a:pPr marL="0" indent="0">
              <a:buNone/>
            </a:pPr>
            <a:r>
              <a:rPr lang="ro-RO">
                <a:solidFill>
                  <a:schemeClr val="tx1"/>
                </a:solidFill>
              </a:rPr>
              <a:t>                              channel = "cooking"</a:t>
            </a:r>
          </a:p>
          <a:p>
            <a:pPr marL="0" indent="0">
              <a:buNone/>
            </a:pPr>
            <a:r>
              <a:rPr lang="ro-RO">
                <a:solidFill>
                  <a:schemeClr val="tx1"/>
                </a:solidFill>
              </a:rPr>
              <a:t>                          elif "watch" in data.decode().partition("publish")[2][1:]:</a:t>
            </a:r>
          </a:p>
          <a:p>
            <a:pPr marL="0" indent="0">
              <a:buNone/>
            </a:pPr>
            <a:r>
              <a:rPr lang="ro-RO">
                <a:solidFill>
                  <a:schemeClr val="tx1"/>
                </a:solidFill>
              </a:rPr>
              <a:t>                              channel = "tv"</a:t>
            </a:r>
          </a:p>
        </p:txBody>
      </p:sp>
    </p:spTree>
    <p:extLst>
      <p:ext uri="{BB962C8B-B14F-4D97-AF65-F5344CB8AC3E}">
        <p14:creationId xmlns:p14="http://schemas.microsoft.com/office/powerpoint/2010/main" val="6005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474F-35AB-47E8-B7A7-1C630644AFE1}"/>
              </a:ext>
            </a:extLst>
          </p:cNvPr>
          <p:cNvSpPr>
            <a:spLocks noGrp="1"/>
          </p:cNvSpPr>
          <p:nvPr>
            <p:ph type="title"/>
          </p:nvPr>
        </p:nvSpPr>
        <p:spPr/>
        <p:txBody>
          <a:bodyPr/>
          <a:lstStyle/>
          <a:p>
            <a:r>
              <a:rPr lang="ro-RO"/>
              <a:t>CONTENT - ENRICHER</a:t>
            </a:r>
          </a:p>
        </p:txBody>
      </p:sp>
      <p:sp>
        <p:nvSpPr>
          <p:cNvPr id="3" name="Content Placeholder 2">
            <a:extLst>
              <a:ext uri="{FF2B5EF4-FFF2-40B4-BE49-F238E27FC236}">
                <a16:creationId xmlns:a16="http://schemas.microsoft.com/office/drawing/2014/main" id="{8C53FA5E-61D0-41E3-9F56-888A511C94D4}"/>
              </a:ext>
            </a:extLst>
          </p:cNvPr>
          <p:cNvSpPr>
            <a:spLocks noGrp="1"/>
          </p:cNvSpPr>
          <p:nvPr>
            <p:ph idx="1"/>
          </p:nvPr>
        </p:nvSpPr>
        <p:spPr>
          <a:xfrm>
            <a:off x="1251678" y="2286001"/>
            <a:ext cx="3999830" cy="3593591"/>
          </a:xfrm>
        </p:spPr>
        <p:txBody>
          <a:bodyPr/>
          <a:lstStyle/>
          <a:p>
            <a:r>
              <a:rPr lang="ro-RO"/>
              <a:t>La selectarea unui canal, se citesc datele din baza de date si in caz ca este satisfacuta o conditie (de ex. in mesaj este numele unui jucator) - in mesajul expediat se adauga o clarificare cu datele stocate in baza de date pentru a usura intelegerea utilizatorului.</a:t>
            </a:r>
          </a:p>
          <a:p>
            <a:pPr marL="0" indent="0">
              <a:buNone/>
            </a:pPr>
            <a:endParaRPr lang="ro-RO"/>
          </a:p>
        </p:txBody>
      </p:sp>
      <p:sp>
        <p:nvSpPr>
          <p:cNvPr id="4" name="Rectangle 3">
            <a:extLst>
              <a:ext uri="{FF2B5EF4-FFF2-40B4-BE49-F238E27FC236}">
                <a16:creationId xmlns:a16="http://schemas.microsoft.com/office/drawing/2014/main" id="{BEDB6929-F2AE-468F-8680-F29E3847D5FE}"/>
              </a:ext>
            </a:extLst>
          </p:cNvPr>
          <p:cNvSpPr/>
          <p:nvPr/>
        </p:nvSpPr>
        <p:spPr>
          <a:xfrm>
            <a:off x="5570289" y="1589845"/>
            <a:ext cx="6096000" cy="4524315"/>
          </a:xfrm>
          <a:prstGeom prst="rect">
            <a:avLst/>
          </a:prstGeom>
        </p:spPr>
        <p:txBody>
          <a:bodyPr>
            <a:spAutoFit/>
          </a:bodyPr>
          <a:lstStyle/>
          <a:p>
            <a:r>
              <a:rPr lang="en-US"/>
              <a:t> if channel is "sports":</a:t>
            </a:r>
          </a:p>
          <a:p>
            <a:r>
              <a:rPr lang="ro-RO"/>
              <a:t>    </a:t>
            </a:r>
            <a:r>
              <a:rPr lang="en-US"/>
              <a:t>cursor.execute("SELECT * FROM sports")</a:t>
            </a:r>
          </a:p>
          <a:p>
            <a:r>
              <a:rPr lang="en-US"/>
              <a:t>                              </a:t>
            </a:r>
          </a:p>
          <a:p>
            <a:r>
              <a:rPr lang="ro-RO"/>
              <a:t>    </a:t>
            </a:r>
            <a:r>
              <a:rPr lang="en-US"/>
              <a:t>res = cursor.fetchall()</a:t>
            </a:r>
          </a:p>
          <a:p>
            <a:r>
              <a:rPr lang="en-US"/>
              <a:t>                          </a:t>
            </a:r>
          </a:p>
          <a:p>
            <a:r>
              <a:rPr lang="en-US"/>
              <a:t>                          </a:t>
            </a:r>
          </a:p>
          <a:p>
            <a:r>
              <a:rPr lang="en-US"/>
              <a:t>                                  </a:t>
            </a:r>
          </a:p>
          <a:p>
            <a:r>
              <a:rPr lang="ro-RO"/>
              <a:t>    </a:t>
            </a:r>
            <a:r>
              <a:rPr lang="en-US"/>
              <a:t>for c in SUBSCRIBERS[channel]:</a:t>
            </a:r>
          </a:p>
          <a:p>
            <a:r>
              <a:rPr lang="en-US"/>
              <a:t>                              </a:t>
            </a:r>
          </a:p>
          <a:p>
            <a:r>
              <a:rPr lang="en-US"/>
              <a:t>         try:</a:t>
            </a:r>
          </a:p>
          <a:p>
            <a:r>
              <a:rPr lang="en-US"/>
              <a:t>    </a:t>
            </a:r>
            <a:r>
              <a:rPr lang="ro-RO"/>
              <a:t>     </a:t>
            </a:r>
            <a:r>
              <a:rPr lang="en-US"/>
              <a:t>     to_send = data.decode().partition("publish")[2][1:]</a:t>
            </a:r>
          </a:p>
          <a:p>
            <a:r>
              <a:rPr lang="en-US"/>
              <a:t>              for pair in res:</a:t>
            </a:r>
          </a:p>
          <a:p>
            <a:r>
              <a:rPr lang="en-US"/>
              <a:t>                   if pair[0] in to_send:</a:t>
            </a:r>
          </a:p>
          <a:p>
            <a:r>
              <a:rPr lang="en-US"/>
              <a:t>                      ind = to_send.index(pair[0])+len(pair[0])</a:t>
            </a:r>
          </a:p>
          <a:p>
            <a:r>
              <a:rPr lang="en-US"/>
              <a:t>                      to_send = to_send[:ind] + " (who plays " + pair[1] + ")" + to_send[ind:]</a:t>
            </a:r>
            <a:endParaRPr lang="ro-RO"/>
          </a:p>
        </p:txBody>
      </p:sp>
    </p:spTree>
    <p:extLst>
      <p:ext uri="{BB962C8B-B14F-4D97-AF65-F5344CB8AC3E}">
        <p14:creationId xmlns:p14="http://schemas.microsoft.com/office/powerpoint/2010/main" val="24046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B141-9800-412D-BFAC-A703974AD0F0}"/>
              </a:ext>
            </a:extLst>
          </p:cNvPr>
          <p:cNvSpPr>
            <a:spLocks noGrp="1"/>
          </p:cNvSpPr>
          <p:nvPr>
            <p:ph type="title"/>
          </p:nvPr>
        </p:nvSpPr>
        <p:spPr/>
        <p:txBody>
          <a:bodyPr/>
          <a:lstStyle/>
          <a:p>
            <a:r>
              <a:rPr lang="ro-RO"/>
              <a:t>WIRE - TAP</a:t>
            </a:r>
          </a:p>
        </p:txBody>
      </p:sp>
      <p:sp>
        <p:nvSpPr>
          <p:cNvPr id="3" name="Content Placeholder 2">
            <a:extLst>
              <a:ext uri="{FF2B5EF4-FFF2-40B4-BE49-F238E27FC236}">
                <a16:creationId xmlns:a16="http://schemas.microsoft.com/office/drawing/2014/main" id="{2AF4D846-D36E-4348-917E-EAF738EE8EEA}"/>
              </a:ext>
            </a:extLst>
          </p:cNvPr>
          <p:cNvSpPr>
            <a:spLocks noGrp="1"/>
          </p:cNvSpPr>
          <p:nvPr>
            <p:ph idx="1"/>
          </p:nvPr>
        </p:nvSpPr>
        <p:spPr/>
        <p:txBody>
          <a:bodyPr/>
          <a:lstStyle/>
          <a:p>
            <a:r>
              <a:rPr lang="ro-RO"/>
              <a:t>La pornirea broker-ului este deschis un fisier "write-tap.txt" pentru a efectua un log a tuturor activitatilor efectuate de utilizatorii message-channelului.</a:t>
            </a:r>
          </a:p>
          <a:p>
            <a:pPr marL="0" indent="0">
              <a:buNone/>
            </a:pPr>
            <a:endParaRPr lang="ro-RO">
              <a:solidFill>
                <a:schemeClr val="tx1"/>
              </a:solidFill>
            </a:endParaRPr>
          </a:p>
          <a:p>
            <a:pPr marL="0" indent="0">
              <a:buNone/>
            </a:pPr>
            <a:r>
              <a:rPr lang="en-US">
                <a:solidFill>
                  <a:schemeClr val="tx1"/>
                </a:solidFill>
              </a:rPr>
              <a:t>f = open("write-tap.txt", "a+")</a:t>
            </a:r>
          </a:p>
          <a:p>
            <a:pPr marL="0" indent="0">
              <a:buNone/>
            </a:pPr>
            <a:endParaRPr lang="en-US">
              <a:solidFill>
                <a:schemeClr val="tx1"/>
              </a:solidFill>
            </a:endParaRPr>
          </a:p>
          <a:p>
            <a:pPr marL="0" indent="0">
              <a:buNone/>
            </a:pPr>
            <a:r>
              <a:rPr lang="en-US">
                <a:solidFill>
                  <a:schemeClr val="tx1"/>
                </a:solidFill>
              </a:rPr>
              <a:t>while True:</a:t>
            </a:r>
          </a:p>
          <a:p>
            <a:pPr marL="0" indent="0">
              <a:buNone/>
            </a:pPr>
            <a:r>
              <a:rPr lang="en-US">
                <a:solidFill>
                  <a:schemeClr val="tx1"/>
                </a:solidFill>
              </a:rPr>
              <a:t>        if data is not last_data: #ignore repeat-error</a:t>
            </a:r>
          </a:p>
          <a:p>
            <a:pPr marL="0" indent="0">
              <a:buNone/>
            </a:pPr>
            <a:r>
              <a:rPr lang="en-US">
                <a:solidFill>
                  <a:schemeClr val="tx1"/>
                </a:solidFill>
              </a:rPr>
              <a:t>            f.write(time.ctime() + " " + str(addr) + " " + data.decode()+"\n")</a:t>
            </a:r>
          </a:p>
          <a:p>
            <a:endParaRPr lang="ro-RO"/>
          </a:p>
        </p:txBody>
      </p:sp>
    </p:spTree>
    <p:extLst>
      <p:ext uri="{BB962C8B-B14F-4D97-AF65-F5344CB8AC3E}">
        <p14:creationId xmlns:p14="http://schemas.microsoft.com/office/powerpoint/2010/main" val="131891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362B-750E-4C23-B796-575FEAC4C45B}"/>
              </a:ext>
            </a:extLst>
          </p:cNvPr>
          <p:cNvSpPr>
            <a:spLocks noGrp="1"/>
          </p:cNvSpPr>
          <p:nvPr>
            <p:ph type="title"/>
          </p:nvPr>
        </p:nvSpPr>
        <p:spPr/>
        <p:txBody>
          <a:bodyPr/>
          <a:lstStyle/>
          <a:p>
            <a:r>
              <a:rPr lang="ro-RO"/>
              <a:t>Anexa 1 – codul programului pentru broker</a:t>
            </a:r>
          </a:p>
        </p:txBody>
      </p:sp>
      <p:sp>
        <p:nvSpPr>
          <p:cNvPr id="3" name="Content Placeholder 2">
            <a:extLst>
              <a:ext uri="{FF2B5EF4-FFF2-40B4-BE49-F238E27FC236}">
                <a16:creationId xmlns:a16="http://schemas.microsoft.com/office/drawing/2014/main" id="{92966CA0-A02B-422C-BBC4-7E03FD9E91BE}"/>
              </a:ext>
            </a:extLst>
          </p:cNvPr>
          <p:cNvSpPr>
            <a:spLocks noGrp="1"/>
          </p:cNvSpPr>
          <p:nvPr>
            <p:ph idx="1"/>
          </p:nvPr>
        </p:nvSpPr>
        <p:spPr>
          <a:xfrm>
            <a:off x="1251677" y="2286001"/>
            <a:ext cx="10524427" cy="3593591"/>
          </a:xfrm>
        </p:spPr>
        <p:txBody>
          <a:bodyPr numCol="3">
            <a:normAutofit fontScale="40000" lnSpcReduction="20000"/>
          </a:bodyPr>
          <a:lstStyle/>
          <a:p>
            <a:pPr marL="0" indent="0">
              <a:buNone/>
            </a:pPr>
            <a:r>
              <a:rPr lang="ro-RO"/>
              <a:t>#!/usr/bin/env python3import socketimport _threadimport timeimport sqlite3connection = sqlite3.connect("mydb.db")cursor = connection.cursor()from translate import Translatorglobal connex, SUBSCRIBERS, MESSAGES, f, LANGUAGESconnex = []HOST = '127.0.0.1'  # Standard loopback interface address (localhost)PORT = 65443        # Port to listen on (non-privileged ports are &gt; 1023)f = open("write-tap.txt", "a+")SUBSCRIBERS = {"sports":[],"tv":[],"cooking":[],"errors":[]}MESSAGES = {"sports":[],"tv":[],"cooking":[],"errors":[]}LANGUAGES = {"en":[],"ro":[],"ru":[],"de":[],"fr":[]}def handle_error(connection, message):	time.sleep(0.5) #wait half a second	try:				connection.send(message.encode())	except:		try:						time.sleep(3) #wait 3 seconds			connection.send(message.encode())		except:			#ok -- give up			MESSAGES["errors"].append(message)            			for subscriber in SUBSCRIBERS["errors"]:				subscriber.send(message.encode())										def handle_client(connection, data, channel):    global connex, LANGUAGES    connex.append(connection)        print (SUBSCRIBERS)    for message in MESSAGES[channel]:        time.sleep(0.1)					#prevent random message-joining        try:            connection.send(message.encode())                    except:                        handle_error(connection, message)    		    last_data = None    while True:        if data is not last_data: #ignore repeat-error            f.write(time.ctime() + " " + str(addr) + " " + data.decode()+"\n")        if data.decode().partition(channel)[2].startswith("subscribe"):            SUBSCRIBERS[channel].append(connection)        elif data.decode().endswith("unsubscribe"):            SUBSCRIBERS[data.decode().partition("unsubscribe")[0]].remove(connection)        elif data.decode().endswith("subscribe"):            SUBSCRIBERS[data.decode().partition("subscribe")[0]].append(connection)                elif data.decode().partition(channel)[2].startswith("unsubscribe"):            SUBSCRIBERS[channel].remove(connection)                if data.decode().startswith("en"):            LANGUAGES["en"].append(connection)        elif data.decode().startswith("ro"):            LANGUAGES["ro"].append(connection)        elif data.decode().startswith("ru"):            LANGUAGES["ru"].append(connection)        elif data.decode().startswith("de"):            LANGUAGES["de"].append(connection)        elif data.decode().startswith("fr"):            LANGUAGES["fr"].append(connection)                data = connection.recv(1024)                if data is None:            break                    last_data = data            connection.close()with socket.socket(socket.AF_INET, socket.SOCK_STREAM) as s:    s.setsockopt(socket.SOL_SOCKET, socket.SO_REUSEADDR, 1)    s.bind((HOST, PORT))    s.listen(1)        while True:            conn, addr = s.accept()            res = []            print ("New connection!", str(addr))            data = conn.recv(1024)            f.write(time.ctime() + " " + str(addr) + " " + data.decode() + "\n")            for channel in SUBSCRIBERS.keys():               if data.decode().startswith(channel):                  if data.decode().partition(channel)[2].startswith("subscribe"):                     _thread.start_new_thread(handle_client ,(conn, data, channel, ))                  if data.decode().partition(channel)[2].startswith("unsubscribe"):                     SUBSCRIBERS[channel].remove(conn) #futureproofing :P                     pass                  if data.decode().partition(channel)[2].startswith("publish"):                      n_msg = int(data.decode().partition("publish")[2][0])                      for i in range(n_msg): #first char after publish                          if "ball" in data.decode().partition("publish")[2][1:]:                              channel = "sports"                                                                                      elif "yum" in data.decode().partition("publish")[2][1:]:                              channel = "cooking"                          elif "watch" in data.decode().partition("publish")[2][1:]:                              channel = "tv"                                                        if channel is "sports":                              cursor.execute("SELECT * FROM sports")                                                        res = cursor.fetchall()                                                                                                                for c in SUBSCRIBERS[channel]:                                                            try:                                  to_send = data.decode().partition("publish")[2][1:]                                  for pair in res:                                      if pair[0] in to_send:                                          ind = to_send.index(pair[0])+len(pair[0])                                          to_send = to_send[:ind] + " (who plays " + pair[1] + ")" + to_send[ind:]                                  MESSAGES[channel].append(to_send)                                  MESSAGES[channel] = MESSAGES[channel][-3:] #maxlen = 3                                                                                                      print (f.read())                                                                                                      for language in LANGUAGES:                                      for connection in LANGUAGES[language]:                                          if c is connection:                                            translator = Translator(from_lang="autodetect", to_lang=language)                                            temp = translator.translate(to_send)                                            if "PLEASE SELECT TWO DISTINCT LANGUAGES" not in temp:                                                to_send = temp                                  c.send(to_send.encode()) #ignore the number                                  print (to_send)                              except Exception as e:                                  print (e)                                  handle_error(connection, to_send)                                                            data = conn.recv(1024)                                                      s.close()</a:t>
            </a:r>
          </a:p>
        </p:txBody>
      </p:sp>
    </p:spTree>
    <p:extLst>
      <p:ext uri="{BB962C8B-B14F-4D97-AF65-F5344CB8AC3E}">
        <p14:creationId xmlns:p14="http://schemas.microsoft.com/office/powerpoint/2010/main" val="215112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759C-B1AC-4C5A-A181-D2BC0070240B}"/>
              </a:ext>
            </a:extLst>
          </p:cNvPr>
          <p:cNvSpPr>
            <a:spLocks noGrp="1"/>
          </p:cNvSpPr>
          <p:nvPr>
            <p:ph type="title"/>
          </p:nvPr>
        </p:nvSpPr>
        <p:spPr/>
        <p:txBody>
          <a:bodyPr/>
          <a:lstStyle/>
          <a:p>
            <a:r>
              <a:rPr lang="ro-RO"/>
              <a:t>Anexa 2 – codul programului pentru sender</a:t>
            </a:r>
          </a:p>
        </p:txBody>
      </p:sp>
      <p:sp>
        <p:nvSpPr>
          <p:cNvPr id="3" name="Content Placeholder 2">
            <a:extLst>
              <a:ext uri="{FF2B5EF4-FFF2-40B4-BE49-F238E27FC236}">
                <a16:creationId xmlns:a16="http://schemas.microsoft.com/office/drawing/2014/main" id="{29208AC2-0A48-4A17-83C3-E2A785B46441}"/>
              </a:ext>
            </a:extLst>
          </p:cNvPr>
          <p:cNvSpPr>
            <a:spLocks noGrp="1"/>
          </p:cNvSpPr>
          <p:nvPr>
            <p:ph idx="1"/>
          </p:nvPr>
        </p:nvSpPr>
        <p:spPr/>
        <p:txBody>
          <a:bodyPr>
            <a:normAutofit fontScale="92500" lnSpcReduction="10000"/>
          </a:bodyPr>
          <a:lstStyle/>
          <a:p>
            <a:pPr marL="0" indent="0">
              <a:buNone/>
            </a:pPr>
            <a:r>
              <a:rPr lang="ro-RO"/>
              <a:t>#!/usr/bin/env python3import socketimport mathfrom textwrap import wrapHOST = '127.0.0.1'  # The BROKER's hostname or IP addressPORT = 65443       # The port used by the BROKERBUFFSIZE=1024with socket.socket(socket.AF_INET, socket.SOCK_STREAM) as s:    s.setsockopt(socket.SOL_SOCKET, socket.SO_REUSEADDR, 1)    s.connect((HOST, PORT))        MESSAGE_TYPE = "publish"        CHANNEL = input("Please introduce your channel: ")            MESSAGE = input("Please introduce your message: ")        MESSAGE_TYPE += str(math.ceil(len(MESSAGE+MESSAGE_TYPE)/BUFFSIZE))        DATA = CHANNEL+MESSAGE_TYPE+MESSAGE    REAL_BUFFSIZE = BUFFSIZE-len(CHANNEL)-len(MESSAGE_TYPE)                #s.sendall(DATA.encode()) #declare nr of stuffs        for i in range(math.ceil(len(DATA)/BUFFSIZE)): #Serialize        #s.sendall(DATA.encode())                DATA = CHANNEL+MESSAGE_TYPE+wrap(MESSAGE,REAL_BUFFSIZE)[i]                s.sendall(DATA.encode())        #data = conn.recv(1024)        print('Sent.')</a:t>
            </a:r>
          </a:p>
        </p:txBody>
      </p:sp>
    </p:spTree>
    <p:extLst>
      <p:ext uri="{BB962C8B-B14F-4D97-AF65-F5344CB8AC3E}">
        <p14:creationId xmlns:p14="http://schemas.microsoft.com/office/powerpoint/2010/main" val="318927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6719-8DE9-4AEB-9B90-CCDBE9519203}"/>
              </a:ext>
            </a:extLst>
          </p:cNvPr>
          <p:cNvSpPr>
            <a:spLocks noGrp="1"/>
          </p:cNvSpPr>
          <p:nvPr>
            <p:ph type="title"/>
          </p:nvPr>
        </p:nvSpPr>
        <p:spPr/>
        <p:txBody>
          <a:bodyPr/>
          <a:lstStyle/>
          <a:p>
            <a:r>
              <a:rPr lang="ro-RO"/>
              <a:t>Anexa 3 – codul programului pentru receiver</a:t>
            </a:r>
          </a:p>
        </p:txBody>
      </p:sp>
      <p:sp>
        <p:nvSpPr>
          <p:cNvPr id="3" name="Content Placeholder 2">
            <a:extLst>
              <a:ext uri="{FF2B5EF4-FFF2-40B4-BE49-F238E27FC236}">
                <a16:creationId xmlns:a16="http://schemas.microsoft.com/office/drawing/2014/main" id="{FA62788A-CC05-482E-8296-9BB5EC61EC1F}"/>
              </a:ext>
            </a:extLst>
          </p:cNvPr>
          <p:cNvSpPr>
            <a:spLocks noGrp="1"/>
          </p:cNvSpPr>
          <p:nvPr>
            <p:ph idx="1"/>
          </p:nvPr>
        </p:nvSpPr>
        <p:spPr/>
        <p:txBody>
          <a:bodyPr>
            <a:normAutofit fontScale="77500" lnSpcReduction="20000"/>
          </a:bodyPr>
          <a:lstStyle/>
          <a:p>
            <a:pPr marL="0" indent="0">
              <a:buNone/>
            </a:pPr>
            <a:r>
              <a:rPr lang="ro-RO"/>
              <a:t>#!/usr/bin/env python3import socketimport _threadMESSAGE_TYPE = "subscribe"    CHANNEL = "sports"DATA = CHANNEL+MESSAGE_TYPEBHOST = '127.0.0.1'  # The BROKER's hostname or IP addressBPORT = 65443        # The port used by the BROKERs = socket.socket(socket.AF_INET, socket.SOCK_STREAM)s.setsockopt(socket.SOL_SOCKET, socket.SO_REUSEADDR, 1)s.connect((BHOST, BPORT))data = s.sendall(DATA.encode())def listen(connection, data):    while True:        data = connection.recv(1024)                if data is None:            break        print('\nClient says: ' + data.decode())                    connection.close()    _thread.start_new_thread(listen ,(s, data, ))while True:    menu = input("Command (subscribe/unsubscribe channel_name or first 2 initials for desired language): ")    if menu.startswith("subscribe"):        if menu.partition("subscribe ")[2]:            CHANNEL = menu.partition("subscribe ")[2]            MESSAGE_TYPE = "subscribe"            DATA = CHANNEL + MESSAGE_TYPE            data = s.sendall(DATA.encode())                elif menu.startswith("unsubscribe"):            CHANNEL = menu.partition("unsubscribe ")[2]            MESSAGE_TYPE = "unsubscribe"            DATA = CHANNEL + MESSAGE_TYPE            data = s.sendall(DATA.encode())    elif menu.startswith("en"):            data = s.sendall("en".encode())    elif menu.startswith("ro"):            data = s.sendall("ro".encode())    elif menu.startswith("ru"):            data = s.sendall("ru".encode())    elif menu.startswith("de"):            data = s.sendall("de".encode())    elif menu.startswith("fr"):            data = s.sendall("fr".encode())        s.close()</a:t>
            </a:r>
          </a:p>
        </p:txBody>
      </p:sp>
    </p:spTree>
    <p:extLst>
      <p:ext uri="{BB962C8B-B14F-4D97-AF65-F5344CB8AC3E}">
        <p14:creationId xmlns:p14="http://schemas.microsoft.com/office/powerpoint/2010/main" val="274475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05A4-F9B8-48A9-A44D-F626557494E3}"/>
              </a:ext>
            </a:extLst>
          </p:cNvPr>
          <p:cNvSpPr>
            <a:spLocks noGrp="1"/>
          </p:cNvSpPr>
          <p:nvPr>
            <p:ph type="title"/>
          </p:nvPr>
        </p:nvSpPr>
        <p:spPr>
          <a:xfrm>
            <a:off x="1251678" y="659626"/>
            <a:ext cx="10178322" cy="1492132"/>
          </a:xfrm>
        </p:spPr>
        <p:txBody>
          <a:bodyPr>
            <a:normAutofit/>
          </a:bodyPr>
          <a:lstStyle/>
          <a:p>
            <a:r>
              <a:rPr lang="ro-RO" sz="6600"/>
              <a:t>Mulțumim pentru atenție!</a:t>
            </a:r>
          </a:p>
        </p:txBody>
      </p:sp>
      <p:pic>
        <p:nvPicPr>
          <p:cNvPr id="5" name="Content Placeholder 4">
            <a:extLst>
              <a:ext uri="{FF2B5EF4-FFF2-40B4-BE49-F238E27FC236}">
                <a16:creationId xmlns:a16="http://schemas.microsoft.com/office/drawing/2014/main" id="{1B245EF0-52C1-4445-AA11-0B7AD4272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7098" y="1925736"/>
            <a:ext cx="7647481" cy="4272638"/>
          </a:xfrm>
        </p:spPr>
      </p:pic>
    </p:spTree>
    <p:extLst>
      <p:ext uri="{BB962C8B-B14F-4D97-AF65-F5344CB8AC3E}">
        <p14:creationId xmlns:p14="http://schemas.microsoft.com/office/powerpoint/2010/main" val="298252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7CC9-A1E6-4A47-B9AE-9460E1692093}"/>
              </a:ext>
            </a:extLst>
          </p:cNvPr>
          <p:cNvSpPr>
            <a:spLocks noGrp="1"/>
          </p:cNvSpPr>
          <p:nvPr>
            <p:ph type="title"/>
          </p:nvPr>
        </p:nvSpPr>
        <p:spPr/>
        <p:txBody>
          <a:bodyPr/>
          <a:lstStyle/>
          <a:p>
            <a:endParaRPr lang="ro-RO"/>
          </a:p>
        </p:txBody>
      </p:sp>
      <p:pic>
        <p:nvPicPr>
          <p:cNvPr id="5" name="Content Placeholder 4">
            <a:extLst>
              <a:ext uri="{FF2B5EF4-FFF2-40B4-BE49-F238E27FC236}">
                <a16:creationId xmlns:a16="http://schemas.microsoft.com/office/drawing/2014/main" id="{739B127A-AF5F-4FA6-891F-1C4EAAB8AA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4225" y="3606800"/>
            <a:ext cx="952500" cy="952500"/>
          </a:xfrm>
        </p:spPr>
      </p:pic>
      <p:pic>
        <p:nvPicPr>
          <p:cNvPr id="6" name="Picture 5">
            <a:extLst>
              <a:ext uri="{FF2B5EF4-FFF2-40B4-BE49-F238E27FC236}">
                <a16:creationId xmlns:a16="http://schemas.microsoft.com/office/drawing/2014/main" id="{E38608C2-27E4-4BE5-B8EB-EE9432CAD4DB}"/>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989901" y="153592"/>
            <a:ext cx="10792437" cy="4601212"/>
          </a:xfrm>
          <a:prstGeom prst="rect">
            <a:avLst/>
          </a:prstGeom>
          <a:noFill/>
          <a:ln>
            <a:solidFill>
              <a:schemeClr val="accent1"/>
            </a:solidFill>
          </a:ln>
          <a:effectLst>
            <a:outerShdw blurRad="50800" dist="50800" dir="5400000" algn="ctr" rotWithShape="0">
              <a:srgbClr val="000000"/>
            </a:outerShdw>
          </a:effectLst>
        </p:spPr>
      </p:pic>
      <p:sp>
        <p:nvSpPr>
          <p:cNvPr id="8" name="Rectangle 7">
            <a:extLst>
              <a:ext uri="{FF2B5EF4-FFF2-40B4-BE49-F238E27FC236}">
                <a16:creationId xmlns:a16="http://schemas.microsoft.com/office/drawing/2014/main" id="{D188ACC7-0888-4153-B7FF-E9CB5EBEDB71}"/>
              </a:ext>
            </a:extLst>
          </p:cNvPr>
          <p:cNvSpPr/>
          <p:nvPr/>
        </p:nvSpPr>
        <p:spPr>
          <a:xfrm>
            <a:off x="944256" y="4919008"/>
            <a:ext cx="10792438" cy="1938992"/>
          </a:xfrm>
          <a:prstGeom prst="rect">
            <a:avLst/>
          </a:prstGeom>
        </p:spPr>
        <p:txBody>
          <a:bodyPr wrap="square">
            <a:spAutoFit/>
          </a:bodyPr>
          <a:lstStyle/>
          <a:p>
            <a:r>
              <a:rPr lang="ro-RO" sz="2400"/>
              <a:t>Agentul de mesaje (message broker - eng.) este o componentă fizică care gestionează comunicarea dintre componetele unei aplicații distribuite. Avantajul utilizării acestei tehnici constă în decuplarea receptorului de transmițătorul mesajelor. Prin urmare o aplicație participantă transmite mesaje doar agentului, indicînd un nume logic al receptorului.</a:t>
            </a:r>
          </a:p>
        </p:txBody>
      </p:sp>
    </p:spTree>
    <p:extLst>
      <p:ext uri="{BB962C8B-B14F-4D97-AF65-F5344CB8AC3E}">
        <p14:creationId xmlns:p14="http://schemas.microsoft.com/office/powerpoint/2010/main" val="418059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BA68-ACEB-46A3-B1D3-965B17BB52C2}"/>
              </a:ext>
            </a:extLst>
          </p:cNvPr>
          <p:cNvSpPr>
            <a:spLocks noGrp="1"/>
          </p:cNvSpPr>
          <p:nvPr>
            <p:ph type="title"/>
          </p:nvPr>
        </p:nvSpPr>
        <p:spPr/>
        <p:txBody>
          <a:bodyPr/>
          <a:lstStyle/>
          <a:p>
            <a:r>
              <a:rPr lang="en-US"/>
              <a:t>Elementele implementate de c</a:t>
            </a:r>
            <a:r>
              <a:rPr lang="ro-RO"/>
              <a:t>ătre </a:t>
            </a:r>
            <a:r>
              <a:rPr lang="en-US"/>
              <a:t>message broker</a:t>
            </a:r>
            <a:endParaRPr lang="ro-RO"/>
          </a:p>
        </p:txBody>
      </p:sp>
      <p:sp>
        <p:nvSpPr>
          <p:cNvPr id="3" name="Content Placeholder 2">
            <a:extLst>
              <a:ext uri="{FF2B5EF4-FFF2-40B4-BE49-F238E27FC236}">
                <a16:creationId xmlns:a16="http://schemas.microsoft.com/office/drawing/2014/main" id="{B2552108-54E0-4C04-9C08-934FDED9B919}"/>
              </a:ext>
            </a:extLst>
          </p:cNvPr>
          <p:cNvSpPr>
            <a:spLocks noGrp="1"/>
          </p:cNvSpPr>
          <p:nvPr>
            <p:ph idx="1"/>
          </p:nvPr>
        </p:nvSpPr>
        <p:spPr/>
        <p:txBody>
          <a:bodyPr/>
          <a:lstStyle/>
          <a:p>
            <a:r>
              <a:rPr lang="ro-RO" b="1"/>
              <a:t>Message Channel (Messaging Systems) (+ Serializare, + Schimbarea tematicii,        + Istoricul mesajelor)</a:t>
            </a:r>
          </a:p>
          <a:p>
            <a:r>
              <a:rPr lang="ro-RO" b="1"/>
              <a:t>Message Translator (Messaging Systems)</a:t>
            </a:r>
          </a:p>
          <a:p>
            <a:r>
              <a:rPr lang="ro-RO" b="1"/>
              <a:t>Publish-Subscribe Channel (Messaging Channels)</a:t>
            </a:r>
          </a:p>
          <a:p>
            <a:r>
              <a:rPr lang="en-US" b="1"/>
              <a:t>Dead Letter Channel (Messaging Channels)</a:t>
            </a:r>
          </a:p>
          <a:p>
            <a:r>
              <a:rPr lang="ro-RO" b="1"/>
              <a:t>Content-Based Router (Message Routing)</a:t>
            </a:r>
          </a:p>
          <a:p>
            <a:r>
              <a:rPr lang="ro-RO" b="1"/>
              <a:t>Content Enricher (Message Transformation)</a:t>
            </a:r>
          </a:p>
          <a:p>
            <a:r>
              <a:rPr lang="ro-RO" b="1"/>
              <a:t>Wire Tap (System Management)</a:t>
            </a:r>
          </a:p>
          <a:p>
            <a:endParaRPr lang="ro-RO"/>
          </a:p>
        </p:txBody>
      </p:sp>
    </p:spTree>
    <p:extLst>
      <p:ext uri="{BB962C8B-B14F-4D97-AF65-F5344CB8AC3E}">
        <p14:creationId xmlns:p14="http://schemas.microsoft.com/office/powerpoint/2010/main" val="155390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B8D4-6BF2-40E6-A1D2-307232437F6D}"/>
              </a:ext>
            </a:extLst>
          </p:cNvPr>
          <p:cNvSpPr>
            <a:spLocks noGrp="1"/>
          </p:cNvSpPr>
          <p:nvPr>
            <p:ph type="title"/>
          </p:nvPr>
        </p:nvSpPr>
        <p:spPr/>
        <p:txBody>
          <a:bodyPr/>
          <a:lstStyle/>
          <a:p>
            <a:r>
              <a:rPr lang="ro-RO"/>
              <a:t>Message channel</a:t>
            </a:r>
          </a:p>
        </p:txBody>
      </p:sp>
      <p:pic>
        <p:nvPicPr>
          <p:cNvPr id="5" name="Content Placeholder 4">
            <a:extLst>
              <a:ext uri="{FF2B5EF4-FFF2-40B4-BE49-F238E27FC236}">
                <a16:creationId xmlns:a16="http://schemas.microsoft.com/office/drawing/2014/main" id="{B2161C82-7E97-4398-9D46-8FA65D4FA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296231"/>
            <a:ext cx="6881386" cy="3594100"/>
          </a:xfrm>
        </p:spPr>
      </p:pic>
      <p:sp>
        <p:nvSpPr>
          <p:cNvPr id="6" name="Rectangle 5">
            <a:extLst>
              <a:ext uri="{FF2B5EF4-FFF2-40B4-BE49-F238E27FC236}">
                <a16:creationId xmlns:a16="http://schemas.microsoft.com/office/drawing/2014/main" id="{09F81E4B-1DDD-49DE-82AB-8290F00F5CE5}"/>
              </a:ext>
            </a:extLst>
          </p:cNvPr>
          <p:cNvSpPr/>
          <p:nvPr/>
        </p:nvSpPr>
        <p:spPr>
          <a:xfrm>
            <a:off x="8216696" y="1120676"/>
            <a:ext cx="3586614" cy="2585323"/>
          </a:xfrm>
          <a:prstGeom prst="rect">
            <a:avLst/>
          </a:prstGeom>
        </p:spPr>
        <p:txBody>
          <a:bodyPr wrap="square">
            <a:spAutoFit/>
          </a:bodyPr>
          <a:lstStyle/>
          <a:p>
            <a:r>
              <a:rPr lang="ro-RO"/>
              <a:t>with socket.socket(socket.AF_INET, socket.</a:t>
            </a:r>
            <a:r>
              <a:rPr lang="ro-RO">
                <a:solidFill>
                  <a:schemeClr val="accent6">
                    <a:lumMod val="75000"/>
                  </a:schemeClr>
                </a:solidFill>
              </a:rPr>
              <a:t>SOCK_STREAM</a:t>
            </a:r>
            <a:r>
              <a:rPr lang="ro-RO"/>
              <a:t>) as s:  </a:t>
            </a:r>
          </a:p>
          <a:p>
            <a:endParaRPr lang="ro-RO"/>
          </a:p>
          <a:p>
            <a:r>
              <a:rPr lang="ro-RO"/>
              <a:t>s.setsockopt(socket.SOL_SOCKET, socket.SO_REUSEADDR, 1)   </a:t>
            </a:r>
          </a:p>
          <a:p>
            <a:endParaRPr lang="ro-RO"/>
          </a:p>
          <a:p>
            <a:r>
              <a:rPr lang="ro-RO"/>
              <a:t>s.bind((HOST, PORT))   </a:t>
            </a:r>
          </a:p>
          <a:p>
            <a:endParaRPr lang="ro-RO"/>
          </a:p>
          <a:p>
            <a:r>
              <a:rPr lang="ro-RO"/>
              <a:t>s.listen(1)</a:t>
            </a:r>
          </a:p>
        </p:txBody>
      </p:sp>
      <p:sp>
        <p:nvSpPr>
          <p:cNvPr id="7" name="Rectangle 6">
            <a:extLst>
              <a:ext uri="{FF2B5EF4-FFF2-40B4-BE49-F238E27FC236}">
                <a16:creationId xmlns:a16="http://schemas.microsoft.com/office/drawing/2014/main" id="{DE1BD163-DA2B-4206-B5BB-DE6B14D41D17}"/>
              </a:ext>
            </a:extLst>
          </p:cNvPr>
          <p:cNvSpPr/>
          <p:nvPr/>
        </p:nvSpPr>
        <p:spPr>
          <a:xfrm>
            <a:off x="1630355" y="4980856"/>
            <a:ext cx="5676362" cy="369332"/>
          </a:xfrm>
          <a:prstGeom prst="rect">
            <a:avLst/>
          </a:prstGeom>
        </p:spPr>
        <p:txBody>
          <a:bodyPr wrap="none">
            <a:spAutoFit/>
          </a:bodyPr>
          <a:lstStyle/>
          <a:p>
            <a:r>
              <a:rPr lang="ro-RO"/>
              <a:t>SUBSCRIBERS = {"sports":[],"tv":[],"cooking":[],"errors":[]}</a:t>
            </a:r>
          </a:p>
        </p:txBody>
      </p:sp>
      <p:pic>
        <p:nvPicPr>
          <p:cNvPr id="8" name="Picture 7">
            <a:extLst>
              <a:ext uri="{FF2B5EF4-FFF2-40B4-BE49-F238E27FC236}">
                <a16:creationId xmlns:a16="http://schemas.microsoft.com/office/drawing/2014/main" id="{A9AD586F-45C4-4230-A421-A7A3E521A826}"/>
              </a:ext>
            </a:extLst>
          </p:cNvPr>
          <p:cNvPicPr>
            <a:picLocks noChangeAspect="1"/>
          </p:cNvPicPr>
          <p:nvPr/>
        </p:nvPicPr>
        <p:blipFill>
          <a:blip r:embed="rId3"/>
          <a:stretch>
            <a:fillRect/>
          </a:stretch>
        </p:blipFill>
        <p:spPr>
          <a:xfrm>
            <a:off x="1251678" y="1317709"/>
            <a:ext cx="6886575" cy="3590925"/>
          </a:xfrm>
          <a:prstGeom prst="rect">
            <a:avLst/>
          </a:prstGeom>
        </p:spPr>
      </p:pic>
      <p:sp>
        <p:nvSpPr>
          <p:cNvPr id="9" name="Rectangle 8">
            <a:extLst>
              <a:ext uri="{FF2B5EF4-FFF2-40B4-BE49-F238E27FC236}">
                <a16:creationId xmlns:a16="http://schemas.microsoft.com/office/drawing/2014/main" id="{8569ECC0-E00C-44F0-A9E3-3ABFCB07F5E1}"/>
              </a:ext>
            </a:extLst>
          </p:cNvPr>
          <p:cNvSpPr/>
          <p:nvPr/>
        </p:nvSpPr>
        <p:spPr>
          <a:xfrm>
            <a:off x="8216696" y="4980856"/>
            <a:ext cx="6881385" cy="1477328"/>
          </a:xfrm>
          <a:prstGeom prst="rect">
            <a:avLst/>
          </a:prstGeom>
        </p:spPr>
        <p:txBody>
          <a:bodyPr wrap="square">
            <a:spAutoFit/>
          </a:bodyPr>
          <a:lstStyle/>
          <a:p>
            <a:r>
              <a:rPr lang="ro-RO"/>
              <a:t>while True:            </a:t>
            </a:r>
          </a:p>
          <a:p>
            <a:r>
              <a:rPr lang="ro-RO"/>
              <a:t>conn, addr = s.accept()            </a:t>
            </a:r>
          </a:p>
          <a:p>
            <a:r>
              <a:rPr lang="ro-RO"/>
              <a:t>res = []            </a:t>
            </a:r>
          </a:p>
          <a:p>
            <a:r>
              <a:rPr lang="ro-RO"/>
              <a:t>print ("New connection!", str(addr))            </a:t>
            </a:r>
          </a:p>
          <a:p>
            <a:r>
              <a:rPr lang="ro-RO"/>
              <a:t>data = conn.recv(1024)</a:t>
            </a:r>
          </a:p>
        </p:txBody>
      </p:sp>
    </p:spTree>
    <p:extLst>
      <p:ext uri="{BB962C8B-B14F-4D97-AF65-F5344CB8AC3E}">
        <p14:creationId xmlns:p14="http://schemas.microsoft.com/office/powerpoint/2010/main" val="182258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6921-1C8E-476E-827E-03BF903220EE}"/>
              </a:ext>
            </a:extLst>
          </p:cNvPr>
          <p:cNvSpPr>
            <a:spLocks noGrp="1"/>
          </p:cNvSpPr>
          <p:nvPr>
            <p:ph type="title"/>
          </p:nvPr>
        </p:nvSpPr>
        <p:spPr/>
        <p:txBody>
          <a:bodyPr/>
          <a:lstStyle/>
          <a:p>
            <a:r>
              <a:rPr lang="ro-RO"/>
              <a:t>Message channel 1 - serializarea</a:t>
            </a:r>
          </a:p>
        </p:txBody>
      </p:sp>
      <p:sp>
        <p:nvSpPr>
          <p:cNvPr id="3" name="Content Placeholder 2">
            <a:extLst>
              <a:ext uri="{FF2B5EF4-FFF2-40B4-BE49-F238E27FC236}">
                <a16:creationId xmlns:a16="http://schemas.microsoft.com/office/drawing/2014/main" id="{BB6D6BC5-0E74-4470-A0E2-9DE8ED8BA5DB}"/>
              </a:ext>
            </a:extLst>
          </p:cNvPr>
          <p:cNvSpPr>
            <a:spLocks noGrp="1"/>
          </p:cNvSpPr>
          <p:nvPr>
            <p:ph idx="1"/>
          </p:nvPr>
        </p:nvSpPr>
        <p:spPr>
          <a:xfrm>
            <a:off x="1251678" y="1632204"/>
            <a:ext cx="10178322" cy="3593591"/>
          </a:xfrm>
        </p:spPr>
        <p:txBody>
          <a:bodyPr/>
          <a:lstStyle/>
          <a:p>
            <a:r>
              <a:rPr lang="ro-RO"/>
              <a:t> Serializarea - are loc in momentul expedierii mesajului de catre client, cu marime a buffer-ului cunoscunta de 1024.  Aceasta marime poate fi modificată.  Separăm mesajul introdus de către utilizator în mai multe mesaje cu mărimea maximală de 1024 de biți și le expediem pe rând. </a:t>
            </a:r>
          </a:p>
        </p:txBody>
      </p:sp>
      <p:sp>
        <p:nvSpPr>
          <p:cNvPr id="4" name="Rectangle 3">
            <a:extLst>
              <a:ext uri="{FF2B5EF4-FFF2-40B4-BE49-F238E27FC236}">
                <a16:creationId xmlns:a16="http://schemas.microsoft.com/office/drawing/2014/main" id="{0FDD99AA-4AD1-4EBC-BFBF-37C35B5A2A67}"/>
              </a:ext>
            </a:extLst>
          </p:cNvPr>
          <p:cNvSpPr/>
          <p:nvPr/>
        </p:nvSpPr>
        <p:spPr>
          <a:xfrm>
            <a:off x="1455649" y="2664688"/>
            <a:ext cx="10423161" cy="3539430"/>
          </a:xfrm>
          <a:prstGeom prst="rect">
            <a:avLst/>
          </a:prstGeom>
        </p:spPr>
        <p:txBody>
          <a:bodyPr wrap="square">
            <a:spAutoFit/>
          </a:bodyPr>
          <a:lstStyle/>
          <a:p>
            <a:r>
              <a:rPr lang="ro-RO" sz="1400"/>
              <a:t>    </a:t>
            </a:r>
          </a:p>
          <a:p>
            <a:r>
              <a:rPr lang="ro-RO" sz="1400"/>
              <a:t>    MESSAGE_TYPE += str(math.ceil(len(MESSAGE+MESSAGE_TYPE)/BUFFSIZE))</a:t>
            </a:r>
          </a:p>
          <a:p>
            <a:r>
              <a:rPr lang="ro-RO" sz="1400"/>
              <a:t>    </a:t>
            </a:r>
          </a:p>
          <a:p>
            <a:r>
              <a:rPr lang="ro-RO" sz="1400"/>
              <a:t>    DATA = CHANNEL+MESSAGE_TYPE+MESSAGE</a:t>
            </a:r>
          </a:p>
          <a:p>
            <a:r>
              <a:rPr lang="ro-RO" sz="1400"/>
              <a:t>    REAL_BUFFSIZE = BUFFSIZE-len(CHANNEL)-len(MESSAGE_TYPE)</a:t>
            </a:r>
          </a:p>
          <a:p>
            <a:r>
              <a:rPr lang="ro-RO" sz="1400"/>
              <a:t>    </a:t>
            </a:r>
          </a:p>
          <a:p>
            <a:r>
              <a:rPr lang="ro-RO" sz="1400"/>
              <a:t> </a:t>
            </a:r>
          </a:p>
          <a:p>
            <a:r>
              <a:rPr lang="ro-RO" sz="1400"/>
              <a:t>    for i in range(math.ceil(len(DATA)/BUFFSIZE)): #Serialize        </a:t>
            </a:r>
          </a:p>
          <a:p>
            <a:r>
              <a:rPr lang="ro-RO" sz="1400"/>
              <a:t>        DATA = CHANNEL+MESSAGE_TYPE+wrap(MESSAGE,REAL_BUFFSIZE)[i]</a:t>
            </a:r>
          </a:p>
          <a:p>
            <a:r>
              <a:rPr lang="ro-RO" sz="1400"/>
              <a:t>        </a:t>
            </a:r>
          </a:p>
          <a:p>
            <a:r>
              <a:rPr lang="ro-RO" sz="1400"/>
              <a:t>        s.sendall(DATA.encode())</a:t>
            </a:r>
          </a:p>
          <a:p>
            <a:endParaRPr lang="ro-RO" sz="1400"/>
          </a:p>
          <a:p>
            <a:r>
              <a:rPr lang="ro-RO" sz="1400"/>
              <a:t>    if data.decode().partition(channel)[2].startswith("publish"):</a:t>
            </a:r>
          </a:p>
          <a:p>
            <a:r>
              <a:rPr lang="ro-RO" sz="1400"/>
              <a:t>       n_msg = int(data.decode().partition("publish")[2][0])</a:t>
            </a:r>
          </a:p>
          <a:p>
            <a:endParaRPr lang="ro-RO" sz="1400"/>
          </a:p>
          <a:p>
            <a:r>
              <a:rPr lang="ro-RO" sz="1400"/>
              <a:t>       for i in range(n_msg): #first char after publish</a:t>
            </a:r>
          </a:p>
        </p:txBody>
      </p:sp>
    </p:spTree>
    <p:extLst>
      <p:ext uri="{BB962C8B-B14F-4D97-AF65-F5344CB8AC3E}">
        <p14:creationId xmlns:p14="http://schemas.microsoft.com/office/powerpoint/2010/main" val="219763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1279-746A-48B8-AB9E-B79D759CC664}"/>
              </a:ext>
            </a:extLst>
          </p:cNvPr>
          <p:cNvSpPr>
            <a:spLocks noGrp="1"/>
          </p:cNvSpPr>
          <p:nvPr>
            <p:ph type="title"/>
          </p:nvPr>
        </p:nvSpPr>
        <p:spPr/>
        <p:txBody>
          <a:bodyPr/>
          <a:lstStyle/>
          <a:p>
            <a:r>
              <a:rPr lang="ro-RO"/>
              <a:t>Message channel 2 – schimbarea tematicii</a:t>
            </a:r>
          </a:p>
        </p:txBody>
      </p:sp>
      <p:sp>
        <p:nvSpPr>
          <p:cNvPr id="3" name="Content Placeholder 2">
            <a:extLst>
              <a:ext uri="{FF2B5EF4-FFF2-40B4-BE49-F238E27FC236}">
                <a16:creationId xmlns:a16="http://schemas.microsoft.com/office/drawing/2014/main" id="{02EA5392-8747-469A-A219-0A3972324AC7}"/>
              </a:ext>
            </a:extLst>
          </p:cNvPr>
          <p:cNvSpPr>
            <a:spLocks noGrp="1"/>
          </p:cNvSpPr>
          <p:nvPr>
            <p:ph idx="1"/>
          </p:nvPr>
        </p:nvSpPr>
        <p:spPr/>
        <p:txBody>
          <a:bodyPr>
            <a:normAutofit fontScale="77500" lnSpcReduction="20000"/>
          </a:bodyPr>
          <a:lstStyle/>
          <a:p>
            <a:r>
              <a:rPr lang="ro-RO"/>
              <a:t>Schimbarea tematicii are loc prin asigurarea comunicarii în ambele directii de catre receptor - care prin introducerea comenzilor subscribe si unsubscribe urmate de denumirea tematicii poate să schimbe tematicile la care este abonat.</a:t>
            </a:r>
          </a:p>
          <a:p>
            <a:endParaRPr lang="ro-RO"/>
          </a:p>
          <a:p>
            <a:pPr marL="0" indent="0">
              <a:buNone/>
            </a:pPr>
            <a:r>
              <a:rPr lang="ro-RO"/>
              <a:t>Broker:</a:t>
            </a:r>
          </a:p>
          <a:p>
            <a:pPr marL="0" indent="0">
              <a:buNone/>
            </a:pPr>
            <a:r>
              <a:rPr lang="ro-RO">
                <a:solidFill>
                  <a:schemeClr val="tx1"/>
                </a:solidFill>
              </a:rPr>
              <a:t>if data.decode().partition(channel)[2].startswith("subscribe"):                                         SUBSCRIBERS[channel].append(connection)        </a:t>
            </a:r>
          </a:p>
          <a:p>
            <a:pPr marL="0" indent="0">
              <a:buNone/>
            </a:pPr>
            <a:r>
              <a:rPr lang="ro-RO">
                <a:solidFill>
                  <a:schemeClr val="tx1"/>
                </a:solidFill>
              </a:rPr>
              <a:t>elif data.decode().endswith("unsubscribe"):            SUBSCRIBERS[data.decode().partition("unsubscribe")[0]].remove(connection)       </a:t>
            </a:r>
          </a:p>
          <a:p>
            <a:pPr marL="0" indent="0">
              <a:buNone/>
            </a:pPr>
            <a:r>
              <a:rPr lang="ro-RO">
                <a:solidFill>
                  <a:schemeClr val="tx1"/>
                </a:solidFill>
              </a:rPr>
              <a:t>elif data.decode().endswith("subscribe"):            SUBSCRIBERS[data.decode().partition("subscribe")[0]].append(connection)                </a:t>
            </a:r>
          </a:p>
          <a:p>
            <a:pPr marL="0" indent="0">
              <a:buNone/>
            </a:pPr>
            <a:r>
              <a:rPr lang="ro-RO">
                <a:solidFill>
                  <a:schemeClr val="tx1"/>
                </a:solidFill>
              </a:rPr>
              <a:t>elif data.decode().partition(channel)[2].startswith("unsubscribe"):                           SUBSCRIBERS[channel].remove(connection)</a:t>
            </a:r>
          </a:p>
        </p:txBody>
      </p:sp>
    </p:spTree>
    <p:extLst>
      <p:ext uri="{BB962C8B-B14F-4D97-AF65-F5344CB8AC3E}">
        <p14:creationId xmlns:p14="http://schemas.microsoft.com/office/powerpoint/2010/main" val="222563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A774-FB92-4E45-A251-0B58B2BB9DAA}"/>
              </a:ext>
            </a:extLst>
          </p:cNvPr>
          <p:cNvSpPr>
            <a:spLocks noGrp="1"/>
          </p:cNvSpPr>
          <p:nvPr>
            <p:ph type="title"/>
          </p:nvPr>
        </p:nvSpPr>
        <p:spPr/>
        <p:txBody>
          <a:bodyPr/>
          <a:lstStyle/>
          <a:p>
            <a:r>
              <a:rPr lang="ro-RO"/>
              <a:t>Message channel 3 – istoricul mesajelor</a:t>
            </a:r>
          </a:p>
        </p:txBody>
      </p:sp>
      <p:sp>
        <p:nvSpPr>
          <p:cNvPr id="3" name="Content Placeholder 2">
            <a:extLst>
              <a:ext uri="{FF2B5EF4-FFF2-40B4-BE49-F238E27FC236}">
                <a16:creationId xmlns:a16="http://schemas.microsoft.com/office/drawing/2014/main" id="{14CDE7CA-21E8-487D-B66D-5F597B978325}"/>
              </a:ext>
            </a:extLst>
          </p:cNvPr>
          <p:cNvSpPr>
            <a:spLocks noGrp="1"/>
          </p:cNvSpPr>
          <p:nvPr>
            <p:ph idx="1"/>
          </p:nvPr>
        </p:nvSpPr>
        <p:spPr>
          <a:xfrm>
            <a:off x="1251678" y="2286001"/>
            <a:ext cx="10178322" cy="4307746"/>
          </a:xfrm>
        </p:spPr>
        <p:txBody>
          <a:bodyPr>
            <a:normAutofit fontScale="77500" lnSpcReduction="20000"/>
          </a:bodyPr>
          <a:lstStyle/>
          <a:p>
            <a:r>
              <a:rPr lang="ro-RO"/>
              <a:t>Are loc prin pastrarea celor mai recente 3 mesaje trimise in fiecare canal (stocate intr-un dictionar), si expedierea lor fiecarui receiver nou, in urma stabilirii conexiunii. Se introduce o pauza minora pentru a preveni comasarea accidentala a mesajelor.</a:t>
            </a:r>
          </a:p>
          <a:p>
            <a:pPr marL="0" indent="0">
              <a:buNone/>
            </a:pPr>
            <a:endParaRPr lang="ro-RO"/>
          </a:p>
          <a:p>
            <a:pPr marL="0" indent="0">
              <a:buNone/>
            </a:pPr>
            <a:r>
              <a:rPr lang="ro-RO"/>
              <a:t>Broker:</a:t>
            </a:r>
          </a:p>
          <a:p>
            <a:pPr marL="0" indent="0">
              <a:buNone/>
            </a:pPr>
            <a:r>
              <a:rPr lang="ro-RO">
                <a:solidFill>
                  <a:schemeClr val="tx1"/>
                </a:solidFill>
              </a:rPr>
              <a:t>MESSAGES = {"sports":[],"tv":[],"cooking":[],"errors":[]}</a:t>
            </a:r>
          </a:p>
          <a:p>
            <a:pPr marL="0" indent="0">
              <a:buNone/>
            </a:pPr>
            <a:r>
              <a:rPr lang="ro-RO">
                <a:solidFill>
                  <a:schemeClr val="tx1"/>
                </a:solidFill>
              </a:rPr>
              <a:t>for message in MESSAGES[channel]:</a:t>
            </a:r>
          </a:p>
          <a:p>
            <a:pPr marL="0" indent="0">
              <a:buNone/>
            </a:pPr>
            <a:r>
              <a:rPr lang="ro-RO">
                <a:solidFill>
                  <a:schemeClr val="tx1"/>
                </a:solidFill>
              </a:rPr>
              <a:t>        time.sleep(0.1)					#prevent random message-joining</a:t>
            </a:r>
          </a:p>
          <a:p>
            <a:pPr marL="0" indent="0">
              <a:buNone/>
            </a:pPr>
            <a:r>
              <a:rPr lang="ro-RO">
                <a:solidFill>
                  <a:schemeClr val="tx1"/>
                </a:solidFill>
              </a:rPr>
              <a:t>        try:</a:t>
            </a:r>
          </a:p>
          <a:p>
            <a:pPr marL="0" indent="0">
              <a:buNone/>
            </a:pPr>
            <a:r>
              <a:rPr lang="ro-RO">
                <a:solidFill>
                  <a:schemeClr val="tx1"/>
                </a:solidFill>
              </a:rPr>
              <a:t>            connection.send(message.encode())</a:t>
            </a:r>
          </a:p>
          <a:p>
            <a:pPr marL="0" indent="0">
              <a:buNone/>
            </a:pPr>
            <a:r>
              <a:rPr lang="ro-RO">
                <a:solidFill>
                  <a:schemeClr val="tx1"/>
                </a:solidFill>
              </a:rPr>
              <a:t>            </a:t>
            </a:r>
          </a:p>
          <a:p>
            <a:pPr marL="0" indent="0">
              <a:buNone/>
            </a:pPr>
            <a:r>
              <a:rPr lang="ro-RO">
                <a:solidFill>
                  <a:schemeClr val="tx1"/>
                </a:solidFill>
              </a:rPr>
              <a:t>        except:</a:t>
            </a:r>
          </a:p>
          <a:p>
            <a:pPr marL="0" indent="0">
              <a:buNone/>
            </a:pPr>
            <a:r>
              <a:rPr lang="ro-RO">
                <a:solidFill>
                  <a:schemeClr val="tx1"/>
                </a:solidFill>
              </a:rPr>
              <a:t>            </a:t>
            </a:r>
          </a:p>
          <a:p>
            <a:pPr marL="0" indent="0">
              <a:buNone/>
            </a:pPr>
            <a:r>
              <a:rPr lang="ro-RO">
                <a:solidFill>
                  <a:schemeClr val="tx1"/>
                </a:solidFill>
              </a:rPr>
              <a:t>            handle_error(connection, message)</a:t>
            </a:r>
          </a:p>
          <a:p>
            <a:endParaRPr lang="ro-RO"/>
          </a:p>
        </p:txBody>
      </p:sp>
    </p:spTree>
    <p:extLst>
      <p:ext uri="{BB962C8B-B14F-4D97-AF65-F5344CB8AC3E}">
        <p14:creationId xmlns:p14="http://schemas.microsoft.com/office/powerpoint/2010/main" val="360413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3472-D0F1-491C-9B96-4F8F5346CF5B}"/>
              </a:ext>
            </a:extLst>
          </p:cNvPr>
          <p:cNvSpPr>
            <a:spLocks noGrp="1"/>
          </p:cNvSpPr>
          <p:nvPr>
            <p:ph type="title"/>
          </p:nvPr>
        </p:nvSpPr>
        <p:spPr/>
        <p:txBody>
          <a:bodyPr/>
          <a:lstStyle/>
          <a:p>
            <a:r>
              <a:rPr lang="ro-RO"/>
              <a:t>Message translator</a:t>
            </a:r>
          </a:p>
        </p:txBody>
      </p:sp>
      <p:sp>
        <p:nvSpPr>
          <p:cNvPr id="3" name="Content Placeholder 2">
            <a:extLst>
              <a:ext uri="{FF2B5EF4-FFF2-40B4-BE49-F238E27FC236}">
                <a16:creationId xmlns:a16="http://schemas.microsoft.com/office/drawing/2014/main" id="{460B8EB5-B152-4F37-9FBA-D9DDDFCE1DBE}"/>
              </a:ext>
            </a:extLst>
          </p:cNvPr>
          <p:cNvSpPr>
            <a:spLocks noGrp="1"/>
          </p:cNvSpPr>
          <p:nvPr>
            <p:ph idx="1"/>
          </p:nvPr>
        </p:nvSpPr>
        <p:spPr>
          <a:xfrm>
            <a:off x="7717871" y="1029561"/>
            <a:ext cx="4223857" cy="5494789"/>
          </a:xfrm>
        </p:spPr>
        <p:txBody>
          <a:bodyPr>
            <a:normAutofit lnSpcReduction="10000"/>
          </a:bodyPr>
          <a:lstStyle/>
          <a:p>
            <a:pPr marL="0" indent="0">
              <a:buNone/>
            </a:pPr>
            <a:endParaRPr lang="ro-RO">
              <a:solidFill>
                <a:schemeClr val="tx1"/>
              </a:solidFill>
            </a:endParaRPr>
          </a:p>
          <a:p>
            <a:pPr marL="0" indent="0">
              <a:buNone/>
            </a:pPr>
            <a:r>
              <a:rPr lang="ro-RO"/>
              <a:t>Broker:</a:t>
            </a:r>
          </a:p>
          <a:p>
            <a:pPr marL="0" indent="0">
              <a:buNone/>
            </a:pPr>
            <a:r>
              <a:rPr lang="en-US">
                <a:solidFill>
                  <a:schemeClr val="tx1"/>
                </a:solidFill>
              </a:rPr>
              <a:t>for language in LANGUAGES:</a:t>
            </a:r>
          </a:p>
          <a:p>
            <a:pPr marL="0" indent="0">
              <a:buNone/>
            </a:pPr>
            <a:r>
              <a:rPr lang="ro-RO">
                <a:solidFill>
                  <a:schemeClr val="tx1"/>
                </a:solidFill>
              </a:rPr>
              <a:t>     </a:t>
            </a:r>
            <a:r>
              <a:rPr lang="en-US">
                <a:solidFill>
                  <a:schemeClr val="tx1"/>
                </a:solidFill>
              </a:rPr>
              <a:t>for connection in LANGUAGES[language]:</a:t>
            </a:r>
          </a:p>
          <a:p>
            <a:pPr marL="0" indent="0">
              <a:buNone/>
            </a:pPr>
            <a:r>
              <a:rPr lang="en-US">
                <a:solidFill>
                  <a:schemeClr val="tx1"/>
                </a:solidFill>
              </a:rPr>
              <a:t>          if c is connection:</a:t>
            </a:r>
          </a:p>
          <a:p>
            <a:pPr marL="0" indent="0">
              <a:buNone/>
            </a:pPr>
            <a:r>
              <a:rPr lang="ro-RO">
                <a:solidFill>
                  <a:schemeClr val="tx1"/>
                </a:solidFill>
              </a:rPr>
              <a:t>    </a:t>
            </a:r>
            <a:r>
              <a:rPr lang="en-US">
                <a:solidFill>
                  <a:schemeClr val="tx1"/>
                </a:solidFill>
              </a:rPr>
              <a:t>     </a:t>
            </a:r>
            <a:r>
              <a:rPr lang="ro-RO">
                <a:solidFill>
                  <a:schemeClr val="tx1"/>
                </a:solidFill>
              </a:rPr>
              <a:t>   </a:t>
            </a:r>
            <a:r>
              <a:rPr lang="en-US">
                <a:solidFill>
                  <a:schemeClr val="tx1"/>
                </a:solidFill>
              </a:rPr>
              <a:t>  translator = Translator(from_lang="autodetect", to_lang=language)</a:t>
            </a:r>
          </a:p>
          <a:p>
            <a:pPr marL="0" indent="0">
              <a:buNone/>
            </a:pPr>
            <a:r>
              <a:rPr lang="en-US">
                <a:solidFill>
                  <a:schemeClr val="tx1"/>
                </a:solidFill>
              </a:rPr>
              <a:t>        </a:t>
            </a:r>
            <a:r>
              <a:rPr lang="ro-RO">
                <a:solidFill>
                  <a:schemeClr val="tx1"/>
                </a:solidFill>
              </a:rPr>
              <a:t>    </a:t>
            </a:r>
            <a:r>
              <a:rPr lang="en-US">
                <a:solidFill>
                  <a:schemeClr val="tx1"/>
                </a:solidFill>
              </a:rPr>
              <a:t>  temp = translator.translate(to_send)</a:t>
            </a:r>
          </a:p>
          <a:p>
            <a:pPr marL="0" indent="0">
              <a:buNone/>
            </a:pPr>
            <a:r>
              <a:rPr lang="en-US">
                <a:solidFill>
                  <a:schemeClr val="tx1"/>
                </a:solidFill>
              </a:rPr>
              <a:t>          if "PLEASE SELECT TWO DISTINCT LANGUAGES" not in temp:</a:t>
            </a:r>
          </a:p>
          <a:p>
            <a:pPr marL="0" indent="0">
              <a:buNone/>
            </a:pPr>
            <a:r>
              <a:rPr lang="en-US">
                <a:solidFill>
                  <a:schemeClr val="tx1"/>
                </a:solidFill>
              </a:rPr>
              <a:t>              to_send = temp</a:t>
            </a:r>
            <a:endParaRPr lang="ro-RO">
              <a:solidFill>
                <a:schemeClr val="tx1"/>
              </a:solidFill>
            </a:endParaRPr>
          </a:p>
        </p:txBody>
      </p:sp>
      <p:sp>
        <p:nvSpPr>
          <p:cNvPr id="4" name="Rectangle 3">
            <a:extLst>
              <a:ext uri="{FF2B5EF4-FFF2-40B4-BE49-F238E27FC236}">
                <a16:creationId xmlns:a16="http://schemas.microsoft.com/office/drawing/2014/main" id="{9695CC6F-9A5A-4796-8ECD-86755E24CF80}"/>
              </a:ext>
            </a:extLst>
          </p:cNvPr>
          <p:cNvSpPr/>
          <p:nvPr/>
        </p:nvSpPr>
        <p:spPr>
          <a:xfrm>
            <a:off x="1577130" y="3552323"/>
            <a:ext cx="4434981" cy="2862322"/>
          </a:xfrm>
          <a:prstGeom prst="rect">
            <a:avLst/>
          </a:prstGeom>
        </p:spPr>
        <p:txBody>
          <a:bodyPr wrap="square">
            <a:spAutoFit/>
          </a:bodyPr>
          <a:lstStyle/>
          <a:p>
            <a:r>
              <a:rPr lang="ro-RO"/>
              <a:t> if data.decode().startswith("en"):            LANGUAGES["en"].append(connection)        elif data.decode().startswith("ro"):            LANGUAGES["ro"].append(connection)        elif data.decode().startswith("ru"):            LANGUAGES["ru"].append(connection)        elif data.decode().startswith("de"):            LANGUAGES["de"].append(connection)        elif data.decode().startswith("fr"):            LANGUAGES["fr"].append(connection)</a:t>
            </a:r>
          </a:p>
        </p:txBody>
      </p:sp>
      <p:sp>
        <p:nvSpPr>
          <p:cNvPr id="5" name="Rectangle 4">
            <a:extLst>
              <a:ext uri="{FF2B5EF4-FFF2-40B4-BE49-F238E27FC236}">
                <a16:creationId xmlns:a16="http://schemas.microsoft.com/office/drawing/2014/main" id="{2B69BCD6-4CEB-4058-8286-46440CAAFEAE}"/>
              </a:ext>
            </a:extLst>
          </p:cNvPr>
          <p:cNvSpPr/>
          <p:nvPr/>
        </p:nvSpPr>
        <p:spPr>
          <a:xfrm>
            <a:off x="1355115" y="2732606"/>
            <a:ext cx="4985724" cy="369332"/>
          </a:xfrm>
          <a:prstGeom prst="rect">
            <a:avLst/>
          </a:prstGeom>
        </p:spPr>
        <p:txBody>
          <a:bodyPr wrap="none">
            <a:spAutoFit/>
          </a:bodyPr>
          <a:lstStyle/>
          <a:p>
            <a:r>
              <a:rPr lang="ro-RO"/>
              <a:t>LANGUAGES = {"en":[],"ro":[],"ru":[],"de":[],"fr":[]}</a:t>
            </a:r>
          </a:p>
        </p:txBody>
      </p:sp>
      <p:sp>
        <p:nvSpPr>
          <p:cNvPr id="6" name="Rectangle 5">
            <a:extLst>
              <a:ext uri="{FF2B5EF4-FFF2-40B4-BE49-F238E27FC236}">
                <a16:creationId xmlns:a16="http://schemas.microsoft.com/office/drawing/2014/main" id="{F59E038D-91F1-485E-B72F-532352E80400}"/>
              </a:ext>
            </a:extLst>
          </p:cNvPr>
          <p:cNvSpPr/>
          <p:nvPr/>
        </p:nvSpPr>
        <p:spPr>
          <a:xfrm>
            <a:off x="1355115" y="1307084"/>
            <a:ext cx="6096000" cy="1200329"/>
          </a:xfrm>
          <a:prstGeom prst="rect">
            <a:avLst/>
          </a:prstGeom>
        </p:spPr>
        <p:txBody>
          <a:bodyPr>
            <a:spAutoFit/>
          </a:bodyPr>
          <a:lstStyle/>
          <a:p>
            <a:pPr marL="285750" indent="-285750">
              <a:buFont typeface="Arial" panose="020B0604020202020204" pitchFamily="34" charset="0"/>
              <a:buChar char="•"/>
            </a:pPr>
            <a:r>
              <a:rPr lang="ro-RO">
                <a:solidFill>
                  <a:schemeClr val="tx1">
                    <a:lumMod val="65000"/>
                    <a:lumOff val="35000"/>
                  </a:schemeClr>
                </a:solidFill>
              </a:rPr>
              <a:t>Datorita specificului comunicarii (tematici de discutie intre oameni, datele fiind doar de tip text): am introdus posibilitatea de a specifica o limba dorita in care sa fie traduse toate mesajele expediate catre utilizatorul canalului.</a:t>
            </a:r>
          </a:p>
        </p:txBody>
      </p:sp>
    </p:spTree>
    <p:extLst>
      <p:ext uri="{BB962C8B-B14F-4D97-AF65-F5344CB8AC3E}">
        <p14:creationId xmlns:p14="http://schemas.microsoft.com/office/powerpoint/2010/main" val="140472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56DB-17FA-4B9A-81AC-FDB1586365AD}"/>
              </a:ext>
            </a:extLst>
          </p:cNvPr>
          <p:cNvSpPr>
            <a:spLocks noGrp="1"/>
          </p:cNvSpPr>
          <p:nvPr>
            <p:ph type="title"/>
          </p:nvPr>
        </p:nvSpPr>
        <p:spPr/>
        <p:txBody>
          <a:bodyPr/>
          <a:lstStyle/>
          <a:p>
            <a:r>
              <a:rPr lang="ro-RO" b="1"/>
              <a:t>Publish-Subscribe Channel</a:t>
            </a:r>
            <a:endParaRPr lang="ro-RO"/>
          </a:p>
        </p:txBody>
      </p:sp>
      <p:sp>
        <p:nvSpPr>
          <p:cNvPr id="3" name="Content Placeholder 2">
            <a:extLst>
              <a:ext uri="{FF2B5EF4-FFF2-40B4-BE49-F238E27FC236}">
                <a16:creationId xmlns:a16="http://schemas.microsoft.com/office/drawing/2014/main" id="{047DEE2B-29D0-48A3-BCAC-B2C28F7A7755}"/>
              </a:ext>
            </a:extLst>
          </p:cNvPr>
          <p:cNvSpPr>
            <a:spLocks noGrp="1"/>
          </p:cNvSpPr>
          <p:nvPr>
            <p:ph idx="1"/>
          </p:nvPr>
        </p:nvSpPr>
        <p:spPr>
          <a:xfrm>
            <a:off x="1251678" y="1455490"/>
            <a:ext cx="10178322" cy="3593591"/>
          </a:xfrm>
        </p:spPr>
        <p:txBody>
          <a:bodyPr/>
          <a:lstStyle/>
          <a:p>
            <a:r>
              <a:rPr lang="ro-RO"/>
              <a:t>Implementat prin oferirea unui set de canale implicite, la care receiverii se pot conecta pentru a asculta iar senderii pentru a comunica un mesaj. Toate specificatiile necesare pe parcursul utilizarii care necesita interactiunea cu utilizatorul sunt ambalate impreuna cu mesajul dorit (conform unui protocol creat) si tratate corespunzator de broker.  Conexiunile noi se introduc intrun dictionar, corespunzator la tematica aleasa.</a:t>
            </a:r>
          </a:p>
        </p:txBody>
      </p:sp>
      <p:sp>
        <p:nvSpPr>
          <p:cNvPr id="4" name="Rectangle 3">
            <a:extLst>
              <a:ext uri="{FF2B5EF4-FFF2-40B4-BE49-F238E27FC236}">
                <a16:creationId xmlns:a16="http://schemas.microsoft.com/office/drawing/2014/main" id="{69A2FE64-6767-4943-B272-6916C2CA54DB}"/>
              </a:ext>
            </a:extLst>
          </p:cNvPr>
          <p:cNvSpPr/>
          <p:nvPr/>
        </p:nvSpPr>
        <p:spPr>
          <a:xfrm>
            <a:off x="1412147" y="3391059"/>
            <a:ext cx="4292367" cy="923330"/>
          </a:xfrm>
          <a:prstGeom prst="rect">
            <a:avLst/>
          </a:prstGeom>
        </p:spPr>
        <p:txBody>
          <a:bodyPr wrap="square">
            <a:spAutoFit/>
          </a:bodyPr>
          <a:lstStyle/>
          <a:p>
            <a:endParaRPr lang="ro-RO"/>
          </a:p>
          <a:p>
            <a:r>
              <a:rPr lang="ro-RO"/>
              <a:t>SUBSCRIBERS = {"sports":[],"tv":[],"cooking":[],"errors":[]}</a:t>
            </a:r>
          </a:p>
        </p:txBody>
      </p:sp>
      <p:pic>
        <p:nvPicPr>
          <p:cNvPr id="6" name="Picture 5">
            <a:extLst>
              <a:ext uri="{FF2B5EF4-FFF2-40B4-BE49-F238E27FC236}">
                <a16:creationId xmlns:a16="http://schemas.microsoft.com/office/drawing/2014/main" id="{F276A1BB-6087-4F68-BAFA-66FFCD77A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391059"/>
            <a:ext cx="5494469" cy="3247842"/>
          </a:xfrm>
          <a:prstGeom prst="rect">
            <a:avLst/>
          </a:prstGeom>
        </p:spPr>
      </p:pic>
    </p:spTree>
    <p:extLst>
      <p:ext uri="{BB962C8B-B14F-4D97-AF65-F5344CB8AC3E}">
        <p14:creationId xmlns:p14="http://schemas.microsoft.com/office/powerpoint/2010/main" val="1645065947"/>
      </p:ext>
    </p:extLst>
  </p:cSld>
  <p:clrMapOvr>
    <a:masterClrMapping/>
  </p:clrMapOvr>
</p:sld>
</file>

<file path=ppt/theme/theme1.xml><?xml version="1.0" encoding="utf-8"?>
<a:theme xmlns:a="http://schemas.openxmlformats.org/drawingml/2006/main" name="Badg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83</TotalTime>
  <Words>2105</Words>
  <Application>Microsoft Office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Impact</vt:lpstr>
      <vt:lpstr>Badge</vt:lpstr>
      <vt:lpstr>Message broker</vt:lpstr>
      <vt:lpstr>PowerPoint Presentation</vt:lpstr>
      <vt:lpstr>Elementele implementate de către message broker</vt:lpstr>
      <vt:lpstr>Message channel</vt:lpstr>
      <vt:lpstr>Message channel 1 - serializarea</vt:lpstr>
      <vt:lpstr>Message channel 2 – schimbarea tematicii</vt:lpstr>
      <vt:lpstr>Message channel 3 – istoricul mesajelor</vt:lpstr>
      <vt:lpstr>Message translator</vt:lpstr>
      <vt:lpstr>Publish-Subscribe Channel</vt:lpstr>
      <vt:lpstr>Dead Letter Channel</vt:lpstr>
      <vt:lpstr>CONTENT-BASED ROUTEr</vt:lpstr>
      <vt:lpstr>CONTENT - ENRICHER</vt:lpstr>
      <vt:lpstr>WIRE - TAP</vt:lpstr>
      <vt:lpstr>Anexa 1 – codul programului pentru broker</vt:lpstr>
      <vt:lpstr>Anexa 2 – codul programului pentru sender</vt:lpstr>
      <vt:lpstr>Anexa 3 – codul programului pentru receiver</vt:lpstr>
      <vt:lpstr>Mulțumim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broker</dc:title>
  <dc:creator>yo man</dc:creator>
  <cp:lastModifiedBy>yo man</cp:lastModifiedBy>
  <cp:revision>9</cp:revision>
  <dcterms:created xsi:type="dcterms:W3CDTF">2019-10-14T17:43:38Z</dcterms:created>
  <dcterms:modified xsi:type="dcterms:W3CDTF">2019-10-14T19:07:05Z</dcterms:modified>
</cp:coreProperties>
</file>