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2"/>
  </p:notesMasterIdLst>
  <p:handoutMasterIdLst>
    <p:handoutMasterId r:id="rId33"/>
  </p:handoutMasterIdLst>
  <p:sldIdLst>
    <p:sldId id="403" r:id="rId2"/>
    <p:sldId id="308" r:id="rId3"/>
    <p:sldId id="310" r:id="rId4"/>
    <p:sldId id="311" r:id="rId5"/>
    <p:sldId id="309" r:id="rId6"/>
    <p:sldId id="320" r:id="rId7"/>
    <p:sldId id="321" r:id="rId8"/>
    <p:sldId id="307" r:id="rId9"/>
    <p:sldId id="322" r:id="rId10"/>
    <p:sldId id="314" r:id="rId11"/>
    <p:sldId id="271" r:id="rId12"/>
    <p:sldId id="315" r:id="rId13"/>
    <p:sldId id="312" r:id="rId14"/>
    <p:sldId id="301" r:id="rId15"/>
    <p:sldId id="366" r:id="rId16"/>
    <p:sldId id="340" r:id="rId17"/>
    <p:sldId id="341" r:id="rId18"/>
    <p:sldId id="374" r:id="rId19"/>
    <p:sldId id="411" r:id="rId20"/>
    <p:sldId id="412" r:id="rId21"/>
    <p:sldId id="413" r:id="rId22"/>
    <p:sldId id="414" r:id="rId23"/>
    <p:sldId id="415" r:id="rId24"/>
    <p:sldId id="416" r:id="rId25"/>
    <p:sldId id="417" r:id="rId26"/>
    <p:sldId id="369" r:id="rId27"/>
    <p:sldId id="418" r:id="rId28"/>
    <p:sldId id="344" r:id="rId29"/>
    <p:sldId id="367" r:id="rId30"/>
    <p:sldId id="375" r:id="rId31"/>
  </p:sldIdLst>
  <p:sldSz cx="9144000" cy="6858000" type="screen4x3"/>
  <p:notesSz cx="6972300" cy="10109200"/>
  <p:defaultTextStyle>
    <a:defPPr>
      <a:defRPr lang="fr-FR"/>
    </a:defPPr>
    <a:lvl1pPr algn="l" rtl="0" fontAlgn="base">
      <a:spcBef>
        <a:spcPct val="0"/>
      </a:spcBef>
      <a:spcAft>
        <a:spcPct val="0"/>
      </a:spcAft>
      <a:defRPr kumimoji="1" sz="2400" kern="1200">
        <a:solidFill>
          <a:schemeClr val="tx1"/>
        </a:solidFill>
        <a:latin typeface="Times New Roman" charset="0"/>
        <a:ea typeface="ＭＳ Ｐゴシック" charset="-128"/>
        <a:cs typeface="+mn-cs"/>
      </a:defRPr>
    </a:lvl1pPr>
    <a:lvl2pPr marL="457200" algn="l" rtl="0" fontAlgn="base">
      <a:spcBef>
        <a:spcPct val="0"/>
      </a:spcBef>
      <a:spcAft>
        <a:spcPct val="0"/>
      </a:spcAft>
      <a:defRPr kumimoji="1" sz="2400" kern="1200">
        <a:solidFill>
          <a:schemeClr val="tx1"/>
        </a:solidFill>
        <a:latin typeface="Times New Roman" charset="0"/>
        <a:ea typeface="ＭＳ Ｐゴシック" charset="-128"/>
        <a:cs typeface="+mn-cs"/>
      </a:defRPr>
    </a:lvl2pPr>
    <a:lvl3pPr marL="914400" algn="l" rtl="0" fontAlgn="base">
      <a:spcBef>
        <a:spcPct val="0"/>
      </a:spcBef>
      <a:spcAft>
        <a:spcPct val="0"/>
      </a:spcAft>
      <a:defRPr kumimoji="1" sz="2400" kern="1200">
        <a:solidFill>
          <a:schemeClr val="tx1"/>
        </a:solidFill>
        <a:latin typeface="Times New Roman" charset="0"/>
        <a:ea typeface="ＭＳ Ｐゴシック" charset="-128"/>
        <a:cs typeface="+mn-cs"/>
      </a:defRPr>
    </a:lvl3pPr>
    <a:lvl4pPr marL="1371600" algn="l" rtl="0" fontAlgn="base">
      <a:spcBef>
        <a:spcPct val="0"/>
      </a:spcBef>
      <a:spcAft>
        <a:spcPct val="0"/>
      </a:spcAft>
      <a:defRPr kumimoji="1" sz="2400" kern="1200">
        <a:solidFill>
          <a:schemeClr val="tx1"/>
        </a:solidFill>
        <a:latin typeface="Times New Roman" charset="0"/>
        <a:ea typeface="ＭＳ Ｐゴシック" charset="-128"/>
        <a:cs typeface="+mn-cs"/>
      </a:defRPr>
    </a:lvl4pPr>
    <a:lvl5pPr marL="1828800" algn="l" rtl="0" fontAlgn="base">
      <a:spcBef>
        <a:spcPct val="0"/>
      </a:spcBef>
      <a:spcAft>
        <a:spcPct val="0"/>
      </a:spcAft>
      <a:defRPr kumimoji="1" sz="2400" kern="1200">
        <a:solidFill>
          <a:schemeClr val="tx1"/>
        </a:solidFill>
        <a:latin typeface="Times New Roman" charset="0"/>
        <a:ea typeface="ＭＳ Ｐゴシック" charset="-128"/>
        <a:cs typeface="+mn-cs"/>
      </a:defRPr>
    </a:lvl5pPr>
    <a:lvl6pPr marL="2286000" algn="l" defTabSz="914400" rtl="0" eaLnBrk="1" latinLnBrk="0" hangingPunct="1">
      <a:defRPr kumimoji="1" sz="2400" kern="1200">
        <a:solidFill>
          <a:schemeClr val="tx1"/>
        </a:solidFill>
        <a:latin typeface="Times New Roman" charset="0"/>
        <a:ea typeface="ＭＳ Ｐゴシック" charset="-128"/>
        <a:cs typeface="+mn-cs"/>
      </a:defRPr>
    </a:lvl6pPr>
    <a:lvl7pPr marL="2743200" algn="l" defTabSz="914400" rtl="0" eaLnBrk="1" latinLnBrk="0" hangingPunct="1">
      <a:defRPr kumimoji="1" sz="2400" kern="1200">
        <a:solidFill>
          <a:schemeClr val="tx1"/>
        </a:solidFill>
        <a:latin typeface="Times New Roman" charset="0"/>
        <a:ea typeface="ＭＳ Ｐゴシック" charset="-128"/>
        <a:cs typeface="+mn-cs"/>
      </a:defRPr>
    </a:lvl7pPr>
    <a:lvl8pPr marL="3200400" algn="l" defTabSz="914400" rtl="0" eaLnBrk="1" latinLnBrk="0" hangingPunct="1">
      <a:defRPr kumimoji="1" sz="2400" kern="1200">
        <a:solidFill>
          <a:schemeClr val="tx1"/>
        </a:solidFill>
        <a:latin typeface="Times New Roman" charset="0"/>
        <a:ea typeface="ＭＳ Ｐゴシック" charset="-128"/>
        <a:cs typeface="+mn-cs"/>
      </a:defRPr>
    </a:lvl8pPr>
    <a:lvl9pPr marL="3657600" algn="l" defTabSz="914400" rtl="0" eaLnBrk="1" latinLnBrk="0" hangingPunct="1">
      <a:defRPr kumimoji="1"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84">
          <p15:clr>
            <a:srgbClr val="A4A3A4"/>
          </p15:clr>
        </p15:guide>
        <p15:guide id="2" pos="21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7B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243"/>
    <p:restoredTop sz="92730"/>
  </p:normalViewPr>
  <p:slideViewPr>
    <p:cSldViewPr>
      <p:cViewPr varScale="1">
        <p:scale>
          <a:sx n="59" d="100"/>
          <a:sy n="59" d="100"/>
        </p:scale>
        <p:origin x="1496" y="192"/>
      </p:cViewPr>
      <p:guideLst>
        <p:guide orient="horz" pos="2160"/>
        <p:guide pos="2880"/>
      </p:guideLst>
    </p:cSldViewPr>
  </p:slideViewPr>
  <p:outlineViewPr>
    <p:cViewPr>
      <p:scale>
        <a:sx n="33" d="100"/>
        <a:sy n="33" d="100"/>
      </p:scale>
      <p:origin x="0" y="-58864"/>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1" d="100"/>
          <a:sy n="91" d="100"/>
        </p:scale>
        <p:origin x="-3774" y="-102"/>
      </p:cViewPr>
      <p:guideLst>
        <p:guide orient="horz" pos="3184"/>
        <p:guide pos="219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3019425" cy="506413"/>
          </a:xfrm>
          <a:prstGeom prst="rect">
            <a:avLst/>
          </a:prstGeom>
          <a:noFill/>
          <a:ln w="9525">
            <a:noFill/>
            <a:miter lim="800000"/>
            <a:headEnd/>
            <a:tailEnd/>
          </a:ln>
          <a:effectLst/>
        </p:spPr>
        <p:txBody>
          <a:bodyPr vert="horz" wrap="square" lIns="97586" tIns="48793" rIns="97586" bIns="48793" numCol="1" anchor="t" anchorCtr="0" compatLnSpc="1">
            <a:prstTxWarp prst="textNoShape">
              <a:avLst/>
            </a:prstTxWarp>
          </a:bodyPr>
          <a:lstStyle>
            <a:lvl1pPr defTabSz="976313">
              <a:defRPr sz="1300" smtClean="0"/>
            </a:lvl1pPr>
          </a:lstStyle>
          <a:p>
            <a:pPr>
              <a:defRPr/>
            </a:pPr>
            <a:endParaRPr lang="fr-FR"/>
          </a:p>
        </p:txBody>
      </p:sp>
      <p:sp>
        <p:nvSpPr>
          <p:cNvPr id="163843" name="Rectangle 3"/>
          <p:cNvSpPr>
            <a:spLocks noGrp="1" noChangeArrowheads="1"/>
          </p:cNvSpPr>
          <p:nvPr>
            <p:ph type="dt" sz="quarter" idx="1"/>
          </p:nvPr>
        </p:nvSpPr>
        <p:spPr bwMode="auto">
          <a:xfrm>
            <a:off x="3952875" y="0"/>
            <a:ext cx="3019425" cy="506413"/>
          </a:xfrm>
          <a:prstGeom prst="rect">
            <a:avLst/>
          </a:prstGeom>
          <a:noFill/>
          <a:ln w="9525">
            <a:noFill/>
            <a:miter lim="800000"/>
            <a:headEnd/>
            <a:tailEnd/>
          </a:ln>
          <a:effectLst/>
        </p:spPr>
        <p:txBody>
          <a:bodyPr vert="horz" wrap="square" lIns="97586" tIns="48793" rIns="97586" bIns="48793" numCol="1" anchor="t" anchorCtr="0" compatLnSpc="1">
            <a:prstTxWarp prst="textNoShape">
              <a:avLst/>
            </a:prstTxWarp>
          </a:bodyPr>
          <a:lstStyle>
            <a:lvl1pPr algn="r" defTabSz="976313">
              <a:defRPr sz="1300" smtClean="0"/>
            </a:lvl1pPr>
          </a:lstStyle>
          <a:p>
            <a:pPr>
              <a:defRPr/>
            </a:pPr>
            <a:endParaRPr lang="fr-FR"/>
          </a:p>
        </p:txBody>
      </p:sp>
      <p:sp>
        <p:nvSpPr>
          <p:cNvPr id="163844" name="Rectangle 4"/>
          <p:cNvSpPr>
            <a:spLocks noGrp="1" noChangeArrowheads="1"/>
          </p:cNvSpPr>
          <p:nvPr>
            <p:ph type="ftr" sz="quarter" idx="2"/>
          </p:nvPr>
        </p:nvSpPr>
        <p:spPr bwMode="auto">
          <a:xfrm>
            <a:off x="0" y="9602788"/>
            <a:ext cx="3019425" cy="506412"/>
          </a:xfrm>
          <a:prstGeom prst="rect">
            <a:avLst/>
          </a:prstGeom>
          <a:noFill/>
          <a:ln w="9525">
            <a:noFill/>
            <a:miter lim="800000"/>
            <a:headEnd/>
            <a:tailEnd/>
          </a:ln>
          <a:effectLst/>
        </p:spPr>
        <p:txBody>
          <a:bodyPr vert="horz" wrap="square" lIns="97586" tIns="48793" rIns="97586" bIns="48793" numCol="1" anchor="b" anchorCtr="0" compatLnSpc="1">
            <a:prstTxWarp prst="textNoShape">
              <a:avLst/>
            </a:prstTxWarp>
          </a:bodyPr>
          <a:lstStyle>
            <a:lvl1pPr defTabSz="976313">
              <a:defRPr sz="1300" smtClean="0"/>
            </a:lvl1pPr>
          </a:lstStyle>
          <a:p>
            <a:pPr>
              <a:defRPr/>
            </a:pPr>
            <a:endParaRPr lang="fr-FR"/>
          </a:p>
        </p:txBody>
      </p:sp>
      <p:sp>
        <p:nvSpPr>
          <p:cNvPr id="163845" name="Rectangle 5"/>
          <p:cNvSpPr>
            <a:spLocks noGrp="1" noChangeArrowheads="1"/>
          </p:cNvSpPr>
          <p:nvPr>
            <p:ph type="sldNum" sz="quarter" idx="3"/>
          </p:nvPr>
        </p:nvSpPr>
        <p:spPr bwMode="auto">
          <a:xfrm>
            <a:off x="3952875" y="9602788"/>
            <a:ext cx="3019425" cy="506412"/>
          </a:xfrm>
          <a:prstGeom prst="rect">
            <a:avLst/>
          </a:prstGeom>
          <a:noFill/>
          <a:ln w="9525">
            <a:noFill/>
            <a:miter lim="800000"/>
            <a:headEnd/>
            <a:tailEnd/>
          </a:ln>
          <a:effectLst/>
        </p:spPr>
        <p:txBody>
          <a:bodyPr vert="horz" wrap="square" lIns="97586" tIns="48793" rIns="97586" bIns="48793" numCol="1" anchor="b" anchorCtr="0" compatLnSpc="1">
            <a:prstTxWarp prst="textNoShape">
              <a:avLst/>
            </a:prstTxWarp>
          </a:bodyPr>
          <a:lstStyle>
            <a:lvl1pPr algn="r" defTabSz="976313">
              <a:defRPr sz="1300" smtClean="0"/>
            </a:lvl1pPr>
          </a:lstStyle>
          <a:p>
            <a:pPr>
              <a:defRPr/>
            </a:pPr>
            <a:r>
              <a:rPr lang="fr-FR"/>
              <a:t>8-</a:t>
            </a:r>
            <a:fld id="{B76FC904-A587-4DE9-8086-679E9ABA4487}" type="slidenum">
              <a:rPr lang="fr-FR"/>
              <a:pPr>
                <a:defRPr/>
              </a:pPr>
              <a:t>‹N°›</a:t>
            </a:fld>
            <a:endParaRPr lang="fr-FR"/>
          </a:p>
        </p:txBody>
      </p:sp>
    </p:spTree>
    <p:extLst>
      <p:ext uri="{BB962C8B-B14F-4D97-AF65-F5344CB8AC3E}">
        <p14:creationId xmlns:p14="http://schemas.microsoft.com/office/powerpoint/2010/main" val="3891239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19425" cy="506413"/>
          </a:xfrm>
          <a:prstGeom prst="rect">
            <a:avLst/>
          </a:prstGeom>
          <a:noFill/>
          <a:ln w="9525">
            <a:noFill/>
            <a:miter lim="800000"/>
            <a:headEnd/>
            <a:tailEnd/>
          </a:ln>
          <a:effectLst/>
        </p:spPr>
        <p:txBody>
          <a:bodyPr vert="horz" wrap="square" lIns="97586" tIns="48793" rIns="97586" bIns="48793" numCol="1" anchor="t" anchorCtr="0" compatLnSpc="1">
            <a:prstTxWarp prst="textNoShape">
              <a:avLst/>
            </a:prstTxWarp>
          </a:bodyPr>
          <a:lstStyle>
            <a:lvl1pPr defTabSz="976313">
              <a:defRPr kumimoji="0" sz="1300" smtClean="0">
                <a:latin typeface="Arial" charset="0"/>
              </a:defRPr>
            </a:lvl1pPr>
          </a:lstStyle>
          <a:p>
            <a:pPr>
              <a:defRPr/>
            </a:pPr>
            <a:endParaRPr lang="fr-FR"/>
          </a:p>
        </p:txBody>
      </p:sp>
      <p:sp>
        <p:nvSpPr>
          <p:cNvPr id="24579" name="Rectangle 3"/>
          <p:cNvSpPr>
            <a:spLocks noGrp="1" noChangeArrowheads="1"/>
          </p:cNvSpPr>
          <p:nvPr>
            <p:ph type="dt" idx="1"/>
          </p:nvPr>
        </p:nvSpPr>
        <p:spPr bwMode="auto">
          <a:xfrm>
            <a:off x="3951288" y="0"/>
            <a:ext cx="3019425" cy="506413"/>
          </a:xfrm>
          <a:prstGeom prst="rect">
            <a:avLst/>
          </a:prstGeom>
          <a:noFill/>
          <a:ln w="9525">
            <a:noFill/>
            <a:miter lim="800000"/>
            <a:headEnd/>
            <a:tailEnd/>
          </a:ln>
          <a:effectLst/>
        </p:spPr>
        <p:txBody>
          <a:bodyPr vert="horz" wrap="square" lIns="97586" tIns="48793" rIns="97586" bIns="48793" numCol="1" anchor="t" anchorCtr="0" compatLnSpc="1">
            <a:prstTxWarp prst="textNoShape">
              <a:avLst/>
            </a:prstTxWarp>
          </a:bodyPr>
          <a:lstStyle>
            <a:lvl1pPr algn="r" defTabSz="976313">
              <a:defRPr kumimoji="0" sz="1300" smtClean="0">
                <a:latin typeface="Arial" charset="0"/>
              </a:defRPr>
            </a:lvl1pPr>
          </a:lstStyle>
          <a:p>
            <a:pPr>
              <a:defRPr/>
            </a:pPr>
            <a:endParaRPr lang="fr-FR"/>
          </a:p>
        </p:txBody>
      </p:sp>
      <p:sp>
        <p:nvSpPr>
          <p:cNvPr id="112644" name="Rectangle 4"/>
          <p:cNvSpPr>
            <a:spLocks noGrp="1" noRot="1" noChangeAspect="1" noChangeArrowheads="1" noTextEdit="1"/>
          </p:cNvSpPr>
          <p:nvPr>
            <p:ph type="sldImg" idx="2"/>
          </p:nvPr>
        </p:nvSpPr>
        <p:spPr bwMode="auto">
          <a:xfrm>
            <a:off x="958850" y="757238"/>
            <a:ext cx="5054600" cy="379095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98500" y="4800600"/>
            <a:ext cx="5575300" cy="4551363"/>
          </a:xfrm>
          <a:prstGeom prst="rect">
            <a:avLst/>
          </a:prstGeom>
          <a:noFill/>
          <a:ln w="9525">
            <a:noFill/>
            <a:miter lim="800000"/>
            <a:headEnd/>
            <a:tailEnd/>
          </a:ln>
          <a:effectLst/>
        </p:spPr>
        <p:txBody>
          <a:bodyPr vert="horz" wrap="square" lIns="97586" tIns="48793" rIns="97586" bIns="48793"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4582" name="Rectangle 6"/>
          <p:cNvSpPr>
            <a:spLocks noGrp="1" noChangeArrowheads="1"/>
          </p:cNvSpPr>
          <p:nvPr>
            <p:ph type="ftr" sz="quarter" idx="4"/>
          </p:nvPr>
        </p:nvSpPr>
        <p:spPr bwMode="auto">
          <a:xfrm>
            <a:off x="0" y="9601200"/>
            <a:ext cx="3019425" cy="506413"/>
          </a:xfrm>
          <a:prstGeom prst="rect">
            <a:avLst/>
          </a:prstGeom>
          <a:noFill/>
          <a:ln w="9525">
            <a:noFill/>
            <a:miter lim="800000"/>
            <a:headEnd/>
            <a:tailEnd/>
          </a:ln>
          <a:effectLst/>
        </p:spPr>
        <p:txBody>
          <a:bodyPr vert="horz" wrap="square" lIns="97586" tIns="48793" rIns="97586" bIns="48793" numCol="1" anchor="b" anchorCtr="0" compatLnSpc="1">
            <a:prstTxWarp prst="textNoShape">
              <a:avLst/>
            </a:prstTxWarp>
          </a:bodyPr>
          <a:lstStyle>
            <a:lvl1pPr defTabSz="976313">
              <a:defRPr kumimoji="0" sz="1300" smtClean="0">
                <a:latin typeface="Arial" charset="0"/>
              </a:defRPr>
            </a:lvl1pPr>
          </a:lstStyle>
          <a:p>
            <a:pPr>
              <a:defRPr/>
            </a:pPr>
            <a:endParaRPr lang="fr-FR"/>
          </a:p>
        </p:txBody>
      </p:sp>
      <p:sp>
        <p:nvSpPr>
          <p:cNvPr id="24583" name="Rectangle 7"/>
          <p:cNvSpPr>
            <a:spLocks noGrp="1" noChangeArrowheads="1"/>
          </p:cNvSpPr>
          <p:nvPr>
            <p:ph type="sldNum" sz="quarter" idx="5"/>
          </p:nvPr>
        </p:nvSpPr>
        <p:spPr bwMode="auto">
          <a:xfrm>
            <a:off x="3951288" y="9601200"/>
            <a:ext cx="3019425" cy="506413"/>
          </a:xfrm>
          <a:prstGeom prst="rect">
            <a:avLst/>
          </a:prstGeom>
          <a:noFill/>
          <a:ln w="9525">
            <a:noFill/>
            <a:miter lim="800000"/>
            <a:headEnd/>
            <a:tailEnd/>
          </a:ln>
          <a:effectLst/>
        </p:spPr>
        <p:txBody>
          <a:bodyPr vert="horz" wrap="square" lIns="97586" tIns="48793" rIns="97586" bIns="48793" numCol="1" anchor="b" anchorCtr="0" compatLnSpc="1">
            <a:prstTxWarp prst="textNoShape">
              <a:avLst/>
            </a:prstTxWarp>
          </a:bodyPr>
          <a:lstStyle>
            <a:lvl1pPr algn="r" defTabSz="976313">
              <a:defRPr kumimoji="0" sz="1300" smtClean="0">
                <a:latin typeface="Arial" charset="0"/>
              </a:defRPr>
            </a:lvl1pPr>
          </a:lstStyle>
          <a:p>
            <a:pPr>
              <a:defRPr/>
            </a:pPr>
            <a:fld id="{D7C5D049-414D-4BC0-BE16-54565B71E1B5}" type="slidenum">
              <a:rPr lang="fr-FR"/>
              <a:pPr>
                <a:defRPr/>
              </a:pPr>
              <a:t>‹N°›</a:t>
            </a:fld>
            <a:endParaRPr lang="fr-FR"/>
          </a:p>
        </p:txBody>
      </p:sp>
    </p:spTree>
    <p:extLst>
      <p:ext uri="{BB962C8B-B14F-4D97-AF65-F5344CB8AC3E}">
        <p14:creationId xmlns:p14="http://schemas.microsoft.com/office/powerpoint/2010/main" val="2983044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5AF5480C-A4D0-4C9B-B91B-9A611B905E97}" type="slidenum">
              <a:rPr lang="fr-FR"/>
              <a:pPr/>
              <a:t>2</a:t>
            </a:fld>
            <a:endParaRPr lang="fr-FR"/>
          </a:p>
        </p:txBody>
      </p:sp>
      <p:sp>
        <p:nvSpPr>
          <p:cNvPr id="171011" name="Rectangle 1026"/>
          <p:cNvSpPr>
            <a:spLocks noGrp="1" noRot="1" noChangeAspect="1" noChangeArrowheads="1" noTextEdit="1"/>
          </p:cNvSpPr>
          <p:nvPr>
            <p:ph type="sldImg"/>
          </p:nvPr>
        </p:nvSpPr>
        <p:spPr>
          <a:ln/>
        </p:spPr>
      </p:sp>
      <p:sp>
        <p:nvSpPr>
          <p:cNvPr id="171012" name="Rectangle 1027"/>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2705193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4B16BAFD-9ECF-427B-B46F-02FC27FC7DA8}" type="slidenum">
              <a:rPr lang="fr-FR"/>
              <a:pPr/>
              <a:t>11</a:t>
            </a:fld>
            <a:endParaRPr lang="fr-F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941518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688EE6D1-3A92-49D5-A9DB-CA482449C0F3}" type="slidenum">
              <a:rPr lang="fr-FR"/>
              <a:pPr/>
              <a:t>12</a:t>
            </a:fld>
            <a:endParaRPr lang="fr-F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3557158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8DCFB004-B022-4363-A34E-E6D29EDE7EB2}" type="slidenum">
              <a:rPr lang="fr-FR"/>
              <a:pPr/>
              <a:t>13</a:t>
            </a:fld>
            <a:endParaRPr lang="fr-F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r>
              <a:rPr lang="fr-FR"/>
              <a:t>La "complexité cyclomatique" (CC) est le nombre de tests nécessaires pour exécuter toutes les conditions du programme. Cela correspond au nombre de chemins indépendants.</a:t>
            </a:r>
          </a:p>
          <a:p>
            <a:pPr eaLnBrk="1" hangingPunct="1"/>
            <a:r>
              <a:rPr lang="fr-FR"/>
              <a:t>À partir du graphe : CC = 1 + N_Flèches - N_Noeuds</a:t>
            </a:r>
          </a:p>
          <a:p>
            <a:pPr eaLnBrk="1" hangingPunct="1"/>
            <a:r>
              <a:rPr lang="fr-FR"/>
              <a:t>En procédural pur (sans GOTO) : CC = nombre de conditions du programme.</a:t>
            </a:r>
          </a:p>
          <a:p>
            <a:pPr eaLnBrk="1" hangingPunct="1"/>
            <a:r>
              <a:rPr lang="fr-FR"/>
              <a:t>Le testeur peut utiliser un outil d'analyse dynamique, qui lui indiquera quelles parties du programme ont été exécutées.</a:t>
            </a:r>
            <a:endParaRPr lang="fr-FR" b="1" i="1"/>
          </a:p>
          <a:p>
            <a:pPr eaLnBrk="1" hangingPunct="1"/>
            <a:r>
              <a:rPr lang="fr-FR" b="1" i="1"/>
              <a:t>Avantage:</a:t>
            </a:r>
            <a:endParaRPr lang="fr-FR"/>
          </a:p>
          <a:p>
            <a:pPr eaLnBrk="1" hangingPunct="1"/>
            <a:r>
              <a:rPr lang="fr-FR"/>
              <a:t>On contrôle le taux de couverture des tests effectués (c'est-à-dire la portion du code qui a été testée).</a:t>
            </a:r>
          </a:p>
          <a:p>
            <a:pPr eaLnBrk="1" hangingPunct="1"/>
            <a:r>
              <a:rPr lang="fr-FR" b="1" i="1"/>
              <a:t>Inconvénients:</a:t>
            </a:r>
            <a:endParaRPr lang="fr-FR"/>
          </a:p>
          <a:p>
            <a:pPr eaLnBrk="1" hangingPunct="1"/>
            <a:r>
              <a:rPr lang="fr-FR"/>
              <a:t>Le test des chemins indépendants mesure la complexité du programme, mais pas celle des données. </a:t>
            </a:r>
          </a:p>
          <a:p>
            <a:pPr eaLnBrk="1" hangingPunct="1"/>
            <a:r>
              <a:rPr lang="fr-FR"/>
              <a:t>Le test structurel doit être appliqué séparément à chaque module (sinon, il devient quasiment inutilisable).</a:t>
            </a:r>
          </a:p>
          <a:p>
            <a:pPr eaLnBrk="1" hangingPunct="1"/>
            <a:endParaRPr lang="fr-FR"/>
          </a:p>
        </p:txBody>
      </p:sp>
    </p:spTree>
    <p:extLst>
      <p:ext uri="{BB962C8B-B14F-4D97-AF65-F5344CB8AC3E}">
        <p14:creationId xmlns:p14="http://schemas.microsoft.com/office/powerpoint/2010/main" val="296429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31FAC29A-A542-4F9F-B058-A9FD23C60345}" type="slidenum">
              <a:rPr lang="fr-FR"/>
              <a:pPr/>
              <a:t>14</a:t>
            </a:fld>
            <a:endParaRPr lang="fr-F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366279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2A61381B-E5C7-4A06-9766-28FB08B04B49}" type="slidenum">
              <a:rPr lang="fr-FR"/>
              <a:pPr/>
              <a:t>15</a:t>
            </a:fld>
            <a:endParaRPr lang="fr-F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789691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69C5BEE9-CE35-4EEF-AFB7-FE880C0FC8E2}" type="slidenum">
              <a:rPr lang="fr-FR"/>
              <a:pPr/>
              <a:t>16</a:t>
            </a:fld>
            <a:endParaRPr lang="fr-F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2375667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A2541D3A-B215-43A9-B4DB-0D63ED2AFABD}" type="slidenum">
              <a:rPr lang="fr-FR"/>
              <a:pPr/>
              <a:t>17</a:t>
            </a:fld>
            <a:endParaRPr lang="fr-F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2757607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FBCBA92A-40D8-4304-A047-4F68A02B8165}" type="slidenum">
              <a:rPr lang="fr-FR"/>
              <a:pPr/>
              <a:t>18</a:t>
            </a:fld>
            <a:endParaRPr lang="fr-F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3274258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D303D615-BB21-4592-9CAD-B17010DD3E34}" type="slidenum">
              <a:rPr lang="fr-FR"/>
              <a:pPr/>
              <a:t>26</a:t>
            </a:fld>
            <a:endParaRPr lang="fr-F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709757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11D76AE1-A886-4803-B009-18C3FD4046E8}" type="slidenum">
              <a:rPr lang="fr-FR"/>
              <a:pPr/>
              <a:t>28</a:t>
            </a:fld>
            <a:endParaRPr lang="fr-F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332386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2F7CE133-B53F-4329-9FC9-FC6D31AA5DA6}" type="slidenum">
              <a:rPr lang="fr-FR"/>
              <a:pPr/>
              <a:t>3</a:t>
            </a:fld>
            <a:endParaRPr lang="fr-F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r>
              <a:rPr lang="fr-FR"/>
              <a:t>Un graphe de contrôle est donc constitué de noeuds représentant soit des points de décision (SI, TANT QUE, SELON CAS ...) soit une instruction ou un bloc séquentiel d'instructions. Un bloc séquentiel d'instruction est une suite d'instructions telle que si on exécute la première de ces instructions, on est sûr d'exécuter les suivantes, et toujours dans le même ordre.</a:t>
            </a:r>
          </a:p>
        </p:txBody>
      </p:sp>
    </p:spTree>
    <p:extLst>
      <p:ext uri="{BB962C8B-B14F-4D97-AF65-F5344CB8AC3E}">
        <p14:creationId xmlns:p14="http://schemas.microsoft.com/office/powerpoint/2010/main" val="2322323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DDB5EFD4-AF15-44F1-93C2-DD0B2708AEF3}" type="slidenum">
              <a:rPr lang="fr-FR"/>
              <a:pPr/>
              <a:t>29</a:t>
            </a:fld>
            <a:endParaRPr lang="fr-F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78798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2523A8CA-3691-4308-8520-7B042C7053F8}" type="slidenum">
              <a:rPr lang="fr-FR"/>
              <a:pPr/>
              <a:t>30</a:t>
            </a:fld>
            <a:endParaRPr lang="fr-F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20571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C8DE6CD-E316-448A-A9E3-43A74EE59246}" type="slidenum">
              <a:rPr lang="fr-FR"/>
              <a:pPr/>
              <a:t>4</a:t>
            </a:fld>
            <a:endParaRPr lang="fr-F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3531168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7B2EB753-F85F-490C-A23D-63512C3888A4}" type="slidenum">
              <a:rPr lang="fr-FR"/>
              <a:pPr/>
              <a:t>5</a:t>
            </a:fld>
            <a:endParaRPr lang="fr-F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225227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92E61198-51E6-4245-8AA0-60C0D12DB539}" type="slidenum">
              <a:rPr lang="fr-FR"/>
              <a:pPr/>
              <a:t>6</a:t>
            </a:fld>
            <a:endParaRPr lang="fr-F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341579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5563D312-B470-413B-A40C-3E4B6F62B978}" type="slidenum">
              <a:rPr lang="fr-FR"/>
              <a:pPr/>
              <a:t>7</a:t>
            </a:fld>
            <a:endParaRPr lang="fr-F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296285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EBAB5597-60BD-4E35-B781-81D792AF41C7}" type="slidenum">
              <a:rPr lang="fr-FR"/>
              <a:pPr/>
              <a:t>8</a:t>
            </a:fld>
            <a:endParaRPr lang="fr-F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2036870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F4F414EC-97CA-4655-87E2-3C5C103FE4C0}" type="slidenum">
              <a:rPr lang="fr-FR"/>
              <a:pPr/>
              <a:t>9</a:t>
            </a:fld>
            <a:endParaRPr lang="fr-F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18687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2EC6455A-74BB-46E5-954B-5393EF098F3F}" type="slidenum">
              <a:rPr lang="fr-FR"/>
              <a:pPr/>
              <a:t>10</a:t>
            </a:fld>
            <a:endParaRPr lang="fr-F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1206714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Line 4"/>
          <p:cNvSpPr>
            <a:spLocks noChangeShapeType="1"/>
          </p:cNvSpPr>
          <p:nvPr/>
        </p:nvSpPr>
        <p:spPr bwMode="auto">
          <a:xfrm>
            <a:off x="228600" y="492125"/>
            <a:ext cx="6858000" cy="0"/>
          </a:xfrm>
          <a:prstGeom prst="line">
            <a:avLst/>
          </a:prstGeom>
          <a:noFill/>
          <a:ln w="28575">
            <a:solidFill>
              <a:srgbClr val="13368D"/>
            </a:solidFill>
            <a:round/>
            <a:headEnd/>
            <a:tailEnd/>
          </a:ln>
          <a:effectLst/>
        </p:spPr>
        <p:txBody>
          <a:bodyPr wrap="none" anchor="ctr"/>
          <a:lstStyle/>
          <a:p>
            <a:pPr>
              <a:defRPr/>
            </a:pPr>
            <a:endParaRPr lang="fr-FR">
              <a:ea typeface="+mn-ea"/>
            </a:endParaRPr>
          </a:p>
        </p:txBody>
      </p:sp>
      <p:sp>
        <p:nvSpPr>
          <p:cNvPr id="6" name="Line 7"/>
          <p:cNvSpPr>
            <a:spLocks noChangeShapeType="1"/>
          </p:cNvSpPr>
          <p:nvPr/>
        </p:nvSpPr>
        <p:spPr bwMode="auto">
          <a:xfrm>
            <a:off x="2895600" y="6380163"/>
            <a:ext cx="6042025" cy="0"/>
          </a:xfrm>
          <a:prstGeom prst="line">
            <a:avLst/>
          </a:prstGeom>
          <a:noFill/>
          <a:ln w="28575">
            <a:solidFill>
              <a:srgbClr val="13368D"/>
            </a:solidFill>
            <a:round/>
            <a:headEnd/>
            <a:tailEnd/>
          </a:ln>
          <a:effectLst/>
        </p:spPr>
        <p:txBody>
          <a:bodyPr wrap="none" anchor="ctr"/>
          <a:lstStyle/>
          <a:p>
            <a:pPr>
              <a:defRPr/>
            </a:pPr>
            <a:endParaRPr lang="fr-FR">
              <a:ea typeface="+mn-ea"/>
            </a:endParaRPr>
          </a:p>
        </p:txBody>
      </p:sp>
      <p:sp>
        <p:nvSpPr>
          <p:cNvPr id="7" name="Line 11"/>
          <p:cNvSpPr>
            <a:spLocks noChangeShapeType="1"/>
          </p:cNvSpPr>
          <p:nvPr/>
        </p:nvSpPr>
        <p:spPr bwMode="auto">
          <a:xfrm>
            <a:off x="8534400" y="492125"/>
            <a:ext cx="457200" cy="0"/>
          </a:xfrm>
          <a:prstGeom prst="line">
            <a:avLst/>
          </a:prstGeom>
          <a:noFill/>
          <a:ln w="28575">
            <a:solidFill>
              <a:srgbClr val="13368D"/>
            </a:solidFill>
            <a:round/>
            <a:headEnd/>
            <a:tailEnd/>
          </a:ln>
          <a:effectLst/>
        </p:spPr>
        <p:txBody>
          <a:bodyPr wrap="none" anchor="ctr"/>
          <a:lstStyle/>
          <a:p>
            <a:pPr>
              <a:defRPr/>
            </a:pPr>
            <a:endParaRPr lang="fr-FR">
              <a:ea typeface="+mn-ea"/>
            </a:endParaRPr>
          </a:p>
        </p:txBody>
      </p:sp>
      <p:sp>
        <p:nvSpPr>
          <p:cNvPr id="8" name="Rectangle 12"/>
          <p:cNvSpPr>
            <a:spLocks noChangeArrowheads="1"/>
          </p:cNvSpPr>
          <p:nvPr/>
        </p:nvSpPr>
        <p:spPr bwMode="auto">
          <a:xfrm>
            <a:off x="2465388" y="6324600"/>
            <a:ext cx="241300" cy="111125"/>
          </a:xfrm>
          <a:prstGeom prst="rect">
            <a:avLst/>
          </a:prstGeom>
          <a:solidFill>
            <a:srgbClr val="FF3300"/>
          </a:solidFill>
          <a:ln w="9525">
            <a:solidFill>
              <a:srgbClr val="FF3300"/>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9" name="Rectangle 13"/>
          <p:cNvSpPr>
            <a:spLocks noChangeArrowheads="1"/>
          </p:cNvSpPr>
          <p:nvPr/>
        </p:nvSpPr>
        <p:spPr bwMode="auto">
          <a:xfrm>
            <a:off x="1193800" y="6324600"/>
            <a:ext cx="241300" cy="111125"/>
          </a:xfrm>
          <a:prstGeom prst="rect">
            <a:avLst/>
          </a:prstGeom>
          <a:solidFill>
            <a:srgbClr val="00CC00"/>
          </a:solidFill>
          <a:ln w="9525">
            <a:solidFill>
              <a:srgbClr val="00CC00"/>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10" name="Rectangle 14"/>
          <p:cNvSpPr>
            <a:spLocks noChangeArrowheads="1"/>
          </p:cNvSpPr>
          <p:nvPr/>
        </p:nvSpPr>
        <p:spPr bwMode="auto">
          <a:xfrm>
            <a:off x="1627188" y="6324600"/>
            <a:ext cx="241300" cy="111125"/>
          </a:xfrm>
          <a:prstGeom prst="rect">
            <a:avLst/>
          </a:prstGeom>
          <a:solidFill>
            <a:srgbClr val="FFFF00"/>
          </a:solidFill>
          <a:ln w="9525">
            <a:solidFill>
              <a:srgbClr val="FFFF00"/>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11" name="Rectangle 15"/>
          <p:cNvSpPr>
            <a:spLocks noChangeArrowheads="1"/>
          </p:cNvSpPr>
          <p:nvPr/>
        </p:nvSpPr>
        <p:spPr bwMode="auto">
          <a:xfrm>
            <a:off x="2058988" y="6324600"/>
            <a:ext cx="241300" cy="111125"/>
          </a:xfrm>
          <a:prstGeom prst="rect">
            <a:avLst/>
          </a:prstGeom>
          <a:solidFill>
            <a:srgbClr val="FF9900"/>
          </a:solidFill>
          <a:ln w="9525">
            <a:solidFill>
              <a:srgbClr val="FF9900"/>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12" name="Rectangle 16"/>
          <p:cNvSpPr>
            <a:spLocks noChangeArrowheads="1"/>
          </p:cNvSpPr>
          <p:nvPr/>
        </p:nvSpPr>
        <p:spPr bwMode="auto">
          <a:xfrm>
            <a:off x="762000" y="6324600"/>
            <a:ext cx="241300" cy="111125"/>
          </a:xfrm>
          <a:prstGeom prst="rect">
            <a:avLst/>
          </a:prstGeom>
          <a:solidFill>
            <a:srgbClr val="0000FF"/>
          </a:solidFill>
          <a:ln w="9525">
            <a:solidFill>
              <a:srgbClr val="0000FF"/>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13" name="Line 17"/>
          <p:cNvSpPr>
            <a:spLocks noChangeShapeType="1"/>
          </p:cNvSpPr>
          <p:nvPr/>
        </p:nvSpPr>
        <p:spPr bwMode="auto">
          <a:xfrm>
            <a:off x="228600" y="6380163"/>
            <a:ext cx="457200" cy="0"/>
          </a:xfrm>
          <a:prstGeom prst="line">
            <a:avLst/>
          </a:prstGeom>
          <a:noFill/>
          <a:ln w="28575">
            <a:solidFill>
              <a:srgbClr val="13368D"/>
            </a:solidFill>
            <a:round/>
            <a:headEnd/>
            <a:tailEnd/>
          </a:ln>
          <a:effectLst/>
        </p:spPr>
        <p:txBody>
          <a:bodyPr wrap="none" anchor="ctr"/>
          <a:lstStyle/>
          <a:p>
            <a:pPr>
              <a:defRPr/>
            </a:pPr>
            <a:endParaRPr lang="fr-FR">
              <a:ea typeface="+mn-ea"/>
            </a:endParaRPr>
          </a:p>
        </p:txBody>
      </p:sp>
      <p:pic>
        <p:nvPicPr>
          <p:cNvPr id="15" name="Picture 19" descr="(GIF)"/>
          <p:cNvPicPr>
            <a:picLocks noChangeAspect="1" noChangeArrowheads="1"/>
          </p:cNvPicPr>
          <p:nvPr userDrawn="1"/>
        </p:nvPicPr>
        <p:blipFill>
          <a:blip r:embed="rId2"/>
          <a:srcRect/>
          <a:stretch>
            <a:fillRect/>
          </a:stretch>
        </p:blipFill>
        <p:spPr bwMode="auto">
          <a:xfrm>
            <a:off x="7162800" y="228600"/>
            <a:ext cx="1223963" cy="433388"/>
          </a:xfrm>
          <a:prstGeom prst="rect">
            <a:avLst/>
          </a:prstGeom>
          <a:noFill/>
          <a:ln w="9525">
            <a:noFill/>
            <a:miter lim="800000"/>
            <a:headEnd/>
            <a:tailEnd/>
          </a:ln>
        </p:spPr>
      </p:pic>
      <p:sp>
        <p:nvSpPr>
          <p:cNvPr id="7170" name="Rectangle 2"/>
          <p:cNvSpPr>
            <a:spLocks noGrp="1" noChangeArrowheads="1"/>
          </p:cNvSpPr>
          <p:nvPr>
            <p:ph type="ctrTitle" sz="quarter"/>
          </p:nvPr>
        </p:nvSpPr>
        <p:spPr>
          <a:xfrm>
            <a:off x="685800" y="1868488"/>
            <a:ext cx="7772400" cy="1600200"/>
          </a:xfrm>
        </p:spPr>
        <p:txBody>
          <a:bodyPr anchorCtr="1"/>
          <a:lstStyle>
            <a:lvl1pPr>
              <a:defRPr sz="4000"/>
            </a:lvl1pPr>
          </a:lstStyle>
          <a:p>
            <a:r>
              <a:rPr lang="fr-FR"/>
              <a:t>Cliquez et modifiez le titre</a:t>
            </a:r>
          </a:p>
        </p:txBody>
      </p:sp>
      <p:sp>
        <p:nvSpPr>
          <p:cNvPr id="7171" name="Rectangle 3"/>
          <p:cNvSpPr>
            <a:spLocks noGrp="1" noChangeArrowheads="1"/>
          </p:cNvSpPr>
          <p:nvPr>
            <p:ph type="subTitle" sz="quarter" idx="1"/>
          </p:nvPr>
        </p:nvSpPr>
        <p:spPr>
          <a:xfrm>
            <a:off x="1273175" y="3729038"/>
            <a:ext cx="6400800" cy="1371600"/>
          </a:xfrm>
        </p:spPr>
        <p:txBody>
          <a:bodyPr anchorCtr="1"/>
          <a:lstStyle>
            <a:lvl1pPr marL="0" indent="0" algn="ctr">
              <a:buFont typeface="Wingdings" charset="2"/>
              <a:buNone/>
              <a:defRPr b="0">
                <a:latin typeface="Arial Black" charset="0"/>
              </a:defRPr>
            </a:lvl1pPr>
          </a:lstStyle>
          <a:p>
            <a:r>
              <a:rPr lang="fr-FR"/>
              <a:t>Cliquez pour modifier le style des sous-titres du masque</a:t>
            </a:r>
          </a:p>
        </p:txBody>
      </p:sp>
      <p:sp>
        <p:nvSpPr>
          <p:cNvPr id="16" name="Rectangle 8"/>
          <p:cNvSpPr>
            <a:spLocks noGrp="1" noChangeArrowheads="1"/>
          </p:cNvSpPr>
          <p:nvPr>
            <p:ph type="sldNum" sz="quarter" idx="10"/>
          </p:nvPr>
        </p:nvSpPr>
        <p:spPr/>
        <p:txBody>
          <a:bodyPr/>
          <a:lstStyle>
            <a:lvl1pPr>
              <a:defRPr smtClean="0"/>
            </a:lvl1pPr>
          </a:lstStyle>
          <a:p>
            <a:pPr>
              <a:defRPr/>
            </a:pPr>
            <a:fld id="{C0B641A6-9E5C-4EB6-8277-1F55585EAFA4}"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8"/>
          <p:cNvSpPr>
            <a:spLocks noGrp="1" noChangeArrowheads="1"/>
          </p:cNvSpPr>
          <p:nvPr>
            <p:ph type="sldNum" sz="quarter" idx="10"/>
          </p:nvPr>
        </p:nvSpPr>
        <p:spPr>
          <a:ln/>
        </p:spPr>
        <p:txBody>
          <a:bodyPr/>
          <a:lstStyle>
            <a:lvl1pPr>
              <a:defRPr/>
            </a:lvl1pPr>
          </a:lstStyle>
          <a:p>
            <a:pPr>
              <a:defRPr/>
            </a:pPr>
            <a:fld id="{6D187E96-6C05-4D46-BFA3-071AA965BF49}"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768350"/>
            <a:ext cx="1943100" cy="5327650"/>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685800" y="768350"/>
            <a:ext cx="5676900" cy="53276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8"/>
          <p:cNvSpPr>
            <a:spLocks noGrp="1" noChangeArrowheads="1"/>
          </p:cNvSpPr>
          <p:nvPr>
            <p:ph type="sldNum" sz="quarter" idx="10"/>
          </p:nvPr>
        </p:nvSpPr>
        <p:spPr>
          <a:ln/>
        </p:spPr>
        <p:txBody>
          <a:bodyPr/>
          <a:lstStyle>
            <a:lvl1pPr>
              <a:defRPr/>
            </a:lvl1pPr>
          </a:lstStyle>
          <a:p>
            <a:pPr>
              <a:defRPr/>
            </a:pPr>
            <a:fld id="{770C74B5-B972-44BD-B88D-8A7085BBA321}"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8"/>
          <p:cNvSpPr>
            <a:spLocks noGrp="1" noChangeArrowheads="1"/>
          </p:cNvSpPr>
          <p:nvPr>
            <p:ph type="sldNum" sz="quarter" idx="10"/>
          </p:nvPr>
        </p:nvSpPr>
        <p:spPr>
          <a:ln/>
        </p:spPr>
        <p:txBody>
          <a:bodyPr/>
          <a:lstStyle>
            <a:lvl1pPr>
              <a:defRPr/>
            </a:lvl1pPr>
          </a:lstStyle>
          <a:p>
            <a:pPr>
              <a:defRPr/>
            </a:pPr>
            <a:fld id="{DC0144C1-1AE0-41ED-8E9D-4005BB368AC9}"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8"/>
          <p:cNvSpPr>
            <a:spLocks noGrp="1" noChangeArrowheads="1"/>
          </p:cNvSpPr>
          <p:nvPr>
            <p:ph type="sldNum" sz="quarter" idx="10"/>
          </p:nvPr>
        </p:nvSpPr>
        <p:spPr>
          <a:ln/>
        </p:spPr>
        <p:txBody>
          <a:bodyPr/>
          <a:lstStyle>
            <a:lvl1pPr>
              <a:defRPr/>
            </a:lvl1pPr>
          </a:lstStyle>
          <a:p>
            <a:pPr>
              <a:defRPr/>
            </a:pPr>
            <a:fld id="{81DEA9FE-376D-490C-ACC3-17D3D0A41F76}"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8"/>
          <p:cNvSpPr>
            <a:spLocks noGrp="1" noChangeArrowheads="1"/>
          </p:cNvSpPr>
          <p:nvPr>
            <p:ph type="sldNum" sz="quarter" idx="10"/>
          </p:nvPr>
        </p:nvSpPr>
        <p:spPr>
          <a:ln/>
        </p:spPr>
        <p:txBody>
          <a:bodyPr/>
          <a:lstStyle>
            <a:lvl1pPr>
              <a:defRPr/>
            </a:lvl1pPr>
          </a:lstStyle>
          <a:p>
            <a:pPr>
              <a:defRPr/>
            </a:pPr>
            <a:fld id="{7E811E55-278C-45F6-A783-C8784E31A19E}"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8"/>
          <p:cNvSpPr>
            <a:spLocks noGrp="1" noChangeArrowheads="1"/>
          </p:cNvSpPr>
          <p:nvPr>
            <p:ph type="sldNum" sz="quarter" idx="10"/>
          </p:nvPr>
        </p:nvSpPr>
        <p:spPr>
          <a:ln/>
        </p:spPr>
        <p:txBody>
          <a:bodyPr/>
          <a:lstStyle>
            <a:lvl1pPr>
              <a:defRPr/>
            </a:lvl1pPr>
          </a:lstStyle>
          <a:p>
            <a:pPr>
              <a:defRPr/>
            </a:pPr>
            <a:fld id="{82DC59F2-5349-4602-8481-9D4922BF76CA}"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8"/>
          <p:cNvSpPr>
            <a:spLocks noGrp="1" noChangeArrowheads="1"/>
          </p:cNvSpPr>
          <p:nvPr>
            <p:ph type="sldNum" sz="quarter" idx="10"/>
          </p:nvPr>
        </p:nvSpPr>
        <p:spPr>
          <a:ln/>
        </p:spPr>
        <p:txBody>
          <a:bodyPr/>
          <a:lstStyle>
            <a:lvl1pPr>
              <a:defRPr/>
            </a:lvl1pPr>
          </a:lstStyle>
          <a:p>
            <a:pPr>
              <a:defRPr/>
            </a:pPr>
            <a:fld id="{A81BA3A9-CB1A-4D1F-B744-7521E6EA63B2}"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D72C5ACE-8C08-4773-8FC6-C0AD7D5BD219}"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8"/>
          <p:cNvSpPr>
            <a:spLocks noGrp="1" noChangeArrowheads="1"/>
          </p:cNvSpPr>
          <p:nvPr>
            <p:ph type="sldNum" sz="quarter" idx="10"/>
          </p:nvPr>
        </p:nvSpPr>
        <p:spPr>
          <a:ln/>
        </p:spPr>
        <p:txBody>
          <a:bodyPr/>
          <a:lstStyle>
            <a:lvl1pPr>
              <a:defRPr/>
            </a:lvl1pPr>
          </a:lstStyle>
          <a:p>
            <a:pPr>
              <a:defRPr/>
            </a:pPr>
            <a:fld id="{1D39D993-2B50-462D-B474-B908A1E490D8}"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8"/>
          <p:cNvSpPr>
            <a:spLocks noGrp="1" noChangeArrowheads="1"/>
          </p:cNvSpPr>
          <p:nvPr>
            <p:ph type="sldNum" sz="quarter" idx="10"/>
          </p:nvPr>
        </p:nvSpPr>
        <p:spPr>
          <a:ln/>
        </p:spPr>
        <p:txBody>
          <a:bodyPr/>
          <a:lstStyle>
            <a:lvl1pPr>
              <a:defRPr/>
            </a:lvl1pPr>
          </a:lstStyle>
          <a:p>
            <a:pPr>
              <a:defRPr/>
            </a:pPr>
            <a:fld id="{51E875AC-E0C7-4313-9C9B-7BC919CD9B95}"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768350"/>
            <a:ext cx="7772400" cy="679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a:t>Cliquez et modifiez le titre</a:t>
            </a:r>
          </a:p>
        </p:txBody>
      </p:sp>
      <p:sp>
        <p:nvSpPr>
          <p:cNvPr id="2051"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148" name="Line 4"/>
          <p:cNvSpPr>
            <a:spLocks noChangeShapeType="1"/>
          </p:cNvSpPr>
          <p:nvPr/>
        </p:nvSpPr>
        <p:spPr bwMode="auto">
          <a:xfrm>
            <a:off x="228600" y="492125"/>
            <a:ext cx="6858000" cy="0"/>
          </a:xfrm>
          <a:prstGeom prst="line">
            <a:avLst/>
          </a:prstGeom>
          <a:noFill/>
          <a:ln w="28575">
            <a:solidFill>
              <a:srgbClr val="13368D"/>
            </a:solidFill>
            <a:round/>
            <a:headEnd/>
            <a:tailEnd/>
          </a:ln>
          <a:effectLst/>
        </p:spPr>
        <p:txBody>
          <a:bodyPr wrap="none" anchor="ctr"/>
          <a:lstStyle/>
          <a:p>
            <a:pPr>
              <a:defRPr/>
            </a:pPr>
            <a:endParaRPr lang="fr-FR">
              <a:ea typeface="+mn-ea"/>
            </a:endParaRPr>
          </a:p>
        </p:txBody>
      </p:sp>
      <p:sp>
        <p:nvSpPr>
          <p:cNvPr id="6151" name="Line 7"/>
          <p:cNvSpPr>
            <a:spLocks noChangeShapeType="1"/>
          </p:cNvSpPr>
          <p:nvPr/>
        </p:nvSpPr>
        <p:spPr bwMode="auto">
          <a:xfrm>
            <a:off x="2895600" y="6380163"/>
            <a:ext cx="6042025" cy="0"/>
          </a:xfrm>
          <a:prstGeom prst="line">
            <a:avLst/>
          </a:prstGeom>
          <a:noFill/>
          <a:ln w="28575">
            <a:solidFill>
              <a:srgbClr val="13368D"/>
            </a:solidFill>
            <a:round/>
            <a:headEnd/>
            <a:tailEnd/>
          </a:ln>
          <a:effectLst/>
        </p:spPr>
        <p:txBody>
          <a:bodyPr wrap="none" anchor="ctr"/>
          <a:lstStyle/>
          <a:p>
            <a:pPr>
              <a:defRPr/>
            </a:pPr>
            <a:endParaRPr lang="fr-FR">
              <a:ea typeface="+mn-ea"/>
            </a:endParaRPr>
          </a:p>
        </p:txBody>
      </p:sp>
      <p:sp>
        <p:nvSpPr>
          <p:cNvPr id="6152" name="Rectangle 8"/>
          <p:cNvSpPr>
            <a:spLocks noGrp="1" noChangeArrowheads="1"/>
          </p:cNvSpPr>
          <p:nvPr>
            <p:ph type="sldNum" sz="quarter" idx="4"/>
          </p:nvPr>
        </p:nvSpPr>
        <p:spPr bwMode="auto">
          <a:xfrm>
            <a:off x="6877050" y="6505575"/>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smtClean="0">
                <a:solidFill>
                  <a:schemeClr val="accent2"/>
                </a:solidFill>
                <a:latin typeface="Tahoma" charset="0"/>
                <a:cs typeface="Tahoma" charset="0"/>
              </a:defRPr>
            </a:lvl1pPr>
          </a:lstStyle>
          <a:p>
            <a:pPr>
              <a:defRPr/>
            </a:pPr>
            <a:fld id="{EDDE5108-9D36-4C3B-8F7B-3933E429F28B}" type="slidenum">
              <a:rPr lang="fr-FR"/>
              <a:pPr>
                <a:defRPr/>
              </a:pPr>
              <a:t>‹N°›</a:t>
            </a:fld>
            <a:endParaRPr lang="fr-FR"/>
          </a:p>
        </p:txBody>
      </p:sp>
      <p:sp>
        <p:nvSpPr>
          <p:cNvPr id="6155" name="Line 11"/>
          <p:cNvSpPr>
            <a:spLocks noChangeShapeType="1"/>
          </p:cNvSpPr>
          <p:nvPr/>
        </p:nvSpPr>
        <p:spPr bwMode="auto">
          <a:xfrm>
            <a:off x="8534400" y="492125"/>
            <a:ext cx="457200" cy="0"/>
          </a:xfrm>
          <a:prstGeom prst="line">
            <a:avLst/>
          </a:prstGeom>
          <a:noFill/>
          <a:ln w="28575">
            <a:solidFill>
              <a:srgbClr val="13368D"/>
            </a:solidFill>
            <a:round/>
            <a:headEnd/>
            <a:tailEnd/>
          </a:ln>
          <a:effectLst/>
        </p:spPr>
        <p:txBody>
          <a:bodyPr wrap="none" anchor="ctr"/>
          <a:lstStyle/>
          <a:p>
            <a:pPr>
              <a:defRPr/>
            </a:pPr>
            <a:endParaRPr lang="fr-FR">
              <a:ea typeface="+mn-ea"/>
            </a:endParaRPr>
          </a:p>
        </p:txBody>
      </p:sp>
      <p:sp>
        <p:nvSpPr>
          <p:cNvPr id="6156" name="Rectangle 12"/>
          <p:cNvSpPr>
            <a:spLocks noChangeArrowheads="1"/>
          </p:cNvSpPr>
          <p:nvPr/>
        </p:nvSpPr>
        <p:spPr bwMode="auto">
          <a:xfrm>
            <a:off x="2465388" y="6324600"/>
            <a:ext cx="241300" cy="111125"/>
          </a:xfrm>
          <a:prstGeom prst="rect">
            <a:avLst/>
          </a:prstGeom>
          <a:solidFill>
            <a:srgbClr val="FF3300"/>
          </a:solidFill>
          <a:ln w="9525">
            <a:solidFill>
              <a:srgbClr val="FF3300"/>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6157" name="Rectangle 13"/>
          <p:cNvSpPr>
            <a:spLocks noChangeArrowheads="1"/>
          </p:cNvSpPr>
          <p:nvPr/>
        </p:nvSpPr>
        <p:spPr bwMode="auto">
          <a:xfrm>
            <a:off x="1193800" y="6324600"/>
            <a:ext cx="241300" cy="111125"/>
          </a:xfrm>
          <a:prstGeom prst="rect">
            <a:avLst/>
          </a:prstGeom>
          <a:solidFill>
            <a:srgbClr val="00CC00"/>
          </a:solidFill>
          <a:ln w="9525">
            <a:solidFill>
              <a:srgbClr val="00CC00"/>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6158" name="Rectangle 14"/>
          <p:cNvSpPr>
            <a:spLocks noChangeArrowheads="1"/>
          </p:cNvSpPr>
          <p:nvPr/>
        </p:nvSpPr>
        <p:spPr bwMode="auto">
          <a:xfrm>
            <a:off x="1627188" y="6324600"/>
            <a:ext cx="241300" cy="111125"/>
          </a:xfrm>
          <a:prstGeom prst="rect">
            <a:avLst/>
          </a:prstGeom>
          <a:solidFill>
            <a:srgbClr val="FFFF00"/>
          </a:solidFill>
          <a:ln w="9525">
            <a:solidFill>
              <a:srgbClr val="FFFF00"/>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6159" name="Rectangle 15"/>
          <p:cNvSpPr>
            <a:spLocks noChangeArrowheads="1"/>
          </p:cNvSpPr>
          <p:nvPr/>
        </p:nvSpPr>
        <p:spPr bwMode="auto">
          <a:xfrm>
            <a:off x="2058988" y="6324600"/>
            <a:ext cx="241300" cy="111125"/>
          </a:xfrm>
          <a:prstGeom prst="rect">
            <a:avLst/>
          </a:prstGeom>
          <a:solidFill>
            <a:srgbClr val="FF9900"/>
          </a:solidFill>
          <a:ln w="9525">
            <a:solidFill>
              <a:srgbClr val="FF9900"/>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6160" name="Rectangle 16"/>
          <p:cNvSpPr>
            <a:spLocks noChangeArrowheads="1"/>
          </p:cNvSpPr>
          <p:nvPr/>
        </p:nvSpPr>
        <p:spPr bwMode="auto">
          <a:xfrm>
            <a:off x="762000" y="6324600"/>
            <a:ext cx="241300" cy="111125"/>
          </a:xfrm>
          <a:prstGeom prst="rect">
            <a:avLst/>
          </a:prstGeom>
          <a:solidFill>
            <a:srgbClr val="0000FF"/>
          </a:solidFill>
          <a:ln w="9525">
            <a:solidFill>
              <a:srgbClr val="0000FF"/>
            </a:solidFill>
            <a:miter lim="800000"/>
            <a:headEnd/>
            <a:tailEnd/>
          </a:ln>
          <a:effectLst/>
        </p:spPr>
        <p:txBody>
          <a:bodyPr wrap="none" lIns="128783" tIns="64390" rIns="128783" bIns="64390" anchor="ctr"/>
          <a:lstStyle/>
          <a:p>
            <a:pPr algn="ctr" defTabSz="1025525" eaLnBrk="0" hangingPunct="0">
              <a:defRPr/>
            </a:pPr>
            <a:endParaRPr kumimoji="0" lang="fr-FR" sz="2700">
              <a:solidFill>
                <a:schemeClr val="bg1"/>
              </a:solidFill>
            </a:endParaRPr>
          </a:p>
        </p:txBody>
      </p:sp>
      <p:sp>
        <p:nvSpPr>
          <p:cNvPr id="6161" name="Line 17"/>
          <p:cNvSpPr>
            <a:spLocks noChangeShapeType="1"/>
          </p:cNvSpPr>
          <p:nvPr/>
        </p:nvSpPr>
        <p:spPr bwMode="auto">
          <a:xfrm>
            <a:off x="228600" y="6380163"/>
            <a:ext cx="457200" cy="0"/>
          </a:xfrm>
          <a:prstGeom prst="line">
            <a:avLst/>
          </a:prstGeom>
          <a:noFill/>
          <a:ln w="28575">
            <a:solidFill>
              <a:srgbClr val="13368D"/>
            </a:solidFill>
            <a:round/>
            <a:headEnd/>
            <a:tailEnd/>
          </a:ln>
          <a:effectLst/>
        </p:spPr>
        <p:txBody>
          <a:bodyPr wrap="none" anchor="ctr"/>
          <a:lstStyle/>
          <a:p>
            <a:pPr>
              <a:defRPr/>
            </a:pPr>
            <a:endParaRPr lang="fr-FR">
              <a:ea typeface="+mn-ea"/>
            </a:endParaRPr>
          </a:p>
        </p:txBody>
      </p:sp>
      <p:pic>
        <p:nvPicPr>
          <p:cNvPr id="2064" name="Picture 19" descr="(GIF)"/>
          <p:cNvPicPr>
            <a:picLocks noChangeAspect="1" noChangeArrowheads="1"/>
          </p:cNvPicPr>
          <p:nvPr userDrawn="1"/>
        </p:nvPicPr>
        <p:blipFill>
          <a:blip r:embed="rId13"/>
          <a:srcRect/>
          <a:stretch>
            <a:fillRect/>
          </a:stretch>
        </p:blipFill>
        <p:spPr bwMode="auto">
          <a:xfrm>
            <a:off x="7162800" y="228600"/>
            <a:ext cx="1223963"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3200">
          <a:solidFill>
            <a:srgbClr val="000000"/>
          </a:solidFill>
          <a:latin typeface="+mj-lt"/>
          <a:ea typeface="ＭＳ Ｐゴシック" charset="-128"/>
          <a:cs typeface="+mj-cs"/>
        </a:defRPr>
      </a:lvl1pPr>
      <a:lvl2pPr algn="ctr" rtl="0" eaLnBrk="0" fontAlgn="base" hangingPunct="0">
        <a:spcBef>
          <a:spcPct val="0"/>
        </a:spcBef>
        <a:spcAft>
          <a:spcPct val="0"/>
        </a:spcAft>
        <a:defRPr sz="3200">
          <a:solidFill>
            <a:srgbClr val="000000"/>
          </a:solidFill>
          <a:latin typeface="Arial Black" charset="0"/>
          <a:ea typeface="ＭＳ Ｐゴシック" charset="-128"/>
        </a:defRPr>
      </a:lvl2pPr>
      <a:lvl3pPr algn="ctr" rtl="0" eaLnBrk="0" fontAlgn="base" hangingPunct="0">
        <a:spcBef>
          <a:spcPct val="0"/>
        </a:spcBef>
        <a:spcAft>
          <a:spcPct val="0"/>
        </a:spcAft>
        <a:defRPr sz="3200">
          <a:solidFill>
            <a:srgbClr val="000000"/>
          </a:solidFill>
          <a:latin typeface="Arial Black" charset="0"/>
          <a:ea typeface="ＭＳ Ｐゴシック" charset="-128"/>
        </a:defRPr>
      </a:lvl3pPr>
      <a:lvl4pPr algn="ctr" rtl="0" eaLnBrk="0" fontAlgn="base" hangingPunct="0">
        <a:spcBef>
          <a:spcPct val="0"/>
        </a:spcBef>
        <a:spcAft>
          <a:spcPct val="0"/>
        </a:spcAft>
        <a:defRPr sz="3200">
          <a:solidFill>
            <a:srgbClr val="000000"/>
          </a:solidFill>
          <a:latin typeface="Arial Black" charset="0"/>
          <a:ea typeface="ＭＳ Ｐゴシック" charset="-128"/>
        </a:defRPr>
      </a:lvl4pPr>
      <a:lvl5pPr algn="ctr" rtl="0" eaLnBrk="0" fontAlgn="base" hangingPunct="0">
        <a:spcBef>
          <a:spcPct val="0"/>
        </a:spcBef>
        <a:spcAft>
          <a:spcPct val="0"/>
        </a:spcAft>
        <a:defRPr sz="3200">
          <a:solidFill>
            <a:srgbClr val="000000"/>
          </a:solidFill>
          <a:latin typeface="Arial Black" charset="0"/>
          <a:ea typeface="ＭＳ Ｐゴシック" charset="-128"/>
        </a:defRPr>
      </a:lvl5pPr>
      <a:lvl6pPr marL="457200" algn="ctr" rtl="0" fontAlgn="base">
        <a:spcBef>
          <a:spcPct val="0"/>
        </a:spcBef>
        <a:spcAft>
          <a:spcPct val="0"/>
        </a:spcAft>
        <a:defRPr sz="3200">
          <a:solidFill>
            <a:srgbClr val="000000"/>
          </a:solidFill>
          <a:latin typeface="Arial Black" charset="0"/>
        </a:defRPr>
      </a:lvl6pPr>
      <a:lvl7pPr marL="914400" algn="ctr" rtl="0" fontAlgn="base">
        <a:spcBef>
          <a:spcPct val="0"/>
        </a:spcBef>
        <a:spcAft>
          <a:spcPct val="0"/>
        </a:spcAft>
        <a:defRPr sz="3200">
          <a:solidFill>
            <a:srgbClr val="000000"/>
          </a:solidFill>
          <a:latin typeface="Arial Black" charset="0"/>
        </a:defRPr>
      </a:lvl7pPr>
      <a:lvl8pPr marL="1371600" algn="ctr" rtl="0" fontAlgn="base">
        <a:spcBef>
          <a:spcPct val="0"/>
        </a:spcBef>
        <a:spcAft>
          <a:spcPct val="0"/>
        </a:spcAft>
        <a:defRPr sz="3200">
          <a:solidFill>
            <a:srgbClr val="000000"/>
          </a:solidFill>
          <a:latin typeface="Arial Black" charset="0"/>
        </a:defRPr>
      </a:lvl8pPr>
      <a:lvl9pPr marL="1828800" algn="ctr" rtl="0" fontAlgn="base">
        <a:spcBef>
          <a:spcPct val="0"/>
        </a:spcBef>
        <a:spcAft>
          <a:spcPct val="0"/>
        </a:spcAft>
        <a:defRPr sz="3200">
          <a:solidFill>
            <a:srgbClr val="000000"/>
          </a:solidFill>
          <a:latin typeface="Arial Black" charset="0"/>
        </a:defRPr>
      </a:lvl9pPr>
    </p:titleStyle>
    <p:bodyStyle>
      <a:lvl1pPr marL="342900" indent="-342900" algn="l" rtl="0" eaLnBrk="0" fontAlgn="base" hangingPunct="0">
        <a:spcBef>
          <a:spcPct val="20000"/>
        </a:spcBef>
        <a:spcAft>
          <a:spcPct val="0"/>
        </a:spcAft>
        <a:buClr>
          <a:srgbClr val="3333CC"/>
        </a:buClr>
        <a:buSzPct val="90000"/>
        <a:buFont typeface="Wingdings" charset="2"/>
        <a:buChar char="Ø"/>
        <a:defRPr sz="2400" b="1">
          <a:solidFill>
            <a:srgbClr val="000000"/>
          </a:solidFill>
          <a:latin typeface="+mn-lt"/>
          <a:ea typeface="ＭＳ Ｐゴシック" charset="-128"/>
          <a:cs typeface="+mn-cs"/>
        </a:defRPr>
      </a:lvl1pPr>
      <a:lvl2pPr marL="742950" indent="-285750" algn="l" rtl="0" eaLnBrk="0" fontAlgn="base" hangingPunct="0">
        <a:spcBef>
          <a:spcPct val="20000"/>
        </a:spcBef>
        <a:spcAft>
          <a:spcPct val="0"/>
        </a:spcAft>
        <a:buClr>
          <a:srgbClr val="3333CC"/>
        </a:buClr>
        <a:buSzPct val="80000"/>
        <a:buChar char="•"/>
        <a:defRPr sz="2400">
          <a:solidFill>
            <a:srgbClr val="000000"/>
          </a:solidFill>
          <a:latin typeface="+mn-lt"/>
          <a:ea typeface="ＭＳ Ｐゴシック" charset="-128"/>
        </a:defRPr>
      </a:lvl2pPr>
      <a:lvl3pPr marL="1143000" indent="-228600" algn="l" rtl="0" eaLnBrk="0" fontAlgn="base" hangingPunct="0">
        <a:spcBef>
          <a:spcPct val="20000"/>
        </a:spcBef>
        <a:spcAft>
          <a:spcPct val="0"/>
        </a:spcAft>
        <a:buClr>
          <a:srgbClr val="3333CC"/>
        </a:buClr>
        <a:buSzPct val="70000"/>
        <a:buFont typeface="Wingdings" charset="2"/>
        <a:buChar char="ü"/>
        <a:defRPr sz="2000">
          <a:solidFill>
            <a:srgbClr val="000000"/>
          </a:solidFill>
          <a:latin typeface="+mn-lt"/>
          <a:ea typeface="ＭＳ Ｐゴシック" charset="-128"/>
        </a:defRPr>
      </a:lvl3pPr>
      <a:lvl4pPr marL="1600200" indent="-228600" algn="l" rtl="0" eaLnBrk="0" fontAlgn="base" hangingPunct="0">
        <a:spcBef>
          <a:spcPct val="20000"/>
        </a:spcBef>
        <a:spcAft>
          <a:spcPct val="0"/>
        </a:spcAft>
        <a:buSzPct val="70000"/>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SzPct val="70000"/>
        <a:buBlip>
          <a:blip r:embed="rId14"/>
        </a:buBlip>
        <a:defRPr sz="2000">
          <a:solidFill>
            <a:schemeClr val="tx1"/>
          </a:solidFill>
          <a:latin typeface="+mn-lt"/>
          <a:ea typeface="ＭＳ Ｐゴシック" charset="-128"/>
        </a:defRPr>
      </a:lvl5pPr>
      <a:lvl6pPr marL="2514600" indent="-228600" algn="l" rtl="0" fontAlgn="base">
        <a:spcBef>
          <a:spcPct val="20000"/>
        </a:spcBef>
        <a:spcAft>
          <a:spcPct val="0"/>
        </a:spcAft>
        <a:buSzPct val="70000"/>
        <a:buBlip>
          <a:blip r:embed="rId14"/>
        </a:buBlip>
        <a:defRPr sz="2000">
          <a:solidFill>
            <a:schemeClr val="tx1"/>
          </a:solidFill>
          <a:latin typeface="+mn-lt"/>
          <a:ea typeface="ＭＳ Ｐゴシック" charset="-128"/>
        </a:defRPr>
      </a:lvl6pPr>
      <a:lvl7pPr marL="2971800" indent="-228600" algn="l" rtl="0" fontAlgn="base">
        <a:spcBef>
          <a:spcPct val="20000"/>
        </a:spcBef>
        <a:spcAft>
          <a:spcPct val="0"/>
        </a:spcAft>
        <a:buSzPct val="70000"/>
        <a:buBlip>
          <a:blip r:embed="rId14"/>
        </a:buBlip>
        <a:defRPr sz="2000">
          <a:solidFill>
            <a:schemeClr val="tx1"/>
          </a:solidFill>
          <a:latin typeface="+mn-lt"/>
          <a:ea typeface="ＭＳ Ｐゴシック" charset="-128"/>
        </a:defRPr>
      </a:lvl7pPr>
      <a:lvl8pPr marL="3429000" indent="-228600" algn="l" rtl="0" fontAlgn="base">
        <a:spcBef>
          <a:spcPct val="20000"/>
        </a:spcBef>
        <a:spcAft>
          <a:spcPct val="0"/>
        </a:spcAft>
        <a:buSzPct val="70000"/>
        <a:buBlip>
          <a:blip r:embed="rId14"/>
        </a:buBlip>
        <a:defRPr sz="2000">
          <a:solidFill>
            <a:schemeClr val="tx1"/>
          </a:solidFill>
          <a:latin typeface="+mn-lt"/>
          <a:ea typeface="ＭＳ Ｐゴシック" charset="-128"/>
        </a:defRPr>
      </a:lvl8pPr>
      <a:lvl9pPr marL="3886200" indent="-228600" algn="l" rtl="0" fontAlgn="base">
        <a:spcBef>
          <a:spcPct val="20000"/>
        </a:spcBef>
        <a:spcAft>
          <a:spcPct val="0"/>
        </a:spcAft>
        <a:buSzPct val="70000"/>
        <a:buBlip>
          <a:blip r:embed="rId14"/>
        </a:buBlip>
        <a:defRPr sz="2000">
          <a:solidFill>
            <a:schemeClr val="tx1"/>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rketplace.visualstudio.com/items?itemName=kisstkondoros.vscode-codemetrics" TargetMode="External"/><Relationship Id="rId2" Type="http://schemas.openxmlformats.org/officeDocument/2006/relationships/hyperlink" Target="https://eslint.org/docs/rules/complexity" TargetMode="External"/><Relationship Id="rId1" Type="http://schemas.openxmlformats.org/officeDocument/2006/relationships/slideLayout" Target="../slideLayouts/slideLayout2.xml"/><Relationship Id="rId6" Type="http://schemas.openxmlformats.org/officeDocument/2006/relationships/hyperlink" Target="https://www.sonarqube.org/" TargetMode="External"/><Relationship Id="rId5" Type="http://schemas.openxmlformats.org/officeDocument/2006/relationships/hyperlink" Target="https://www.jarchitect.com/" TargetMode="External"/><Relationship Id="rId4" Type="http://schemas.openxmlformats.org/officeDocument/2006/relationships/hyperlink" Target="https://github.com/checkstyle/checkstyl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emf"/><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sz="quarter"/>
          </p:nvPr>
        </p:nvSpPr>
        <p:spPr>
          <a:xfrm>
            <a:off x="609600" y="1066800"/>
            <a:ext cx="7772400" cy="1600200"/>
          </a:xfrm>
        </p:spPr>
        <p:txBody>
          <a:bodyPr/>
          <a:lstStyle/>
          <a:p>
            <a:r>
              <a:rPr lang="en-US" sz="3200" dirty="0"/>
              <a:t>UV LO22 - </a:t>
            </a:r>
            <a:r>
              <a:rPr lang="fr-FR" sz="3200" b="1" dirty="0"/>
              <a:t>Méthodes de Test et de Vérification du Logiciel</a:t>
            </a:r>
            <a:br>
              <a:rPr lang="fr-FR" sz="3200" b="1" dirty="0"/>
            </a:br>
            <a:br>
              <a:rPr lang="fr-FR" sz="3200" b="1" dirty="0"/>
            </a:br>
            <a:endParaRPr lang="en-US" sz="3200" dirty="0"/>
          </a:p>
        </p:txBody>
      </p:sp>
      <p:sp>
        <p:nvSpPr>
          <p:cNvPr id="3" name="Sous-titre 2"/>
          <p:cNvSpPr>
            <a:spLocks noGrp="1"/>
          </p:cNvSpPr>
          <p:nvPr>
            <p:ph type="subTitle" sz="quarter" idx="1"/>
          </p:nvPr>
        </p:nvSpPr>
        <p:spPr>
          <a:xfrm>
            <a:off x="1295400" y="4114800"/>
            <a:ext cx="6400800" cy="1371600"/>
          </a:xfrm>
        </p:spPr>
        <p:txBody>
          <a:bodyPr/>
          <a:lstStyle/>
          <a:p>
            <a:endParaRPr lang="fr-FR" dirty="0"/>
          </a:p>
          <a:p>
            <a:endParaRPr lang="fr-FR" dirty="0"/>
          </a:p>
          <a:p>
            <a:r>
              <a:rPr lang="fr-FR" sz="1800" dirty="0"/>
              <a:t>Mohamed Sallak</a:t>
            </a:r>
          </a:p>
          <a:p>
            <a:r>
              <a:rPr lang="fr-FR" sz="1800" dirty="0"/>
              <a:t>Maître de Conférences - HDR </a:t>
            </a:r>
          </a:p>
          <a:p>
            <a:r>
              <a:rPr lang="fr-FR" sz="1800" dirty="0"/>
              <a:t>Université de Technologie de Compiègne</a:t>
            </a:r>
            <a:endParaRPr lang="en-US" sz="1800" dirty="0"/>
          </a:p>
        </p:txBody>
      </p:sp>
      <p:sp>
        <p:nvSpPr>
          <p:cNvPr id="4" name="Espace réservé du numéro de diapositive 3"/>
          <p:cNvSpPr>
            <a:spLocks noGrp="1"/>
          </p:cNvSpPr>
          <p:nvPr>
            <p:ph type="sldNum" sz="quarter" idx="10"/>
          </p:nvPr>
        </p:nvSpPr>
        <p:spPr/>
        <p:txBody>
          <a:bodyPr/>
          <a:lstStyle/>
          <a:p>
            <a:pPr>
              <a:defRPr/>
            </a:pPr>
            <a:fld id="{375D4C3D-B854-4F67-986F-915CCE1686F6}" type="slidenum">
              <a:rPr lang="fr-FR" smtClean="0"/>
              <a:pPr>
                <a:defRPr/>
              </a:pPr>
              <a:t>1</a:t>
            </a:fld>
            <a:endParaRPr lang="fr-FR"/>
          </a:p>
        </p:txBody>
      </p:sp>
      <p:pic>
        <p:nvPicPr>
          <p:cNvPr id="11" name="Image 10"/>
          <p:cNvPicPr/>
          <p:nvPr/>
        </p:nvPicPr>
        <p:blipFill rotWithShape="1">
          <a:blip r:embed="rId2"/>
          <a:srcRect l="26667"/>
          <a:stretch/>
        </p:blipFill>
        <p:spPr bwMode="auto">
          <a:xfrm>
            <a:off x="5029200" y="2286000"/>
            <a:ext cx="2513965" cy="1915795"/>
          </a:xfrm>
          <a:prstGeom prst="rect">
            <a:avLst/>
          </a:prstGeom>
          <a:ln>
            <a:noFill/>
          </a:ln>
          <a:extLst>
            <a:ext uri="{53640926-AAD7-44d8-BBD7-CCE9431645EC}">
              <a14:shadowObscured xmlns="" xmlns:a14="http://schemas.microsoft.com/office/drawing/2010/main"/>
            </a:ext>
          </a:extLst>
        </p:spPr>
      </p:pic>
      <p:pic>
        <p:nvPicPr>
          <p:cNvPr id="12" name="Image 11"/>
          <p:cNvPicPr/>
          <p:nvPr/>
        </p:nvPicPr>
        <p:blipFill>
          <a:blip r:embed="rId3"/>
          <a:stretch>
            <a:fillRect/>
          </a:stretch>
        </p:blipFill>
        <p:spPr>
          <a:xfrm>
            <a:off x="1219200" y="2286000"/>
            <a:ext cx="3312795" cy="1918335"/>
          </a:xfrm>
          <a:prstGeom prst="rect">
            <a:avLst/>
          </a:prstGeom>
        </p:spPr>
      </p:pic>
    </p:spTree>
    <p:extLst>
      <p:ext uri="{BB962C8B-B14F-4D97-AF65-F5344CB8AC3E}">
        <p14:creationId xmlns:p14="http://schemas.microsoft.com/office/powerpoint/2010/main" val="1123353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fr-FR"/>
              <a:t>Faiblesses</a:t>
            </a:r>
          </a:p>
        </p:txBody>
      </p:sp>
      <p:sp>
        <p:nvSpPr>
          <p:cNvPr id="68611" name="Rectangle 3"/>
          <p:cNvSpPr>
            <a:spLocks noGrp="1" noChangeArrowheads="1"/>
          </p:cNvSpPr>
          <p:nvPr>
            <p:ph type="body" idx="1"/>
          </p:nvPr>
        </p:nvSpPr>
        <p:spPr/>
        <p:txBody>
          <a:bodyPr/>
          <a:lstStyle/>
          <a:p>
            <a:pPr eaLnBrk="1" hangingPunct="1"/>
            <a:r>
              <a:rPr lang="fr-FR"/>
              <a:t>La faiblesse de cette approche est qu'elle ne permet pas une détection simple d'anomalies sur l'utilisation des tableaux ou des pointeurs.</a:t>
            </a:r>
          </a:p>
          <a:p>
            <a:pPr eaLnBrk="1" hangingPunct="1"/>
            <a:endParaRPr lang="fr-FR"/>
          </a:p>
          <a:p>
            <a:pPr eaLnBrk="1" hangingPunct="1"/>
            <a:r>
              <a:rPr lang="fr-FR"/>
              <a:t>Pour une instruction du type tab[i]:=tab[j]+1 il est difficile de connaître les valeurs de i et j sans exécuter le logiciel. </a:t>
            </a:r>
          </a:p>
          <a:p>
            <a:pPr eaLnBrk="1" hangingPunct="1"/>
            <a:endParaRPr lang="fr-FR"/>
          </a:p>
          <a:p>
            <a:pPr eaLnBrk="1" hangingPunct="1"/>
            <a:r>
              <a:rPr lang="fr-FR"/>
              <a:t>Certains chemins sont infaisables, la détection d'une anomalie dans ces cas corrects sera source de troubles.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fr-FR"/>
              <a:t>Analyse du graphe de contrôle (1)</a:t>
            </a:r>
          </a:p>
        </p:txBody>
      </p:sp>
      <p:sp>
        <p:nvSpPr>
          <p:cNvPr id="69635" name="Rectangle 3"/>
          <p:cNvSpPr>
            <a:spLocks noGrp="1" noChangeArrowheads="1"/>
          </p:cNvSpPr>
          <p:nvPr>
            <p:ph type="body" idx="1"/>
          </p:nvPr>
        </p:nvSpPr>
        <p:spPr/>
        <p:txBody>
          <a:bodyPr/>
          <a:lstStyle/>
          <a:p>
            <a:pPr eaLnBrk="1" hangingPunct="1">
              <a:lnSpc>
                <a:spcPct val="80000"/>
              </a:lnSpc>
            </a:pPr>
            <a:r>
              <a:rPr lang="fr-FR" sz="2000"/>
              <a:t>Les principales anomalies rencontrées sont (liste non exhaustive): </a:t>
            </a:r>
          </a:p>
          <a:p>
            <a:pPr lvl="1" eaLnBrk="1" hangingPunct="1">
              <a:lnSpc>
                <a:spcPct val="80000"/>
              </a:lnSpc>
            </a:pPr>
            <a:r>
              <a:rPr lang="fr-FR" sz="2000"/>
              <a:t>Composants isolés (en général jamais appelés - attention malgré tout aux composants utilisés par les interfaces graphiques) </a:t>
            </a:r>
          </a:p>
          <a:p>
            <a:pPr lvl="1" eaLnBrk="1" hangingPunct="1">
              <a:lnSpc>
                <a:spcPct val="80000"/>
              </a:lnSpc>
            </a:pPr>
            <a:r>
              <a:rPr lang="fr-FR" sz="2000"/>
              <a:t>Sauts de niveaux. </a:t>
            </a:r>
          </a:p>
          <a:p>
            <a:pPr lvl="2" eaLnBrk="1" hangingPunct="1">
              <a:lnSpc>
                <a:spcPct val="80000"/>
              </a:lnSpc>
            </a:pPr>
            <a:r>
              <a:rPr lang="fr-FR" sz="1800"/>
              <a:t>Un graphe d'appel se structure en niveaux hiérarchiques qui doivent être respectés. </a:t>
            </a:r>
          </a:p>
          <a:p>
            <a:pPr lvl="2" eaLnBrk="1" hangingPunct="1">
              <a:lnSpc>
                <a:spcPct val="80000"/>
              </a:lnSpc>
            </a:pPr>
            <a:r>
              <a:rPr lang="fr-FR" sz="1800"/>
              <a:t>Un saut de plusieurs niveaux indique une mauvaise conception de l'application. </a:t>
            </a:r>
          </a:p>
          <a:p>
            <a:pPr lvl="1" eaLnBrk="1" hangingPunct="1">
              <a:lnSpc>
                <a:spcPct val="80000"/>
              </a:lnSpc>
            </a:pPr>
            <a:r>
              <a:rPr lang="fr-FR" sz="2000"/>
              <a:t>Graphe trop large (mauvaise décomposition hiérarchique). </a:t>
            </a:r>
          </a:p>
          <a:p>
            <a:pPr lvl="1" eaLnBrk="1" hangingPunct="1">
              <a:lnSpc>
                <a:spcPct val="80000"/>
              </a:lnSpc>
            </a:pPr>
            <a:r>
              <a:rPr lang="fr-FR" sz="2000"/>
              <a:t>Graphe trop profond. </a:t>
            </a:r>
          </a:p>
          <a:p>
            <a:pPr lvl="2" eaLnBrk="1" hangingPunct="1">
              <a:lnSpc>
                <a:spcPct val="80000"/>
              </a:lnSpc>
            </a:pPr>
            <a:r>
              <a:rPr lang="fr-FR" sz="1800"/>
              <a:t>L'application a été décomposée en petits composants qui risquent de ne plus avoir de fonctionnalités précises et cela risque également de poser des problèmes au moment des tests d'intégration.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fr-FR"/>
              <a:t>Analyse du graphe de contrôle (2)</a:t>
            </a:r>
          </a:p>
        </p:txBody>
      </p:sp>
      <p:sp>
        <p:nvSpPr>
          <p:cNvPr id="70659" name="Rectangle 3"/>
          <p:cNvSpPr>
            <a:spLocks noGrp="1" noChangeArrowheads="1"/>
          </p:cNvSpPr>
          <p:nvPr>
            <p:ph type="body" idx="1"/>
          </p:nvPr>
        </p:nvSpPr>
        <p:spPr/>
        <p:txBody>
          <a:bodyPr/>
          <a:lstStyle/>
          <a:p>
            <a:pPr eaLnBrk="1" hangingPunct="1"/>
            <a:r>
              <a:rPr lang="fr-FR"/>
              <a:t>Cette phase est accompagnée du calcul d'un certain nombre de mesures permettant une quantification de la "qualité" de l'architecture de l'application.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fr-FR"/>
              <a:t>Complexité cyclomatique (1)</a:t>
            </a:r>
          </a:p>
        </p:txBody>
      </p:sp>
      <p:sp>
        <p:nvSpPr>
          <p:cNvPr id="80899" name="Rectangle 3"/>
          <p:cNvSpPr>
            <a:spLocks noGrp="1" noChangeArrowheads="1"/>
          </p:cNvSpPr>
          <p:nvPr>
            <p:ph type="body" idx="1"/>
          </p:nvPr>
        </p:nvSpPr>
        <p:spPr/>
        <p:txBody>
          <a:bodyPr/>
          <a:lstStyle/>
          <a:p>
            <a:pPr eaLnBrk="1" hangingPunct="1"/>
            <a:r>
              <a:rPr lang="fr-FR" sz="2000"/>
              <a:t>Il est possible de déterminer le nombre de chemins indépendants d'un programme en calculant sa complexité cyclomatique à partir de son graphe de contrôle. </a:t>
            </a:r>
          </a:p>
          <a:p>
            <a:pPr eaLnBrk="1" hangingPunct="1"/>
            <a:endParaRPr lang="fr-FR" sz="2000"/>
          </a:p>
          <a:p>
            <a:pPr lvl="1" eaLnBrk="1" hangingPunct="1"/>
            <a:r>
              <a:rPr lang="fr-FR" sz="2000"/>
              <a:t>Cas n° 1: 1 point d’entrée; 1 point de sortie </a:t>
            </a:r>
          </a:p>
          <a:p>
            <a:pPr lvl="1" eaLnBrk="1" hangingPunct="1"/>
            <a:r>
              <a:rPr lang="fr-FR" sz="2000"/>
              <a:t>v= </a:t>
            </a:r>
            <a:r>
              <a:rPr lang="fr-FR" sz="1800"/>
              <a:t>Nb</a:t>
            </a:r>
            <a:r>
              <a:rPr lang="fr-FR" sz="1800" baseline="-25000"/>
              <a:t>arcs</a:t>
            </a:r>
            <a:r>
              <a:rPr lang="fr-FR" sz="2000"/>
              <a:t> - </a:t>
            </a:r>
            <a:r>
              <a:rPr lang="fr-FR" sz="1800"/>
              <a:t>Nb</a:t>
            </a:r>
            <a:r>
              <a:rPr lang="fr-FR" sz="1800" baseline="-25000"/>
              <a:t>noeuds</a:t>
            </a:r>
            <a:r>
              <a:rPr lang="fr-FR" sz="2000"/>
              <a:t> +2 </a:t>
            </a:r>
          </a:p>
          <a:p>
            <a:pPr lvl="1" eaLnBrk="1" hangingPunct="1"/>
            <a:r>
              <a:rPr lang="fr-FR" sz="2000"/>
              <a:t>Cas n° 2 i points d’entrée; s points de sortie </a:t>
            </a:r>
          </a:p>
          <a:p>
            <a:pPr lvl="1" eaLnBrk="1" hangingPunct="1"/>
            <a:r>
              <a:rPr lang="fr-FR" sz="2000"/>
              <a:t>v = </a:t>
            </a:r>
            <a:r>
              <a:rPr lang="fr-FR" sz="1800"/>
              <a:t>Nb</a:t>
            </a:r>
            <a:r>
              <a:rPr lang="fr-FR" sz="1800" baseline="-25000"/>
              <a:t>arcs</a:t>
            </a:r>
            <a:r>
              <a:rPr lang="fr-FR" sz="2000"/>
              <a:t> - </a:t>
            </a:r>
            <a:r>
              <a:rPr lang="fr-FR" sz="1800"/>
              <a:t>Nb</a:t>
            </a:r>
            <a:r>
              <a:rPr lang="fr-FR" sz="1800" baseline="-25000"/>
              <a:t>noeuds</a:t>
            </a:r>
            <a:r>
              <a:rPr lang="fr-FR" sz="2000"/>
              <a:t> + i + s </a:t>
            </a:r>
          </a:p>
          <a:p>
            <a:pPr lvl="1" eaLnBrk="1" hangingPunct="1">
              <a:buFontTx/>
              <a:buNone/>
            </a:pPr>
            <a:endParaRPr lang="fr-FR" sz="1800"/>
          </a:p>
          <a:p>
            <a:pPr eaLnBrk="1" hangingPunct="1"/>
            <a:r>
              <a:rPr lang="fr-FR" sz="2000"/>
              <a:t>McCabe, 76</a:t>
            </a:r>
          </a:p>
          <a:p>
            <a:pPr eaLnBrk="1" hangingPunct="1"/>
            <a:r>
              <a:rPr lang="fr-FR" sz="2000"/>
              <a:t>Elle est notée VG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fr-FR"/>
              <a:t>Complexité cyclomatique (2) </a:t>
            </a:r>
          </a:p>
        </p:txBody>
      </p:sp>
      <p:sp>
        <p:nvSpPr>
          <p:cNvPr id="81923" name="Rectangle 3"/>
          <p:cNvSpPr>
            <a:spLocks noGrp="1" noChangeArrowheads="1"/>
          </p:cNvSpPr>
          <p:nvPr>
            <p:ph type="body" idx="1"/>
          </p:nvPr>
        </p:nvSpPr>
        <p:spPr/>
        <p:txBody>
          <a:bodyPr/>
          <a:lstStyle/>
          <a:p>
            <a:pPr eaLnBrk="1" hangingPunct="1"/>
            <a:r>
              <a:rPr lang="fr-FR"/>
              <a:t>Caractéristiques : </a:t>
            </a:r>
          </a:p>
          <a:p>
            <a:pPr lvl="1" eaLnBrk="1" hangingPunct="1"/>
            <a:r>
              <a:rPr lang="fr-FR"/>
              <a:t>La complexité cyclomatique mesure la complexité des décisions dans la structure d’un module. </a:t>
            </a:r>
          </a:p>
          <a:p>
            <a:pPr lvl="1" eaLnBrk="1" hangingPunct="1"/>
            <a:r>
              <a:rPr lang="fr-FR"/>
              <a:t>C’est le nombre de chemins indépendants qui permettent de le traverser du début à la fin. </a:t>
            </a:r>
          </a:p>
          <a:p>
            <a:pPr lvl="1" eaLnBrk="1" hangingPunct="1"/>
            <a:r>
              <a:rPr lang="fr-FR"/>
              <a:t>C’est donc aussi le nombre de chemin qu’il faudrait tester.</a:t>
            </a:r>
          </a:p>
          <a:p>
            <a:pPr lvl="1" eaLnBrk="1" hangingPunct="1"/>
            <a:endParaRPr lang="fr-FR"/>
          </a:p>
          <a:p>
            <a:pPr lvl="1" eaLnBrk="1" hangingPunct="1"/>
            <a:r>
              <a:rPr lang="fr-FR"/>
              <a:t>Indépendant du langage.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fr-FR"/>
              <a:t>Complexité cyclomatique (3)</a:t>
            </a:r>
          </a:p>
        </p:txBody>
      </p:sp>
      <p:sp>
        <p:nvSpPr>
          <p:cNvPr id="82947" name="Rectangle 3"/>
          <p:cNvSpPr>
            <a:spLocks noGrp="1" noChangeArrowheads="1"/>
          </p:cNvSpPr>
          <p:nvPr>
            <p:ph type="body" idx="1"/>
          </p:nvPr>
        </p:nvSpPr>
        <p:spPr/>
        <p:txBody>
          <a:bodyPr/>
          <a:lstStyle/>
          <a:p>
            <a:pPr marL="457200" indent="-457200" eaLnBrk="1" hangingPunct="1">
              <a:buFont typeface="Wingdings" charset="2"/>
              <a:buNone/>
            </a:pPr>
            <a:r>
              <a:rPr lang="fr-FR" sz="1800"/>
              <a:t>Complexité 		Evaluation du risque</a:t>
            </a:r>
          </a:p>
          <a:p>
            <a:pPr marL="457200" indent="-457200" eaLnBrk="1" hangingPunct="1">
              <a:buFont typeface="Wingdings" charset="2"/>
              <a:buNone/>
            </a:pPr>
            <a:r>
              <a:rPr lang="fr-FR" sz="1800"/>
              <a:t>cyclomatique</a:t>
            </a:r>
            <a:endParaRPr lang="fr-FR" sz="1400"/>
          </a:p>
          <a:p>
            <a:pPr marL="457200" indent="-457200" eaLnBrk="1" hangingPunct="1">
              <a:buFont typeface="Wingdings" charset="2"/>
              <a:buNone/>
            </a:pPr>
            <a:r>
              <a:rPr lang="fr-FR" sz="2000"/>
              <a:t>1-10			a simple program, without much risk</a:t>
            </a:r>
          </a:p>
          <a:p>
            <a:pPr marL="457200" indent="-457200" eaLnBrk="1" hangingPunct="1">
              <a:buFont typeface="Wingdings" charset="2"/>
              <a:buNone/>
            </a:pPr>
            <a:r>
              <a:rPr lang="fr-FR" sz="2000"/>
              <a:t>11-20			more complex, moderate risk</a:t>
            </a:r>
          </a:p>
          <a:p>
            <a:pPr marL="457200" indent="-457200" eaLnBrk="1" hangingPunct="1">
              <a:buFont typeface="Wingdings" charset="2"/>
              <a:buNone/>
            </a:pPr>
            <a:r>
              <a:rPr lang="fr-FR" sz="2000"/>
              <a:t>21-50			complex, high risk program</a:t>
            </a:r>
          </a:p>
          <a:p>
            <a:pPr marL="457200" indent="-457200" eaLnBrk="1" hangingPunct="1">
              <a:buFont typeface="Wingdings" charset="2"/>
              <a:buNone/>
            </a:pPr>
            <a:r>
              <a:rPr lang="fr-FR" sz="2000"/>
              <a:t>greater than 50	untestable program (very high risk)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fr-FR"/>
              <a:t>Exemple (1)</a:t>
            </a:r>
          </a:p>
        </p:txBody>
      </p:sp>
      <p:sp>
        <p:nvSpPr>
          <p:cNvPr id="83971" name="Rectangle 3"/>
          <p:cNvSpPr>
            <a:spLocks noGrp="1" noChangeArrowheads="1"/>
          </p:cNvSpPr>
          <p:nvPr>
            <p:ph type="body" idx="1"/>
          </p:nvPr>
        </p:nvSpPr>
        <p:spPr/>
        <p:txBody>
          <a:bodyPr/>
          <a:lstStyle/>
          <a:p>
            <a:pPr eaLnBrk="1" hangingPunct="1">
              <a:buFont typeface="Wingdings" charset="2"/>
              <a:buNone/>
            </a:pPr>
            <a:r>
              <a:rPr lang="fr-FR" sz="2000" b="0"/>
              <a:t>void main()</a:t>
            </a:r>
          </a:p>
          <a:p>
            <a:pPr eaLnBrk="1" hangingPunct="1">
              <a:buFont typeface="Wingdings" charset="2"/>
              <a:buNone/>
            </a:pPr>
            <a:r>
              <a:rPr lang="fr-FR" sz="2000" b="0"/>
              <a:t>{</a:t>
            </a:r>
          </a:p>
          <a:p>
            <a:pPr eaLnBrk="1" hangingPunct="1">
              <a:buFont typeface="Wingdings" charset="2"/>
              <a:buNone/>
            </a:pPr>
            <a:r>
              <a:rPr lang="fr-FR" sz="2000" b="0"/>
              <a:t>	int x = 0;</a:t>
            </a:r>
          </a:p>
          <a:p>
            <a:pPr eaLnBrk="1" hangingPunct="1">
              <a:buFont typeface="Wingdings" charset="2"/>
              <a:buNone/>
            </a:pPr>
            <a:r>
              <a:rPr lang="fr-FR" sz="2000" b="0"/>
              <a:t>	int y = 1;</a:t>
            </a:r>
          </a:p>
          <a:p>
            <a:pPr eaLnBrk="1" hangingPunct="1">
              <a:buFont typeface="Wingdings" charset="2"/>
              <a:buNone/>
            </a:pPr>
            <a:r>
              <a:rPr lang="fr-FR" sz="2000" b="0"/>
              <a:t>	while (y &lt; 10)</a:t>
            </a:r>
          </a:p>
          <a:p>
            <a:pPr eaLnBrk="1" hangingPunct="1">
              <a:buFont typeface="Wingdings" charset="2"/>
              <a:buNone/>
            </a:pPr>
            <a:r>
              <a:rPr lang="fr-FR" sz="2000" b="0"/>
              <a:t>	{</a:t>
            </a:r>
          </a:p>
          <a:p>
            <a:pPr eaLnBrk="1" hangingPunct="1">
              <a:buFont typeface="Wingdings" charset="2"/>
              <a:buNone/>
            </a:pPr>
            <a:r>
              <a:rPr lang="fr-FR" sz="2000" b="0"/>
              <a:t>		y = 2 * y;</a:t>
            </a:r>
          </a:p>
          <a:p>
            <a:pPr eaLnBrk="1" hangingPunct="1">
              <a:buFont typeface="Wingdings" charset="2"/>
              <a:buNone/>
            </a:pPr>
            <a:r>
              <a:rPr lang="fr-FR" sz="2000" b="0"/>
              <a:t>		x = x + 1;</a:t>
            </a:r>
          </a:p>
          <a:p>
            <a:pPr eaLnBrk="1" hangingPunct="1">
              <a:buFont typeface="Wingdings" charset="2"/>
              <a:buNone/>
            </a:pPr>
            <a:r>
              <a:rPr lang="fr-FR" sz="2000" b="0"/>
              <a:t>	}</a:t>
            </a:r>
          </a:p>
          <a:p>
            <a:pPr eaLnBrk="1" hangingPunct="1">
              <a:buFont typeface="Wingdings" charset="2"/>
              <a:buNone/>
            </a:pPr>
            <a:r>
              <a:rPr lang="fr-FR" sz="2000" b="0"/>
              <a:t>	printf ("%d",x);</a:t>
            </a:r>
          </a:p>
          <a:p>
            <a:pPr eaLnBrk="1" hangingPunct="1">
              <a:buFont typeface="Wingdings" charset="2"/>
              <a:buNone/>
            </a:pPr>
            <a:r>
              <a:rPr lang="fr-FR" sz="2000" b="0"/>
              <a:t>	printf ("%d",y);</a:t>
            </a:r>
          </a:p>
          <a:p>
            <a:pPr eaLnBrk="1" hangingPunct="1">
              <a:buFont typeface="Wingdings" charset="2"/>
              <a:buNone/>
            </a:pPr>
            <a:r>
              <a:rPr lang="fr-FR" sz="2000" b="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fr-FR"/>
              <a:t>Exemple (2)</a:t>
            </a:r>
          </a:p>
        </p:txBody>
      </p:sp>
      <p:grpSp>
        <p:nvGrpSpPr>
          <p:cNvPr id="84995" name="Group 3"/>
          <p:cNvGrpSpPr>
            <a:grpSpLocks/>
          </p:cNvGrpSpPr>
          <p:nvPr/>
        </p:nvGrpSpPr>
        <p:grpSpPr bwMode="auto">
          <a:xfrm>
            <a:off x="2667000" y="1676400"/>
            <a:ext cx="292100" cy="292100"/>
            <a:chOff x="1684" y="1204"/>
            <a:chExt cx="184" cy="184"/>
          </a:xfrm>
        </p:grpSpPr>
        <p:sp>
          <p:nvSpPr>
            <p:cNvPr id="85027" name="Oval 4"/>
            <p:cNvSpPr>
              <a:spLocks noChangeArrowheads="1"/>
            </p:cNvSpPr>
            <p:nvPr/>
          </p:nvSpPr>
          <p:spPr bwMode="auto">
            <a:xfrm>
              <a:off x="1732" y="1252"/>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5028" name="Oval 5"/>
            <p:cNvSpPr>
              <a:spLocks noChangeArrowheads="1"/>
            </p:cNvSpPr>
            <p:nvPr/>
          </p:nvSpPr>
          <p:spPr bwMode="auto">
            <a:xfrm>
              <a:off x="1684" y="1204"/>
              <a:ext cx="184" cy="184"/>
            </a:xfrm>
            <a:prstGeom prst="ellipse">
              <a:avLst/>
            </a:prstGeom>
            <a:noFill/>
            <a:ln w="12700">
              <a:solidFill>
                <a:schemeClr val="tx1"/>
              </a:solidFill>
              <a:round/>
              <a:headEnd/>
              <a:tailEnd/>
            </a:ln>
          </p:spPr>
          <p:txBody>
            <a:bodyPr wrap="none" anchor="ctr"/>
            <a:lstStyle/>
            <a:p>
              <a:endParaRPr lang="fr-FR"/>
            </a:p>
          </p:txBody>
        </p:sp>
      </p:grpSp>
      <p:sp>
        <p:nvSpPr>
          <p:cNvPr id="84996" name="Oval 6"/>
          <p:cNvSpPr>
            <a:spLocks noChangeArrowheads="1"/>
          </p:cNvSpPr>
          <p:nvPr/>
        </p:nvSpPr>
        <p:spPr bwMode="auto">
          <a:xfrm>
            <a:off x="2743200" y="35052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4997" name="Oval 7"/>
          <p:cNvSpPr>
            <a:spLocks noChangeArrowheads="1"/>
          </p:cNvSpPr>
          <p:nvPr/>
        </p:nvSpPr>
        <p:spPr bwMode="auto">
          <a:xfrm>
            <a:off x="3200400" y="39624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4998" name="Arc 8"/>
          <p:cNvSpPr>
            <a:spLocks/>
          </p:cNvSpPr>
          <p:nvPr/>
        </p:nvSpPr>
        <p:spPr bwMode="auto">
          <a:xfrm>
            <a:off x="2889250" y="3576638"/>
            <a:ext cx="382588" cy="381000"/>
          </a:xfrm>
          <a:custGeom>
            <a:avLst/>
            <a:gdLst>
              <a:gd name="T0" fmla="*/ 0 w 21690"/>
              <a:gd name="T1" fmla="*/ 0 h 21600"/>
              <a:gd name="T2" fmla="*/ 6748436 w 21690"/>
              <a:gd name="T3" fmla="*/ 6720416 h 21600"/>
              <a:gd name="T4" fmla="*/ 28011 w 21690"/>
              <a:gd name="T5" fmla="*/ 6720416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1"/>
                </a:cubicBezTo>
                <a:cubicBezTo>
                  <a:pt x="12019" y="-1"/>
                  <a:pt x="21690" y="9670"/>
                  <a:pt x="21690" y="21600"/>
                </a:cubicBezTo>
              </a:path>
              <a:path w="21690" h="21600" stroke="0" extrusionOk="0">
                <a:moveTo>
                  <a:pt x="0" y="0"/>
                </a:moveTo>
                <a:cubicBezTo>
                  <a:pt x="30" y="0"/>
                  <a:pt x="60" y="-1"/>
                  <a:pt x="90" y="-1"/>
                </a:cubicBezTo>
                <a:cubicBezTo>
                  <a:pt x="12019" y="-1"/>
                  <a:pt x="21690" y="9670"/>
                  <a:pt x="21690" y="21600"/>
                </a:cubicBezTo>
                <a:lnTo>
                  <a:pt x="90" y="2160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84999" name="Arc 9"/>
          <p:cNvSpPr>
            <a:spLocks/>
          </p:cNvSpPr>
          <p:nvPr/>
        </p:nvSpPr>
        <p:spPr bwMode="auto">
          <a:xfrm>
            <a:off x="2814638" y="3651250"/>
            <a:ext cx="406400" cy="920750"/>
          </a:xfrm>
          <a:custGeom>
            <a:avLst/>
            <a:gdLst>
              <a:gd name="T0" fmla="*/ 7167511 w 23043"/>
              <a:gd name="T1" fmla="*/ 39161881 h 21600"/>
              <a:gd name="T2" fmla="*/ 0 w 23043"/>
              <a:gd name="T3" fmla="*/ 0 h 21600"/>
              <a:gd name="T4" fmla="*/ 6718660 w 23043"/>
              <a:gd name="T5" fmla="*/ 0 h 21600"/>
              <a:gd name="T6" fmla="*/ 0 60000 65536"/>
              <a:gd name="T7" fmla="*/ 0 60000 65536"/>
              <a:gd name="T8" fmla="*/ 0 60000 65536"/>
              <a:gd name="T9" fmla="*/ 0 w 23043"/>
              <a:gd name="T10" fmla="*/ 0 h 21600"/>
              <a:gd name="T11" fmla="*/ 23043 w 23043"/>
              <a:gd name="T12" fmla="*/ 21600 h 21600"/>
            </a:gdLst>
            <a:ahLst/>
            <a:cxnLst>
              <a:cxn ang="T6">
                <a:pos x="T0" y="T1"/>
              </a:cxn>
              <a:cxn ang="T7">
                <a:pos x="T2" y="T3"/>
              </a:cxn>
              <a:cxn ang="T8">
                <a:pos x="T4" y="T5"/>
              </a:cxn>
            </a:cxnLst>
            <a:rect l="T9" t="T10" r="T11" b="T12"/>
            <a:pathLst>
              <a:path w="23043" h="21600" fill="none" extrusionOk="0">
                <a:moveTo>
                  <a:pt x="23042" y="21551"/>
                </a:moveTo>
                <a:cubicBezTo>
                  <a:pt x="22562" y="21583"/>
                  <a:pt x="22081" y="21599"/>
                  <a:pt x="21600" y="21599"/>
                </a:cubicBezTo>
                <a:cubicBezTo>
                  <a:pt x="9670" y="21599"/>
                  <a:pt x="-1" y="11929"/>
                  <a:pt x="-1" y="-1"/>
                </a:cubicBezTo>
              </a:path>
              <a:path w="23043" h="21600" stroke="0" extrusionOk="0">
                <a:moveTo>
                  <a:pt x="23042" y="21551"/>
                </a:moveTo>
                <a:cubicBezTo>
                  <a:pt x="22562" y="21583"/>
                  <a:pt x="22081" y="21599"/>
                  <a:pt x="21600" y="21599"/>
                </a:cubicBezTo>
                <a:cubicBezTo>
                  <a:pt x="9670" y="21599"/>
                  <a:pt x="-1" y="11929"/>
                  <a:pt x="-1" y="-1"/>
                </a:cubicBezTo>
                <a:lnTo>
                  <a:pt x="21600" y="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85000" name="Arc 10"/>
          <p:cNvSpPr>
            <a:spLocks/>
          </p:cNvSpPr>
          <p:nvPr/>
        </p:nvSpPr>
        <p:spPr bwMode="auto">
          <a:xfrm>
            <a:off x="2433638" y="3652838"/>
            <a:ext cx="304800" cy="762000"/>
          </a:xfrm>
          <a:custGeom>
            <a:avLst/>
            <a:gdLst>
              <a:gd name="T0" fmla="*/ 0 w 21600"/>
              <a:gd name="T1" fmla="*/ 26881666 h 21600"/>
              <a:gd name="T2" fmla="*/ 4278771 w 21600"/>
              <a:gd name="T3" fmla="*/ 0 h 21600"/>
              <a:gd name="T4" fmla="*/ 4301067 w 21600"/>
              <a:gd name="T5" fmla="*/ 2688166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close/>
              </a:path>
            </a:pathLst>
          </a:custGeom>
          <a:noFill/>
          <a:ln w="25400" cap="rnd">
            <a:solidFill>
              <a:schemeClr val="tx1"/>
            </a:solidFill>
            <a:round/>
            <a:headEnd type="stealth" w="med" len="lg"/>
            <a:tailEnd type="none" w="sm" len="sm"/>
          </a:ln>
        </p:spPr>
        <p:txBody>
          <a:bodyPr wrap="none" anchor="ctr"/>
          <a:lstStyle/>
          <a:p>
            <a:endParaRPr lang="fr-FR"/>
          </a:p>
        </p:txBody>
      </p:sp>
      <p:grpSp>
        <p:nvGrpSpPr>
          <p:cNvPr id="85001" name="Group 11"/>
          <p:cNvGrpSpPr>
            <a:grpSpLocks/>
          </p:cNvGrpSpPr>
          <p:nvPr/>
        </p:nvGrpSpPr>
        <p:grpSpPr bwMode="auto">
          <a:xfrm>
            <a:off x="2286000" y="4953000"/>
            <a:ext cx="292100" cy="292100"/>
            <a:chOff x="4468" y="3268"/>
            <a:chExt cx="184" cy="184"/>
          </a:xfrm>
        </p:grpSpPr>
        <p:sp>
          <p:nvSpPr>
            <p:cNvPr id="85025" name="Oval 12"/>
            <p:cNvSpPr>
              <a:spLocks noChangeArrowheads="1"/>
            </p:cNvSpPr>
            <p:nvPr/>
          </p:nvSpPr>
          <p:spPr bwMode="auto">
            <a:xfrm>
              <a:off x="4516" y="331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5026" name="Oval 13"/>
            <p:cNvSpPr>
              <a:spLocks noChangeArrowheads="1"/>
            </p:cNvSpPr>
            <p:nvPr/>
          </p:nvSpPr>
          <p:spPr bwMode="auto">
            <a:xfrm>
              <a:off x="4468" y="3268"/>
              <a:ext cx="184" cy="184"/>
            </a:xfrm>
            <a:prstGeom prst="ellipse">
              <a:avLst/>
            </a:prstGeom>
            <a:noFill/>
            <a:ln w="12700">
              <a:solidFill>
                <a:schemeClr val="tx1"/>
              </a:solidFill>
              <a:round/>
              <a:headEnd/>
              <a:tailEnd/>
            </a:ln>
          </p:spPr>
          <p:txBody>
            <a:bodyPr wrap="none" anchor="ctr"/>
            <a:lstStyle/>
            <a:p>
              <a:endParaRPr lang="fr-FR"/>
            </a:p>
          </p:txBody>
        </p:sp>
      </p:grpSp>
      <p:sp>
        <p:nvSpPr>
          <p:cNvPr id="85002" name="Line 14"/>
          <p:cNvSpPr>
            <a:spLocks noChangeShapeType="1"/>
          </p:cNvSpPr>
          <p:nvPr/>
        </p:nvSpPr>
        <p:spPr bwMode="auto">
          <a:xfrm>
            <a:off x="2819400" y="1981200"/>
            <a:ext cx="0" cy="304800"/>
          </a:xfrm>
          <a:prstGeom prst="line">
            <a:avLst/>
          </a:prstGeom>
          <a:noFill/>
          <a:ln w="9525">
            <a:solidFill>
              <a:schemeClr val="tx1"/>
            </a:solidFill>
            <a:miter lim="800000"/>
            <a:headEnd/>
            <a:tailEnd type="triangle" w="med" len="med"/>
          </a:ln>
        </p:spPr>
        <p:txBody>
          <a:bodyPr wrap="none"/>
          <a:lstStyle/>
          <a:p>
            <a:endParaRPr lang="en-US"/>
          </a:p>
        </p:txBody>
      </p:sp>
      <p:sp>
        <p:nvSpPr>
          <p:cNvPr id="85003" name="Line 15"/>
          <p:cNvSpPr>
            <a:spLocks noChangeShapeType="1"/>
          </p:cNvSpPr>
          <p:nvPr/>
        </p:nvSpPr>
        <p:spPr bwMode="auto">
          <a:xfrm>
            <a:off x="2819400" y="2362200"/>
            <a:ext cx="0" cy="609600"/>
          </a:xfrm>
          <a:prstGeom prst="line">
            <a:avLst/>
          </a:prstGeom>
          <a:noFill/>
          <a:ln w="9525">
            <a:solidFill>
              <a:schemeClr val="tx1"/>
            </a:solidFill>
            <a:miter lim="800000"/>
            <a:headEnd/>
            <a:tailEnd type="triangle" w="med" len="med"/>
          </a:ln>
        </p:spPr>
        <p:txBody>
          <a:bodyPr wrap="none"/>
          <a:lstStyle/>
          <a:p>
            <a:endParaRPr lang="en-US"/>
          </a:p>
        </p:txBody>
      </p:sp>
      <p:sp>
        <p:nvSpPr>
          <p:cNvPr id="85004" name="Line 16"/>
          <p:cNvSpPr>
            <a:spLocks noChangeShapeType="1"/>
          </p:cNvSpPr>
          <p:nvPr/>
        </p:nvSpPr>
        <p:spPr bwMode="auto">
          <a:xfrm>
            <a:off x="2819400" y="31242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85005" name="Line 17"/>
          <p:cNvSpPr>
            <a:spLocks noChangeShapeType="1"/>
          </p:cNvSpPr>
          <p:nvPr/>
        </p:nvSpPr>
        <p:spPr bwMode="auto">
          <a:xfrm>
            <a:off x="2438400" y="45720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85006" name="Oval 18"/>
          <p:cNvSpPr>
            <a:spLocks noChangeArrowheads="1"/>
          </p:cNvSpPr>
          <p:nvPr/>
        </p:nvSpPr>
        <p:spPr bwMode="auto">
          <a:xfrm>
            <a:off x="3200400" y="4495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5007" name="Line 19"/>
          <p:cNvSpPr>
            <a:spLocks noChangeShapeType="1"/>
          </p:cNvSpPr>
          <p:nvPr/>
        </p:nvSpPr>
        <p:spPr bwMode="auto">
          <a:xfrm>
            <a:off x="3276600" y="41148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85008" name="Oval 20"/>
          <p:cNvSpPr>
            <a:spLocks noChangeArrowheads="1"/>
          </p:cNvSpPr>
          <p:nvPr/>
        </p:nvSpPr>
        <p:spPr bwMode="auto">
          <a:xfrm>
            <a:off x="2362200" y="44196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5009" name="Oval 21"/>
          <p:cNvSpPr>
            <a:spLocks noChangeArrowheads="1"/>
          </p:cNvSpPr>
          <p:nvPr/>
        </p:nvSpPr>
        <p:spPr bwMode="auto">
          <a:xfrm>
            <a:off x="2743200" y="2971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5010" name="Oval 22"/>
          <p:cNvSpPr>
            <a:spLocks noChangeArrowheads="1"/>
          </p:cNvSpPr>
          <p:nvPr/>
        </p:nvSpPr>
        <p:spPr bwMode="auto">
          <a:xfrm>
            <a:off x="2743200" y="22860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grpSp>
        <p:nvGrpSpPr>
          <p:cNvPr id="85011" name="Group 23"/>
          <p:cNvGrpSpPr>
            <a:grpSpLocks/>
          </p:cNvGrpSpPr>
          <p:nvPr/>
        </p:nvGrpSpPr>
        <p:grpSpPr bwMode="auto">
          <a:xfrm>
            <a:off x="5791200" y="1752600"/>
            <a:ext cx="292100" cy="292100"/>
            <a:chOff x="1684" y="1204"/>
            <a:chExt cx="184" cy="184"/>
          </a:xfrm>
        </p:grpSpPr>
        <p:sp>
          <p:nvSpPr>
            <p:cNvPr id="85023" name="Oval 24"/>
            <p:cNvSpPr>
              <a:spLocks noChangeArrowheads="1"/>
            </p:cNvSpPr>
            <p:nvPr/>
          </p:nvSpPr>
          <p:spPr bwMode="auto">
            <a:xfrm>
              <a:off x="1732" y="1252"/>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5024" name="Oval 25"/>
            <p:cNvSpPr>
              <a:spLocks noChangeArrowheads="1"/>
            </p:cNvSpPr>
            <p:nvPr/>
          </p:nvSpPr>
          <p:spPr bwMode="auto">
            <a:xfrm>
              <a:off x="1684" y="1204"/>
              <a:ext cx="184" cy="184"/>
            </a:xfrm>
            <a:prstGeom prst="ellipse">
              <a:avLst/>
            </a:prstGeom>
            <a:noFill/>
            <a:ln w="12700">
              <a:solidFill>
                <a:schemeClr val="tx1"/>
              </a:solidFill>
              <a:round/>
              <a:headEnd/>
              <a:tailEnd/>
            </a:ln>
          </p:spPr>
          <p:txBody>
            <a:bodyPr wrap="none" anchor="ctr"/>
            <a:lstStyle/>
            <a:p>
              <a:endParaRPr lang="fr-FR"/>
            </a:p>
          </p:txBody>
        </p:sp>
      </p:grpSp>
      <p:sp>
        <p:nvSpPr>
          <p:cNvPr id="85012" name="Oval 26"/>
          <p:cNvSpPr>
            <a:spLocks noChangeArrowheads="1"/>
          </p:cNvSpPr>
          <p:nvPr/>
        </p:nvSpPr>
        <p:spPr bwMode="auto">
          <a:xfrm>
            <a:off x="5867400" y="23622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5013" name="Oval 27"/>
          <p:cNvSpPr>
            <a:spLocks noChangeArrowheads="1"/>
          </p:cNvSpPr>
          <p:nvPr/>
        </p:nvSpPr>
        <p:spPr bwMode="auto">
          <a:xfrm>
            <a:off x="6324600" y="28194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5014" name="Arc 28"/>
          <p:cNvSpPr>
            <a:spLocks/>
          </p:cNvSpPr>
          <p:nvPr/>
        </p:nvSpPr>
        <p:spPr bwMode="auto">
          <a:xfrm>
            <a:off x="6013450" y="2433638"/>
            <a:ext cx="382588" cy="381000"/>
          </a:xfrm>
          <a:custGeom>
            <a:avLst/>
            <a:gdLst>
              <a:gd name="T0" fmla="*/ 0 w 21690"/>
              <a:gd name="T1" fmla="*/ 0 h 21600"/>
              <a:gd name="T2" fmla="*/ 6748436 w 21690"/>
              <a:gd name="T3" fmla="*/ 6720416 h 21600"/>
              <a:gd name="T4" fmla="*/ 28011 w 21690"/>
              <a:gd name="T5" fmla="*/ 6720416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1"/>
                </a:cubicBezTo>
                <a:cubicBezTo>
                  <a:pt x="12019" y="-1"/>
                  <a:pt x="21690" y="9670"/>
                  <a:pt x="21690" y="21600"/>
                </a:cubicBezTo>
              </a:path>
              <a:path w="21690" h="21600" stroke="0" extrusionOk="0">
                <a:moveTo>
                  <a:pt x="0" y="0"/>
                </a:moveTo>
                <a:cubicBezTo>
                  <a:pt x="30" y="0"/>
                  <a:pt x="60" y="-1"/>
                  <a:pt x="90" y="-1"/>
                </a:cubicBezTo>
                <a:cubicBezTo>
                  <a:pt x="12019" y="-1"/>
                  <a:pt x="21690" y="9670"/>
                  <a:pt x="21690" y="21600"/>
                </a:cubicBezTo>
                <a:lnTo>
                  <a:pt x="90" y="2160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85015" name="Arc 29"/>
          <p:cNvSpPr>
            <a:spLocks/>
          </p:cNvSpPr>
          <p:nvPr/>
        </p:nvSpPr>
        <p:spPr bwMode="auto">
          <a:xfrm>
            <a:off x="5943600" y="2514600"/>
            <a:ext cx="406400" cy="381000"/>
          </a:xfrm>
          <a:custGeom>
            <a:avLst/>
            <a:gdLst>
              <a:gd name="T0" fmla="*/ 7167511 w 23043"/>
              <a:gd name="T1" fmla="*/ 6705476 h 21600"/>
              <a:gd name="T2" fmla="*/ 0 w 23043"/>
              <a:gd name="T3" fmla="*/ 0 h 21600"/>
              <a:gd name="T4" fmla="*/ 6718660 w 23043"/>
              <a:gd name="T5" fmla="*/ 0 h 21600"/>
              <a:gd name="T6" fmla="*/ 0 60000 65536"/>
              <a:gd name="T7" fmla="*/ 0 60000 65536"/>
              <a:gd name="T8" fmla="*/ 0 60000 65536"/>
              <a:gd name="T9" fmla="*/ 0 w 23043"/>
              <a:gd name="T10" fmla="*/ 0 h 21600"/>
              <a:gd name="T11" fmla="*/ 23043 w 23043"/>
              <a:gd name="T12" fmla="*/ 21600 h 21600"/>
            </a:gdLst>
            <a:ahLst/>
            <a:cxnLst>
              <a:cxn ang="T6">
                <a:pos x="T0" y="T1"/>
              </a:cxn>
              <a:cxn ang="T7">
                <a:pos x="T2" y="T3"/>
              </a:cxn>
              <a:cxn ang="T8">
                <a:pos x="T4" y="T5"/>
              </a:cxn>
            </a:cxnLst>
            <a:rect l="T9" t="T10" r="T11" b="T12"/>
            <a:pathLst>
              <a:path w="23043" h="21600" fill="none" extrusionOk="0">
                <a:moveTo>
                  <a:pt x="23042" y="21551"/>
                </a:moveTo>
                <a:cubicBezTo>
                  <a:pt x="22562" y="21583"/>
                  <a:pt x="22081" y="21599"/>
                  <a:pt x="21600" y="21599"/>
                </a:cubicBezTo>
                <a:cubicBezTo>
                  <a:pt x="9670" y="21599"/>
                  <a:pt x="-1" y="11929"/>
                  <a:pt x="-1" y="-1"/>
                </a:cubicBezTo>
              </a:path>
              <a:path w="23043" h="21600" stroke="0" extrusionOk="0">
                <a:moveTo>
                  <a:pt x="23042" y="21551"/>
                </a:moveTo>
                <a:cubicBezTo>
                  <a:pt x="22562" y="21583"/>
                  <a:pt x="22081" y="21599"/>
                  <a:pt x="21600" y="21599"/>
                </a:cubicBezTo>
                <a:cubicBezTo>
                  <a:pt x="9670" y="21599"/>
                  <a:pt x="-1" y="11929"/>
                  <a:pt x="-1" y="-1"/>
                </a:cubicBezTo>
                <a:lnTo>
                  <a:pt x="21600" y="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85016" name="Arc 30"/>
          <p:cNvSpPr>
            <a:spLocks/>
          </p:cNvSpPr>
          <p:nvPr/>
        </p:nvSpPr>
        <p:spPr bwMode="auto">
          <a:xfrm>
            <a:off x="5557838" y="2509838"/>
            <a:ext cx="304800" cy="762000"/>
          </a:xfrm>
          <a:custGeom>
            <a:avLst/>
            <a:gdLst>
              <a:gd name="T0" fmla="*/ 0 w 21600"/>
              <a:gd name="T1" fmla="*/ 26881666 h 21600"/>
              <a:gd name="T2" fmla="*/ 4278771 w 21600"/>
              <a:gd name="T3" fmla="*/ 0 h 21600"/>
              <a:gd name="T4" fmla="*/ 4301067 w 21600"/>
              <a:gd name="T5" fmla="*/ 2688166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close/>
              </a:path>
            </a:pathLst>
          </a:custGeom>
          <a:noFill/>
          <a:ln w="25400" cap="rnd">
            <a:solidFill>
              <a:schemeClr val="tx1"/>
            </a:solidFill>
            <a:round/>
            <a:headEnd type="stealth" w="med" len="lg"/>
            <a:tailEnd type="none" w="sm" len="sm"/>
          </a:ln>
        </p:spPr>
        <p:txBody>
          <a:bodyPr wrap="none" anchor="ctr"/>
          <a:lstStyle/>
          <a:p>
            <a:endParaRPr lang="fr-FR"/>
          </a:p>
        </p:txBody>
      </p:sp>
      <p:grpSp>
        <p:nvGrpSpPr>
          <p:cNvPr id="85017" name="Group 31"/>
          <p:cNvGrpSpPr>
            <a:grpSpLocks/>
          </p:cNvGrpSpPr>
          <p:nvPr/>
        </p:nvGrpSpPr>
        <p:grpSpPr bwMode="auto">
          <a:xfrm>
            <a:off x="5410200" y="3200400"/>
            <a:ext cx="292100" cy="292100"/>
            <a:chOff x="4468" y="3268"/>
            <a:chExt cx="184" cy="184"/>
          </a:xfrm>
        </p:grpSpPr>
        <p:sp>
          <p:nvSpPr>
            <p:cNvPr id="85021" name="Oval 32"/>
            <p:cNvSpPr>
              <a:spLocks noChangeArrowheads="1"/>
            </p:cNvSpPr>
            <p:nvPr/>
          </p:nvSpPr>
          <p:spPr bwMode="auto">
            <a:xfrm>
              <a:off x="4516" y="331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5022" name="Oval 33"/>
            <p:cNvSpPr>
              <a:spLocks noChangeArrowheads="1"/>
            </p:cNvSpPr>
            <p:nvPr/>
          </p:nvSpPr>
          <p:spPr bwMode="auto">
            <a:xfrm>
              <a:off x="4468" y="3268"/>
              <a:ext cx="184" cy="184"/>
            </a:xfrm>
            <a:prstGeom prst="ellipse">
              <a:avLst/>
            </a:prstGeom>
            <a:noFill/>
            <a:ln w="12700">
              <a:solidFill>
                <a:schemeClr val="tx1"/>
              </a:solidFill>
              <a:round/>
              <a:headEnd/>
              <a:tailEnd/>
            </a:ln>
          </p:spPr>
          <p:txBody>
            <a:bodyPr wrap="none" anchor="ctr"/>
            <a:lstStyle/>
            <a:p>
              <a:endParaRPr lang="fr-FR"/>
            </a:p>
          </p:txBody>
        </p:sp>
      </p:grpSp>
      <p:sp>
        <p:nvSpPr>
          <p:cNvPr id="85018" name="Line 34"/>
          <p:cNvSpPr>
            <a:spLocks noChangeShapeType="1"/>
          </p:cNvSpPr>
          <p:nvPr/>
        </p:nvSpPr>
        <p:spPr bwMode="auto">
          <a:xfrm>
            <a:off x="5943600" y="2057400"/>
            <a:ext cx="0" cy="304800"/>
          </a:xfrm>
          <a:prstGeom prst="line">
            <a:avLst/>
          </a:prstGeom>
          <a:noFill/>
          <a:ln w="9525">
            <a:solidFill>
              <a:schemeClr val="tx1"/>
            </a:solidFill>
            <a:miter lim="800000"/>
            <a:headEnd/>
            <a:tailEnd type="triangle" w="med" len="med"/>
          </a:ln>
        </p:spPr>
        <p:txBody>
          <a:bodyPr wrap="none"/>
          <a:lstStyle/>
          <a:p>
            <a:endParaRPr lang="en-US"/>
          </a:p>
        </p:txBody>
      </p:sp>
      <p:sp>
        <p:nvSpPr>
          <p:cNvPr id="85019" name="Text Box 35"/>
          <p:cNvSpPr txBox="1">
            <a:spLocks noChangeArrowheads="1"/>
          </p:cNvSpPr>
          <p:nvPr/>
        </p:nvSpPr>
        <p:spPr bwMode="auto">
          <a:xfrm>
            <a:off x="2133600" y="5562600"/>
            <a:ext cx="1611313" cy="457200"/>
          </a:xfrm>
          <a:prstGeom prst="rect">
            <a:avLst/>
          </a:prstGeom>
          <a:noFill/>
          <a:ln w="9525">
            <a:noFill/>
            <a:miter lim="800000"/>
            <a:headEnd/>
            <a:tailEnd/>
          </a:ln>
        </p:spPr>
        <p:txBody>
          <a:bodyPr wrap="none">
            <a:spAutoFit/>
          </a:bodyPr>
          <a:lstStyle/>
          <a:p>
            <a:r>
              <a:rPr lang="fr-FR"/>
              <a:t>V= 8 -8 +2 </a:t>
            </a:r>
          </a:p>
        </p:txBody>
      </p:sp>
      <p:sp>
        <p:nvSpPr>
          <p:cNvPr id="85020" name="Text Box 36"/>
          <p:cNvSpPr txBox="1">
            <a:spLocks noChangeArrowheads="1"/>
          </p:cNvSpPr>
          <p:nvPr/>
        </p:nvSpPr>
        <p:spPr bwMode="auto">
          <a:xfrm>
            <a:off x="5622925" y="5527675"/>
            <a:ext cx="1382713" cy="457200"/>
          </a:xfrm>
          <a:prstGeom prst="rect">
            <a:avLst/>
          </a:prstGeom>
          <a:noFill/>
          <a:ln w="9525">
            <a:noFill/>
            <a:miter lim="800000"/>
            <a:headEnd/>
            <a:tailEnd/>
          </a:ln>
        </p:spPr>
        <p:txBody>
          <a:bodyPr wrap="none">
            <a:spAutoFit/>
          </a:bodyPr>
          <a:lstStyle/>
          <a:p>
            <a:r>
              <a:rPr lang="fr-FR"/>
              <a:t>V= 4-4+2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fr-FR"/>
              <a:t>Avantages</a:t>
            </a:r>
          </a:p>
        </p:txBody>
      </p:sp>
      <p:sp>
        <p:nvSpPr>
          <p:cNvPr id="86019" name="Rectangle 3"/>
          <p:cNvSpPr>
            <a:spLocks noGrp="1" noChangeArrowheads="1"/>
          </p:cNvSpPr>
          <p:nvPr>
            <p:ph type="body" idx="1"/>
          </p:nvPr>
        </p:nvSpPr>
        <p:spPr/>
        <p:txBody>
          <a:bodyPr/>
          <a:lstStyle/>
          <a:p>
            <a:pPr eaLnBrk="1" hangingPunct="1"/>
            <a:r>
              <a:rPr lang="fr-FR" sz="2000" dirty="0"/>
              <a:t>Mesure la complexité du code et donc  la complexité du problème traité.</a:t>
            </a:r>
          </a:p>
          <a:p>
            <a:pPr eaLnBrk="1" hangingPunct="1"/>
            <a:r>
              <a:rPr lang="fr-FR" sz="2000" dirty="0"/>
              <a:t>Mesure les efforts de test. Localise les endroits où concentrer ses ressources et son attention lors du test. En surveillant et limitant la valeur de cette métrique lors du développement, on assure une meilleure compréhension du code et évite l’écriture de code dont la vérification de la logique nécessiterait des quantités considérables de tests.</a:t>
            </a:r>
          </a:p>
          <a:p>
            <a:pPr eaLnBrk="1" hangingPunct="1"/>
            <a:r>
              <a:rPr lang="fr-FR" sz="2000" dirty="0"/>
              <a:t>Facile à utiliser.</a:t>
            </a:r>
          </a:p>
          <a:p>
            <a:pPr eaLnBrk="1" hangingPunct="1"/>
            <a:r>
              <a:rPr lang="fr-FR" sz="2000" dirty="0"/>
              <a:t>Indépendante du langage utilisé.</a:t>
            </a:r>
          </a:p>
          <a:p>
            <a:pPr eaLnBrk="1" hangingPunct="1"/>
            <a:r>
              <a:rPr lang="fr-FR" sz="2000" dirty="0"/>
              <a:t>Permet de quantifier et planifier les ressources pour les phases de test.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599BC-4781-1F40-B820-863F9EC02344}"/>
              </a:ext>
            </a:extLst>
          </p:cNvPr>
          <p:cNvSpPr>
            <a:spLocks noGrp="1"/>
          </p:cNvSpPr>
          <p:nvPr>
            <p:ph type="title"/>
          </p:nvPr>
        </p:nvSpPr>
        <p:spPr/>
        <p:txBody>
          <a:bodyPr/>
          <a:lstStyle/>
          <a:p>
            <a:r>
              <a:rPr lang="fr-FR" dirty="0"/>
              <a:t>Un autre exemple</a:t>
            </a:r>
          </a:p>
        </p:txBody>
      </p:sp>
      <p:pic>
        <p:nvPicPr>
          <p:cNvPr id="4" name="Espace réservé du contenu 3">
            <a:extLst>
              <a:ext uri="{FF2B5EF4-FFF2-40B4-BE49-F238E27FC236}">
                <a16:creationId xmlns:a16="http://schemas.microsoft.com/office/drawing/2014/main" id="{7F9B8FAD-D1FA-894D-986B-F84D94A470AD}"/>
              </a:ext>
            </a:extLst>
          </p:cNvPr>
          <p:cNvPicPr>
            <a:picLocks noGrp="1" noChangeAspect="1"/>
          </p:cNvPicPr>
          <p:nvPr>
            <p:ph idx="1"/>
          </p:nvPr>
        </p:nvPicPr>
        <p:blipFill>
          <a:blip r:embed="rId2"/>
          <a:stretch>
            <a:fillRect/>
          </a:stretch>
        </p:blipFill>
        <p:spPr>
          <a:xfrm>
            <a:off x="685800" y="1902650"/>
            <a:ext cx="7772400" cy="3890899"/>
          </a:xfrm>
          <a:prstGeom prst="rect">
            <a:avLst/>
          </a:prstGeom>
        </p:spPr>
      </p:pic>
    </p:spTree>
    <p:extLst>
      <p:ext uri="{BB962C8B-B14F-4D97-AF65-F5344CB8AC3E}">
        <p14:creationId xmlns:p14="http://schemas.microsoft.com/office/powerpoint/2010/main" val="275682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p:txBody>
          <a:bodyPr/>
          <a:lstStyle/>
          <a:p>
            <a:pPr eaLnBrk="1" hangingPunct="1"/>
            <a:r>
              <a:rPr lang="fr-FR"/>
              <a:t>Graphe de contrôle</a:t>
            </a:r>
          </a:p>
        </p:txBody>
      </p:sp>
      <p:sp>
        <p:nvSpPr>
          <p:cNvPr id="60419" name="Rectangle 4"/>
          <p:cNvSpPr>
            <a:spLocks noGrp="1" noChangeArrowheads="1"/>
          </p:cNvSpPr>
          <p:nvPr>
            <p:ph type="subTitle" idx="1"/>
          </p:nvPr>
        </p:nvSpPr>
        <p:spPr/>
        <p:txBody>
          <a:bodyPr/>
          <a:lstStyle/>
          <a:p>
            <a:pPr eaLnBrk="1" hangingPunct="1"/>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5E29DB4-DE7F-044E-9579-0D26593AADE6}"/>
              </a:ext>
            </a:extLst>
          </p:cNvPr>
          <p:cNvPicPr>
            <a:picLocks noChangeAspect="1"/>
          </p:cNvPicPr>
          <p:nvPr/>
        </p:nvPicPr>
        <p:blipFill>
          <a:blip r:embed="rId2"/>
          <a:stretch>
            <a:fillRect/>
          </a:stretch>
        </p:blipFill>
        <p:spPr>
          <a:xfrm>
            <a:off x="1676400" y="1625600"/>
            <a:ext cx="5791200" cy="3606800"/>
          </a:xfrm>
          <a:prstGeom prst="rect">
            <a:avLst/>
          </a:prstGeom>
        </p:spPr>
      </p:pic>
      <p:sp>
        <p:nvSpPr>
          <p:cNvPr id="5" name="Titre 1">
            <a:extLst>
              <a:ext uri="{FF2B5EF4-FFF2-40B4-BE49-F238E27FC236}">
                <a16:creationId xmlns:a16="http://schemas.microsoft.com/office/drawing/2014/main" id="{ED50F8C8-756C-A840-89A0-E9A0BA4FD6BE}"/>
              </a:ext>
            </a:extLst>
          </p:cNvPr>
          <p:cNvSpPr>
            <a:spLocks noGrp="1"/>
          </p:cNvSpPr>
          <p:nvPr>
            <p:ph type="title"/>
          </p:nvPr>
        </p:nvSpPr>
        <p:spPr>
          <a:xfrm>
            <a:off x="685800" y="768350"/>
            <a:ext cx="7772400" cy="679450"/>
          </a:xfrm>
        </p:spPr>
        <p:txBody>
          <a:bodyPr/>
          <a:lstStyle/>
          <a:p>
            <a:r>
              <a:rPr lang="fr-FR" dirty="0"/>
              <a:t>Un autre exemple</a:t>
            </a:r>
          </a:p>
        </p:txBody>
      </p:sp>
    </p:spTree>
    <p:extLst>
      <p:ext uri="{BB962C8B-B14F-4D97-AF65-F5344CB8AC3E}">
        <p14:creationId xmlns:p14="http://schemas.microsoft.com/office/powerpoint/2010/main" val="445058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2D86606-F018-7F45-919C-CCE96EA077A1}"/>
              </a:ext>
            </a:extLst>
          </p:cNvPr>
          <p:cNvPicPr>
            <a:picLocks noChangeAspect="1"/>
          </p:cNvPicPr>
          <p:nvPr/>
        </p:nvPicPr>
        <p:blipFill>
          <a:blip r:embed="rId2"/>
          <a:stretch>
            <a:fillRect/>
          </a:stretch>
        </p:blipFill>
        <p:spPr>
          <a:xfrm>
            <a:off x="467544" y="620688"/>
            <a:ext cx="7874000" cy="5702300"/>
          </a:xfrm>
          <a:prstGeom prst="rect">
            <a:avLst/>
          </a:prstGeom>
        </p:spPr>
      </p:pic>
    </p:spTree>
    <p:extLst>
      <p:ext uri="{BB962C8B-B14F-4D97-AF65-F5344CB8AC3E}">
        <p14:creationId xmlns:p14="http://schemas.microsoft.com/office/powerpoint/2010/main" val="332490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A10E34F-7A7F-164E-A019-F7A374C4C293}"/>
              </a:ext>
            </a:extLst>
          </p:cNvPr>
          <p:cNvPicPr>
            <a:picLocks noChangeAspect="1"/>
          </p:cNvPicPr>
          <p:nvPr/>
        </p:nvPicPr>
        <p:blipFill>
          <a:blip r:embed="rId2"/>
          <a:stretch>
            <a:fillRect/>
          </a:stretch>
        </p:blipFill>
        <p:spPr>
          <a:xfrm>
            <a:off x="899592" y="764704"/>
            <a:ext cx="6532432" cy="5040212"/>
          </a:xfrm>
          <a:prstGeom prst="rect">
            <a:avLst/>
          </a:prstGeom>
        </p:spPr>
      </p:pic>
    </p:spTree>
    <p:extLst>
      <p:ext uri="{BB962C8B-B14F-4D97-AF65-F5344CB8AC3E}">
        <p14:creationId xmlns:p14="http://schemas.microsoft.com/office/powerpoint/2010/main" val="32046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C1DCE-9C5E-A544-8BD8-71A1EC729FB9}"/>
              </a:ext>
            </a:extLst>
          </p:cNvPr>
          <p:cNvSpPr>
            <a:spLocks noGrp="1"/>
          </p:cNvSpPr>
          <p:nvPr>
            <p:ph type="title"/>
          </p:nvPr>
        </p:nvSpPr>
        <p:spPr/>
        <p:txBody>
          <a:bodyPr/>
          <a:lstStyle/>
          <a:p>
            <a:r>
              <a:rPr lang="fr-FR" dirty="0"/>
              <a:t>Outils logiciels</a:t>
            </a:r>
          </a:p>
        </p:txBody>
      </p:sp>
      <p:sp>
        <p:nvSpPr>
          <p:cNvPr id="3" name="Espace réservé du contenu 2">
            <a:extLst>
              <a:ext uri="{FF2B5EF4-FFF2-40B4-BE49-F238E27FC236}">
                <a16:creationId xmlns:a16="http://schemas.microsoft.com/office/drawing/2014/main" id="{DE02F85F-9CF0-A244-B35C-E4397B7CD31F}"/>
              </a:ext>
            </a:extLst>
          </p:cNvPr>
          <p:cNvSpPr>
            <a:spLocks noGrp="1"/>
          </p:cNvSpPr>
          <p:nvPr>
            <p:ph idx="1"/>
          </p:nvPr>
        </p:nvSpPr>
        <p:spPr/>
        <p:txBody>
          <a:bodyPr/>
          <a:lstStyle/>
          <a:p>
            <a:r>
              <a:rPr lang="fr-FR" b="0" dirty="0"/>
              <a:t>For JavaScript, an </a:t>
            </a:r>
            <a:r>
              <a:rPr lang="fr-FR" b="0" dirty="0" err="1"/>
              <a:t>eslint</a:t>
            </a:r>
            <a:r>
              <a:rPr lang="fr-FR" b="0" dirty="0"/>
              <a:t> </a:t>
            </a:r>
            <a:r>
              <a:rPr lang="fr-FR" b="0" dirty="0" err="1"/>
              <a:t>rule</a:t>
            </a:r>
            <a:r>
              <a:rPr lang="fr-FR" b="0" dirty="0"/>
              <a:t> </a:t>
            </a:r>
            <a:r>
              <a:rPr lang="fr-FR" b="0" dirty="0" err="1"/>
              <a:t>which</a:t>
            </a:r>
            <a:r>
              <a:rPr lang="fr-FR" b="0" dirty="0"/>
              <a:t> </a:t>
            </a:r>
            <a:r>
              <a:rPr lang="fr-FR" b="0" dirty="0" err="1"/>
              <a:t>allows</a:t>
            </a:r>
            <a:r>
              <a:rPr lang="fr-FR" b="0" dirty="0"/>
              <a:t> setting a </a:t>
            </a:r>
            <a:r>
              <a:rPr lang="fr-FR" b="0" dirty="0" err="1"/>
              <a:t>cyclomatic</a:t>
            </a:r>
            <a:r>
              <a:rPr lang="fr-FR" b="0" dirty="0"/>
              <a:t> </a:t>
            </a:r>
            <a:r>
              <a:rPr lang="fr-FR" b="0" dirty="0" err="1"/>
              <a:t>complexity</a:t>
            </a:r>
            <a:r>
              <a:rPr lang="fr-FR" b="0" dirty="0"/>
              <a:t> </a:t>
            </a:r>
            <a:r>
              <a:rPr lang="fr-FR" b="0" dirty="0" err="1"/>
              <a:t>threshold</a:t>
            </a:r>
            <a:r>
              <a:rPr lang="fr-FR" b="0" dirty="0"/>
              <a:t>: </a:t>
            </a:r>
            <a:r>
              <a:rPr lang="fr-FR" b="0" u="sng" dirty="0">
                <a:hlinkClick r:id="rId2"/>
              </a:rPr>
              <a:t>https://eslint.org/docs/rules/complexity</a:t>
            </a:r>
            <a:endParaRPr lang="fr-FR" b="0" dirty="0"/>
          </a:p>
          <a:p>
            <a:r>
              <a:rPr lang="fr-FR" b="0" dirty="0" err="1"/>
              <a:t>VSCode</a:t>
            </a:r>
            <a:r>
              <a:rPr lang="fr-FR" b="0" dirty="0"/>
              <a:t> </a:t>
            </a:r>
            <a:r>
              <a:rPr lang="fr-FR" b="0" dirty="0" err="1"/>
              <a:t>CodeMetrics</a:t>
            </a:r>
            <a:r>
              <a:rPr lang="fr-FR" b="0" dirty="0"/>
              <a:t> extension (for JavaScript): </a:t>
            </a:r>
            <a:r>
              <a:rPr lang="fr-FR" b="0" u="sng" dirty="0">
                <a:hlinkClick r:id="rId3"/>
              </a:rPr>
              <a:t>https://marketplace.visualstudio.com/items?itemName=kisstkondoros.vscode-codemetrics</a:t>
            </a:r>
            <a:endParaRPr lang="fr-FR" b="0" dirty="0"/>
          </a:p>
          <a:p>
            <a:r>
              <a:rPr lang="fr-FR" b="0" dirty="0" err="1"/>
              <a:t>checkstyle</a:t>
            </a:r>
            <a:r>
              <a:rPr lang="fr-FR" b="0" dirty="0"/>
              <a:t> for Java, </a:t>
            </a:r>
            <a:r>
              <a:rPr lang="fr-FR" b="0" dirty="0" err="1"/>
              <a:t>which</a:t>
            </a:r>
            <a:r>
              <a:rPr lang="fr-FR" b="0" dirty="0"/>
              <a:t> </a:t>
            </a:r>
            <a:r>
              <a:rPr lang="fr-FR" b="0" dirty="0" err="1"/>
              <a:t>can</a:t>
            </a:r>
            <a:r>
              <a:rPr lang="fr-FR" b="0" dirty="0"/>
              <a:t> </a:t>
            </a:r>
            <a:r>
              <a:rPr lang="fr-FR" b="0" dirty="0" err="1"/>
              <a:t>be</a:t>
            </a:r>
            <a:r>
              <a:rPr lang="fr-FR" b="0" dirty="0"/>
              <a:t> </a:t>
            </a:r>
            <a:r>
              <a:rPr lang="fr-FR" b="0" dirty="0" err="1"/>
              <a:t>used</a:t>
            </a:r>
            <a:r>
              <a:rPr lang="fr-FR" b="0" dirty="0"/>
              <a:t> in </a:t>
            </a:r>
            <a:r>
              <a:rPr lang="fr-FR" b="0" dirty="0" err="1"/>
              <a:t>your</a:t>
            </a:r>
            <a:r>
              <a:rPr lang="fr-FR" b="0" dirty="0"/>
              <a:t> IDE or CI: </a:t>
            </a:r>
            <a:r>
              <a:rPr lang="fr-FR" b="0" u="sng" dirty="0">
                <a:hlinkClick r:id="rId4"/>
              </a:rPr>
              <a:t>https://github.com/checkstyle/checkstyle</a:t>
            </a:r>
            <a:endParaRPr lang="fr-FR" b="0" dirty="0"/>
          </a:p>
          <a:p>
            <a:r>
              <a:rPr lang="fr-FR" b="0" dirty="0" err="1"/>
              <a:t>JArchitect</a:t>
            </a:r>
            <a:r>
              <a:rPr lang="fr-FR" b="0" dirty="0"/>
              <a:t> for Java: </a:t>
            </a:r>
            <a:r>
              <a:rPr lang="fr-FR" b="0" u="sng" dirty="0">
                <a:hlinkClick r:id="rId5"/>
              </a:rPr>
              <a:t>https://www.jarchitect.com/</a:t>
            </a:r>
            <a:endParaRPr lang="fr-FR" b="0" dirty="0"/>
          </a:p>
          <a:p>
            <a:r>
              <a:rPr lang="fr-FR" b="0" dirty="0" err="1"/>
              <a:t>SonarQube</a:t>
            </a:r>
            <a:r>
              <a:rPr lang="fr-FR" b="0" dirty="0"/>
              <a:t> for 27 </a:t>
            </a:r>
            <a:r>
              <a:rPr lang="fr-FR" b="0" dirty="0" err="1"/>
              <a:t>Programming</a:t>
            </a:r>
            <a:r>
              <a:rPr lang="fr-FR" b="0" dirty="0"/>
              <a:t> </a:t>
            </a:r>
            <a:r>
              <a:rPr lang="fr-FR" b="0" dirty="0" err="1"/>
              <a:t>Languages</a:t>
            </a:r>
            <a:r>
              <a:rPr lang="fr-FR" b="0" dirty="0"/>
              <a:t>: </a:t>
            </a:r>
            <a:r>
              <a:rPr lang="fr-FR" b="0" u="sng" dirty="0">
                <a:hlinkClick r:id="rId6"/>
              </a:rPr>
              <a:t>https://www.sonarqube.org/</a:t>
            </a:r>
            <a:endParaRPr lang="fr-FR" b="0" dirty="0"/>
          </a:p>
          <a:p>
            <a:endParaRPr lang="fr-FR" dirty="0"/>
          </a:p>
        </p:txBody>
      </p:sp>
    </p:spTree>
    <p:extLst>
      <p:ext uri="{BB962C8B-B14F-4D97-AF65-F5344CB8AC3E}">
        <p14:creationId xmlns:p14="http://schemas.microsoft.com/office/powerpoint/2010/main" val="2759194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48FAD43-26C4-BE4F-ABC6-18AACF4F95F2}"/>
              </a:ext>
            </a:extLst>
          </p:cNvPr>
          <p:cNvSpPr>
            <a:spLocks noGrp="1"/>
          </p:cNvSpPr>
          <p:nvPr>
            <p:ph idx="1"/>
          </p:nvPr>
        </p:nvSpPr>
        <p:spPr/>
        <p:txBody>
          <a:bodyPr/>
          <a:lstStyle/>
          <a:p>
            <a:pPr marL="0" indent="0">
              <a:buNone/>
            </a:pPr>
            <a:r>
              <a:rPr lang="fr-FR" dirty="0" err="1"/>
              <a:t>McCabe</a:t>
            </a:r>
            <a:r>
              <a:rPr lang="fr-FR" dirty="0"/>
              <a:t> a proposé une mesure appelée la </a:t>
            </a:r>
            <a:r>
              <a:rPr lang="fr-FR" i="1" dirty="0"/>
              <a:t>complexité essentielle</a:t>
            </a:r>
            <a:r>
              <a:rPr lang="fr-FR" dirty="0"/>
              <a:t> pour évaluer le degré de structuration.</a:t>
            </a:r>
          </a:p>
          <a:p>
            <a:pPr marL="0" indent="0">
              <a:buNone/>
            </a:pPr>
            <a:endParaRPr lang="fr-FR" dirty="0"/>
          </a:p>
          <a:p>
            <a:pPr lvl="0"/>
            <a:r>
              <a:rPr lang="fr-FR" i="1" dirty="0" err="1"/>
              <a:t>ev</a:t>
            </a:r>
            <a:r>
              <a:rPr lang="fr-FR" dirty="0"/>
              <a:t>(</a:t>
            </a:r>
            <a:r>
              <a:rPr lang="fr-FR" i="1" dirty="0"/>
              <a:t>F</a:t>
            </a:r>
            <a:r>
              <a:rPr lang="fr-FR" dirty="0"/>
              <a:t>) = </a:t>
            </a:r>
            <a:r>
              <a:rPr lang="fr-FR" i="1" dirty="0"/>
              <a:t>v</a:t>
            </a:r>
            <a:r>
              <a:rPr lang="fr-FR" dirty="0"/>
              <a:t>(</a:t>
            </a:r>
            <a:r>
              <a:rPr lang="fr-FR" i="1" dirty="0"/>
              <a:t>F</a:t>
            </a:r>
            <a:r>
              <a:rPr lang="fr-FR" dirty="0"/>
              <a:t>) -</a:t>
            </a:r>
            <a:r>
              <a:rPr lang="fr-FR" i="1" dirty="0"/>
              <a:t>m</a:t>
            </a:r>
            <a:r>
              <a:rPr lang="fr-FR" dirty="0"/>
              <a:t> où </a:t>
            </a:r>
            <a:r>
              <a:rPr lang="fr-FR" i="1" dirty="0"/>
              <a:t>m</a:t>
            </a:r>
            <a:r>
              <a:rPr lang="fr-FR" dirty="0"/>
              <a:t> est le nombre de sous-graphes premiers </a:t>
            </a:r>
            <a:r>
              <a:rPr lang="fr-FR" i="1" dirty="0" err="1"/>
              <a:t>D</a:t>
            </a:r>
            <a:r>
              <a:rPr lang="fr-FR" dirty="0" err="1"/>
              <a:t>-structurés</a:t>
            </a:r>
            <a:r>
              <a:rPr lang="fr-FR" dirty="0"/>
              <a:t> de </a:t>
            </a:r>
            <a:r>
              <a:rPr lang="fr-FR" i="1" dirty="0"/>
              <a:t>F</a:t>
            </a:r>
            <a:r>
              <a:rPr lang="fr-FR" dirty="0"/>
              <a:t>.</a:t>
            </a:r>
          </a:p>
          <a:p>
            <a:pPr lvl="0"/>
            <a:r>
              <a:rPr lang="fr-FR" dirty="0"/>
              <a:t>Quand le graphe est </a:t>
            </a:r>
            <a:r>
              <a:rPr lang="fr-FR" i="1" dirty="0" err="1"/>
              <a:t>D</a:t>
            </a:r>
            <a:r>
              <a:rPr lang="fr-FR" dirty="0" err="1"/>
              <a:t>-structuré</a:t>
            </a:r>
            <a:r>
              <a:rPr lang="fr-FR" dirty="0"/>
              <a:t> </a:t>
            </a:r>
            <a:r>
              <a:rPr lang="fr-FR" i="1" dirty="0" err="1"/>
              <a:t>ev</a:t>
            </a:r>
            <a:r>
              <a:rPr lang="fr-FR" dirty="0"/>
              <a:t>(</a:t>
            </a:r>
            <a:r>
              <a:rPr lang="fr-FR" i="1" dirty="0"/>
              <a:t>F</a:t>
            </a:r>
            <a:r>
              <a:rPr lang="fr-FR" dirty="0"/>
              <a:t>) = 1.</a:t>
            </a:r>
          </a:p>
          <a:p>
            <a:pPr lvl="0"/>
            <a:r>
              <a:rPr lang="fr-FR" dirty="0"/>
              <a:t>Quand le graphe n'est pas structuré la mesure de la complexité essentielle peut être contre intuitive.</a:t>
            </a:r>
          </a:p>
          <a:p>
            <a:endParaRPr lang="fr-FR" dirty="0"/>
          </a:p>
        </p:txBody>
      </p:sp>
      <p:sp>
        <p:nvSpPr>
          <p:cNvPr id="4" name="Rectangle 2">
            <a:extLst>
              <a:ext uri="{FF2B5EF4-FFF2-40B4-BE49-F238E27FC236}">
                <a16:creationId xmlns:a16="http://schemas.microsoft.com/office/drawing/2014/main" id="{45D74C77-AED4-9246-9E40-2DA61AB6BED5}"/>
              </a:ext>
            </a:extLst>
          </p:cNvPr>
          <p:cNvSpPr txBox="1">
            <a:spLocks noChangeArrowheads="1"/>
          </p:cNvSpPr>
          <p:nvPr/>
        </p:nvSpPr>
        <p:spPr bwMode="auto">
          <a:xfrm>
            <a:off x="838200" y="920750"/>
            <a:ext cx="7772400" cy="679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a:solidFill>
                  <a:srgbClr val="000000"/>
                </a:solidFill>
                <a:latin typeface="+mj-lt"/>
                <a:ea typeface="ＭＳ Ｐゴシック" charset="-128"/>
                <a:cs typeface="+mj-cs"/>
              </a:defRPr>
            </a:lvl1pPr>
            <a:lvl2pPr algn="ctr" rtl="0" eaLnBrk="0" fontAlgn="base" hangingPunct="0">
              <a:spcBef>
                <a:spcPct val="0"/>
              </a:spcBef>
              <a:spcAft>
                <a:spcPct val="0"/>
              </a:spcAft>
              <a:defRPr sz="3200">
                <a:solidFill>
                  <a:srgbClr val="000000"/>
                </a:solidFill>
                <a:latin typeface="Arial Black" charset="0"/>
                <a:ea typeface="ＭＳ Ｐゴシック" charset="-128"/>
              </a:defRPr>
            </a:lvl2pPr>
            <a:lvl3pPr algn="ctr" rtl="0" eaLnBrk="0" fontAlgn="base" hangingPunct="0">
              <a:spcBef>
                <a:spcPct val="0"/>
              </a:spcBef>
              <a:spcAft>
                <a:spcPct val="0"/>
              </a:spcAft>
              <a:defRPr sz="3200">
                <a:solidFill>
                  <a:srgbClr val="000000"/>
                </a:solidFill>
                <a:latin typeface="Arial Black" charset="0"/>
                <a:ea typeface="ＭＳ Ｐゴシック" charset="-128"/>
              </a:defRPr>
            </a:lvl3pPr>
            <a:lvl4pPr algn="ctr" rtl="0" eaLnBrk="0" fontAlgn="base" hangingPunct="0">
              <a:spcBef>
                <a:spcPct val="0"/>
              </a:spcBef>
              <a:spcAft>
                <a:spcPct val="0"/>
              </a:spcAft>
              <a:defRPr sz="3200">
                <a:solidFill>
                  <a:srgbClr val="000000"/>
                </a:solidFill>
                <a:latin typeface="Arial Black" charset="0"/>
                <a:ea typeface="ＭＳ Ｐゴシック" charset="-128"/>
              </a:defRPr>
            </a:lvl4pPr>
            <a:lvl5pPr algn="ctr" rtl="0" eaLnBrk="0" fontAlgn="base" hangingPunct="0">
              <a:spcBef>
                <a:spcPct val="0"/>
              </a:spcBef>
              <a:spcAft>
                <a:spcPct val="0"/>
              </a:spcAft>
              <a:defRPr sz="3200">
                <a:solidFill>
                  <a:srgbClr val="000000"/>
                </a:solidFill>
                <a:latin typeface="Arial Black" charset="0"/>
                <a:ea typeface="ＭＳ Ｐゴシック" charset="-128"/>
              </a:defRPr>
            </a:lvl5pPr>
            <a:lvl6pPr marL="457200" algn="ctr" rtl="0" fontAlgn="base">
              <a:spcBef>
                <a:spcPct val="0"/>
              </a:spcBef>
              <a:spcAft>
                <a:spcPct val="0"/>
              </a:spcAft>
              <a:defRPr sz="3200">
                <a:solidFill>
                  <a:srgbClr val="000000"/>
                </a:solidFill>
                <a:latin typeface="Arial Black" charset="0"/>
              </a:defRPr>
            </a:lvl6pPr>
            <a:lvl7pPr marL="914400" algn="ctr" rtl="0" fontAlgn="base">
              <a:spcBef>
                <a:spcPct val="0"/>
              </a:spcBef>
              <a:spcAft>
                <a:spcPct val="0"/>
              </a:spcAft>
              <a:defRPr sz="3200">
                <a:solidFill>
                  <a:srgbClr val="000000"/>
                </a:solidFill>
                <a:latin typeface="Arial Black" charset="0"/>
              </a:defRPr>
            </a:lvl7pPr>
            <a:lvl8pPr marL="1371600" algn="ctr" rtl="0" fontAlgn="base">
              <a:spcBef>
                <a:spcPct val="0"/>
              </a:spcBef>
              <a:spcAft>
                <a:spcPct val="0"/>
              </a:spcAft>
              <a:defRPr sz="3200">
                <a:solidFill>
                  <a:srgbClr val="000000"/>
                </a:solidFill>
                <a:latin typeface="Arial Black" charset="0"/>
              </a:defRPr>
            </a:lvl8pPr>
            <a:lvl9pPr marL="1828800" algn="ctr" rtl="0" fontAlgn="base">
              <a:spcBef>
                <a:spcPct val="0"/>
              </a:spcBef>
              <a:spcAft>
                <a:spcPct val="0"/>
              </a:spcAft>
              <a:defRPr sz="3200">
                <a:solidFill>
                  <a:srgbClr val="000000"/>
                </a:solidFill>
                <a:latin typeface="Arial Black" charset="0"/>
              </a:defRPr>
            </a:lvl9pPr>
          </a:lstStyle>
          <a:p>
            <a:pPr eaLnBrk="1" hangingPunct="1"/>
            <a:r>
              <a:rPr kumimoji="0" lang="fr-FR" kern="0"/>
              <a:t>Complexité essentielle </a:t>
            </a:r>
            <a:endParaRPr kumimoji="0" lang="fr-FR" kern="0" dirty="0"/>
          </a:p>
        </p:txBody>
      </p:sp>
    </p:spTree>
    <p:extLst>
      <p:ext uri="{BB962C8B-B14F-4D97-AF65-F5344CB8AC3E}">
        <p14:creationId xmlns:p14="http://schemas.microsoft.com/office/powerpoint/2010/main" val="312791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460F28-0E24-EC49-B653-2694464E46E6}"/>
              </a:ext>
            </a:extLst>
          </p:cNvPr>
          <p:cNvSpPr>
            <a:spLocks noGrp="1"/>
          </p:cNvSpPr>
          <p:nvPr>
            <p:ph type="title"/>
          </p:nvPr>
        </p:nvSpPr>
        <p:spPr/>
        <p:txBody>
          <a:bodyPr/>
          <a:lstStyle/>
          <a:p>
            <a:r>
              <a:rPr lang="fr-FR" dirty="0"/>
              <a:t>Programmation structurée</a:t>
            </a:r>
          </a:p>
        </p:txBody>
      </p:sp>
      <p:pic>
        <p:nvPicPr>
          <p:cNvPr id="4" name="Image 3">
            <a:extLst>
              <a:ext uri="{FF2B5EF4-FFF2-40B4-BE49-F238E27FC236}">
                <a16:creationId xmlns:a16="http://schemas.microsoft.com/office/drawing/2014/main" id="{71D5E0D0-1D16-0940-A142-546A65674859}"/>
              </a:ext>
            </a:extLst>
          </p:cNvPr>
          <p:cNvPicPr>
            <a:picLocks noChangeAspect="1"/>
          </p:cNvPicPr>
          <p:nvPr/>
        </p:nvPicPr>
        <p:blipFill>
          <a:blip r:embed="rId2"/>
          <a:stretch>
            <a:fillRect/>
          </a:stretch>
        </p:blipFill>
        <p:spPr>
          <a:xfrm>
            <a:off x="177800" y="2636912"/>
            <a:ext cx="8126569" cy="2037060"/>
          </a:xfrm>
          <a:prstGeom prst="rect">
            <a:avLst/>
          </a:prstGeom>
        </p:spPr>
      </p:pic>
      <p:pic>
        <p:nvPicPr>
          <p:cNvPr id="2049" name="Picture 1" descr="page91image4202890480">
            <a:extLst>
              <a:ext uri="{FF2B5EF4-FFF2-40B4-BE49-F238E27FC236}">
                <a16:creationId xmlns:a16="http://schemas.microsoft.com/office/drawing/2014/main" id="{57C04588-69CE-BE49-B8EA-14E849D34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ge91image4202890768">
            <a:extLst>
              <a:ext uri="{FF2B5EF4-FFF2-40B4-BE49-F238E27FC236}">
                <a16:creationId xmlns:a16="http://schemas.microsoft.com/office/drawing/2014/main" id="{7637EC5F-5FAF-F542-B680-7AF9B890A5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age91image4202891056">
            <a:extLst>
              <a:ext uri="{FF2B5EF4-FFF2-40B4-BE49-F238E27FC236}">
                <a16:creationId xmlns:a16="http://schemas.microsoft.com/office/drawing/2014/main" id="{17493498-B8A5-364D-A002-46120C636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ge91image4202891344">
            <a:extLst>
              <a:ext uri="{FF2B5EF4-FFF2-40B4-BE49-F238E27FC236}">
                <a16:creationId xmlns:a16="http://schemas.microsoft.com/office/drawing/2014/main" id="{D0104CE9-7D2A-7F47-ADD2-A02A43C2F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page91image4202891632">
            <a:extLst>
              <a:ext uri="{FF2B5EF4-FFF2-40B4-BE49-F238E27FC236}">
                <a16:creationId xmlns:a16="http://schemas.microsoft.com/office/drawing/2014/main" id="{99DBE2DF-341D-AC49-8EF9-416180BEB2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ge91image4202891920">
            <a:extLst>
              <a:ext uri="{FF2B5EF4-FFF2-40B4-BE49-F238E27FC236}">
                <a16:creationId xmlns:a16="http://schemas.microsoft.com/office/drawing/2014/main" id="{FF99F2DA-6020-F440-9902-7192D7813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page91image4202892208">
            <a:extLst>
              <a:ext uri="{FF2B5EF4-FFF2-40B4-BE49-F238E27FC236}">
                <a16:creationId xmlns:a16="http://schemas.microsoft.com/office/drawing/2014/main" id="{61155AAE-A946-194B-B542-DEE666E256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7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age91image4202892624">
            <a:extLst>
              <a:ext uri="{FF2B5EF4-FFF2-40B4-BE49-F238E27FC236}">
                <a16:creationId xmlns:a16="http://schemas.microsoft.com/office/drawing/2014/main" id="{B886592D-E384-F34C-8A7D-B49FF73A25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7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91image4202892912">
            <a:extLst>
              <a:ext uri="{FF2B5EF4-FFF2-40B4-BE49-F238E27FC236}">
                <a16:creationId xmlns:a16="http://schemas.microsoft.com/office/drawing/2014/main" id="{067F201B-3F4A-5449-8A42-C5B549B2F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age91image4202893200">
            <a:extLst>
              <a:ext uri="{FF2B5EF4-FFF2-40B4-BE49-F238E27FC236}">
                <a16:creationId xmlns:a16="http://schemas.microsoft.com/office/drawing/2014/main" id="{18428515-8F3D-E64E-BDAF-4EC37C94A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page91image4202893488">
            <a:extLst>
              <a:ext uri="{FF2B5EF4-FFF2-40B4-BE49-F238E27FC236}">
                <a16:creationId xmlns:a16="http://schemas.microsoft.com/office/drawing/2014/main" id="{B3A77E75-455E-1F46-ABEF-BCEB20315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age91image4202893776">
            <a:extLst>
              <a:ext uri="{FF2B5EF4-FFF2-40B4-BE49-F238E27FC236}">
                <a16:creationId xmlns:a16="http://schemas.microsoft.com/office/drawing/2014/main" id="{4CCF7879-B016-374B-A930-F808EA944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page91image4202894064">
            <a:extLst>
              <a:ext uri="{FF2B5EF4-FFF2-40B4-BE49-F238E27FC236}">
                <a16:creationId xmlns:a16="http://schemas.microsoft.com/office/drawing/2014/main" id="{A1734CBE-7D9A-1F45-9378-36DFED86C7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70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age91image4202894352">
            <a:extLst>
              <a:ext uri="{FF2B5EF4-FFF2-40B4-BE49-F238E27FC236}">
                <a16:creationId xmlns:a16="http://schemas.microsoft.com/office/drawing/2014/main" id="{2B4A69EA-0615-CF4B-9B44-9BE314758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page91image4202894640">
            <a:extLst>
              <a:ext uri="{FF2B5EF4-FFF2-40B4-BE49-F238E27FC236}">
                <a16:creationId xmlns:a16="http://schemas.microsoft.com/office/drawing/2014/main" id="{5AB440B0-2E79-A84F-8A7F-DA55A97E3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age91image4202895184">
            <a:extLst>
              <a:ext uri="{FF2B5EF4-FFF2-40B4-BE49-F238E27FC236}">
                <a16:creationId xmlns:a16="http://schemas.microsoft.com/office/drawing/2014/main" id="{015F5C86-A3C0-144B-901A-5F5E15B23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page91image4202895376">
            <a:extLst>
              <a:ext uri="{FF2B5EF4-FFF2-40B4-BE49-F238E27FC236}">
                <a16:creationId xmlns:a16="http://schemas.microsoft.com/office/drawing/2014/main" id="{B26C607A-0B9E-FB40-B95A-55CF5C673F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page91image4202895664">
            <a:extLst>
              <a:ext uri="{FF2B5EF4-FFF2-40B4-BE49-F238E27FC236}">
                <a16:creationId xmlns:a16="http://schemas.microsoft.com/office/drawing/2014/main" id="{A8B92408-DEAC-B744-BA43-F2DA4FE1B1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70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page91image4202895952">
            <a:extLst>
              <a:ext uri="{FF2B5EF4-FFF2-40B4-BE49-F238E27FC236}">
                <a16:creationId xmlns:a16="http://schemas.microsoft.com/office/drawing/2014/main" id="{C134D6DE-9A18-1546-8324-39CE67A148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143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page91image4202896240">
            <a:extLst>
              <a:ext uri="{FF2B5EF4-FFF2-40B4-BE49-F238E27FC236}">
                <a16:creationId xmlns:a16="http://schemas.microsoft.com/office/drawing/2014/main" id="{AA8AC5A3-9652-C54E-A3E0-471F0E6FC5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355600" cy="977900"/>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page91image4202896528">
            <a:extLst>
              <a:ext uri="{FF2B5EF4-FFF2-40B4-BE49-F238E27FC236}">
                <a16:creationId xmlns:a16="http://schemas.microsoft.com/office/drawing/2014/main" id="{A61B7600-BEF7-1142-8C04-E69855265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page91image4202896816">
            <a:extLst>
              <a:ext uri="{FF2B5EF4-FFF2-40B4-BE49-F238E27FC236}">
                <a16:creationId xmlns:a16="http://schemas.microsoft.com/office/drawing/2014/main" id="{36DF8B55-29EE-6A49-AD8C-68B9B742D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page91image4202897104">
            <a:extLst>
              <a:ext uri="{FF2B5EF4-FFF2-40B4-BE49-F238E27FC236}">
                <a16:creationId xmlns:a16="http://schemas.microsoft.com/office/drawing/2014/main" id="{E9D51450-71DF-AF41-8F43-9175D6A6E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page91image4202897392">
            <a:extLst>
              <a:ext uri="{FF2B5EF4-FFF2-40B4-BE49-F238E27FC236}">
                <a16:creationId xmlns:a16="http://schemas.microsoft.com/office/drawing/2014/main" id="{2651160E-C36D-AA44-95D3-06E2AED9F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descr="page91image4202897680">
            <a:extLst>
              <a:ext uri="{FF2B5EF4-FFF2-40B4-BE49-F238E27FC236}">
                <a16:creationId xmlns:a16="http://schemas.microsoft.com/office/drawing/2014/main" id="{56BEFD8F-3DBA-694D-BE9A-31CB038229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143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page91image4202897968">
            <a:extLst>
              <a:ext uri="{FF2B5EF4-FFF2-40B4-BE49-F238E27FC236}">
                <a16:creationId xmlns:a16="http://schemas.microsoft.com/office/drawing/2014/main" id="{AB5976F1-111D-0045-8724-572A6067A9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143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descr="page91image4202898256">
            <a:extLst>
              <a:ext uri="{FF2B5EF4-FFF2-40B4-BE49-F238E27FC236}">
                <a16:creationId xmlns:a16="http://schemas.microsoft.com/office/drawing/2014/main" id="{12A2F0D3-7CE0-F449-8695-C0E027DFED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143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page91image4202898544">
            <a:extLst>
              <a:ext uri="{FF2B5EF4-FFF2-40B4-BE49-F238E27FC236}">
                <a16:creationId xmlns:a16="http://schemas.microsoft.com/office/drawing/2014/main" id="{EDE584CB-B263-A94D-B217-44E6FCC50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page91image4202898832">
            <a:extLst>
              <a:ext uri="{FF2B5EF4-FFF2-40B4-BE49-F238E27FC236}">
                <a16:creationId xmlns:a16="http://schemas.microsoft.com/office/drawing/2014/main" id="{8BEA0726-2BC0-3442-B177-D146F0C72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page91image4202899120">
            <a:extLst>
              <a:ext uri="{FF2B5EF4-FFF2-40B4-BE49-F238E27FC236}">
                <a16:creationId xmlns:a16="http://schemas.microsoft.com/office/drawing/2014/main" id="{9A085C27-981C-4C42-856E-75D04EE44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31" descr="page91image4202899408">
            <a:extLst>
              <a:ext uri="{FF2B5EF4-FFF2-40B4-BE49-F238E27FC236}">
                <a16:creationId xmlns:a16="http://schemas.microsoft.com/office/drawing/2014/main" id="{9AFE450E-F2AB-CB49-8539-7ED116CF1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page91image4202900112">
            <a:extLst>
              <a:ext uri="{FF2B5EF4-FFF2-40B4-BE49-F238E27FC236}">
                <a16:creationId xmlns:a16="http://schemas.microsoft.com/office/drawing/2014/main" id="{DE432F06-4F7A-0C47-A43F-8923AB74F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81" name="Picture 33" descr="page91image4202900304">
            <a:extLst>
              <a:ext uri="{FF2B5EF4-FFF2-40B4-BE49-F238E27FC236}">
                <a16:creationId xmlns:a16="http://schemas.microsoft.com/office/drawing/2014/main" id="{475485CC-2060-8E4B-A50E-4FA8BBB9A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page91image4202900592">
            <a:extLst>
              <a:ext uri="{FF2B5EF4-FFF2-40B4-BE49-F238E27FC236}">
                <a16:creationId xmlns:a16="http://schemas.microsoft.com/office/drawing/2014/main" id="{EF1F331D-9860-0E40-B0D3-81852CE1D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35" descr="page91image4202900880">
            <a:extLst>
              <a:ext uri="{FF2B5EF4-FFF2-40B4-BE49-F238E27FC236}">
                <a16:creationId xmlns:a16="http://schemas.microsoft.com/office/drawing/2014/main" id="{D9E33E39-05B0-654D-86B8-CD7AA6A94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page91image4202901168">
            <a:extLst>
              <a:ext uri="{FF2B5EF4-FFF2-40B4-BE49-F238E27FC236}">
                <a16:creationId xmlns:a16="http://schemas.microsoft.com/office/drawing/2014/main" id="{2D0C76EB-F813-9849-8B32-54AA4A4339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700" cy="1460500"/>
          </a:xfrm>
          <a:prstGeom prst="rect">
            <a:avLst/>
          </a:prstGeom>
          <a:noFill/>
          <a:extLst>
            <a:ext uri="{909E8E84-426E-40DD-AFC4-6F175D3DCCD1}">
              <a14:hiddenFill xmlns:a14="http://schemas.microsoft.com/office/drawing/2010/main">
                <a:solidFill>
                  <a:srgbClr val="FFFFFF"/>
                </a:solidFill>
              </a14:hiddenFill>
            </a:ext>
          </a:extLst>
        </p:spPr>
      </p:pic>
      <p:pic>
        <p:nvPicPr>
          <p:cNvPr id="2085" name="Picture 37" descr="page91image4202901456">
            <a:extLst>
              <a:ext uri="{FF2B5EF4-FFF2-40B4-BE49-F238E27FC236}">
                <a16:creationId xmlns:a16="http://schemas.microsoft.com/office/drawing/2014/main" id="{728E52EC-D230-404F-B4E5-A416624A4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page91image4202901744">
            <a:extLst>
              <a:ext uri="{FF2B5EF4-FFF2-40B4-BE49-F238E27FC236}">
                <a16:creationId xmlns:a16="http://schemas.microsoft.com/office/drawing/2014/main" id="{662CF7C6-B4D0-7C47-B675-4133B914D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87" name="Picture 39" descr="page91image4202902032">
            <a:extLst>
              <a:ext uri="{FF2B5EF4-FFF2-40B4-BE49-F238E27FC236}">
                <a16:creationId xmlns:a16="http://schemas.microsoft.com/office/drawing/2014/main" id="{99CED36C-593F-F74F-AB9D-B58C81F9B1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8260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page91image4202902320">
            <a:extLst>
              <a:ext uri="{FF2B5EF4-FFF2-40B4-BE49-F238E27FC236}">
                <a16:creationId xmlns:a16="http://schemas.microsoft.com/office/drawing/2014/main" id="{1D9E4776-F96B-3A40-A879-9682F44766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48260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2089" name="Picture 41" descr="page91image4202902608">
            <a:extLst>
              <a:ext uri="{FF2B5EF4-FFF2-40B4-BE49-F238E27FC236}">
                <a16:creationId xmlns:a16="http://schemas.microsoft.com/office/drawing/2014/main" id="{60A156EF-82F0-2A40-BD8D-BCC54F168A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55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page91image4202902896">
            <a:extLst>
              <a:ext uri="{FF2B5EF4-FFF2-40B4-BE49-F238E27FC236}">
                <a16:creationId xmlns:a16="http://schemas.microsoft.com/office/drawing/2014/main" id="{63BE2A85-C647-C94A-AD67-9144B234FCB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5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91" name="Picture 43" descr="page91image4202903184">
            <a:extLst>
              <a:ext uri="{FF2B5EF4-FFF2-40B4-BE49-F238E27FC236}">
                <a16:creationId xmlns:a16="http://schemas.microsoft.com/office/drawing/2014/main" id="{D4D78F10-180C-D944-BB16-274E33B3CE9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27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page91image4202903472">
            <a:extLst>
              <a:ext uri="{FF2B5EF4-FFF2-40B4-BE49-F238E27FC236}">
                <a16:creationId xmlns:a16="http://schemas.microsoft.com/office/drawing/2014/main" id="{F853BD88-DA60-4E4A-A658-8E70C24B5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93" name="Picture 45" descr="page91image4202903760">
            <a:extLst>
              <a:ext uri="{FF2B5EF4-FFF2-40B4-BE49-F238E27FC236}">
                <a16:creationId xmlns:a16="http://schemas.microsoft.com/office/drawing/2014/main" id="{C3178FD2-458A-734A-AD58-FBF9F10FC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page91image4202904048">
            <a:extLst>
              <a:ext uri="{FF2B5EF4-FFF2-40B4-BE49-F238E27FC236}">
                <a16:creationId xmlns:a16="http://schemas.microsoft.com/office/drawing/2014/main" id="{839DEC1F-BBE3-1E47-A42D-562DADFE5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95" name="Picture 47" descr="page91image4202904336">
            <a:extLst>
              <a:ext uri="{FF2B5EF4-FFF2-40B4-BE49-F238E27FC236}">
                <a16:creationId xmlns:a16="http://schemas.microsoft.com/office/drawing/2014/main" id="{57583029-80B1-CA43-BDF0-B688B57C0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page91image4202904624">
            <a:extLst>
              <a:ext uri="{FF2B5EF4-FFF2-40B4-BE49-F238E27FC236}">
                <a16:creationId xmlns:a16="http://schemas.microsoft.com/office/drawing/2014/main" id="{10F61FDF-71BF-7240-B975-2EDC633E5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97" name="Picture 49" descr="page91image4202904912">
            <a:extLst>
              <a:ext uri="{FF2B5EF4-FFF2-40B4-BE49-F238E27FC236}">
                <a16:creationId xmlns:a16="http://schemas.microsoft.com/office/drawing/2014/main" id="{3EB3E33A-586A-8A43-AEE0-4FBB1ADD1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page91image4202905200">
            <a:extLst>
              <a:ext uri="{FF2B5EF4-FFF2-40B4-BE49-F238E27FC236}">
                <a16:creationId xmlns:a16="http://schemas.microsoft.com/office/drawing/2014/main" id="{2D213B31-1ED1-A747-903F-1F8FFB8D7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099" name="Picture 51" descr="page91image4202905488">
            <a:extLst>
              <a:ext uri="{FF2B5EF4-FFF2-40B4-BE49-F238E27FC236}">
                <a16:creationId xmlns:a16="http://schemas.microsoft.com/office/drawing/2014/main" id="{D7E18FA0-9B46-F649-9F39-ADEB94234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100" name="Picture 52" descr="page91image4202905776">
            <a:extLst>
              <a:ext uri="{FF2B5EF4-FFF2-40B4-BE49-F238E27FC236}">
                <a16:creationId xmlns:a16="http://schemas.microsoft.com/office/drawing/2014/main" id="{1411C13F-8167-754C-BD76-41C612B46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101" name="Picture 53" descr="page91image4202906064">
            <a:extLst>
              <a:ext uri="{FF2B5EF4-FFF2-40B4-BE49-F238E27FC236}">
                <a16:creationId xmlns:a16="http://schemas.microsoft.com/office/drawing/2014/main" id="{C10BD4A1-E65B-4741-9E4B-F4CAFE3B0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54" descr="page91image4202906352">
            <a:extLst>
              <a:ext uri="{FF2B5EF4-FFF2-40B4-BE49-F238E27FC236}">
                <a16:creationId xmlns:a16="http://schemas.microsoft.com/office/drawing/2014/main" id="{01F53281-0EB9-E04B-B4FE-85A51ECAF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0" cy="12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902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fr-FR" dirty="0"/>
              <a:t>Complexité essentielle (2)</a:t>
            </a:r>
          </a:p>
        </p:txBody>
      </p:sp>
      <p:grpSp>
        <p:nvGrpSpPr>
          <p:cNvPr id="88067" name="Group 3"/>
          <p:cNvGrpSpPr>
            <a:grpSpLocks/>
          </p:cNvGrpSpPr>
          <p:nvPr/>
        </p:nvGrpSpPr>
        <p:grpSpPr bwMode="auto">
          <a:xfrm>
            <a:off x="1143000" y="2057400"/>
            <a:ext cx="292100" cy="292100"/>
            <a:chOff x="1684" y="1204"/>
            <a:chExt cx="184" cy="184"/>
          </a:xfrm>
        </p:grpSpPr>
        <p:sp>
          <p:nvSpPr>
            <p:cNvPr id="88107" name="Oval 4"/>
            <p:cNvSpPr>
              <a:spLocks noChangeArrowheads="1"/>
            </p:cNvSpPr>
            <p:nvPr/>
          </p:nvSpPr>
          <p:spPr bwMode="auto">
            <a:xfrm>
              <a:off x="1732" y="1252"/>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8108" name="Oval 5"/>
            <p:cNvSpPr>
              <a:spLocks noChangeArrowheads="1"/>
            </p:cNvSpPr>
            <p:nvPr/>
          </p:nvSpPr>
          <p:spPr bwMode="auto">
            <a:xfrm>
              <a:off x="1684" y="1204"/>
              <a:ext cx="184" cy="184"/>
            </a:xfrm>
            <a:prstGeom prst="ellipse">
              <a:avLst/>
            </a:prstGeom>
            <a:noFill/>
            <a:ln w="12700">
              <a:solidFill>
                <a:schemeClr val="tx1"/>
              </a:solidFill>
              <a:round/>
              <a:headEnd/>
              <a:tailEnd/>
            </a:ln>
          </p:spPr>
          <p:txBody>
            <a:bodyPr wrap="none" anchor="ctr"/>
            <a:lstStyle/>
            <a:p>
              <a:endParaRPr lang="fr-FR"/>
            </a:p>
          </p:txBody>
        </p:sp>
      </p:grpSp>
      <p:sp>
        <p:nvSpPr>
          <p:cNvPr id="88068" name="Oval 6"/>
          <p:cNvSpPr>
            <a:spLocks noChangeArrowheads="1"/>
          </p:cNvSpPr>
          <p:nvPr/>
        </p:nvSpPr>
        <p:spPr bwMode="auto">
          <a:xfrm>
            <a:off x="1219200" y="38862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8069" name="Oval 7"/>
          <p:cNvSpPr>
            <a:spLocks noChangeArrowheads="1"/>
          </p:cNvSpPr>
          <p:nvPr/>
        </p:nvSpPr>
        <p:spPr bwMode="auto">
          <a:xfrm>
            <a:off x="1676400" y="43434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8070" name="Arc 8"/>
          <p:cNvSpPr>
            <a:spLocks/>
          </p:cNvSpPr>
          <p:nvPr/>
        </p:nvSpPr>
        <p:spPr bwMode="auto">
          <a:xfrm>
            <a:off x="1365250" y="3957638"/>
            <a:ext cx="382588" cy="381000"/>
          </a:xfrm>
          <a:custGeom>
            <a:avLst/>
            <a:gdLst>
              <a:gd name="T0" fmla="*/ 0 w 21690"/>
              <a:gd name="T1" fmla="*/ 0 h 21600"/>
              <a:gd name="T2" fmla="*/ 6748436 w 21690"/>
              <a:gd name="T3" fmla="*/ 6720416 h 21600"/>
              <a:gd name="T4" fmla="*/ 28011 w 21690"/>
              <a:gd name="T5" fmla="*/ 6720416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1"/>
                </a:cubicBezTo>
                <a:cubicBezTo>
                  <a:pt x="12019" y="-1"/>
                  <a:pt x="21690" y="9670"/>
                  <a:pt x="21690" y="21600"/>
                </a:cubicBezTo>
              </a:path>
              <a:path w="21690" h="21600" stroke="0" extrusionOk="0">
                <a:moveTo>
                  <a:pt x="0" y="0"/>
                </a:moveTo>
                <a:cubicBezTo>
                  <a:pt x="30" y="0"/>
                  <a:pt x="60" y="-1"/>
                  <a:pt x="90" y="-1"/>
                </a:cubicBezTo>
                <a:cubicBezTo>
                  <a:pt x="12019" y="-1"/>
                  <a:pt x="21690" y="9670"/>
                  <a:pt x="21690" y="21600"/>
                </a:cubicBezTo>
                <a:lnTo>
                  <a:pt x="90" y="2160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88071" name="Arc 9"/>
          <p:cNvSpPr>
            <a:spLocks/>
          </p:cNvSpPr>
          <p:nvPr/>
        </p:nvSpPr>
        <p:spPr bwMode="auto">
          <a:xfrm>
            <a:off x="1290638" y="4032250"/>
            <a:ext cx="406400" cy="920750"/>
          </a:xfrm>
          <a:custGeom>
            <a:avLst/>
            <a:gdLst>
              <a:gd name="T0" fmla="*/ 7167511 w 23043"/>
              <a:gd name="T1" fmla="*/ 39161881 h 21600"/>
              <a:gd name="T2" fmla="*/ 0 w 23043"/>
              <a:gd name="T3" fmla="*/ 0 h 21600"/>
              <a:gd name="T4" fmla="*/ 6718660 w 23043"/>
              <a:gd name="T5" fmla="*/ 0 h 21600"/>
              <a:gd name="T6" fmla="*/ 0 60000 65536"/>
              <a:gd name="T7" fmla="*/ 0 60000 65536"/>
              <a:gd name="T8" fmla="*/ 0 60000 65536"/>
              <a:gd name="T9" fmla="*/ 0 w 23043"/>
              <a:gd name="T10" fmla="*/ 0 h 21600"/>
              <a:gd name="T11" fmla="*/ 23043 w 23043"/>
              <a:gd name="T12" fmla="*/ 21600 h 21600"/>
            </a:gdLst>
            <a:ahLst/>
            <a:cxnLst>
              <a:cxn ang="T6">
                <a:pos x="T0" y="T1"/>
              </a:cxn>
              <a:cxn ang="T7">
                <a:pos x="T2" y="T3"/>
              </a:cxn>
              <a:cxn ang="T8">
                <a:pos x="T4" y="T5"/>
              </a:cxn>
            </a:cxnLst>
            <a:rect l="T9" t="T10" r="T11" b="T12"/>
            <a:pathLst>
              <a:path w="23043" h="21600" fill="none" extrusionOk="0">
                <a:moveTo>
                  <a:pt x="23042" y="21551"/>
                </a:moveTo>
                <a:cubicBezTo>
                  <a:pt x="22562" y="21583"/>
                  <a:pt x="22081" y="21599"/>
                  <a:pt x="21600" y="21599"/>
                </a:cubicBezTo>
                <a:cubicBezTo>
                  <a:pt x="9670" y="21599"/>
                  <a:pt x="-1" y="11929"/>
                  <a:pt x="-1" y="-1"/>
                </a:cubicBezTo>
              </a:path>
              <a:path w="23043" h="21600" stroke="0" extrusionOk="0">
                <a:moveTo>
                  <a:pt x="23042" y="21551"/>
                </a:moveTo>
                <a:cubicBezTo>
                  <a:pt x="22562" y="21583"/>
                  <a:pt x="22081" y="21599"/>
                  <a:pt x="21600" y="21599"/>
                </a:cubicBezTo>
                <a:cubicBezTo>
                  <a:pt x="9670" y="21599"/>
                  <a:pt x="-1" y="11929"/>
                  <a:pt x="-1" y="-1"/>
                </a:cubicBezTo>
                <a:lnTo>
                  <a:pt x="21600" y="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88072" name="Arc 10"/>
          <p:cNvSpPr>
            <a:spLocks/>
          </p:cNvSpPr>
          <p:nvPr/>
        </p:nvSpPr>
        <p:spPr bwMode="auto">
          <a:xfrm>
            <a:off x="909638" y="4033838"/>
            <a:ext cx="304800" cy="762000"/>
          </a:xfrm>
          <a:custGeom>
            <a:avLst/>
            <a:gdLst>
              <a:gd name="T0" fmla="*/ 0 w 21600"/>
              <a:gd name="T1" fmla="*/ 26881666 h 21600"/>
              <a:gd name="T2" fmla="*/ 4278771 w 21600"/>
              <a:gd name="T3" fmla="*/ 0 h 21600"/>
              <a:gd name="T4" fmla="*/ 4301067 w 21600"/>
              <a:gd name="T5" fmla="*/ 2688166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close/>
              </a:path>
            </a:pathLst>
          </a:custGeom>
          <a:noFill/>
          <a:ln w="25400" cap="rnd">
            <a:solidFill>
              <a:schemeClr val="tx1"/>
            </a:solidFill>
            <a:round/>
            <a:headEnd type="stealth" w="med" len="lg"/>
            <a:tailEnd type="none" w="sm" len="sm"/>
          </a:ln>
        </p:spPr>
        <p:txBody>
          <a:bodyPr wrap="none" anchor="ctr"/>
          <a:lstStyle/>
          <a:p>
            <a:endParaRPr lang="fr-FR"/>
          </a:p>
        </p:txBody>
      </p:sp>
      <p:grpSp>
        <p:nvGrpSpPr>
          <p:cNvPr id="88073" name="Group 11"/>
          <p:cNvGrpSpPr>
            <a:grpSpLocks/>
          </p:cNvGrpSpPr>
          <p:nvPr/>
        </p:nvGrpSpPr>
        <p:grpSpPr bwMode="auto">
          <a:xfrm>
            <a:off x="762000" y="5334000"/>
            <a:ext cx="292100" cy="292100"/>
            <a:chOff x="4468" y="3268"/>
            <a:chExt cx="184" cy="184"/>
          </a:xfrm>
        </p:grpSpPr>
        <p:sp>
          <p:nvSpPr>
            <p:cNvPr id="88105" name="Oval 12"/>
            <p:cNvSpPr>
              <a:spLocks noChangeArrowheads="1"/>
            </p:cNvSpPr>
            <p:nvPr/>
          </p:nvSpPr>
          <p:spPr bwMode="auto">
            <a:xfrm>
              <a:off x="4516" y="331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8106" name="Oval 13"/>
            <p:cNvSpPr>
              <a:spLocks noChangeArrowheads="1"/>
            </p:cNvSpPr>
            <p:nvPr/>
          </p:nvSpPr>
          <p:spPr bwMode="auto">
            <a:xfrm>
              <a:off x="4468" y="3268"/>
              <a:ext cx="184" cy="184"/>
            </a:xfrm>
            <a:prstGeom prst="ellipse">
              <a:avLst/>
            </a:prstGeom>
            <a:noFill/>
            <a:ln w="12700">
              <a:solidFill>
                <a:schemeClr val="tx1"/>
              </a:solidFill>
              <a:round/>
              <a:headEnd/>
              <a:tailEnd/>
            </a:ln>
          </p:spPr>
          <p:txBody>
            <a:bodyPr wrap="none" anchor="ctr"/>
            <a:lstStyle/>
            <a:p>
              <a:endParaRPr lang="fr-FR"/>
            </a:p>
          </p:txBody>
        </p:sp>
      </p:grpSp>
      <p:sp>
        <p:nvSpPr>
          <p:cNvPr id="88074" name="Line 14"/>
          <p:cNvSpPr>
            <a:spLocks noChangeShapeType="1"/>
          </p:cNvSpPr>
          <p:nvPr/>
        </p:nvSpPr>
        <p:spPr bwMode="auto">
          <a:xfrm>
            <a:off x="1295400" y="2362200"/>
            <a:ext cx="0" cy="304800"/>
          </a:xfrm>
          <a:prstGeom prst="line">
            <a:avLst/>
          </a:prstGeom>
          <a:noFill/>
          <a:ln w="9525">
            <a:solidFill>
              <a:schemeClr val="tx1"/>
            </a:solidFill>
            <a:miter lim="800000"/>
            <a:headEnd/>
            <a:tailEnd type="triangle" w="med" len="med"/>
          </a:ln>
        </p:spPr>
        <p:txBody>
          <a:bodyPr wrap="none"/>
          <a:lstStyle/>
          <a:p>
            <a:endParaRPr lang="en-US"/>
          </a:p>
        </p:txBody>
      </p:sp>
      <p:sp>
        <p:nvSpPr>
          <p:cNvPr id="88075" name="Line 15"/>
          <p:cNvSpPr>
            <a:spLocks noChangeShapeType="1"/>
          </p:cNvSpPr>
          <p:nvPr/>
        </p:nvSpPr>
        <p:spPr bwMode="auto">
          <a:xfrm>
            <a:off x="1295400" y="2743200"/>
            <a:ext cx="0" cy="609600"/>
          </a:xfrm>
          <a:prstGeom prst="line">
            <a:avLst/>
          </a:prstGeom>
          <a:noFill/>
          <a:ln w="9525">
            <a:solidFill>
              <a:schemeClr val="tx1"/>
            </a:solidFill>
            <a:miter lim="800000"/>
            <a:headEnd/>
            <a:tailEnd type="triangle" w="med" len="med"/>
          </a:ln>
        </p:spPr>
        <p:txBody>
          <a:bodyPr wrap="none"/>
          <a:lstStyle/>
          <a:p>
            <a:endParaRPr lang="en-US"/>
          </a:p>
        </p:txBody>
      </p:sp>
      <p:sp>
        <p:nvSpPr>
          <p:cNvPr id="88076" name="Line 16"/>
          <p:cNvSpPr>
            <a:spLocks noChangeShapeType="1"/>
          </p:cNvSpPr>
          <p:nvPr/>
        </p:nvSpPr>
        <p:spPr bwMode="auto">
          <a:xfrm>
            <a:off x="1295400" y="35052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88077" name="Line 17"/>
          <p:cNvSpPr>
            <a:spLocks noChangeShapeType="1"/>
          </p:cNvSpPr>
          <p:nvPr/>
        </p:nvSpPr>
        <p:spPr bwMode="auto">
          <a:xfrm>
            <a:off x="914400" y="49530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88078" name="Oval 18"/>
          <p:cNvSpPr>
            <a:spLocks noChangeArrowheads="1"/>
          </p:cNvSpPr>
          <p:nvPr/>
        </p:nvSpPr>
        <p:spPr bwMode="auto">
          <a:xfrm>
            <a:off x="1676400" y="4876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8079" name="Line 19"/>
          <p:cNvSpPr>
            <a:spLocks noChangeShapeType="1"/>
          </p:cNvSpPr>
          <p:nvPr/>
        </p:nvSpPr>
        <p:spPr bwMode="auto">
          <a:xfrm>
            <a:off x="1752600" y="44958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88080" name="Oval 20"/>
          <p:cNvSpPr>
            <a:spLocks noChangeArrowheads="1"/>
          </p:cNvSpPr>
          <p:nvPr/>
        </p:nvSpPr>
        <p:spPr bwMode="auto">
          <a:xfrm>
            <a:off x="838200" y="48006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8081" name="Oval 21"/>
          <p:cNvSpPr>
            <a:spLocks noChangeArrowheads="1"/>
          </p:cNvSpPr>
          <p:nvPr/>
        </p:nvSpPr>
        <p:spPr bwMode="auto">
          <a:xfrm>
            <a:off x="1219200" y="3352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8082" name="Oval 22"/>
          <p:cNvSpPr>
            <a:spLocks noChangeArrowheads="1"/>
          </p:cNvSpPr>
          <p:nvPr/>
        </p:nvSpPr>
        <p:spPr bwMode="auto">
          <a:xfrm>
            <a:off x="1219200" y="26670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grpSp>
        <p:nvGrpSpPr>
          <p:cNvPr id="88083" name="Group 23"/>
          <p:cNvGrpSpPr>
            <a:grpSpLocks/>
          </p:cNvGrpSpPr>
          <p:nvPr/>
        </p:nvGrpSpPr>
        <p:grpSpPr bwMode="auto">
          <a:xfrm>
            <a:off x="4267200" y="2057400"/>
            <a:ext cx="292100" cy="292100"/>
            <a:chOff x="1684" y="1204"/>
            <a:chExt cx="184" cy="184"/>
          </a:xfrm>
        </p:grpSpPr>
        <p:sp>
          <p:nvSpPr>
            <p:cNvPr id="88103" name="Oval 24"/>
            <p:cNvSpPr>
              <a:spLocks noChangeArrowheads="1"/>
            </p:cNvSpPr>
            <p:nvPr/>
          </p:nvSpPr>
          <p:spPr bwMode="auto">
            <a:xfrm>
              <a:off x="1732" y="1252"/>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8104" name="Oval 25"/>
            <p:cNvSpPr>
              <a:spLocks noChangeArrowheads="1"/>
            </p:cNvSpPr>
            <p:nvPr/>
          </p:nvSpPr>
          <p:spPr bwMode="auto">
            <a:xfrm>
              <a:off x="1684" y="1204"/>
              <a:ext cx="184" cy="184"/>
            </a:xfrm>
            <a:prstGeom prst="ellipse">
              <a:avLst/>
            </a:prstGeom>
            <a:noFill/>
            <a:ln w="12700">
              <a:solidFill>
                <a:schemeClr val="tx1"/>
              </a:solidFill>
              <a:round/>
              <a:headEnd/>
              <a:tailEnd/>
            </a:ln>
          </p:spPr>
          <p:txBody>
            <a:bodyPr wrap="none" anchor="ctr"/>
            <a:lstStyle/>
            <a:p>
              <a:endParaRPr lang="fr-FR"/>
            </a:p>
          </p:txBody>
        </p:sp>
      </p:grpSp>
      <p:sp>
        <p:nvSpPr>
          <p:cNvPr id="88084" name="Oval 26"/>
          <p:cNvSpPr>
            <a:spLocks noChangeArrowheads="1"/>
          </p:cNvSpPr>
          <p:nvPr/>
        </p:nvSpPr>
        <p:spPr bwMode="auto">
          <a:xfrm>
            <a:off x="4343400" y="26670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8085" name="Oval 27"/>
          <p:cNvSpPr>
            <a:spLocks noChangeArrowheads="1"/>
          </p:cNvSpPr>
          <p:nvPr/>
        </p:nvSpPr>
        <p:spPr bwMode="auto">
          <a:xfrm>
            <a:off x="4800600" y="31242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88086" name="Arc 28"/>
          <p:cNvSpPr>
            <a:spLocks/>
          </p:cNvSpPr>
          <p:nvPr/>
        </p:nvSpPr>
        <p:spPr bwMode="auto">
          <a:xfrm>
            <a:off x="4489450" y="2738438"/>
            <a:ext cx="382588" cy="381000"/>
          </a:xfrm>
          <a:custGeom>
            <a:avLst/>
            <a:gdLst>
              <a:gd name="T0" fmla="*/ 0 w 21690"/>
              <a:gd name="T1" fmla="*/ 0 h 21600"/>
              <a:gd name="T2" fmla="*/ 6748436 w 21690"/>
              <a:gd name="T3" fmla="*/ 6720416 h 21600"/>
              <a:gd name="T4" fmla="*/ 28011 w 21690"/>
              <a:gd name="T5" fmla="*/ 6720416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1"/>
                </a:cubicBezTo>
                <a:cubicBezTo>
                  <a:pt x="12019" y="-1"/>
                  <a:pt x="21690" y="9670"/>
                  <a:pt x="21690" y="21600"/>
                </a:cubicBezTo>
              </a:path>
              <a:path w="21690" h="21600" stroke="0" extrusionOk="0">
                <a:moveTo>
                  <a:pt x="0" y="0"/>
                </a:moveTo>
                <a:cubicBezTo>
                  <a:pt x="30" y="0"/>
                  <a:pt x="60" y="-1"/>
                  <a:pt x="90" y="-1"/>
                </a:cubicBezTo>
                <a:cubicBezTo>
                  <a:pt x="12019" y="-1"/>
                  <a:pt x="21690" y="9670"/>
                  <a:pt x="21690" y="21600"/>
                </a:cubicBezTo>
                <a:lnTo>
                  <a:pt x="90" y="2160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88087" name="Arc 29"/>
          <p:cNvSpPr>
            <a:spLocks/>
          </p:cNvSpPr>
          <p:nvPr/>
        </p:nvSpPr>
        <p:spPr bwMode="auto">
          <a:xfrm>
            <a:off x="4419600" y="2819400"/>
            <a:ext cx="406400" cy="381000"/>
          </a:xfrm>
          <a:custGeom>
            <a:avLst/>
            <a:gdLst>
              <a:gd name="T0" fmla="*/ 7167511 w 23043"/>
              <a:gd name="T1" fmla="*/ 6705476 h 21600"/>
              <a:gd name="T2" fmla="*/ 0 w 23043"/>
              <a:gd name="T3" fmla="*/ 0 h 21600"/>
              <a:gd name="T4" fmla="*/ 6718660 w 23043"/>
              <a:gd name="T5" fmla="*/ 0 h 21600"/>
              <a:gd name="T6" fmla="*/ 0 60000 65536"/>
              <a:gd name="T7" fmla="*/ 0 60000 65536"/>
              <a:gd name="T8" fmla="*/ 0 60000 65536"/>
              <a:gd name="T9" fmla="*/ 0 w 23043"/>
              <a:gd name="T10" fmla="*/ 0 h 21600"/>
              <a:gd name="T11" fmla="*/ 23043 w 23043"/>
              <a:gd name="T12" fmla="*/ 21600 h 21600"/>
            </a:gdLst>
            <a:ahLst/>
            <a:cxnLst>
              <a:cxn ang="T6">
                <a:pos x="T0" y="T1"/>
              </a:cxn>
              <a:cxn ang="T7">
                <a:pos x="T2" y="T3"/>
              </a:cxn>
              <a:cxn ang="T8">
                <a:pos x="T4" y="T5"/>
              </a:cxn>
            </a:cxnLst>
            <a:rect l="T9" t="T10" r="T11" b="T12"/>
            <a:pathLst>
              <a:path w="23043" h="21600" fill="none" extrusionOk="0">
                <a:moveTo>
                  <a:pt x="23042" y="21551"/>
                </a:moveTo>
                <a:cubicBezTo>
                  <a:pt x="22562" y="21583"/>
                  <a:pt x="22081" y="21599"/>
                  <a:pt x="21600" y="21599"/>
                </a:cubicBezTo>
                <a:cubicBezTo>
                  <a:pt x="9670" y="21599"/>
                  <a:pt x="-1" y="11929"/>
                  <a:pt x="-1" y="-1"/>
                </a:cubicBezTo>
              </a:path>
              <a:path w="23043" h="21600" stroke="0" extrusionOk="0">
                <a:moveTo>
                  <a:pt x="23042" y="21551"/>
                </a:moveTo>
                <a:cubicBezTo>
                  <a:pt x="22562" y="21583"/>
                  <a:pt x="22081" y="21599"/>
                  <a:pt x="21600" y="21599"/>
                </a:cubicBezTo>
                <a:cubicBezTo>
                  <a:pt x="9670" y="21599"/>
                  <a:pt x="-1" y="11929"/>
                  <a:pt x="-1" y="-1"/>
                </a:cubicBezTo>
                <a:lnTo>
                  <a:pt x="21600" y="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88088" name="Arc 30"/>
          <p:cNvSpPr>
            <a:spLocks/>
          </p:cNvSpPr>
          <p:nvPr/>
        </p:nvSpPr>
        <p:spPr bwMode="auto">
          <a:xfrm>
            <a:off x="4033838" y="2814638"/>
            <a:ext cx="304800" cy="762000"/>
          </a:xfrm>
          <a:custGeom>
            <a:avLst/>
            <a:gdLst>
              <a:gd name="T0" fmla="*/ 0 w 21600"/>
              <a:gd name="T1" fmla="*/ 26881666 h 21600"/>
              <a:gd name="T2" fmla="*/ 4278771 w 21600"/>
              <a:gd name="T3" fmla="*/ 0 h 21600"/>
              <a:gd name="T4" fmla="*/ 4301067 w 21600"/>
              <a:gd name="T5" fmla="*/ 2688166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close/>
              </a:path>
            </a:pathLst>
          </a:custGeom>
          <a:noFill/>
          <a:ln w="25400" cap="rnd">
            <a:solidFill>
              <a:schemeClr val="tx1"/>
            </a:solidFill>
            <a:round/>
            <a:headEnd type="stealth" w="med" len="lg"/>
            <a:tailEnd type="none" w="sm" len="sm"/>
          </a:ln>
        </p:spPr>
        <p:txBody>
          <a:bodyPr wrap="none" anchor="ctr"/>
          <a:lstStyle/>
          <a:p>
            <a:endParaRPr lang="fr-FR"/>
          </a:p>
        </p:txBody>
      </p:sp>
      <p:grpSp>
        <p:nvGrpSpPr>
          <p:cNvPr id="88089" name="Group 31"/>
          <p:cNvGrpSpPr>
            <a:grpSpLocks/>
          </p:cNvGrpSpPr>
          <p:nvPr/>
        </p:nvGrpSpPr>
        <p:grpSpPr bwMode="auto">
          <a:xfrm>
            <a:off x="3886200" y="3505200"/>
            <a:ext cx="292100" cy="292100"/>
            <a:chOff x="4468" y="3268"/>
            <a:chExt cx="184" cy="184"/>
          </a:xfrm>
        </p:grpSpPr>
        <p:sp>
          <p:nvSpPr>
            <p:cNvPr id="88101" name="Oval 32"/>
            <p:cNvSpPr>
              <a:spLocks noChangeArrowheads="1"/>
            </p:cNvSpPr>
            <p:nvPr/>
          </p:nvSpPr>
          <p:spPr bwMode="auto">
            <a:xfrm>
              <a:off x="4516" y="331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8102" name="Oval 33"/>
            <p:cNvSpPr>
              <a:spLocks noChangeArrowheads="1"/>
            </p:cNvSpPr>
            <p:nvPr/>
          </p:nvSpPr>
          <p:spPr bwMode="auto">
            <a:xfrm>
              <a:off x="4468" y="3268"/>
              <a:ext cx="184" cy="184"/>
            </a:xfrm>
            <a:prstGeom prst="ellipse">
              <a:avLst/>
            </a:prstGeom>
            <a:noFill/>
            <a:ln w="12700">
              <a:solidFill>
                <a:schemeClr val="tx1"/>
              </a:solidFill>
              <a:round/>
              <a:headEnd/>
              <a:tailEnd/>
            </a:ln>
          </p:spPr>
          <p:txBody>
            <a:bodyPr wrap="none" anchor="ctr"/>
            <a:lstStyle/>
            <a:p>
              <a:endParaRPr lang="fr-FR"/>
            </a:p>
          </p:txBody>
        </p:sp>
      </p:grpSp>
      <p:sp>
        <p:nvSpPr>
          <p:cNvPr id="88090" name="Line 34"/>
          <p:cNvSpPr>
            <a:spLocks noChangeShapeType="1"/>
          </p:cNvSpPr>
          <p:nvPr/>
        </p:nvSpPr>
        <p:spPr bwMode="auto">
          <a:xfrm>
            <a:off x="4419600" y="2362200"/>
            <a:ext cx="0" cy="304800"/>
          </a:xfrm>
          <a:prstGeom prst="line">
            <a:avLst/>
          </a:prstGeom>
          <a:noFill/>
          <a:ln w="9525">
            <a:solidFill>
              <a:schemeClr val="tx1"/>
            </a:solidFill>
            <a:miter lim="800000"/>
            <a:headEnd/>
            <a:tailEnd type="triangle" w="med" len="med"/>
          </a:ln>
        </p:spPr>
        <p:txBody>
          <a:bodyPr wrap="none"/>
          <a:lstStyle/>
          <a:p>
            <a:endParaRPr lang="en-US"/>
          </a:p>
        </p:txBody>
      </p:sp>
      <p:grpSp>
        <p:nvGrpSpPr>
          <p:cNvPr id="88091" name="Group 35"/>
          <p:cNvGrpSpPr>
            <a:grpSpLocks/>
          </p:cNvGrpSpPr>
          <p:nvPr/>
        </p:nvGrpSpPr>
        <p:grpSpPr bwMode="auto">
          <a:xfrm>
            <a:off x="7239000" y="2057400"/>
            <a:ext cx="292100" cy="292100"/>
            <a:chOff x="1684" y="1204"/>
            <a:chExt cx="184" cy="184"/>
          </a:xfrm>
        </p:grpSpPr>
        <p:sp>
          <p:nvSpPr>
            <p:cNvPr id="88099" name="Oval 36"/>
            <p:cNvSpPr>
              <a:spLocks noChangeArrowheads="1"/>
            </p:cNvSpPr>
            <p:nvPr/>
          </p:nvSpPr>
          <p:spPr bwMode="auto">
            <a:xfrm>
              <a:off x="1732" y="1252"/>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8100" name="Oval 37"/>
            <p:cNvSpPr>
              <a:spLocks noChangeArrowheads="1"/>
            </p:cNvSpPr>
            <p:nvPr/>
          </p:nvSpPr>
          <p:spPr bwMode="auto">
            <a:xfrm>
              <a:off x="1684" y="1204"/>
              <a:ext cx="184" cy="184"/>
            </a:xfrm>
            <a:prstGeom prst="ellipse">
              <a:avLst/>
            </a:prstGeom>
            <a:noFill/>
            <a:ln w="12700">
              <a:solidFill>
                <a:schemeClr val="tx1"/>
              </a:solidFill>
              <a:round/>
              <a:headEnd/>
              <a:tailEnd/>
            </a:ln>
          </p:spPr>
          <p:txBody>
            <a:bodyPr wrap="none" anchor="ctr"/>
            <a:lstStyle/>
            <a:p>
              <a:endParaRPr lang="fr-FR"/>
            </a:p>
          </p:txBody>
        </p:sp>
      </p:grpSp>
      <p:sp>
        <p:nvSpPr>
          <p:cNvPr id="88092" name="Line 38"/>
          <p:cNvSpPr>
            <a:spLocks noChangeShapeType="1"/>
          </p:cNvSpPr>
          <p:nvPr/>
        </p:nvSpPr>
        <p:spPr bwMode="auto">
          <a:xfrm>
            <a:off x="7391400" y="2362200"/>
            <a:ext cx="0" cy="304800"/>
          </a:xfrm>
          <a:prstGeom prst="line">
            <a:avLst/>
          </a:prstGeom>
          <a:noFill/>
          <a:ln w="9525">
            <a:solidFill>
              <a:schemeClr val="tx1"/>
            </a:solidFill>
            <a:miter lim="800000"/>
            <a:headEnd/>
            <a:tailEnd type="triangle" w="med" len="med"/>
          </a:ln>
        </p:spPr>
        <p:txBody>
          <a:bodyPr wrap="none"/>
          <a:lstStyle/>
          <a:p>
            <a:endParaRPr lang="en-US"/>
          </a:p>
        </p:txBody>
      </p:sp>
      <p:grpSp>
        <p:nvGrpSpPr>
          <p:cNvPr id="88093" name="Group 39"/>
          <p:cNvGrpSpPr>
            <a:grpSpLocks/>
          </p:cNvGrpSpPr>
          <p:nvPr/>
        </p:nvGrpSpPr>
        <p:grpSpPr bwMode="auto">
          <a:xfrm>
            <a:off x="7239000" y="2667000"/>
            <a:ext cx="292100" cy="292100"/>
            <a:chOff x="4468" y="3268"/>
            <a:chExt cx="184" cy="184"/>
          </a:xfrm>
        </p:grpSpPr>
        <p:sp>
          <p:nvSpPr>
            <p:cNvPr id="88097" name="Oval 40"/>
            <p:cNvSpPr>
              <a:spLocks noChangeArrowheads="1"/>
            </p:cNvSpPr>
            <p:nvPr/>
          </p:nvSpPr>
          <p:spPr bwMode="auto">
            <a:xfrm>
              <a:off x="4516" y="331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88098" name="Oval 41"/>
            <p:cNvSpPr>
              <a:spLocks noChangeArrowheads="1"/>
            </p:cNvSpPr>
            <p:nvPr/>
          </p:nvSpPr>
          <p:spPr bwMode="auto">
            <a:xfrm>
              <a:off x="4468" y="3268"/>
              <a:ext cx="184" cy="184"/>
            </a:xfrm>
            <a:prstGeom prst="ellipse">
              <a:avLst/>
            </a:prstGeom>
            <a:noFill/>
            <a:ln w="12700">
              <a:solidFill>
                <a:schemeClr val="tx1"/>
              </a:solidFill>
              <a:round/>
              <a:headEnd/>
              <a:tailEnd/>
            </a:ln>
          </p:spPr>
          <p:txBody>
            <a:bodyPr wrap="none" anchor="ctr"/>
            <a:lstStyle/>
            <a:p>
              <a:endParaRPr lang="fr-FR"/>
            </a:p>
          </p:txBody>
        </p:sp>
      </p:grpSp>
      <p:sp>
        <p:nvSpPr>
          <p:cNvPr id="88094" name="Text Box 42"/>
          <p:cNvSpPr txBox="1">
            <a:spLocks noChangeArrowheads="1"/>
          </p:cNvSpPr>
          <p:nvPr/>
        </p:nvSpPr>
        <p:spPr bwMode="auto">
          <a:xfrm>
            <a:off x="669925" y="5680075"/>
            <a:ext cx="1389063" cy="457200"/>
          </a:xfrm>
          <a:prstGeom prst="rect">
            <a:avLst/>
          </a:prstGeom>
          <a:noFill/>
          <a:ln w="9525">
            <a:noFill/>
            <a:miter lim="800000"/>
            <a:headEnd/>
            <a:tailEnd/>
          </a:ln>
        </p:spPr>
        <p:txBody>
          <a:bodyPr wrap="none">
            <a:spAutoFit/>
          </a:bodyPr>
          <a:lstStyle/>
          <a:p>
            <a:r>
              <a:rPr lang="fr-FR"/>
              <a:t>Vg(p) = 2</a:t>
            </a:r>
          </a:p>
        </p:txBody>
      </p:sp>
      <p:sp>
        <p:nvSpPr>
          <p:cNvPr id="88095" name="Text Box 43"/>
          <p:cNvSpPr txBox="1">
            <a:spLocks noChangeArrowheads="1"/>
          </p:cNvSpPr>
          <p:nvPr/>
        </p:nvSpPr>
        <p:spPr bwMode="auto">
          <a:xfrm>
            <a:off x="3962400" y="5715000"/>
            <a:ext cx="1389063" cy="457200"/>
          </a:xfrm>
          <a:prstGeom prst="rect">
            <a:avLst/>
          </a:prstGeom>
          <a:noFill/>
          <a:ln w="9525">
            <a:noFill/>
            <a:miter lim="800000"/>
            <a:headEnd/>
            <a:tailEnd/>
          </a:ln>
        </p:spPr>
        <p:txBody>
          <a:bodyPr wrap="none">
            <a:spAutoFit/>
          </a:bodyPr>
          <a:lstStyle/>
          <a:p>
            <a:r>
              <a:rPr lang="fr-FR"/>
              <a:t>Vg(p) = 2</a:t>
            </a:r>
          </a:p>
        </p:txBody>
      </p:sp>
      <p:sp>
        <p:nvSpPr>
          <p:cNvPr id="88096" name="Text Box 44"/>
          <p:cNvSpPr txBox="1">
            <a:spLocks noChangeArrowheads="1"/>
          </p:cNvSpPr>
          <p:nvPr/>
        </p:nvSpPr>
        <p:spPr bwMode="auto">
          <a:xfrm>
            <a:off x="6553200" y="5181600"/>
            <a:ext cx="1592263" cy="822325"/>
          </a:xfrm>
          <a:prstGeom prst="rect">
            <a:avLst/>
          </a:prstGeom>
          <a:noFill/>
          <a:ln w="9525">
            <a:noFill/>
            <a:miter lim="800000"/>
            <a:headEnd/>
            <a:tailEnd/>
          </a:ln>
        </p:spPr>
        <p:txBody>
          <a:bodyPr wrap="none">
            <a:spAutoFit/>
          </a:bodyPr>
          <a:lstStyle/>
          <a:p>
            <a:r>
              <a:rPr lang="fr-FR"/>
              <a:t>eVG(p) = 1</a:t>
            </a:r>
          </a:p>
          <a:p>
            <a:r>
              <a:rPr lang="fr-FR"/>
              <a:t>Vg(p) =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A72CF7D1-2B0E-CF45-9008-88716D4DFFC7}"/>
              </a:ext>
            </a:extLst>
          </p:cNvPr>
          <p:cNvPicPr>
            <a:picLocks noGrp="1" noChangeAspect="1"/>
          </p:cNvPicPr>
          <p:nvPr>
            <p:ph idx="1"/>
          </p:nvPr>
        </p:nvPicPr>
        <p:blipFill>
          <a:blip r:embed="rId2"/>
          <a:stretch>
            <a:fillRect/>
          </a:stretch>
        </p:blipFill>
        <p:spPr>
          <a:xfrm>
            <a:off x="755576" y="846213"/>
            <a:ext cx="6464374" cy="5084687"/>
          </a:xfrm>
          <a:prstGeom prst="rect">
            <a:avLst/>
          </a:prstGeom>
        </p:spPr>
      </p:pic>
      <p:sp>
        <p:nvSpPr>
          <p:cNvPr id="5" name="Rectangle 2">
            <a:extLst>
              <a:ext uri="{FF2B5EF4-FFF2-40B4-BE49-F238E27FC236}">
                <a16:creationId xmlns:a16="http://schemas.microsoft.com/office/drawing/2014/main" id="{39EC0D33-0401-2747-B2BA-B5372038BBF6}"/>
              </a:ext>
            </a:extLst>
          </p:cNvPr>
          <p:cNvSpPr>
            <a:spLocks noGrp="1" noChangeArrowheads="1"/>
          </p:cNvSpPr>
          <p:nvPr>
            <p:ph type="title"/>
          </p:nvPr>
        </p:nvSpPr>
        <p:spPr>
          <a:xfrm>
            <a:off x="467544" y="506488"/>
            <a:ext cx="7772400" cy="679450"/>
          </a:xfrm>
        </p:spPr>
        <p:txBody>
          <a:bodyPr/>
          <a:lstStyle/>
          <a:p>
            <a:pPr eaLnBrk="1" hangingPunct="1"/>
            <a:r>
              <a:rPr lang="fr-FR" dirty="0"/>
              <a:t>Complexité essentielle </a:t>
            </a:r>
          </a:p>
        </p:txBody>
      </p:sp>
    </p:spTree>
    <p:extLst>
      <p:ext uri="{BB962C8B-B14F-4D97-AF65-F5344CB8AC3E}">
        <p14:creationId xmlns:p14="http://schemas.microsoft.com/office/powerpoint/2010/main" val="257438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fr-FR" dirty="0"/>
              <a:t>Complexité essentielle </a:t>
            </a:r>
          </a:p>
        </p:txBody>
      </p:sp>
      <p:sp>
        <p:nvSpPr>
          <p:cNvPr id="87043" name="Rectangle 3"/>
          <p:cNvSpPr>
            <a:spLocks noGrp="1" noChangeArrowheads="1"/>
          </p:cNvSpPr>
          <p:nvPr>
            <p:ph type="body" idx="1"/>
          </p:nvPr>
        </p:nvSpPr>
        <p:spPr/>
        <p:txBody>
          <a:bodyPr/>
          <a:lstStyle/>
          <a:p>
            <a:pPr eaLnBrk="1" hangingPunct="1"/>
            <a:r>
              <a:rPr lang="en-US"/>
              <a:t>La complexité essentielle (eVG) est une mesure du degrè de mauvaise structuration de chaque module.</a:t>
            </a:r>
          </a:p>
          <a:p>
            <a:pPr eaLnBrk="1" hangingPunct="1"/>
            <a:endParaRPr lang="en-US"/>
          </a:p>
          <a:p>
            <a:pPr eaLnBrk="1" hangingPunct="1"/>
            <a:r>
              <a:rPr lang="en-US"/>
              <a:t>Elle est construite à partir d’une abstraction du graphe de contrôle.</a:t>
            </a:r>
          </a:p>
          <a:p>
            <a:pPr eaLnBrk="1" hangingPunct="1"/>
            <a:endParaRPr lang="en-US"/>
          </a:p>
          <a:p>
            <a:pPr eaLnBrk="1" hangingPunct="1"/>
            <a:r>
              <a:rPr lang="en-US"/>
              <a:t>En fait, on modifie le graphe de contrôle en simplifiant les structures, le but est de mettre en évidence ce qui n’est pas structuré et ensuite on calcule VG.</a:t>
            </a:r>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fr-FR" dirty="0"/>
              <a:t>Complexité essentielle (3)</a:t>
            </a:r>
          </a:p>
        </p:txBody>
      </p:sp>
      <p:sp>
        <p:nvSpPr>
          <p:cNvPr id="89091" name="Rectangle 3"/>
          <p:cNvSpPr>
            <a:spLocks noGrp="1" noChangeArrowheads="1"/>
          </p:cNvSpPr>
          <p:nvPr>
            <p:ph type="body" idx="1"/>
          </p:nvPr>
        </p:nvSpPr>
        <p:spPr/>
        <p:txBody>
          <a:bodyPr/>
          <a:lstStyle/>
          <a:p>
            <a:pPr eaLnBrk="1" hangingPunct="1"/>
            <a:r>
              <a:rPr lang="fr-FR"/>
              <a:t>Caractéristiques:</a:t>
            </a:r>
          </a:p>
          <a:p>
            <a:pPr lvl="1" eaLnBrk="1" hangingPunct="1"/>
            <a:r>
              <a:rPr lang="fr-FR"/>
              <a:t>1 </a:t>
            </a:r>
            <a:r>
              <a:rPr lang="fr-FR">
                <a:cs typeface="Tahoma" charset="0"/>
              </a:rPr>
              <a:t>≤ eVG ≤ VG </a:t>
            </a:r>
          </a:p>
          <a:p>
            <a:pPr lvl="1" eaLnBrk="1" hangingPunct="1"/>
            <a:endParaRPr lang="fr-FR">
              <a:cs typeface="Tahoma" charset="0"/>
            </a:endParaRPr>
          </a:p>
          <a:p>
            <a:pPr lvl="1" eaLnBrk="1" hangingPunct="1"/>
            <a:r>
              <a:rPr lang="fr-FR">
                <a:cs typeface="Tahoma" charset="0"/>
              </a:rPr>
              <a:t>Normalement (bonne construction) eVG =1 </a:t>
            </a:r>
          </a:p>
          <a:p>
            <a:pPr eaLnBrk="1" hangingPunct="1"/>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fr-FR"/>
              <a:t>Définition</a:t>
            </a:r>
          </a:p>
        </p:txBody>
      </p:sp>
      <p:sp>
        <p:nvSpPr>
          <p:cNvPr id="61443" name="Rectangle 3"/>
          <p:cNvSpPr>
            <a:spLocks noGrp="1" noChangeArrowheads="1"/>
          </p:cNvSpPr>
          <p:nvPr>
            <p:ph type="body" idx="1"/>
          </p:nvPr>
        </p:nvSpPr>
        <p:spPr/>
        <p:txBody>
          <a:bodyPr/>
          <a:lstStyle/>
          <a:p>
            <a:pPr eaLnBrk="1" hangingPunct="1">
              <a:lnSpc>
                <a:spcPct val="80000"/>
              </a:lnSpc>
              <a:buFontTx/>
              <a:buChar char="–"/>
            </a:pPr>
            <a:r>
              <a:rPr lang="fr-FR" sz="2000"/>
              <a:t>Graphe orienté fournissant une vue compacte de la structure de contrôle du programme :</a:t>
            </a:r>
          </a:p>
          <a:p>
            <a:pPr lvl="1" eaLnBrk="1" hangingPunct="1">
              <a:lnSpc>
                <a:spcPct val="80000"/>
              </a:lnSpc>
            </a:pPr>
            <a:r>
              <a:rPr lang="fr-FR"/>
              <a:t>construit à partir du code source du programme</a:t>
            </a:r>
          </a:p>
          <a:p>
            <a:pPr lvl="1" eaLnBrk="1" hangingPunct="1">
              <a:lnSpc>
                <a:spcPct val="80000"/>
              </a:lnSpc>
            </a:pPr>
            <a:r>
              <a:rPr lang="fr-FR"/>
              <a:t>un nœud = bloc maximal d’instructions consécutives i1, … in</a:t>
            </a:r>
          </a:p>
          <a:p>
            <a:pPr lvl="2" eaLnBrk="1" hangingPunct="1">
              <a:lnSpc>
                <a:spcPct val="80000"/>
              </a:lnSpc>
              <a:buFontTx/>
              <a:buChar char="–"/>
            </a:pPr>
            <a:r>
              <a:rPr lang="fr-FR" sz="2400"/>
              <a:t>i1 est l’unique point d’accès au bloc</a:t>
            </a:r>
          </a:p>
          <a:p>
            <a:pPr lvl="2" eaLnBrk="1" hangingPunct="1">
              <a:lnSpc>
                <a:spcPct val="80000"/>
              </a:lnSpc>
              <a:buFontTx/>
              <a:buChar char="–"/>
            </a:pPr>
            <a:r>
              <a:rPr lang="fr-FR" sz="2400"/>
              <a:t>les instructions s’exécutent toujours dans l ’ordre i1, … in</a:t>
            </a:r>
          </a:p>
          <a:p>
            <a:pPr lvl="2" eaLnBrk="1" hangingPunct="1">
              <a:lnSpc>
                <a:spcPct val="80000"/>
              </a:lnSpc>
              <a:buFontTx/>
              <a:buChar char="–"/>
            </a:pPr>
            <a:r>
              <a:rPr lang="fr-FR" sz="2400"/>
              <a:t>On sort du bloc après exécution de in</a:t>
            </a:r>
          </a:p>
          <a:p>
            <a:pPr lvl="1" eaLnBrk="1" hangingPunct="1">
              <a:lnSpc>
                <a:spcPct val="80000"/>
              </a:lnSpc>
            </a:pPr>
            <a:r>
              <a:rPr lang="fr-FR"/>
              <a:t>nœud d’entrée unique, un ou plusieurs nœuds de sortie</a:t>
            </a:r>
          </a:p>
          <a:p>
            <a:pPr lvl="1" eaLnBrk="1" hangingPunct="1">
              <a:lnSpc>
                <a:spcPct val="80000"/>
              </a:lnSpc>
            </a:pPr>
            <a:r>
              <a:rPr lang="fr-FR"/>
              <a:t>arcs entre les nœuds = branchements conditionnels ou inconditionnels</a:t>
            </a:r>
            <a:endParaRPr lang="fr-F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fr-FR" dirty="0"/>
              <a:t>Avantages</a:t>
            </a:r>
          </a:p>
        </p:txBody>
      </p:sp>
      <p:sp>
        <p:nvSpPr>
          <p:cNvPr id="90115" name="Rectangle 3"/>
          <p:cNvSpPr>
            <a:spLocks noGrp="1" noChangeArrowheads="1"/>
          </p:cNvSpPr>
          <p:nvPr>
            <p:ph type="body" idx="1"/>
          </p:nvPr>
        </p:nvSpPr>
        <p:spPr/>
        <p:txBody>
          <a:bodyPr/>
          <a:lstStyle/>
          <a:p>
            <a:pPr eaLnBrk="1" hangingPunct="1"/>
            <a:r>
              <a:rPr lang="fr-FR"/>
              <a:t>Mesure le degré d’instructure et la qualité d’écriture du code.</a:t>
            </a:r>
          </a:p>
          <a:p>
            <a:pPr eaLnBrk="1" hangingPunct="1"/>
            <a:r>
              <a:rPr lang="fr-FR"/>
              <a:t>Mesure les efforts nécessaires à la compréhension du code.</a:t>
            </a:r>
          </a:p>
          <a:p>
            <a:pPr eaLnBrk="1" hangingPunct="1"/>
            <a:r>
              <a:rPr lang="fr-FR"/>
              <a:t>Prédit les efforts de maintenance.</a:t>
            </a:r>
          </a:p>
          <a:p>
            <a:pPr eaLnBrk="1" hangingPunct="1"/>
            <a:r>
              <a:rPr lang="fr-FR"/>
              <a:t>Aide dans le processus de modularisation.</a:t>
            </a:r>
          </a:p>
          <a:p>
            <a:pPr eaLnBrk="1" hangingPunct="1"/>
            <a:r>
              <a:rPr lang="fr-FR"/>
              <a:t>Indépendante du langage utilisé.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lIns="92075" tIns="46038" rIns="92075" bIns="46038" anchor="ctr"/>
          <a:lstStyle/>
          <a:p>
            <a:pPr defTabSz="762000" eaLnBrk="1" hangingPunct="1"/>
            <a:r>
              <a:rPr lang="en-GB"/>
              <a:t>Quatre types de noeud</a:t>
            </a:r>
          </a:p>
        </p:txBody>
      </p:sp>
      <p:sp>
        <p:nvSpPr>
          <p:cNvPr id="62467" name="Rectangle 3"/>
          <p:cNvSpPr>
            <a:spLocks noGrp="1" noChangeArrowheads="1"/>
          </p:cNvSpPr>
          <p:nvPr>
            <p:ph type="body" idx="1"/>
          </p:nvPr>
        </p:nvSpPr>
        <p:spPr>
          <a:noFill/>
        </p:spPr>
        <p:txBody>
          <a:bodyPr lIns="92075" tIns="46038" rIns="92075" bIns="46038"/>
          <a:lstStyle/>
          <a:p>
            <a:pPr defTabSz="762000" eaLnBrk="1" hangingPunct="1"/>
            <a:r>
              <a:rPr lang="en-GB"/>
              <a:t>Noeud de dépard</a:t>
            </a:r>
          </a:p>
          <a:p>
            <a:pPr lvl="1" defTabSz="762000" eaLnBrk="1" hangingPunct="1"/>
            <a:r>
              <a:rPr lang="en-GB"/>
              <a:t> Nombre d’entrée = 0</a:t>
            </a:r>
          </a:p>
          <a:p>
            <a:pPr defTabSz="762000" eaLnBrk="1" hangingPunct="1"/>
            <a:r>
              <a:rPr lang="en-GB"/>
              <a:t>Noeud d’arrêt</a:t>
            </a:r>
          </a:p>
          <a:p>
            <a:pPr lvl="1" defTabSz="762000" eaLnBrk="1" hangingPunct="1"/>
            <a:r>
              <a:rPr lang="en-GB"/>
              <a:t>Nombre de sortie = 0</a:t>
            </a:r>
          </a:p>
          <a:p>
            <a:pPr defTabSz="762000" eaLnBrk="1" hangingPunct="1"/>
            <a:r>
              <a:rPr lang="en-GB"/>
              <a:t>Noeud procédural</a:t>
            </a:r>
          </a:p>
          <a:p>
            <a:pPr lvl="1" defTabSz="762000" eaLnBrk="1" hangingPunct="1"/>
            <a:r>
              <a:rPr lang="en-GB"/>
              <a:t>Nombre de sortie = 1</a:t>
            </a:r>
          </a:p>
          <a:p>
            <a:pPr defTabSz="762000" eaLnBrk="1" hangingPunct="1"/>
            <a:r>
              <a:rPr lang="en-GB"/>
              <a:t>Noeud de prédicat</a:t>
            </a:r>
          </a:p>
          <a:p>
            <a:pPr lvl="1" defTabSz="762000" eaLnBrk="1" hangingPunct="1"/>
            <a:r>
              <a:rPr lang="en-GB"/>
              <a:t>Nombre de sortie &gt;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2075" tIns="46038" rIns="92075" bIns="46038" anchor="ctr"/>
          <a:lstStyle/>
          <a:p>
            <a:pPr defTabSz="762000" eaLnBrk="1" hangingPunct="1"/>
            <a:r>
              <a:rPr lang="fr-FR"/>
              <a:t>Différentes structures</a:t>
            </a:r>
            <a:endParaRPr lang="en-GB"/>
          </a:p>
        </p:txBody>
      </p:sp>
      <p:sp>
        <p:nvSpPr>
          <p:cNvPr id="63491" name="Rectangle 3"/>
          <p:cNvSpPr>
            <a:spLocks noChangeArrowheads="1"/>
          </p:cNvSpPr>
          <p:nvPr/>
        </p:nvSpPr>
        <p:spPr bwMode="auto">
          <a:xfrm>
            <a:off x="304800" y="4800600"/>
            <a:ext cx="1992313" cy="457200"/>
          </a:xfrm>
          <a:prstGeom prst="rect">
            <a:avLst/>
          </a:prstGeom>
          <a:noFill/>
          <a:ln w="9525">
            <a:noFill/>
            <a:miter lim="800000"/>
            <a:headEnd/>
            <a:tailEnd/>
          </a:ln>
        </p:spPr>
        <p:txBody>
          <a:bodyPr wrap="none" lIns="92075" tIns="46038" rIns="92075" bIns="46038">
            <a:spAutoFit/>
          </a:bodyPr>
          <a:lstStyle/>
          <a:p>
            <a:pPr defTabSz="762000" eaLnBrk="0" hangingPunct="0"/>
            <a:r>
              <a:rPr kumimoji="0" lang="en-GB"/>
              <a:t>Conditionnelle</a:t>
            </a:r>
          </a:p>
        </p:txBody>
      </p:sp>
      <p:sp>
        <p:nvSpPr>
          <p:cNvPr id="63492" name="Rectangle 4"/>
          <p:cNvSpPr>
            <a:spLocks noChangeArrowheads="1"/>
          </p:cNvSpPr>
          <p:nvPr/>
        </p:nvSpPr>
        <p:spPr bwMode="auto">
          <a:xfrm>
            <a:off x="669925" y="2270125"/>
            <a:ext cx="1401763" cy="457200"/>
          </a:xfrm>
          <a:prstGeom prst="rect">
            <a:avLst/>
          </a:prstGeom>
          <a:noFill/>
          <a:ln w="9525">
            <a:noFill/>
            <a:miter lim="800000"/>
            <a:headEnd/>
            <a:tailEnd/>
          </a:ln>
        </p:spPr>
        <p:txBody>
          <a:bodyPr wrap="none" lIns="92075" tIns="46038" rIns="92075" bIns="46038">
            <a:spAutoFit/>
          </a:bodyPr>
          <a:lstStyle/>
          <a:p>
            <a:pPr defTabSz="762000" eaLnBrk="0" hangingPunct="0"/>
            <a:r>
              <a:rPr kumimoji="0" lang="en-GB"/>
              <a:t>Atomique</a:t>
            </a:r>
          </a:p>
        </p:txBody>
      </p:sp>
      <p:sp>
        <p:nvSpPr>
          <p:cNvPr id="63493" name="Oval 5"/>
          <p:cNvSpPr>
            <a:spLocks noChangeArrowheads="1"/>
          </p:cNvSpPr>
          <p:nvPr/>
        </p:nvSpPr>
        <p:spPr bwMode="auto">
          <a:xfrm>
            <a:off x="2803525" y="5445125"/>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494" name="Oval 6"/>
          <p:cNvSpPr>
            <a:spLocks noChangeArrowheads="1"/>
          </p:cNvSpPr>
          <p:nvPr/>
        </p:nvSpPr>
        <p:spPr bwMode="auto">
          <a:xfrm>
            <a:off x="2803525" y="4378325"/>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495" name="Oval 7"/>
          <p:cNvSpPr>
            <a:spLocks noChangeArrowheads="1"/>
          </p:cNvSpPr>
          <p:nvPr/>
        </p:nvSpPr>
        <p:spPr bwMode="auto">
          <a:xfrm>
            <a:off x="2270125" y="4911725"/>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496" name="Oval 8"/>
          <p:cNvSpPr>
            <a:spLocks noChangeArrowheads="1"/>
          </p:cNvSpPr>
          <p:nvPr/>
        </p:nvSpPr>
        <p:spPr bwMode="auto">
          <a:xfrm>
            <a:off x="3336925" y="4911725"/>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497" name="Line 9"/>
          <p:cNvSpPr>
            <a:spLocks noChangeShapeType="1"/>
          </p:cNvSpPr>
          <p:nvPr/>
        </p:nvSpPr>
        <p:spPr bwMode="auto">
          <a:xfrm flipH="1">
            <a:off x="2949575" y="5057775"/>
            <a:ext cx="381000" cy="38100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3498" name="Line 10"/>
          <p:cNvSpPr>
            <a:spLocks noChangeShapeType="1"/>
          </p:cNvSpPr>
          <p:nvPr/>
        </p:nvSpPr>
        <p:spPr bwMode="auto">
          <a:xfrm flipH="1">
            <a:off x="2416175" y="4524375"/>
            <a:ext cx="381000" cy="38100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3499" name="Line 11"/>
          <p:cNvSpPr>
            <a:spLocks noChangeShapeType="1"/>
          </p:cNvSpPr>
          <p:nvPr/>
        </p:nvSpPr>
        <p:spPr bwMode="auto">
          <a:xfrm>
            <a:off x="2949575" y="4524375"/>
            <a:ext cx="381000" cy="38100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3500" name="Line 12"/>
          <p:cNvSpPr>
            <a:spLocks noChangeShapeType="1"/>
          </p:cNvSpPr>
          <p:nvPr/>
        </p:nvSpPr>
        <p:spPr bwMode="auto">
          <a:xfrm>
            <a:off x="2416175" y="5057775"/>
            <a:ext cx="381000" cy="38100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3501" name="Rectangle 13"/>
          <p:cNvSpPr>
            <a:spLocks noChangeArrowheads="1"/>
          </p:cNvSpPr>
          <p:nvPr/>
        </p:nvSpPr>
        <p:spPr bwMode="auto">
          <a:xfrm>
            <a:off x="6477000" y="1752600"/>
            <a:ext cx="1257300" cy="457200"/>
          </a:xfrm>
          <a:prstGeom prst="rect">
            <a:avLst/>
          </a:prstGeom>
          <a:noFill/>
          <a:ln w="9525">
            <a:noFill/>
            <a:miter lim="800000"/>
            <a:headEnd/>
            <a:tailEnd/>
          </a:ln>
        </p:spPr>
        <p:txBody>
          <a:bodyPr wrap="none" lIns="92075" tIns="46038" rIns="92075" bIns="46038">
            <a:spAutoFit/>
          </a:bodyPr>
          <a:lstStyle/>
          <a:p>
            <a:pPr defTabSz="762000" eaLnBrk="0" hangingPunct="0"/>
            <a:r>
              <a:rPr kumimoji="0" lang="en-GB"/>
              <a:t>Tantque </a:t>
            </a:r>
          </a:p>
        </p:txBody>
      </p:sp>
      <p:sp>
        <p:nvSpPr>
          <p:cNvPr id="63502" name="Oval 14"/>
          <p:cNvSpPr>
            <a:spLocks noChangeArrowheads="1"/>
          </p:cNvSpPr>
          <p:nvPr/>
        </p:nvSpPr>
        <p:spPr bwMode="auto">
          <a:xfrm>
            <a:off x="7778750" y="229235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03" name="Oval 15"/>
          <p:cNvSpPr>
            <a:spLocks noChangeArrowheads="1"/>
          </p:cNvSpPr>
          <p:nvPr/>
        </p:nvSpPr>
        <p:spPr bwMode="auto">
          <a:xfrm>
            <a:off x="8235950" y="274955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04" name="Arc 16"/>
          <p:cNvSpPr>
            <a:spLocks/>
          </p:cNvSpPr>
          <p:nvPr/>
        </p:nvSpPr>
        <p:spPr bwMode="auto">
          <a:xfrm>
            <a:off x="7924800" y="2363788"/>
            <a:ext cx="382588" cy="381000"/>
          </a:xfrm>
          <a:custGeom>
            <a:avLst/>
            <a:gdLst>
              <a:gd name="T0" fmla="*/ 0 w 21690"/>
              <a:gd name="T1" fmla="*/ 0 h 21600"/>
              <a:gd name="T2" fmla="*/ 6748436 w 21690"/>
              <a:gd name="T3" fmla="*/ 6720416 h 21600"/>
              <a:gd name="T4" fmla="*/ 28011 w 21690"/>
              <a:gd name="T5" fmla="*/ 6720416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1"/>
                </a:cubicBezTo>
                <a:cubicBezTo>
                  <a:pt x="12019" y="-1"/>
                  <a:pt x="21690" y="9670"/>
                  <a:pt x="21690" y="21600"/>
                </a:cubicBezTo>
              </a:path>
              <a:path w="21690" h="21600" stroke="0" extrusionOk="0">
                <a:moveTo>
                  <a:pt x="0" y="0"/>
                </a:moveTo>
                <a:cubicBezTo>
                  <a:pt x="30" y="0"/>
                  <a:pt x="60" y="-1"/>
                  <a:pt x="90" y="-1"/>
                </a:cubicBezTo>
                <a:cubicBezTo>
                  <a:pt x="12019" y="-1"/>
                  <a:pt x="21690" y="9670"/>
                  <a:pt x="21690" y="21600"/>
                </a:cubicBezTo>
                <a:lnTo>
                  <a:pt x="90" y="2160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63505" name="Arc 17"/>
          <p:cNvSpPr>
            <a:spLocks/>
          </p:cNvSpPr>
          <p:nvPr/>
        </p:nvSpPr>
        <p:spPr bwMode="auto">
          <a:xfrm>
            <a:off x="7850188" y="2438400"/>
            <a:ext cx="406400" cy="381000"/>
          </a:xfrm>
          <a:custGeom>
            <a:avLst/>
            <a:gdLst>
              <a:gd name="T0" fmla="*/ 7167511 w 23043"/>
              <a:gd name="T1" fmla="*/ 6705476 h 21600"/>
              <a:gd name="T2" fmla="*/ 0 w 23043"/>
              <a:gd name="T3" fmla="*/ 0 h 21600"/>
              <a:gd name="T4" fmla="*/ 6718660 w 23043"/>
              <a:gd name="T5" fmla="*/ 0 h 21600"/>
              <a:gd name="T6" fmla="*/ 0 60000 65536"/>
              <a:gd name="T7" fmla="*/ 0 60000 65536"/>
              <a:gd name="T8" fmla="*/ 0 60000 65536"/>
              <a:gd name="T9" fmla="*/ 0 w 23043"/>
              <a:gd name="T10" fmla="*/ 0 h 21600"/>
              <a:gd name="T11" fmla="*/ 23043 w 23043"/>
              <a:gd name="T12" fmla="*/ 21600 h 21600"/>
            </a:gdLst>
            <a:ahLst/>
            <a:cxnLst>
              <a:cxn ang="T6">
                <a:pos x="T0" y="T1"/>
              </a:cxn>
              <a:cxn ang="T7">
                <a:pos x="T2" y="T3"/>
              </a:cxn>
              <a:cxn ang="T8">
                <a:pos x="T4" y="T5"/>
              </a:cxn>
            </a:cxnLst>
            <a:rect l="T9" t="T10" r="T11" b="T12"/>
            <a:pathLst>
              <a:path w="23043" h="21600" fill="none" extrusionOk="0">
                <a:moveTo>
                  <a:pt x="23042" y="21551"/>
                </a:moveTo>
                <a:cubicBezTo>
                  <a:pt x="22562" y="21583"/>
                  <a:pt x="22081" y="21599"/>
                  <a:pt x="21600" y="21599"/>
                </a:cubicBezTo>
                <a:cubicBezTo>
                  <a:pt x="9670" y="21599"/>
                  <a:pt x="-1" y="11929"/>
                  <a:pt x="-1" y="-1"/>
                </a:cubicBezTo>
              </a:path>
              <a:path w="23043" h="21600" stroke="0" extrusionOk="0">
                <a:moveTo>
                  <a:pt x="23042" y="21551"/>
                </a:moveTo>
                <a:cubicBezTo>
                  <a:pt x="22562" y="21583"/>
                  <a:pt x="22081" y="21599"/>
                  <a:pt x="21600" y="21599"/>
                </a:cubicBezTo>
                <a:cubicBezTo>
                  <a:pt x="9670" y="21599"/>
                  <a:pt x="-1" y="11929"/>
                  <a:pt x="-1" y="-1"/>
                </a:cubicBezTo>
                <a:lnTo>
                  <a:pt x="21600" y="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63506" name="Arc 18"/>
          <p:cNvSpPr>
            <a:spLocks/>
          </p:cNvSpPr>
          <p:nvPr/>
        </p:nvSpPr>
        <p:spPr bwMode="auto">
          <a:xfrm>
            <a:off x="7469188" y="2439988"/>
            <a:ext cx="304800" cy="762000"/>
          </a:xfrm>
          <a:custGeom>
            <a:avLst/>
            <a:gdLst>
              <a:gd name="T0" fmla="*/ 0 w 21600"/>
              <a:gd name="T1" fmla="*/ 26881666 h 21600"/>
              <a:gd name="T2" fmla="*/ 4278771 w 21600"/>
              <a:gd name="T3" fmla="*/ 0 h 21600"/>
              <a:gd name="T4" fmla="*/ 4301067 w 21600"/>
              <a:gd name="T5" fmla="*/ 2688166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close/>
              </a:path>
            </a:pathLst>
          </a:custGeom>
          <a:noFill/>
          <a:ln w="25400" cap="rnd">
            <a:solidFill>
              <a:schemeClr val="tx1"/>
            </a:solidFill>
            <a:round/>
            <a:headEnd type="stealth" w="med" len="lg"/>
            <a:tailEnd type="none" w="sm" len="sm"/>
          </a:ln>
        </p:spPr>
        <p:txBody>
          <a:bodyPr wrap="none" anchor="ctr"/>
          <a:lstStyle/>
          <a:p>
            <a:endParaRPr lang="fr-FR"/>
          </a:p>
        </p:txBody>
      </p:sp>
      <p:grpSp>
        <p:nvGrpSpPr>
          <p:cNvPr id="63507" name="Group 19"/>
          <p:cNvGrpSpPr>
            <a:grpSpLocks/>
          </p:cNvGrpSpPr>
          <p:nvPr/>
        </p:nvGrpSpPr>
        <p:grpSpPr bwMode="auto">
          <a:xfrm>
            <a:off x="7321550" y="3130550"/>
            <a:ext cx="292100" cy="292100"/>
            <a:chOff x="3988" y="1828"/>
            <a:chExt cx="184" cy="184"/>
          </a:xfrm>
        </p:grpSpPr>
        <p:sp>
          <p:nvSpPr>
            <p:cNvPr id="63537" name="Oval 20"/>
            <p:cNvSpPr>
              <a:spLocks noChangeArrowheads="1"/>
            </p:cNvSpPr>
            <p:nvPr/>
          </p:nvSpPr>
          <p:spPr bwMode="auto">
            <a:xfrm>
              <a:off x="4036" y="187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38" name="Oval 21"/>
            <p:cNvSpPr>
              <a:spLocks noChangeArrowheads="1"/>
            </p:cNvSpPr>
            <p:nvPr/>
          </p:nvSpPr>
          <p:spPr bwMode="auto">
            <a:xfrm>
              <a:off x="3988" y="1828"/>
              <a:ext cx="184" cy="184"/>
            </a:xfrm>
            <a:prstGeom prst="ellipse">
              <a:avLst/>
            </a:prstGeom>
            <a:noFill/>
            <a:ln w="12700">
              <a:solidFill>
                <a:schemeClr val="tx1"/>
              </a:solidFill>
              <a:round/>
              <a:headEnd/>
              <a:tailEnd/>
            </a:ln>
          </p:spPr>
          <p:txBody>
            <a:bodyPr wrap="none" anchor="ctr"/>
            <a:lstStyle/>
            <a:p>
              <a:endParaRPr lang="fr-FR"/>
            </a:p>
          </p:txBody>
        </p:sp>
      </p:grpSp>
      <p:sp>
        <p:nvSpPr>
          <p:cNvPr id="63508" name="Oval 22"/>
          <p:cNvSpPr>
            <a:spLocks noChangeArrowheads="1"/>
          </p:cNvSpPr>
          <p:nvPr/>
        </p:nvSpPr>
        <p:spPr bwMode="auto">
          <a:xfrm>
            <a:off x="7702550" y="2216150"/>
            <a:ext cx="292100" cy="292100"/>
          </a:xfrm>
          <a:prstGeom prst="ellipse">
            <a:avLst/>
          </a:prstGeom>
          <a:noFill/>
          <a:ln w="12700">
            <a:solidFill>
              <a:schemeClr val="tx1"/>
            </a:solidFill>
            <a:round/>
            <a:headEnd/>
            <a:tailEnd/>
          </a:ln>
        </p:spPr>
        <p:txBody>
          <a:bodyPr wrap="none" anchor="ctr"/>
          <a:lstStyle/>
          <a:p>
            <a:endParaRPr lang="fr-FR"/>
          </a:p>
        </p:txBody>
      </p:sp>
      <p:sp>
        <p:nvSpPr>
          <p:cNvPr id="63509" name="Oval 23"/>
          <p:cNvSpPr>
            <a:spLocks noChangeArrowheads="1"/>
          </p:cNvSpPr>
          <p:nvPr/>
        </p:nvSpPr>
        <p:spPr bwMode="auto">
          <a:xfrm>
            <a:off x="2727325" y="5368925"/>
            <a:ext cx="292100" cy="292100"/>
          </a:xfrm>
          <a:prstGeom prst="ellipse">
            <a:avLst/>
          </a:prstGeom>
          <a:noFill/>
          <a:ln w="12700">
            <a:solidFill>
              <a:schemeClr val="tx1"/>
            </a:solidFill>
            <a:round/>
            <a:headEnd/>
            <a:tailEnd/>
          </a:ln>
        </p:spPr>
        <p:txBody>
          <a:bodyPr wrap="none" anchor="ctr"/>
          <a:lstStyle/>
          <a:p>
            <a:endParaRPr lang="fr-FR"/>
          </a:p>
        </p:txBody>
      </p:sp>
      <p:sp>
        <p:nvSpPr>
          <p:cNvPr id="63510" name="Oval 24"/>
          <p:cNvSpPr>
            <a:spLocks noChangeArrowheads="1"/>
          </p:cNvSpPr>
          <p:nvPr/>
        </p:nvSpPr>
        <p:spPr bwMode="auto">
          <a:xfrm>
            <a:off x="2727325" y="4302125"/>
            <a:ext cx="292100" cy="292100"/>
          </a:xfrm>
          <a:prstGeom prst="ellipse">
            <a:avLst/>
          </a:prstGeom>
          <a:noFill/>
          <a:ln w="12700">
            <a:solidFill>
              <a:schemeClr val="tx1"/>
            </a:solidFill>
            <a:round/>
            <a:headEnd/>
            <a:tailEnd/>
          </a:ln>
        </p:spPr>
        <p:txBody>
          <a:bodyPr wrap="none" anchor="ctr"/>
          <a:lstStyle/>
          <a:p>
            <a:endParaRPr lang="fr-FR"/>
          </a:p>
        </p:txBody>
      </p:sp>
      <p:sp>
        <p:nvSpPr>
          <p:cNvPr id="63511" name="Rectangle 25"/>
          <p:cNvSpPr>
            <a:spLocks noChangeArrowheads="1"/>
          </p:cNvSpPr>
          <p:nvPr/>
        </p:nvSpPr>
        <p:spPr bwMode="auto">
          <a:xfrm>
            <a:off x="4495800" y="2514600"/>
            <a:ext cx="1352550" cy="457200"/>
          </a:xfrm>
          <a:prstGeom prst="rect">
            <a:avLst/>
          </a:prstGeom>
          <a:noFill/>
          <a:ln w="9525">
            <a:noFill/>
            <a:miter lim="800000"/>
            <a:headEnd/>
            <a:tailEnd/>
          </a:ln>
        </p:spPr>
        <p:txBody>
          <a:bodyPr wrap="none" lIns="92075" tIns="46038" rIns="92075" bIns="46038">
            <a:spAutoFit/>
          </a:bodyPr>
          <a:lstStyle/>
          <a:p>
            <a:pPr defTabSz="762000" eaLnBrk="0" hangingPunct="0"/>
            <a:r>
              <a:rPr kumimoji="0" lang="en-GB"/>
              <a:t>Sequence</a:t>
            </a:r>
          </a:p>
        </p:txBody>
      </p:sp>
      <p:sp>
        <p:nvSpPr>
          <p:cNvPr id="63512" name="Oval 26"/>
          <p:cNvSpPr>
            <a:spLocks noChangeArrowheads="1"/>
          </p:cNvSpPr>
          <p:nvPr/>
        </p:nvSpPr>
        <p:spPr bwMode="auto">
          <a:xfrm>
            <a:off x="4197350" y="335915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13" name="Oval 27"/>
          <p:cNvSpPr>
            <a:spLocks noChangeArrowheads="1"/>
          </p:cNvSpPr>
          <p:nvPr/>
        </p:nvSpPr>
        <p:spPr bwMode="auto">
          <a:xfrm>
            <a:off x="4197350" y="259715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14" name="Oval 28"/>
          <p:cNvSpPr>
            <a:spLocks noChangeArrowheads="1"/>
          </p:cNvSpPr>
          <p:nvPr/>
        </p:nvSpPr>
        <p:spPr bwMode="auto">
          <a:xfrm>
            <a:off x="4121150" y="2520950"/>
            <a:ext cx="292100" cy="292100"/>
          </a:xfrm>
          <a:prstGeom prst="ellipse">
            <a:avLst/>
          </a:prstGeom>
          <a:noFill/>
          <a:ln w="12700">
            <a:solidFill>
              <a:schemeClr val="tx1"/>
            </a:solidFill>
            <a:round/>
            <a:headEnd/>
            <a:tailEnd/>
          </a:ln>
        </p:spPr>
        <p:txBody>
          <a:bodyPr wrap="none" anchor="ctr"/>
          <a:lstStyle/>
          <a:p>
            <a:endParaRPr lang="fr-FR"/>
          </a:p>
        </p:txBody>
      </p:sp>
      <p:sp>
        <p:nvSpPr>
          <p:cNvPr id="63515" name="Line 29"/>
          <p:cNvSpPr>
            <a:spLocks noChangeShapeType="1"/>
          </p:cNvSpPr>
          <p:nvPr/>
        </p:nvSpPr>
        <p:spPr bwMode="auto">
          <a:xfrm>
            <a:off x="4267200" y="2819400"/>
            <a:ext cx="0" cy="533400"/>
          </a:xfrm>
          <a:prstGeom prst="line">
            <a:avLst/>
          </a:prstGeom>
          <a:noFill/>
          <a:ln w="25400">
            <a:solidFill>
              <a:schemeClr val="tx1"/>
            </a:solidFill>
            <a:round/>
            <a:headEnd type="none" w="sm" len="sm"/>
            <a:tailEnd type="stealth" w="med" len="lg"/>
          </a:ln>
        </p:spPr>
        <p:txBody>
          <a:bodyPr wrap="none" anchor="ctr"/>
          <a:lstStyle/>
          <a:p>
            <a:endParaRPr lang="en-US"/>
          </a:p>
        </p:txBody>
      </p:sp>
      <p:grpSp>
        <p:nvGrpSpPr>
          <p:cNvPr id="63516" name="Group 30"/>
          <p:cNvGrpSpPr>
            <a:grpSpLocks/>
          </p:cNvGrpSpPr>
          <p:nvPr/>
        </p:nvGrpSpPr>
        <p:grpSpPr bwMode="auto">
          <a:xfrm>
            <a:off x="2673350" y="2749550"/>
            <a:ext cx="292100" cy="292100"/>
            <a:chOff x="1684" y="1732"/>
            <a:chExt cx="184" cy="184"/>
          </a:xfrm>
        </p:grpSpPr>
        <p:sp>
          <p:nvSpPr>
            <p:cNvPr id="63535" name="Oval 31"/>
            <p:cNvSpPr>
              <a:spLocks noChangeArrowheads="1"/>
            </p:cNvSpPr>
            <p:nvPr/>
          </p:nvSpPr>
          <p:spPr bwMode="auto">
            <a:xfrm>
              <a:off x="1732" y="1780"/>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36" name="Oval 32"/>
            <p:cNvSpPr>
              <a:spLocks noChangeArrowheads="1"/>
            </p:cNvSpPr>
            <p:nvPr/>
          </p:nvSpPr>
          <p:spPr bwMode="auto">
            <a:xfrm>
              <a:off x="1684" y="1732"/>
              <a:ext cx="184" cy="184"/>
            </a:xfrm>
            <a:prstGeom prst="ellipse">
              <a:avLst/>
            </a:prstGeom>
            <a:noFill/>
            <a:ln w="12700">
              <a:solidFill>
                <a:schemeClr val="tx1"/>
              </a:solidFill>
              <a:round/>
              <a:headEnd/>
              <a:tailEnd/>
            </a:ln>
          </p:spPr>
          <p:txBody>
            <a:bodyPr wrap="none" anchor="ctr"/>
            <a:lstStyle/>
            <a:p>
              <a:endParaRPr lang="fr-FR"/>
            </a:p>
          </p:txBody>
        </p:sp>
      </p:grpSp>
      <p:grpSp>
        <p:nvGrpSpPr>
          <p:cNvPr id="63517" name="Group 33"/>
          <p:cNvGrpSpPr>
            <a:grpSpLocks/>
          </p:cNvGrpSpPr>
          <p:nvPr/>
        </p:nvGrpSpPr>
        <p:grpSpPr bwMode="auto">
          <a:xfrm>
            <a:off x="2673350" y="1911350"/>
            <a:ext cx="292100" cy="292100"/>
            <a:chOff x="1684" y="1204"/>
            <a:chExt cx="184" cy="184"/>
          </a:xfrm>
        </p:grpSpPr>
        <p:sp>
          <p:nvSpPr>
            <p:cNvPr id="63533" name="Oval 34"/>
            <p:cNvSpPr>
              <a:spLocks noChangeArrowheads="1"/>
            </p:cNvSpPr>
            <p:nvPr/>
          </p:nvSpPr>
          <p:spPr bwMode="auto">
            <a:xfrm>
              <a:off x="1732" y="1252"/>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34" name="Oval 35"/>
            <p:cNvSpPr>
              <a:spLocks noChangeArrowheads="1"/>
            </p:cNvSpPr>
            <p:nvPr/>
          </p:nvSpPr>
          <p:spPr bwMode="auto">
            <a:xfrm>
              <a:off x="1684" y="1204"/>
              <a:ext cx="184" cy="184"/>
            </a:xfrm>
            <a:prstGeom prst="ellipse">
              <a:avLst/>
            </a:prstGeom>
            <a:noFill/>
            <a:ln w="12700">
              <a:solidFill>
                <a:schemeClr val="tx1"/>
              </a:solidFill>
              <a:round/>
              <a:headEnd/>
              <a:tailEnd/>
            </a:ln>
          </p:spPr>
          <p:txBody>
            <a:bodyPr wrap="none" anchor="ctr"/>
            <a:lstStyle/>
            <a:p>
              <a:endParaRPr lang="fr-FR"/>
            </a:p>
          </p:txBody>
        </p:sp>
      </p:grpSp>
      <p:sp>
        <p:nvSpPr>
          <p:cNvPr id="63518" name="Line 36"/>
          <p:cNvSpPr>
            <a:spLocks noChangeShapeType="1"/>
          </p:cNvSpPr>
          <p:nvPr/>
        </p:nvSpPr>
        <p:spPr bwMode="auto">
          <a:xfrm>
            <a:off x="2819400" y="2209800"/>
            <a:ext cx="0" cy="533400"/>
          </a:xfrm>
          <a:prstGeom prst="line">
            <a:avLst/>
          </a:prstGeom>
          <a:noFill/>
          <a:ln w="25400">
            <a:solidFill>
              <a:schemeClr val="tx1"/>
            </a:solidFill>
            <a:round/>
            <a:headEnd type="none" w="sm" len="sm"/>
            <a:tailEnd type="stealth" w="med" len="lg"/>
          </a:ln>
        </p:spPr>
        <p:txBody>
          <a:bodyPr wrap="none" anchor="ctr"/>
          <a:lstStyle/>
          <a:p>
            <a:endParaRPr lang="en-US"/>
          </a:p>
        </p:txBody>
      </p:sp>
      <p:grpSp>
        <p:nvGrpSpPr>
          <p:cNvPr id="63519" name="Group 37"/>
          <p:cNvGrpSpPr>
            <a:grpSpLocks/>
          </p:cNvGrpSpPr>
          <p:nvPr/>
        </p:nvGrpSpPr>
        <p:grpSpPr bwMode="auto">
          <a:xfrm>
            <a:off x="4121150" y="4044950"/>
            <a:ext cx="292100" cy="292100"/>
            <a:chOff x="4468" y="3268"/>
            <a:chExt cx="184" cy="184"/>
          </a:xfrm>
        </p:grpSpPr>
        <p:sp>
          <p:nvSpPr>
            <p:cNvPr id="63531" name="Oval 38"/>
            <p:cNvSpPr>
              <a:spLocks noChangeArrowheads="1"/>
            </p:cNvSpPr>
            <p:nvPr/>
          </p:nvSpPr>
          <p:spPr bwMode="auto">
            <a:xfrm>
              <a:off x="4516" y="331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32" name="Oval 39"/>
            <p:cNvSpPr>
              <a:spLocks noChangeArrowheads="1"/>
            </p:cNvSpPr>
            <p:nvPr/>
          </p:nvSpPr>
          <p:spPr bwMode="auto">
            <a:xfrm>
              <a:off x="4468" y="3268"/>
              <a:ext cx="184" cy="184"/>
            </a:xfrm>
            <a:prstGeom prst="ellipse">
              <a:avLst/>
            </a:prstGeom>
            <a:noFill/>
            <a:ln w="12700">
              <a:solidFill>
                <a:schemeClr val="tx1"/>
              </a:solidFill>
              <a:round/>
              <a:headEnd/>
              <a:tailEnd/>
            </a:ln>
          </p:spPr>
          <p:txBody>
            <a:bodyPr wrap="none" anchor="ctr"/>
            <a:lstStyle/>
            <a:p>
              <a:endParaRPr lang="fr-FR"/>
            </a:p>
          </p:txBody>
        </p:sp>
      </p:grpSp>
      <p:sp>
        <p:nvSpPr>
          <p:cNvPr id="63520" name="Line 40"/>
          <p:cNvSpPr>
            <a:spLocks noChangeShapeType="1"/>
          </p:cNvSpPr>
          <p:nvPr/>
        </p:nvSpPr>
        <p:spPr bwMode="auto">
          <a:xfrm>
            <a:off x="4267200" y="3505200"/>
            <a:ext cx="0" cy="53340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3521" name="Rectangle 41"/>
          <p:cNvSpPr>
            <a:spLocks noChangeArrowheads="1"/>
          </p:cNvSpPr>
          <p:nvPr/>
        </p:nvSpPr>
        <p:spPr bwMode="auto">
          <a:xfrm>
            <a:off x="6248400" y="5562600"/>
            <a:ext cx="1192213" cy="457200"/>
          </a:xfrm>
          <a:prstGeom prst="rect">
            <a:avLst/>
          </a:prstGeom>
          <a:noFill/>
          <a:ln w="9525">
            <a:noFill/>
            <a:miter lim="800000"/>
            <a:headEnd/>
            <a:tailEnd/>
          </a:ln>
        </p:spPr>
        <p:txBody>
          <a:bodyPr wrap="none" lIns="92075" tIns="46038" rIns="92075" bIns="46038">
            <a:spAutoFit/>
          </a:bodyPr>
          <a:lstStyle/>
          <a:p>
            <a:pPr defTabSz="762000" eaLnBrk="0" hangingPunct="0"/>
            <a:r>
              <a:rPr kumimoji="0" lang="en-GB"/>
              <a:t>Jusqu’a </a:t>
            </a:r>
          </a:p>
        </p:txBody>
      </p:sp>
      <p:sp>
        <p:nvSpPr>
          <p:cNvPr id="63522" name="Oval 42"/>
          <p:cNvSpPr>
            <a:spLocks noChangeArrowheads="1"/>
          </p:cNvSpPr>
          <p:nvPr/>
        </p:nvSpPr>
        <p:spPr bwMode="auto">
          <a:xfrm>
            <a:off x="7467600" y="3733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23" name="Oval 43"/>
          <p:cNvSpPr>
            <a:spLocks noChangeArrowheads="1"/>
          </p:cNvSpPr>
          <p:nvPr/>
        </p:nvSpPr>
        <p:spPr bwMode="auto">
          <a:xfrm>
            <a:off x="7543800" y="4495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24" name="Arc 44"/>
          <p:cNvSpPr>
            <a:spLocks/>
          </p:cNvSpPr>
          <p:nvPr/>
        </p:nvSpPr>
        <p:spPr bwMode="auto">
          <a:xfrm>
            <a:off x="7391400" y="3886200"/>
            <a:ext cx="381000" cy="654050"/>
          </a:xfrm>
          <a:custGeom>
            <a:avLst/>
            <a:gdLst>
              <a:gd name="T0" fmla="*/ 4947285 w 21600"/>
              <a:gd name="T1" fmla="*/ 0 h 30532"/>
              <a:gd name="T2" fmla="*/ 4544377 w 21600"/>
              <a:gd name="T3" fmla="*/ 14010922 h 30532"/>
              <a:gd name="T4" fmla="*/ 0 w 21600"/>
              <a:gd name="T5" fmla="*/ 6708555 h 30532"/>
              <a:gd name="T6" fmla="*/ 0 60000 65536"/>
              <a:gd name="T7" fmla="*/ 0 60000 65536"/>
              <a:gd name="T8" fmla="*/ 0 60000 65536"/>
              <a:gd name="T9" fmla="*/ 0 w 21600"/>
              <a:gd name="T10" fmla="*/ 0 h 30532"/>
              <a:gd name="T11" fmla="*/ 21600 w 21600"/>
              <a:gd name="T12" fmla="*/ 30532 h 30532"/>
            </a:gdLst>
            <a:ahLst/>
            <a:cxnLst>
              <a:cxn ang="T6">
                <a:pos x="T0" y="T1"/>
              </a:cxn>
              <a:cxn ang="T7">
                <a:pos x="T2" y="T3"/>
              </a:cxn>
              <a:cxn ang="T8">
                <a:pos x="T4" y="T5"/>
              </a:cxn>
            </a:cxnLst>
            <a:rect l="T9" t="T10" r="T11" b="T12"/>
            <a:pathLst>
              <a:path w="21600" h="30532" fill="none" extrusionOk="0">
                <a:moveTo>
                  <a:pt x="15901" y="-1"/>
                </a:moveTo>
                <a:cubicBezTo>
                  <a:pt x="19566" y="3986"/>
                  <a:pt x="21600" y="9203"/>
                  <a:pt x="21600" y="14619"/>
                </a:cubicBezTo>
                <a:cubicBezTo>
                  <a:pt x="21600" y="20668"/>
                  <a:pt x="19062" y="26441"/>
                  <a:pt x="14606" y="30532"/>
                </a:cubicBezTo>
              </a:path>
              <a:path w="21600" h="30532" stroke="0" extrusionOk="0">
                <a:moveTo>
                  <a:pt x="15901" y="-1"/>
                </a:moveTo>
                <a:cubicBezTo>
                  <a:pt x="19566" y="3986"/>
                  <a:pt x="21600" y="9203"/>
                  <a:pt x="21600" y="14619"/>
                </a:cubicBezTo>
                <a:cubicBezTo>
                  <a:pt x="21600" y="20668"/>
                  <a:pt x="19062" y="26441"/>
                  <a:pt x="14606" y="30532"/>
                </a:cubicBezTo>
                <a:lnTo>
                  <a:pt x="0" y="14619"/>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63525" name="Arc 45"/>
          <p:cNvSpPr>
            <a:spLocks/>
          </p:cNvSpPr>
          <p:nvPr/>
        </p:nvSpPr>
        <p:spPr bwMode="auto">
          <a:xfrm>
            <a:off x="7391400" y="3886200"/>
            <a:ext cx="228600" cy="685800"/>
          </a:xfrm>
          <a:custGeom>
            <a:avLst/>
            <a:gdLst>
              <a:gd name="T0" fmla="*/ 2107523 w 21600"/>
              <a:gd name="T1" fmla="*/ 21082148 h 22309"/>
              <a:gd name="T2" fmla="*/ 2021 w 21600"/>
              <a:gd name="T3" fmla="*/ 0 h 22309"/>
              <a:gd name="T4" fmla="*/ 2419350 w 21600"/>
              <a:gd name="T5" fmla="*/ 840120 h 22309"/>
              <a:gd name="T6" fmla="*/ 0 60000 65536"/>
              <a:gd name="T7" fmla="*/ 0 60000 65536"/>
              <a:gd name="T8" fmla="*/ 0 60000 65536"/>
              <a:gd name="T9" fmla="*/ 0 w 21600"/>
              <a:gd name="T10" fmla="*/ 0 h 22309"/>
              <a:gd name="T11" fmla="*/ 21600 w 21600"/>
              <a:gd name="T12" fmla="*/ 22309 h 22309"/>
            </a:gdLst>
            <a:ahLst/>
            <a:cxnLst>
              <a:cxn ang="T6">
                <a:pos x="T0" y="T1"/>
              </a:cxn>
              <a:cxn ang="T7">
                <a:pos x="T2" y="T3"/>
              </a:cxn>
              <a:cxn ang="T8">
                <a:pos x="T4" y="T5"/>
              </a:cxn>
            </a:cxnLst>
            <a:rect l="T9" t="T10" r="T11" b="T12"/>
            <a:pathLst>
              <a:path w="21600" h="22309" fill="none" extrusionOk="0">
                <a:moveTo>
                  <a:pt x="18816" y="22308"/>
                </a:moveTo>
                <a:cubicBezTo>
                  <a:pt x="8053" y="20909"/>
                  <a:pt x="0" y="11742"/>
                  <a:pt x="0" y="889"/>
                </a:cubicBezTo>
                <a:cubicBezTo>
                  <a:pt x="0" y="592"/>
                  <a:pt x="6" y="296"/>
                  <a:pt x="18" y="0"/>
                </a:cubicBezTo>
              </a:path>
              <a:path w="21600" h="22309" stroke="0" extrusionOk="0">
                <a:moveTo>
                  <a:pt x="18816" y="22308"/>
                </a:moveTo>
                <a:cubicBezTo>
                  <a:pt x="8053" y="20909"/>
                  <a:pt x="0" y="11742"/>
                  <a:pt x="0" y="889"/>
                </a:cubicBezTo>
                <a:cubicBezTo>
                  <a:pt x="0" y="592"/>
                  <a:pt x="6" y="296"/>
                  <a:pt x="18" y="0"/>
                </a:cubicBezTo>
                <a:lnTo>
                  <a:pt x="21600" y="889"/>
                </a:lnTo>
                <a:close/>
              </a:path>
            </a:pathLst>
          </a:custGeom>
          <a:noFill/>
          <a:ln w="25400" cap="rnd">
            <a:solidFill>
              <a:schemeClr val="tx1"/>
            </a:solidFill>
            <a:round/>
            <a:headEnd type="none" w="sm" len="sm"/>
            <a:tailEnd type="stealth" w="med" len="lg"/>
          </a:ln>
        </p:spPr>
        <p:txBody>
          <a:bodyPr wrap="none" anchor="ctr"/>
          <a:lstStyle/>
          <a:p>
            <a:endParaRPr lang="fr-FR"/>
          </a:p>
        </p:txBody>
      </p:sp>
      <p:grpSp>
        <p:nvGrpSpPr>
          <p:cNvPr id="63526" name="Group 47"/>
          <p:cNvGrpSpPr>
            <a:grpSpLocks/>
          </p:cNvGrpSpPr>
          <p:nvPr/>
        </p:nvGrpSpPr>
        <p:grpSpPr bwMode="auto">
          <a:xfrm>
            <a:off x="7467600" y="5181600"/>
            <a:ext cx="292100" cy="292100"/>
            <a:chOff x="3988" y="1828"/>
            <a:chExt cx="184" cy="184"/>
          </a:xfrm>
        </p:grpSpPr>
        <p:sp>
          <p:nvSpPr>
            <p:cNvPr id="63529" name="Oval 48"/>
            <p:cNvSpPr>
              <a:spLocks noChangeArrowheads="1"/>
            </p:cNvSpPr>
            <p:nvPr/>
          </p:nvSpPr>
          <p:spPr bwMode="auto">
            <a:xfrm>
              <a:off x="4036" y="187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3530" name="Oval 49"/>
            <p:cNvSpPr>
              <a:spLocks noChangeArrowheads="1"/>
            </p:cNvSpPr>
            <p:nvPr/>
          </p:nvSpPr>
          <p:spPr bwMode="auto">
            <a:xfrm>
              <a:off x="3988" y="1828"/>
              <a:ext cx="184" cy="184"/>
            </a:xfrm>
            <a:prstGeom prst="ellipse">
              <a:avLst/>
            </a:prstGeom>
            <a:noFill/>
            <a:ln w="12700">
              <a:solidFill>
                <a:schemeClr val="tx1"/>
              </a:solidFill>
              <a:round/>
              <a:headEnd/>
              <a:tailEnd/>
            </a:ln>
          </p:spPr>
          <p:txBody>
            <a:bodyPr wrap="none" anchor="ctr"/>
            <a:lstStyle/>
            <a:p>
              <a:endParaRPr lang="fr-FR"/>
            </a:p>
          </p:txBody>
        </p:sp>
      </p:grpSp>
      <p:sp>
        <p:nvSpPr>
          <p:cNvPr id="63527" name="Oval 50"/>
          <p:cNvSpPr>
            <a:spLocks noChangeArrowheads="1"/>
          </p:cNvSpPr>
          <p:nvPr/>
        </p:nvSpPr>
        <p:spPr bwMode="auto">
          <a:xfrm>
            <a:off x="7391400" y="3657600"/>
            <a:ext cx="292100" cy="292100"/>
          </a:xfrm>
          <a:prstGeom prst="ellipse">
            <a:avLst/>
          </a:prstGeom>
          <a:noFill/>
          <a:ln w="12700">
            <a:solidFill>
              <a:schemeClr val="tx1"/>
            </a:solidFill>
            <a:round/>
            <a:headEnd/>
            <a:tailEnd/>
          </a:ln>
        </p:spPr>
        <p:txBody>
          <a:bodyPr wrap="none" anchor="ctr"/>
          <a:lstStyle/>
          <a:p>
            <a:endParaRPr lang="fr-FR"/>
          </a:p>
        </p:txBody>
      </p:sp>
      <p:sp>
        <p:nvSpPr>
          <p:cNvPr id="63528" name="Line 51"/>
          <p:cNvSpPr>
            <a:spLocks noChangeShapeType="1"/>
          </p:cNvSpPr>
          <p:nvPr/>
        </p:nvSpPr>
        <p:spPr bwMode="auto">
          <a:xfrm>
            <a:off x="7620000" y="4648200"/>
            <a:ext cx="0" cy="533400"/>
          </a:xfrm>
          <a:prstGeom prst="line">
            <a:avLst/>
          </a:prstGeom>
          <a:noFill/>
          <a:ln w="25400">
            <a:solidFill>
              <a:schemeClr val="tx1"/>
            </a:solidFill>
            <a:round/>
            <a:headEnd type="none" w="sm" len="sm"/>
            <a:tailEnd type="stealth" w="med" len="lg"/>
          </a:ln>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fr-FR"/>
              <a:t>Exemple (1)</a:t>
            </a:r>
          </a:p>
        </p:txBody>
      </p:sp>
      <p:sp>
        <p:nvSpPr>
          <p:cNvPr id="64515" name="Rectangle 3"/>
          <p:cNvSpPr>
            <a:spLocks noGrp="1" noChangeArrowheads="1"/>
          </p:cNvSpPr>
          <p:nvPr>
            <p:ph type="body" idx="1"/>
          </p:nvPr>
        </p:nvSpPr>
        <p:spPr/>
        <p:txBody>
          <a:bodyPr/>
          <a:lstStyle/>
          <a:p>
            <a:pPr eaLnBrk="1" hangingPunct="1">
              <a:buFont typeface="Wingdings" charset="2"/>
              <a:buNone/>
            </a:pPr>
            <a:r>
              <a:rPr lang="fr-FR" sz="2000" b="0"/>
              <a:t>void main()</a:t>
            </a:r>
          </a:p>
          <a:p>
            <a:pPr eaLnBrk="1" hangingPunct="1">
              <a:buFont typeface="Wingdings" charset="2"/>
              <a:buNone/>
            </a:pPr>
            <a:r>
              <a:rPr lang="fr-FR" sz="2000" b="0"/>
              <a:t>{</a:t>
            </a:r>
          </a:p>
          <a:p>
            <a:pPr eaLnBrk="1" hangingPunct="1">
              <a:buFont typeface="Wingdings" charset="2"/>
              <a:buNone/>
            </a:pPr>
            <a:r>
              <a:rPr lang="fr-FR" sz="2000" b="0"/>
              <a:t>	int x = 0;</a:t>
            </a:r>
          </a:p>
          <a:p>
            <a:pPr eaLnBrk="1" hangingPunct="1">
              <a:buFont typeface="Wingdings" charset="2"/>
              <a:buNone/>
            </a:pPr>
            <a:r>
              <a:rPr lang="fr-FR" sz="2000" b="0"/>
              <a:t>	int y = 1;</a:t>
            </a:r>
          </a:p>
          <a:p>
            <a:pPr eaLnBrk="1" hangingPunct="1">
              <a:buFont typeface="Wingdings" charset="2"/>
              <a:buNone/>
            </a:pPr>
            <a:r>
              <a:rPr lang="fr-FR" sz="2000" b="0"/>
              <a:t>	while (y &lt; 10)</a:t>
            </a:r>
          </a:p>
          <a:p>
            <a:pPr eaLnBrk="1" hangingPunct="1">
              <a:buFont typeface="Wingdings" charset="2"/>
              <a:buNone/>
            </a:pPr>
            <a:r>
              <a:rPr lang="fr-FR" sz="2000" b="0"/>
              <a:t>	{</a:t>
            </a:r>
          </a:p>
          <a:p>
            <a:pPr eaLnBrk="1" hangingPunct="1">
              <a:buFont typeface="Wingdings" charset="2"/>
              <a:buNone/>
            </a:pPr>
            <a:r>
              <a:rPr lang="fr-FR" sz="2000" b="0"/>
              <a:t>		y = 2 * y;</a:t>
            </a:r>
          </a:p>
          <a:p>
            <a:pPr eaLnBrk="1" hangingPunct="1">
              <a:buFont typeface="Wingdings" charset="2"/>
              <a:buNone/>
            </a:pPr>
            <a:r>
              <a:rPr lang="fr-FR" sz="2000" b="0"/>
              <a:t>		x = x + 1;</a:t>
            </a:r>
          </a:p>
          <a:p>
            <a:pPr eaLnBrk="1" hangingPunct="1">
              <a:buFont typeface="Wingdings" charset="2"/>
              <a:buNone/>
            </a:pPr>
            <a:r>
              <a:rPr lang="fr-FR" sz="2000" b="0"/>
              <a:t>	}</a:t>
            </a:r>
          </a:p>
          <a:p>
            <a:pPr eaLnBrk="1" hangingPunct="1">
              <a:buFont typeface="Wingdings" charset="2"/>
              <a:buNone/>
            </a:pPr>
            <a:r>
              <a:rPr lang="fr-FR" sz="2000" b="0"/>
              <a:t>	printf ("%d",x);</a:t>
            </a:r>
          </a:p>
          <a:p>
            <a:pPr eaLnBrk="1" hangingPunct="1">
              <a:buFont typeface="Wingdings" charset="2"/>
              <a:buNone/>
            </a:pPr>
            <a:r>
              <a:rPr lang="fr-FR" sz="2000" b="0"/>
              <a:t>	printf ("%d",y);</a:t>
            </a:r>
          </a:p>
          <a:p>
            <a:pPr eaLnBrk="1" hangingPunct="1">
              <a:buFont typeface="Wingdings" charset="2"/>
              <a:buNone/>
            </a:pPr>
            <a:r>
              <a:rPr lang="fr-FR" sz="2000" b="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fr-FR"/>
              <a:t>Exemple (2)</a:t>
            </a:r>
          </a:p>
        </p:txBody>
      </p:sp>
      <p:grpSp>
        <p:nvGrpSpPr>
          <p:cNvPr id="65539" name="Group 4"/>
          <p:cNvGrpSpPr>
            <a:grpSpLocks/>
          </p:cNvGrpSpPr>
          <p:nvPr/>
        </p:nvGrpSpPr>
        <p:grpSpPr bwMode="auto">
          <a:xfrm>
            <a:off x="2667000" y="1676400"/>
            <a:ext cx="292100" cy="292100"/>
            <a:chOff x="1684" y="1204"/>
            <a:chExt cx="184" cy="184"/>
          </a:xfrm>
        </p:grpSpPr>
        <p:sp>
          <p:nvSpPr>
            <p:cNvPr id="65569" name="Oval 5"/>
            <p:cNvSpPr>
              <a:spLocks noChangeArrowheads="1"/>
            </p:cNvSpPr>
            <p:nvPr/>
          </p:nvSpPr>
          <p:spPr bwMode="auto">
            <a:xfrm>
              <a:off x="1732" y="1252"/>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70" name="Oval 6"/>
            <p:cNvSpPr>
              <a:spLocks noChangeArrowheads="1"/>
            </p:cNvSpPr>
            <p:nvPr/>
          </p:nvSpPr>
          <p:spPr bwMode="auto">
            <a:xfrm>
              <a:off x="1684" y="1204"/>
              <a:ext cx="184" cy="184"/>
            </a:xfrm>
            <a:prstGeom prst="ellipse">
              <a:avLst/>
            </a:prstGeom>
            <a:noFill/>
            <a:ln w="12700">
              <a:solidFill>
                <a:schemeClr val="tx1"/>
              </a:solidFill>
              <a:round/>
              <a:headEnd/>
              <a:tailEnd/>
            </a:ln>
          </p:spPr>
          <p:txBody>
            <a:bodyPr wrap="none" anchor="ctr"/>
            <a:lstStyle/>
            <a:p>
              <a:endParaRPr lang="fr-FR"/>
            </a:p>
          </p:txBody>
        </p:sp>
      </p:grpSp>
      <p:sp>
        <p:nvSpPr>
          <p:cNvPr id="65540" name="Oval 7"/>
          <p:cNvSpPr>
            <a:spLocks noChangeArrowheads="1"/>
          </p:cNvSpPr>
          <p:nvPr/>
        </p:nvSpPr>
        <p:spPr bwMode="auto">
          <a:xfrm>
            <a:off x="2743200" y="35052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41" name="Oval 8"/>
          <p:cNvSpPr>
            <a:spLocks noChangeArrowheads="1"/>
          </p:cNvSpPr>
          <p:nvPr/>
        </p:nvSpPr>
        <p:spPr bwMode="auto">
          <a:xfrm>
            <a:off x="3200400" y="39624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42" name="Arc 9"/>
          <p:cNvSpPr>
            <a:spLocks/>
          </p:cNvSpPr>
          <p:nvPr/>
        </p:nvSpPr>
        <p:spPr bwMode="auto">
          <a:xfrm>
            <a:off x="2889250" y="3576638"/>
            <a:ext cx="382588" cy="381000"/>
          </a:xfrm>
          <a:custGeom>
            <a:avLst/>
            <a:gdLst>
              <a:gd name="T0" fmla="*/ 0 w 21690"/>
              <a:gd name="T1" fmla="*/ 0 h 21600"/>
              <a:gd name="T2" fmla="*/ 6748436 w 21690"/>
              <a:gd name="T3" fmla="*/ 6720416 h 21600"/>
              <a:gd name="T4" fmla="*/ 28011 w 21690"/>
              <a:gd name="T5" fmla="*/ 6720416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1"/>
                </a:cubicBezTo>
                <a:cubicBezTo>
                  <a:pt x="12019" y="-1"/>
                  <a:pt x="21690" y="9670"/>
                  <a:pt x="21690" y="21600"/>
                </a:cubicBezTo>
              </a:path>
              <a:path w="21690" h="21600" stroke="0" extrusionOk="0">
                <a:moveTo>
                  <a:pt x="0" y="0"/>
                </a:moveTo>
                <a:cubicBezTo>
                  <a:pt x="30" y="0"/>
                  <a:pt x="60" y="-1"/>
                  <a:pt x="90" y="-1"/>
                </a:cubicBezTo>
                <a:cubicBezTo>
                  <a:pt x="12019" y="-1"/>
                  <a:pt x="21690" y="9670"/>
                  <a:pt x="21690" y="21600"/>
                </a:cubicBezTo>
                <a:lnTo>
                  <a:pt x="90" y="2160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65543" name="Arc 10"/>
          <p:cNvSpPr>
            <a:spLocks/>
          </p:cNvSpPr>
          <p:nvPr/>
        </p:nvSpPr>
        <p:spPr bwMode="auto">
          <a:xfrm>
            <a:off x="2814638" y="3651250"/>
            <a:ext cx="406400" cy="920750"/>
          </a:xfrm>
          <a:custGeom>
            <a:avLst/>
            <a:gdLst>
              <a:gd name="T0" fmla="*/ 7167511 w 23043"/>
              <a:gd name="T1" fmla="*/ 39161881 h 21600"/>
              <a:gd name="T2" fmla="*/ 0 w 23043"/>
              <a:gd name="T3" fmla="*/ 0 h 21600"/>
              <a:gd name="T4" fmla="*/ 6718660 w 23043"/>
              <a:gd name="T5" fmla="*/ 0 h 21600"/>
              <a:gd name="T6" fmla="*/ 0 60000 65536"/>
              <a:gd name="T7" fmla="*/ 0 60000 65536"/>
              <a:gd name="T8" fmla="*/ 0 60000 65536"/>
              <a:gd name="T9" fmla="*/ 0 w 23043"/>
              <a:gd name="T10" fmla="*/ 0 h 21600"/>
              <a:gd name="T11" fmla="*/ 23043 w 23043"/>
              <a:gd name="T12" fmla="*/ 21600 h 21600"/>
            </a:gdLst>
            <a:ahLst/>
            <a:cxnLst>
              <a:cxn ang="T6">
                <a:pos x="T0" y="T1"/>
              </a:cxn>
              <a:cxn ang="T7">
                <a:pos x="T2" y="T3"/>
              </a:cxn>
              <a:cxn ang="T8">
                <a:pos x="T4" y="T5"/>
              </a:cxn>
            </a:cxnLst>
            <a:rect l="T9" t="T10" r="T11" b="T12"/>
            <a:pathLst>
              <a:path w="23043" h="21600" fill="none" extrusionOk="0">
                <a:moveTo>
                  <a:pt x="23042" y="21551"/>
                </a:moveTo>
                <a:cubicBezTo>
                  <a:pt x="22562" y="21583"/>
                  <a:pt x="22081" y="21599"/>
                  <a:pt x="21600" y="21599"/>
                </a:cubicBezTo>
                <a:cubicBezTo>
                  <a:pt x="9670" y="21599"/>
                  <a:pt x="-1" y="11929"/>
                  <a:pt x="-1" y="-1"/>
                </a:cubicBezTo>
              </a:path>
              <a:path w="23043" h="21600" stroke="0" extrusionOk="0">
                <a:moveTo>
                  <a:pt x="23042" y="21551"/>
                </a:moveTo>
                <a:cubicBezTo>
                  <a:pt x="22562" y="21583"/>
                  <a:pt x="22081" y="21599"/>
                  <a:pt x="21600" y="21599"/>
                </a:cubicBezTo>
                <a:cubicBezTo>
                  <a:pt x="9670" y="21599"/>
                  <a:pt x="-1" y="11929"/>
                  <a:pt x="-1" y="-1"/>
                </a:cubicBezTo>
                <a:lnTo>
                  <a:pt x="21600" y="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65544" name="Arc 11"/>
          <p:cNvSpPr>
            <a:spLocks/>
          </p:cNvSpPr>
          <p:nvPr/>
        </p:nvSpPr>
        <p:spPr bwMode="auto">
          <a:xfrm>
            <a:off x="2433638" y="3652838"/>
            <a:ext cx="304800" cy="762000"/>
          </a:xfrm>
          <a:custGeom>
            <a:avLst/>
            <a:gdLst>
              <a:gd name="T0" fmla="*/ 0 w 21600"/>
              <a:gd name="T1" fmla="*/ 26881666 h 21600"/>
              <a:gd name="T2" fmla="*/ 4278771 w 21600"/>
              <a:gd name="T3" fmla="*/ 0 h 21600"/>
              <a:gd name="T4" fmla="*/ 4301067 w 21600"/>
              <a:gd name="T5" fmla="*/ 2688166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close/>
              </a:path>
            </a:pathLst>
          </a:custGeom>
          <a:noFill/>
          <a:ln w="25400" cap="rnd">
            <a:solidFill>
              <a:schemeClr val="tx1"/>
            </a:solidFill>
            <a:round/>
            <a:headEnd type="stealth" w="med" len="lg"/>
            <a:tailEnd type="none" w="sm" len="sm"/>
          </a:ln>
        </p:spPr>
        <p:txBody>
          <a:bodyPr wrap="none" anchor="ctr"/>
          <a:lstStyle/>
          <a:p>
            <a:endParaRPr lang="fr-FR"/>
          </a:p>
        </p:txBody>
      </p:sp>
      <p:grpSp>
        <p:nvGrpSpPr>
          <p:cNvPr id="65545" name="Group 25"/>
          <p:cNvGrpSpPr>
            <a:grpSpLocks/>
          </p:cNvGrpSpPr>
          <p:nvPr/>
        </p:nvGrpSpPr>
        <p:grpSpPr bwMode="auto">
          <a:xfrm>
            <a:off x="2286000" y="4953000"/>
            <a:ext cx="292100" cy="292100"/>
            <a:chOff x="4468" y="3268"/>
            <a:chExt cx="184" cy="184"/>
          </a:xfrm>
        </p:grpSpPr>
        <p:sp>
          <p:nvSpPr>
            <p:cNvPr id="65567" name="Oval 26"/>
            <p:cNvSpPr>
              <a:spLocks noChangeArrowheads="1"/>
            </p:cNvSpPr>
            <p:nvPr/>
          </p:nvSpPr>
          <p:spPr bwMode="auto">
            <a:xfrm>
              <a:off x="4516" y="331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68" name="Oval 27"/>
            <p:cNvSpPr>
              <a:spLocks noChangeArrowheads="1"/>
            </p:cNvSpPr>
            <p:nvPr/>
          </p:nvSpPr>
          <p:spPr bwMode="auto">
            <a:xfrm>
              <a:off x="4468" y="3268"/>
              <a:ext cx="184" cy="184"/>
            </a:xfrm>
            <a:prstGeom prst="ellipse">
              <a:avLst/>
            </a:prstGeom>
            <a:noFill/>
            <a:ln w="12700">
              <a:solidFill>
                <a:schemeClr val="tx1"/>
              </a:solidFill>
              <a:round/>
              <a:headEnd/>
              <a:tailEnd/>
            </a:ln>
          </p:spPr>
          <p:txBody>
            <a:bodyPr wrap="none" anchor="ctr"/>
            <a:lstStyle/>
            <a:p>
              <a:endParaRPr lang="fr-FR"/>
            </a:p>
          </p:txBody>
        </p:sp>
      </p:grpSp>
      <p:sp>
        <p:nvSpPr>
          <p:cNvPr id="65546" name="Line 28"/>
          <p:cNvSpPr>
            <a:spLocks noChangeShapeType="1"/>
          </p:cNvSpPr>
          <p:nvPr/>
        </p:nvSpPr>
        <p:spPr bwMode="auto">
          <a:xfrm>
            <a:off x="2819400" y="1981200"/>
            <a:ext cx="0" cy="304800"/>
          </a:xfrm>
          <a:prstGeom prst="line">
            <a:avLst/>
          </a:prstGeom>
          <a:noFill/>
          <a:ln w="9525">
            <a:solidFill>
              <a:schemeClr val="tx1"/>
            </a:solidFill>
            <a:miter lim="800000"/>
            <a:headEnd/>
            <a:tailEnd type="triangle" w="med" len="med"/>
          </a:ln>
        </p:spPr>
        <p:txBody>
          <a:bodyPr wrap="none"/>
          <a:lstStyle/>
          <a:p>
            <a:endParaRPr lang="en-US"/>
          </a:p>
        </p:txBody>
      </p:sp>
      <p:sp>
        <p:nvSpPr>
          <p:cNvPr id="65547" name="Line 29"/>
          <p:cNvSpPr>
            <a:spLocks noChangeShapeType="1"/>
          </p:cNvSpPr>
          <p:nvPr/>
        </p:nvSpPr>
        <p:spPr bwMode="auto">
          <a:xfrm>
            <a:off x="2819400" y="2362200"/>
            <a:ext cx="0" cy="609600"/>
          </a:xfrm>
          <a:prstGeom prst="line">
            <a:avLst/>
          </a:prstGeom>
          <a:noFill/>
          <a:ln w="9525">
            <a:solidFill>
              <a:schemeClr val="tx1"/>
            </a:solidFill>
            <a:miter lim="800000"/>
            <a:headEnd/>
            <a:tailEnd type="triangle" w="med" len="med"/>
          </a:ln>
        </p:spPr>
        <p:txBody>
          <a:bodyPr wrap="none"/>
          <a:lstStyle/>
          <a:p>
            <a:endParaRPr lang="en-US"/>
          </a:p>
        </p:txBody>
      </p:sp>
      <p:sp>
        <p:nvSpPr>
          <p:cNvPr id="65548" name="Line 30"/>
          <p:cNvSpPr>
            <a:spLocks noChangeShapeType="1"/>
          </p:cNvSpPr>
          <p:nvPr/>
        </p:nvSpPr>
        <p:spPr bwMode="auto">
          <a:xfrm>
            <a:off x="2819400" y="31242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65549" name="Line 31"/>
          <p:cNvSpPr>
            <a:spLocks noChangeShapeType="1"/>
          </p:cNvSpPr>
          <p:nvPr/>
        </p:nvSpPr>
        <p:spPr bwMode="auto">
          <a:xfrm>
            <a:off x="2438400" y="45720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65550" name="Oval 32"/>
          <p:cNvSpPr>
            <a:spLocks noChangeArrowheads="1"/>
          </p:cNvSpPr>
          <p:nvPr/>
        </p:nvSpPr>
        <p:spPr bwMode="auto">
          <a:xfrm>
            <a:off x="3200400" y="4495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51" name="Line 33"/>
          <p:cNvSpPr>
            <a:spLocks noChangeShapeType="1"/>
          </p:cNvSpPr>
          <p:nvPr/>
        </p:nvSpPr>
        <p:spPr bwMode="auto">
          <a:xfrm>
            <a:off x="3276600" y="41148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65552" name="Oval 34"/>
          <p:cNvSpPr>
            <a:spLocks noChangeArrowheads="1"/>
          </p:cNvSpPr>
          <p:nvPr/>
        </p:nvSpPr>
        <p:spPr bwMode="auto">
          <a:xfrm>
            <a:off x="2362200" y="44196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53" name="Oval 35"/>
          <p:cNvSpPr>
            <a:spLocks noChangeArrowheads="1"/>
          </p:cNvSpPr>
          <p:nvPr/>
        </p:nvSpPr>
        <p:spPr bwMode="auto">
          <a:xfrm>
            <a:off x="2743200" y="2971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54" name="Oval 36"/>
          <p:cNvSpPr>
            <a:spLocks noChangeArrowheads="1"/>
          </p:cNvSpPr>
          <p:nvPr/>
        </p:nvSpPr>
        <p:spPr bwMode="auto">
          <a:xfrm>
            <a:off x="2743200" y="22860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grpSp>
        <p:nvGrpSpPr>
          <p:cNvPr id="65555" name="Group 37"/>
          <p:cNvGrpSpPr>
            <a:grpSpLocks/>
          </p:cNvGrpSpPr>
          <p:nvPr/>
        </p:nvGrpSpPr>
        <p:grpSpPr bwMode="auto">
          <a:xfrm>
            <a:off x="5791200" y="1752600"/>
            <a:ext cx="292100" cy="292100"/>
            <a:chOff x="1684" y="1204"/>
            <a:chExt cx="184" cy="184"/>
          </a:xfrm>
        </p:grpSpPr>
        <p:sp>
          <p:nvSpPr>
            <p:cNvPr id="65565" name="Oval 38"/>
            <p:cNvSpPr>
              <a:spLocks noChangeArrowheads="1"/>
            </p:cNvSpPr>
            <p:nvPr/>
          </p:nvSpPr>
          <p:spPr bwMode="auto">
            <a:xfrm>
              <a:off x="1732" y="1252"/>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66" name="Oval 39"/>
            <p:cNvSpPr>
              <a:spLocks noChangeArrowheads="1"/>
            </p:cNvSpPr>
            <p:nvPr/>
          </p:nvSpPr>
          <p:spPr bwMode="auto">
            <a:xfrm>
              <a:off x="1684" y="1204"/>
              <a:ext cx="184" cy="184"/>
            </a:xfrm>
            <a:prstGeom prst="ellipse">
              <a:avLst/>
            </a:prstGeom>
            <a:noFill/>
            <a:ln w="12700">
              <a:solidFill>
                <a:schemeClr val="tx1"/>
              </a:solidFill>
              <a:round/>
              <a:headEnd/>
              <a:tailEnd/>
            </a:ln>
          </p:spPr>
          <p:txBody>
            <a:bodyPr wrap="none" anchor="ctr"/>
            <a:lstStyle/>
            <a:p>
              <a:endParaRPr lang="fr-FR"/>
            </a:p>
          </p:txBody>
        </p:sp>
      </p:grpSp>
      <p:sp>
        <p:nvSpPr>
          <p:cNvPr id="65556" name="Oval 40"/>
          <p:cNvSpPr>
            <a:spLocks noChangeArrowheads="1"/>
          </p:cNvSpPr>
          <p:nvPr/>
        </p:nvSpPr>
        <p:spPr bwMode="auto">
          <a:xfrm>
            <a:off x="5867400" y="23622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57" name="Oval 41"/>
          <p:cNvSpPr>
            <a:spLocks noChangeArrowheads="1"/>
          </p:cNvSpPr>
          <p:nvPr/>
        </p:nvSpPr>
        <p:spPr bwMode="auto">
          <a:xfrm>
            <a:off x="6324600" y="28194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58" name="Arc 42"/>
          <p:cNvSpPr>
            <a:spLocks/>
          </p:cNvSpPr>
          <p:nvPr/>
        </p:nvSpPr>
        <p:spPr bwMode="auto">
          <a:xfrm>
            <a:off x="6013450" y="2433638"/>
            <a:ext cx="382588" cy="381000"/>
          </a:xfrm>
          <a:custGeom>
            <a:avLst/>
            <a:gdLst>
              <a:gd name="T0" fmla="*/ 0 w 21690"/>
              <a:gd name="T1" fmla="*/ 0 h 21600"/>
              <a:gd name="T2" fmla="*/ 6748436 w 21690"/>
              <a:gd name="T3" fmla="*/ 6720416 h 21600"/>
              <a:gd name="T4" fmla="*/ 28011 w 21690"/>
              <a:gd name="T5" fmla="*/ 6720416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1"/>
                </a:cubicBezTo>
                <a:cubicBezTo>
                  <a:pt x="12019" y="-1"/>
                  <a:pt x="21690" y="9670"/>
                  <a:pt x="21690" y="21600"/>
                </a:cubicBezTo>
              </a:path>
              <a:path w="21690" h="21600" stroke="0" extrusionOk="0">
                <a:moveTo>
                  <a:pt x="0" y="0"/>
                </a:moveTo>
                <a:cubicBezTo>
                  <a:pt x="30" y="0"/>
                  <a:pt x="60" y="-1"/>
                  <a:pt x="90" y="-1"/>
                </a:cubicBezTo>
                <a:cubicBezTo>
                  <a:pt x="12019" y="-1"/>
                  <a:pt x="21690" y="9670"/>
                  <a:pt x="21690" y="21600"/>
                </a:cubicBezTo>
                <a:lnTo>
                  <a:pt x="90" y="2160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65559" name="Arc 43"/>
          <p:cNvSpPr>
            <a:spLocks/>
          </p:cNvSpPr>
          <p:nvPr/>
        </p:nvSpPr>
        <p:spPr bwMode="auto">
          <a:xfrm>
            <a:off x="5943600" y="2514600"/>
            <a:ext cx="406400" cy="381000"/>
          </a:xfrm>
          <a:custGeom>
            <a:avLst/>
            <a:gdLst>
              <a:gd name="T0" fmla="*/ 7167511 w 23043"/>
              <a:gd name="T1" fmla="*/ 6705476 h 21600"/>
              <a:gd name="T2" fmla="*/ 0 w 23043"/>
              <a:gd name="T3" fmla="*/ 0 h 21600"/>
              <a:gd name="T4" fmla="*/ 6718660 w 23043"/>
              <a:gd name="T5" fmla="*/ 0 h 21600"/>
              <a:gd name="T6" fmla="*/ 0 60000 65536"/>
              <a:gd name="T7" fmla="*/ 0 60000 65536"/>
              <a:gd name="T8" fmla="*/ 0 60000 65536"/>
              <a:gd name="T9" fmla="*/ 0 w 23043"/>
              <a:gd name="T10" fmla="*/ 0 h 21600"/>
              <a:gd name="T11" fmla="*/ 23043 w 23043"/>
              <a:gd name="T12" fmla="*/ 21600 h 21600"/>
            </a:gdLst>
            <a:ahLst/>
            <a:cxnLst>
              <a:cxn ang="T6">
                <a:pos x="T0" y="T1"/>
              </a:cxn>
              <a:cxn ang="T7">
                <a:pos x="T2" y="T3"/>
              </a:cxn>
              <a:cxn ang="T8">
                <a:pos x="T4" y="T5"/>
              </a:cxn>
            </a:cxnLst>
            <a:rect l="T9" t="T10" r="T11" b="T12"/>
            <a:pathLst>
              <a:path w="23043" h="21600" fill="none" extrusionOk="0">
                <a:moveTo>
                  <a:pt x="23042" y="21551"/>
                </a:moveTo>
                <a:cubicBezTo>
                  <a:pt x="22562" y="21583"/>
                  <a:pt x="22081" y="21599"/>
                  <a:pt x="21600" y="21599"/>
                </a:cubicBezTo>
                <a:cubicBezTo>
                  <a:pt x="9670" y="21599"/>
                  <a:pt x="-1" y="11929"/>
                  <a:pt x="-1" y="-1"/>
                </a:cubicBezTo>
              </a:path>
              <a:path w="23043" h="21600" stroke="0" extrusionOk="0">
                <a:moveTo>
                  <a:pt x="23042" y="21551"/>
                </a:moveTo>
                <a:cubicBezTo>
                  <a:pt x="22562" y="21583"/>
                  <a:pt x="22081" y="21599"/>
                  <a:pt x="21600" y="21599"/>
                </a:cubicBezTo>
                <a:cubicBezTo>
                  <a:pt x="9670" y="21599"/>
                  <a:pt x="-1" y="11929"/>
                  <a:pt x="-1" y="-1"/>
                </a:cubicBezTo>
                <a:lnTo>
                  <a:pt x="21600" y="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65560" name="Arc 44"/>
          <p:cNvSpPr>
            <a:spLocks/>
          </p:cNvSpPr>
          <p:nvPr/>
        </p:nvSpPr>
        <p:spPr bwMode="auto">
          <a:xfrm>
            <a:off x="5557838" y="2509838"/>
            <a:ext cx="304800" cy="762000"/>
          </a:xfrm>
          <a:custGeom>
            <a:avLst/>
            <a:gdLst>
              <a:gd name="T0" fmla="*/ 0 w 21600"/>
              <a:gd name="T1" fmla="*/ 26881666 h 21600"/>
              <a:gd name="T2" fmla="*/ 4278771 w 21600"/>
              <a:gd name="T3" fmla="*/ 0 h 21600"/>
              <a:gd name="T4" fmla="*/ 4301067 w 21600"/>
              <a:gd name="T5" fmla="*/ 2688166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close/>
              </a:path>
            </a:pathLst>
          </a:custGeom>
          <a:noFill/>
          <a:ln w="25400" cap="rnd">
            <a:solidFill>
              <a:schemeClr val="tx1"/>
            </a:solidFill>
            <a:round/>
            <a:headEnd type="stealth" w="med" len="lg"/>
            <a:tailEnd type="none" w="sm" len="sm"/>
          </a:ln>
        </p:spPr>
        <p:txBody>
          <a:bodyPr wrap="none" anchor="ctr"/>
          <a:lstStyle/>
          <a:p>
            <a:endParaRPr lang="fr-FR"/>
          </a:p>
        </p:txBody>
      </p:sp>
      <p:grpSp>
        <p:nvGrpSpPr>
          <p:cNvPr id="65561" name="Group 45"/>
          <p:cNvGrpSpPr>
            <a:grpSpLocks/>
          </p:cNvGrpSpPr>
          <p:nvPr/>
        </p:nvGrpSpPr>
        <p:grpSpPr bwMode="auto">
          <a:xfrm>
            <a:off x="5410200" y="3200400"/>
            <a:ext cx="292100" cy="292100"/>
            <a:chOff x="4468" y="3268"/>
            <a:chExt cx="184" cy="184"/>
          </a:xfrm>
        </p:grpSpPr>
        <p:sp>
          <p:nvSpPr>
            <p:cNvPr id="65563" name="Oval 46"/>
            <p:cNvSpPr>
              <a:spLocks noChangeArrowheads="1"/>
            </p:cNvSpPr>
            <p:nvPr/>
          </p:nvSpPr>
          <p:spPr bwMode="auto">
            <a:xfrm>
              <a:off x="4516" y="331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5564" name="Oval 47"/>
            <p:cNvSpPr>
              <a:spLocks noChangeArrowheads="1"/>
            </p:cNvSpPr>
            <p:nvPr/>
          </p:nvSpPr>
          <p:spPr bwMode="auto">
            <a:xfrm>
              <a:off x="4468" y="3268"/>
              <a:ext cx="184" cy="184"/>
            </a:xfrm>
            <a:prstGeom prst="ellipse">
              <a:avLst/>
            </a:prstGeom>
            <a:noFill/>
            <a:ln w="12700">
              <a:solidFill>
                <a:schemeClr val="tx1"/>
              </a:solidFill>
              <a:round/>
              <a:headEnd/>
              <a:tailEnd/>
            </a:ln>
          </p:spPr>
          <p:txBody>
            <a:bodyPr wrap="none" anchor="ctr"/>
            <a:lstStyle/>
            <a:p>
              <a:endParaRPr lang="fr-FR"/>
            </a:p>
          </p:txBody>
        </p:sp>
      </p:grpSp>
      <p:sp>
        <p:nvSpPr>
          <p:cNvPr id="65562" name="Line 48"/>
          <p:cNvSpPr>
            <a:spLocks noChangeShapeType="1"/>
          </p:cNvSpPr>
          <p:nvPr/>
        </p:nvSpPr>
        <p:spPr bwMode="auto">
          <a:xfrm>
            <a:off x="5943600" y="2057400"/>
            <a:ext cx="0" cy="3048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fr-FR" i="1"/>
              <a:t>Flot de données</a:t>
            </a:r>
            <a:r>
              <a:rPr lang="fr-FR"/>
              <a:t> </a:t>
            </a:r>
          </a:p>
        </p:txBody>
      </p:sp>
      <p:sp>
        <p:nvSpPr>
          <p:cNvPr id="66563" name="Rectangle 3"/>
          <p:cNvSpPr>
            <a:spLocks noGrp="1" noChangeArrowheads="1"/>
          </p:cNvSpPr>
          <p:nvPr>
            <p:ph type="body" idx="1"/>
          </p:nvPr>
        </p:nvSpPr>
        <p:spPr/>
        <p:txBody>
          <a:bodyPr/>
          <a:lstStyle/>
          <a:p>
            <a:pPr eaLnBrk="1" hangingPunct="1">
              <a:lnSpc>
                <a:spcPct val="80000"/>
              </a:lnSpc>
            </a:pPr>
            <a:r>
              <a:rPr lang="fr-FR" sz="1600" dirty="0"/>
              <a:t>Le graphe de contrôle permet de réaliser une analyse du flot de données.</a:t>
            </a:r>
          </a:p>
          <a:p>
            <a:pPr eaLnBrk="1" hangingPunct="1">
              <a:lnSpc>
                <a:spcPct val="80000"/>
              </a:lnSpc>
            </a:pPr>
            <a:endParaRPr lang="fr-FR" sz="1600" dirty="0"/>
          </a:p>
          <a:p>
            <a:pPr eaLnBrk="1" hangingPunct="1">
              <a:lnSpc>
                <a:spcPct val="80000"/>
              </a:lnSpc>
            </a:pPr>
            <a:r>
              <a:rPr lang="fr-FR" sz="1600" dirty="0"/>
              <a:t>Les anomalies détectables à partir de flot de données sont principalement: </a:t>
            </a:r>
          </a:p>
          <a:p>
            <a:pPr lvl="1" eaLnBrk="1" hangingPunct="1">
              <a:lnSpc>
                <a:spcPct val="80000"/>
              </a:lnSpc>
            </a:pPr>
            <a:r>
              <a:rPr lang="fr-FR" sz="1600" dirty="0"/>
              <a:t>Utilisation	d'une variable sans assignation préalable; </a:t>
            </a:r>
          </a:p>
          <a:p>
            <a:pPr lvl="1" eaLnBrk="1" hangingPunct="1">
              <a:lnSpc>
                <a:spcPct val="80000"/>
              </a:lnSpc>
            </a:pPr>
            <a:r>
              <a:rPr lang="fr-FR" sz="1600" dirty="0"/>
              <a:t>Assignation	d'une variable sans utilisation ultérieure; </a:t>
            </a:r>
          </a:p>
          <a:p>
            <a:pPr lvl="1" eaLnBrk="1" hangingPunct="1">
              <a:lnSpc>
                <a:spcPct val="80000"/>
              </a:lnSpc>
            </a:pPr>
            <a:r>
              <a:rPr lang="fr-FR" sz="1600" dirty="0"/>
              <a:t>Redéfinition	d'une variable sans l'avoir utilisée au préalable. </a:t>
            </a:r>
          </a:p>
          <a:p>
            <a:pPr eaLnBrk="1" hangingPunct="1">
              <a:lnSpc>
                <a:spcPct val="80000"/>
              </a:lnSpc>
              <a:buFont typeface="Wingdings" charset="2"/>
              <a:buNone/>
            </a:pPr>
            <a:endParaRPr lang="fr-FR" sz="1600" dirty="0"/>
          </a:p>
          <a:p>
            <a:pPr eaLnBrk="1" hangingPunct="1">
              <a:lnSpc>
                <a:spcPct val="80000"/>
              </a:lnSpc>
              <a:buFont typeface="Wingdings" charset="2"/>
              <a:buNone/>
            </a:pPr>
            <a:r>
              <a:rPr lang="fr-FR" sz="1600" dirty="0"/>
              <a:t>Noter que l'instruction x:=x+1 ne répond pas à la dernière anomalie car la variable  x est utilisée pour calculer x</a:t>
            </a:r>
          </a:p>
          <a:p>
            <a:pPr eaLnBrk="1" hangingPunct="1">
              <a:lnSpc>
                <a:spcPct val="80000"/>
              </a:lnSpc>
            </a:pPr>
            <a:endParaRPr lang="fr-FR" sz="1600" dirty="0"/>
          </a:p>
          <a:p>
            <a:pPr eaLnBrk="1" hangingPunct="1">
              <a:lnSpc>
                <a:spcPct val="80000"/>
              </a:lnSpc>
            </a:pPr>
            <a:endParaRPr lang="fr-FR" sz="1600" dirty="0"/>
          </a:p>
          <a:p>
            <a:pPr eaLnBrk="1" hangingPunct="1">
              <a:lnSpc>
                <a:spcPct val="80000"/>
              </a:lnSpc>
            </a:pPr>
            <a:r>
              <a:rPr lang="fr-FR" sz="1600" dirty="0"/>
              <a:t>Cette analyse se fait en annotant le graphe de contrôle par des informations pertinentes quant à la manipulation des variables, on modélise le flot des données. </a:t>
            </a:r>
          </a:p>
          <a:p>
            <a:pPr eaLnBrk="1" hangingPunct="1">
              <a:lnSpc>
                <a:spcPct val="80000"/>
              </a:lnSpc>
            </a:pPr>
            <a:r>
              <a:rPr lang="fr-FR" sz="1600" dirty="0"/>
              <a:t>On ne retient que les informations d'assignation (définition) et d'utilisation d'une variable: affectation et accès à la valeur.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fr-FR"/>
              <a:t>Exemple (3)</a:t>
            </a:r>
          </a:p>
        </p:txBody>
      </p:sp>
      <p:grpSp>
        <p:nvGrpSpPr>
          <p:cNvPr id="67587" name="Group 3"/>
          <p:cNvGrpSpPr>
            <a:grpSpLocks/>
          </p:cNvGrpSpPr>
          <p:nvPr/>
        </p:nvGrpSpPr>
        <p:grpSpPr bwMode="auto">
          <a:xfrm>
            <a:off x="3352800" y="1676400"/>
            <a:ext cx="292100" cy="292100"/>
            <a:chOff x="1684" y="1204"/>
            <a:chExt cx="184" cy="184"/>
          </a:xfrm>
        </p:grpSpPr>
        <p:sp>
          <p:nvSpPr>
            <p:cNvPr id="67612" name="Oval 4"/>
            <p:cNvSpPr>
              <a:spLocks noChangeArrowheads="1"/>
            </p:cNvSpPr>
            <p:nvPr/>
          </p:nvSpPr>
          <p:spPr bwMode="auto">
            <a:xfrm>
              <a:off x="1732" y="1252"/>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7613" name="Oval 5"/>
            <p:cNvSpPr>
              <a:spLocks noChangeArrowheads="1"/>
            </p:cNvSpPr>
            <p:nvPr/>
          </p:nvSpPr>
          <p:spPr bwMode="auto">
            <a:xfrm>
              <a:off x="1684" y="1204"/>
              <a:ext cx="184" cy="184"/>
            </a:xfrm>
            <a:prstGeom prst="ellipse">
              <a:avLst/>
            </a:prstGeom>
            <a:noFill/>
            <a:ln w="12700">
              <a:solidFill>
                <a:schemeClr val="tx1"/>
              </a:solidFill>
              <a:round/>
              <a:headEnd/>
              <a:tailEnd/>
            </a:ln>
          </p:spPr>
          <p:txBody>
            <a:bodyPr wrap="none" anchor="ctr"/>
            <a:lstStyle/>
            <a:p>
              <a:endParaRPr lang="fr-FR"/>
            </a:p>
          </p:txBody>
        </p:sp>
      </p:grpSp>
      <p:sp>
        <p:nvSpPr>
          <p:cNvPr id="67588" name="Oval 6"/>
          <p:cNvSpPr>
            <a:spLocks noChangeArrowheads="1"/>
          </p:cNvSpPr>
          <p:nvPr/>
        </p:nvSpPr>
        <p:spPr bwMode="auto">
          <a:xfrm>
            <a:off x="3429000" y="35052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7589" name="Oval 7"/>
          <p:cNvSpPr>
            <a:spLocks noChangeArrowheads="1"/>
          </p:cNvSpPr>
          <p:nvPr/>
        </p:nvSpPr>
        <p:spPr bwMode="auto">
          <a:xfrm>
            <a:off x="3886200" y="39624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7590" name="Arc 8"/>
          <p:cNvSpPr>
            <a:spLocks/>
          </p:cNvSpPr>
          <p:nvPr/>
        </p:nvSpPr>
        <p:spPr bwMode="auto">
          <a:xfrm>
            <a:off x="3575050" y="3576638"/>
            <a:ext cx="382588" cy="381000"/>
          </a:xfrm>
          <a:custGeom>
            <a:avLst/>
            <a:gdLst>
              <a:gd name="T0" fmla="*/ 0 w 21690"/>
              <a:gd name="T1" fmla="*/ 0 h 21600"/>
              <a:gd name="T2" fmla="*/ 6748436 w 21690"/>
              <a:gd name="T3" fmla="*/ 6720416 h 21600"/>
              <a:gd name="T4" fmla="*/ 28011 w 21690"/>
              <a:gd name="T5" fmla="*/ 6720416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1"/>
                </a:cubicBezTo>
                <a:cubicBezTo>
                  <a:pt x="12019" y="-1"/>
                  <a:pt x="21690" y="9670"/>
                  <a:pt x="21690" y="21600"/>
                </a:cubicBezTo>
              </a:path>
              <a:path w="21690" h="21600" stroke="0" extrusionOk="0">
                <a:moveTo>
                  <a:pt x="0" y="0"/>
                </a:moveTo>
                <a:cubicBezTo>
                  <a:pt x="30" y="0"/>
                  <a:pt x="60" y="-1"/>
                  <a:pt x="90" y="-1"/>
                </a:cubicBezTo>
                <a:cubicBezTo>
                  <a:pt x="12019" y="-1"/>
                  <a:pt x="21690" y="9670"/>
                  <a:pt x="21690" y="21600"/>
                </a:cubicBezTo>
                <a:lnTo>
                  <a:pt x="90" y="2160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67591" name="Arc 9"/>
          <p:cNvSpPr>
            <a:spLocks/>
          </p:cNvSpPr>
          <p:nvPr/>
        </p:nvSpPr>
        <p:spPr bwMode="auto">
          <a:xfrm>
            <a:off x="3500438" y="3651250"/>
            <a:ext cx="406400" cy="920750"/>
          </a:xfrm>
          <a:custGeom>
            <a:avLst/>
            <a:gdLst>
              <a:gd name="T0" fmla="*/ 7167511 w 23043"/>
              <a:gd name="T1" fmla="*/ 39161881 h 21600"/>
              <a:gd name="T2" fmla="*/ 0 w 23043"/>
              <a:gd name="T3" fmla="*/ 0 h 21600"/>
              <a:gd name="T4" fmla="*/ 6718660 w 23043"/>
              <a:gd name="T5" fmla="*/ 0 h 21600"/>
              <a:gd name="T6" fmla="*/ 0 60000 65536"/>
              <a:gd name="T7" fmla="*/ 0 60000 65536"/>
              <a:gd name="T8" fmla="*/ 0 60000 65536"/>
              <a:gd name="T9" fmla="*/ 0 w 23043"/>
              <a:gd name="T10" fmla="*/ 0 h 21600"/>
              <a:gd name="T11" fmla="*/ 23043 w 23043"/>
              <a:gd name="T12" fmla="*/ 21600 h 21600"/>
            </a:gdLst>
            <a:ahLst/>
            <a:cxnLst>
              <a:cxn ang="T6">
                <a:pos x="T0" y="T1"/>
              </a:cxn>
              <a:cxn ang="T7">
                <a:pos x="T2" y="T3"/>
              </a:cxn>
              <a:cxn ang="T8">
                <a:pos x="T4" y="T5"/>
              </a:cxn>
            </a:cxnLst>
            <a:rect l="T9" t="T10" r="T11" b="T12"/>
            <a:pathLst>
              <a:path w="23043" h="21600" fill="none" extrusionOk="0">
                <a:moveTo>
                  <a:pt x="23042" y="21551"/>
                </a:moveTo>
                <a:cubicBezTo>
                  <a:pt x="22562" y="21583"/>
                  <a:pt x="22081" y="21599"/>
                  <a:pt x="21600" y="21599"/>
                </a:cubicBezTo>
                <a:cubicBezTo>
                  <a:pt x="9670" y="21599"/>
                  <a:pt x="-1" y="11929"/>
                  <a:pt x="-1" y="-1"/>
                </a:cubicBezTo>
              </a:path>
              <a:path w="23043" h="21600" stroke="0" extrusionOk="0">
                <a:moveTo>
                  <a:pt x="23042" y="21551"/>
                </a:moveTo>
                <a:cubicBezTo>
                  <a:pt x="22562" y="21583"/>
                  <a:pt x="22081" y="21599"/>
                  <a:pt x="21600" y="21599"/>
                </a:cubicBezTo>
                <a:cubicBezTo>
                  <a:pt x="9670" y="21599"/>
                  <a:pt x="-1" y="11929"/>
                  <a:pt x="-1" y="-1"/>
                </a:cubicBezTo>
                <a:lnTo>
                  <a:pt x="21600" y="0"/>
                </a:lnTo>
                <a:close/>
              </a:path>
            </a:pathLst>
          </a:custGeom>
          <a:noFill/>
          <a:ln w="25400" cap="rnd">
            <a:solidFill>
              <a:schemeClr val="tx1"/>
            </a:solidFill>
            <a:round/>
            <a:headEnd type="none" w="sm" len="sm"/>
            <a:tailEnd type="stealth" w="med" len="lg"/>
          </a:ln>
        </p:spPr>
        <p:txBody>
          <a:bodyPr wrap="none" anchor="ctr"/>
          <a:lstStyle/>
          <a:p>
            <a:endParaRPr lang="fr-FR"/>
          </a:p>
        </p:txBody>
      </p:sp>
      <p:sp>
        <p:nvSpPr>
          <p:cNvPr id="67592" name="Arc 10"/>
          <p:cNvSpPr>
            <a:spLocks/>
          </p:cNvSpPr>
          <p:nvPr/>
        </p:nvSpPr>
        <p:spPr bwMode="auto">
          <a:xfrm>
            <a:off x="3119438" y="3652838"/>
            <a:ext cx="304800" cy="762000"/>
          </a:xfrm>
          <a:custGeom>
            <a:avLst/>
            <a:gdLst>
              <a:gd name="T0" fmla="*/ 0 w 21600"/>
              <a:gd name="T1" fmla="*/ 26881666 h 21600"/>
              <a:gd name="T2" fmla="*/ 4278771 w 21600"/>
              <a:gd name="T3" fmla="*/ 0 h 21600"/>
              <a:gd name="T4" fmla="*/ 4301067 w 21600"/>
              <a:gd name="T5" fmla="*/ 2688166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close/>
              </a:path>
            </a:pathLst>
          </a:custGeom>
          <a:noFill/>
          <a:ln w="25400" cap="rnd">
            <a:solidFill>
              <a:schemeClr val="tx1"/>
            </a:solidFill>
            <a:round/>
            <a:headEnd type="stealth" w="med" len="lg"/>
            <a:tailEnd type="none" w="sm" len="sm"/>
          </a:ln>
        </p:spPr>
        <p:txBody>
          <a:bodyPr wrap="none" anchor="ctr"/>
          <a:lstStyle/>
          <a:p>
            <a:endParaRPr lang="fr-FR"/>
          </a:p>
        </p:txBody>
      </p:sp>
      <p:grpSp>
        <p:nvGrpSpPr>
          <p:cNvPr id="67593" name="Group 11"/>
          <p:cNvGrpSpPr>
            <a:grpSpLocks/>
          </p:cNvGrpSpPr>
          <p:nvPr/>
        </p:nvGrpSpPr>
        <p:grpSpPr bwMode="auto">
          <a:xfrm>
            <a:off x="2971800" y="4953000"/>
            <a:ext cx="292100" cy="292100"/>
            <a:chOff x="4468" y="3268"/>
            <a:chExt cx="184" cy="184"/>
          </a:xfrm>
        </p:grpSpPr>
        <p:sp>
          <p:nvSpPr>
            <p:cNvPr id="67610" name="Oval 12"/>
            <p:cNvSpPr>
              <a:spLocks noChangeArrowheads="1"/>
            </p:cNvSpPr>
            <p:nvPr/>
          </p:nvSpPr>
          <p:spPr bwMode="auto">
            <a:xfrm>
              <a:off x="4516" y="3316"/>
              <a:ext cx="88" cy="88"/>
            </a:xfrm>
            <a:prstGeom prst="ellipse">
              <a:avLst/>
            </a:prstGeom>
            <a:solidFill>
              <a:schemeClr val="tx1"/>
            </a:solidFill>
            <a:ln w="12700">
              <a:solidFill>
                <a:schemeClr val="tx2"/>
              </a:solidFill>
              <a:round/>
              <a:headEnd/>
              <a:tailEnd/>
            </a:ln>
          </p:spPr>
          <p:txBody>
            <a:bodyPr wrap="none" anchor="ctr"/>
            <a:lstStyle/>
            <a:p>
              <a:endParaRPr lang="fr-FR"/>
            </a:p>
          </p:txBody>
        </p:sp>
        <p:sp>
          <p:nvSpPr>
            <p:cNvPr id="67611" name="Oval 13"/>
            <p:cNvSpPr>
              <a:spLocks noChangeArrowheads="1"/>
            </p:cNvSpPr>
            <p:nvPr/>
          </p:nvSpPr>
          <p:spPr bwMode="auto">
            <a:xfrm>
              <a:off x="4468" y="3268"/>
              <a:ext cx="184" cy="184"/>
            </a:xfrm>
            <a:prstGeom prst="ellipse">
              <a:avLst/>
            </a:prstGeom>
            <a:noFill/>
            <a:ln w="12700">
              <a:solidFill>
                <a:schemeClr val="tx1"/>
              </a:solidFill>
              <a:round/>
              <a:headEnd/>
              <a:tailEnd/>
            </a:ln>
          </p:spPr>
          <p:txBody>
            <a:bodyPr wrap="none" anchor="ctr"/>
            <a:lstStyle/>
            <a:p>
              <a:endParaRPr lang="fr-FR"/>
            </a:p>
          </p:txBody>
        </p:sp>
      </p:grpSp>
      <p:sp>
        <p:nvSpPr>
          <p:cNvPr id="67594" name="Line 14"/>
          <p:cNvSpPr>
            <a:spLocks noChangeShapeType="1"/>
          </p:cNvSpPr>
          <p:nvPr/>
        </p:nvSpPr>
        <p:spPr bwMode="auto">
          <a:xfrm>
            <a:off x="3505200" y="1981200"/>
            <a:ext cx="0" cy="304800"/>
          </a:xfrm>
          <a:prstGeom prst="line">
            <a:avLst/>
          </a:prstGeom>
          <a:noFill/>
          <a:ln w="9525">
            <a:solidFill>
              <a:schemeClr val="tx1"/>
            </a:solidFill>
            <a:miter lim="800000"/>
            <a:headEnd/>
            <a:tailEnd type="triangle" w="med" len="med"/>
          </a:ln>
        </p:spPr>
        <p:txBody>
          <a:bodyPr wrap="none"/>
          <a:lstStyle/>
          <a:p>
            <a:endParaRPr lang="en-US"/>
          </a:p>
        </p:txBody>
      </p:sp>
      <p:sp>
        <p:nvSpPr>
          <p:cNvPr id="67595" name="Line 15"/>
          <p:cNvSpPr>
            <a:spLocks noChangeShapeType="1"/>
          </p:cNvSpPr>
          <p:nvPr/>
        </p:nvSpPr>
        <p:spPr bwMode="auto">
          <a:xfrm>
            <a:off x="3505200" y="2362200"/>
            <a:ext cx="0" cy="609600"/>
          </a:xfrm>
          <a:prstGeom prst="line">
            <a:avLst/>
          </a:prstGeom>
          <a:noFill/>
          <a:ln w="9525">
            <a:solidFill>
              <a:schemeClr val="tx1"/>
            </a:solidFill>
            <a:miter lim="800000"/>
            <a:headEnd/>
            <a:tailEnd type="triangle" w="med" len="med"/>
          </a:ln>
        </p:spPr>
        <p:txBody>
          <a:bodyPr wrap="none"/>
          <a:lstStyle/>
          <a:p>
            <a:endParaRPr lang="en-US"/>
          </a:p>
        </p:txBody>
      </p:sp>
      <p:sp>
        <p:nvSpPr>
          <p:cNvPr id="67596" name="Line 16"/>
          <p:cNvSpPr>
            <a:spLocks noChangeShapeType="1"/>
          </p:cNvSpPr>
          <p:nvPr/>
        </p:nvSpPr>
        <p:spPr bwMode="auto">
          <a:xfrm>
            <a:off x="3505200" y="31242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67597" name="Line 17"/>
          <p:cNvSpPr>
            <a:spLocks noChangeShapeType="1"/>
          </p:cNvSpPr>
          <p:nvPr/>
        </p:nvSpPr>
        <p:spPr bwMode="auto">
          <a:xfrm>
            <a:off x="3124200" y="45720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67598" name="Oval 18"/>
          <p:cNvSpPr>
            <a:spLocks noChangeArrowheads="1"/>
          </p:cNvSpPr>
          <p:nvPr/>
        </p:nvSpPr>
        <p:spPr bwMode="auto">
          <a:xfrm>
            <a:off x="3886200" y="4495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7599" name="Line 19"/>
          <p:cNvSpPr>
            <a:spLocks noChangeShapeType="1"/>
          </p:cNvSpPr>
          <p:nvPr/>
        </p:nvSpPr>
        <p:spPr bwMode="auto">
          <a:xfrm>
            <a:off x="3962400" y="41148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67600" name="Oval 20"/>
          <p:cNvSpPr>
            <a:spLocks noChangeArrowheads="1"/>
          </p:cNvSpPr>
          <p:nvPr/>
        </p:nvSpPr>
        <p:spPr bwMode="auto">
          <a:xfrm>
            <a:off x="3048000" y="44196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7601" name="Oval 21"/>
          <p:cNvSpPr>
            <a:spLocks noChangeArrowheads="1"/>
          </p:cNvSpPr>
          <p:nvPr/>
        </p:nvSpPr>
        <p:spPr bwMode="auto">
          <a:xfrm>
            <a:off x="3429000" y="29718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7602" name="Oval 22"/>
          <p:cNvSpPr>
            <a:spLocks noChangeArrowheads="1"/>
          </p:cNvSpPr>
          <p:nvPr/>
        </p:nvSpPr>
        <p:spPr bwMode="auto">
          <a:xfrm>
            <a:off x="3429000" y="2286000"/>
            <a:ext cx="139700" cy="139700"/>
          </a:xfrm>
          <a:prstGeom prst="ellipse">
            <a:avLst/>
          </a:prstGeom>
          <a:solidFill>
            <a:schemeClr val="tx1"/>
          </a:solidFill>
          <a:ln w="12700">
            <a:solidFill>
              <a:schemeClr val="tx2"/>
            </a:solidFill>
            <a:round/>
            <a:headEnd/>
            <a:tailEnd/>
          </a:ln>
        </p:spPr>
        <p:txBody>
          <a:bodyPr wrap="none" anchor="ctr"/>
          <a:lstStyle/>
          <a:p>
            <a:endParaRPr lang="fr-FR"/>
          </a:p>
        </p:txBody>
      </p:sp>
      <p:sp>
        <p:nvSpPr>
          <p:cNvPr id="67603" name="Text Box 35"/>
          <p:cNvSpPr txBox="1">
            <a:spLocks noChangeArrowheads="1"/>
          </p:cNvSpPr>
          <p:nvPr/>
        </p:nvSpPr>
        <p:spPr bwMode="auto">
          <a:xfrm>
            <a:off x="3946525" y="2022475"/>
            <a:ext cx="2568575" cy="457200"/>
          </a:xfrm>
          <a:prstGeom prst="rect">
            <a:avLst/>
          </a:prstGeom>
          <a:noFill/>
          <a:ln w="9525">
            <a:noFill/>
            <a:miter lim="800000"/>
            <a:headEnd/>
            <a:tailEnd/>
          </a:ln>
        </p:spPr>
        <p:txBody>
          <a:bodyPr wrap="none">
            <a:spAutoFit/>
          </a:bodyPr>
          <a:lstStyle/>
          <a:p>
            <a:r>
              <a:rPr lang="fr-FR"/>
              <a:t>Définit(x), Utilise()</a:t>
            </a:r>
          </a:p>
        </p:txBody>
      </p:sp>
      <p:sp>
        <p:nvSpPr>
          <p:cNvPr id="67604" name="Text Box 36"/>
          <p:cNvSpPr txBox="1">
            <a:spLocks noChangeArrowheads="1"/>
          </p:cNvSpPr>
          <p:nvPr/>
        </p:nvSpPr>
        <p:spPr bwMode="auto">
          <a:xfrm>
            <a:off x="4038600" y="2743200"/>
            <a:ext cx="2568575" cy="457200"/>
          </a:xfrm>
          <a:prstGeom prst="rect">
            <a:avLst/>
          </a:prstGeom>
          <a:noFill/>
          <a:ln w="9525">
            <a:noFill/>
            <a:miter lim="800000"/>
            <a:headEnd/>
            <a:tailEnd/>
          </a:ln>
        </p:spPr>
        <p:txBody>
          <a:bodyPr wrap="none">
            <a:spAutoFit/>
          </a:bodyPr>
          <a:lstStyle/>
          <a:p>
            <a:r>
              <a:rPr lang="fr-FR"/>
              <a:t>Définit(y), Utilise()</a:t>
            </a:r>
          </a:p>
        </p:txBody>
      </p:sp>
      <p:sp>
        <p:nvSpPr>
          <p:cNvPr id="67605" name="Text Box 37"/>
          <p:cNvSpPr txBox="1">
            <a:spLocks noChangeArrowheads="1"/>
          </p:cNvSpPr>
          <p:nvPr/>
        </p:nvSpPr>
        <p:spPr bwMode="auto">
          <a:xfrm>
            <a:off x="4038600" y="3352800"/>
            <a:ext cx="2568575" cy="457200"/>
          </a:xfrm>
          <a:prstGeom prst="rect">
            <a:avLst/>
          </a:prstGeom>
          <a:noFill/>
          <a:ln w="9525">
            <a:noFill/>
            <a:miter lim="800000"/>
            <a:headEnd/>
            <a:tailEnd/>
          </a:ln>
        </p:spPr>
        <p:txBody>
          <a:bodyPr wrap="none">
            <a:spAutoFit/>
          </a:bodyPr>
          <a:lstStyle/>
          <a:p>
            <a:r>
              <a:rPr lang="fr-FR"/>
              <a:t>Définit(), Utilise(y)</a:t>
            </a:r>
          </a:p>
        </p:txBody>
      </p:sp>
      <p:sp>
        <p:nvSpPr>
          <p:cNvPr id="67606" name="Text Box 38"/>
          <p:cNvSpPr txBox="1">
            <a:spLocks noChangeArrowheads="1"/>
          </p:cNvSpPr>
          <p:nvPr/>
        </p:nvSpPr>
        <p:spPr bwMode="auto">
          <a:xfrm>
            <a:off x="5486400" y="3810000"/>
            <a:ext cx="2720975" cy="457200"/>
          </a:xfrm>
          <a:prstGeom prst="rect">
            <a:avLst/>
          </a:prstGeom>
          <a:noFill/>
          <a:ln w="9525">
            <a:noFill/>
            <a:miter lim="800000"/>
            <a:headEnd/>
            <a:tailEnd/>
          </a:ln>
        </p:spPr>
        <p:txBody>
          <a:bodyPr wrap="none">
            <a:spAutoFit/>
          </a:bodyPr>
          <a:lstStyle/>
          <a:p>
            <a:r>
              <a:rPr lang="fr-FR"/>
              <a:t>Définit(y), Utilise(y)</a:t>
            </a:r>
          </a:p>
        </p:txBody>
      </p:sp>
      <p:sp>
        <p:nvSpPr>
          <p:cNvPr id="67607" name="Text Box 40"/>
          <p:cNvSpPr txBox="1">
            <a:spLocks noChangeArrowheads="1"/>
          </p:cNvSpPr>
          <p:nvPr/>
        </p:nvSpPr>
        <p:spPr bwMode="auto">
          <a:xfrm>
            <a:off x="5562600" y="4343400"/>
            <a:ext cx="2720975" cy="457200"/>
          </a:xfrm>
          <a:prstGeom prst="rect">
            <a:avLst/>
          </a:prstGeom>
          <a:noFill/>
          <a:ln w="9525">
            <a:noFill/>
            <a:miter lim="800000"/>
            <a:headEnd/>
            <a:tailEnd/>
          </a:ln>
        </p:spPr>
        <p:txBody>
          <a:bodyPr wrap="none">
            <a:spAutoFit/>
          </a:bodyPr>
          <a:lstStyle/>
          <a:p>
            <a:r>
              <a:rPr lang="fr-FR"/>
              <a:t>Définit(x), Utilise(x)</a:t>
            </a:r>
          </a:p>
        </p:txBody>
      </p:sp>
      <p:sp>
        <p:nvSpPr>
          <p:cNvPr id="67608" name="Text Box 41"/>
          <p:cNvSpPr txBox="1">
            <a:spLocks noChangeArrowheads="1"/>
          </p:cNvSpPr>
          <p:nvPr/>
        </p:nvSpPr>
        <p:spPr bwMode="auto">
          <a:xfrm>
            <a:off x="152400" y="4267200"/>
            <a:ext cx="2568575" cy="457200"/>
          </a:xfrm>
          <a:prstGeom prst="rect">
            <a:avLst/>
          </a:prstGeom>
          <a:noFill/>
          <a:ln w="9525">
            <a:noFill/>
            <a:miter lim="800000"/>
            <a:headEnd/>
            <a:tailEnd/>
          </a:ln>
        </p:spPr>
        <p:txBody>
          <a:bodyPr wrap="none">
            <a:spAutoFit/>
          </a:bodyPr>
          <a:lstStyle/>
          <a:p>
            <a:r>
              <a:rPr lang="fr-FR"/>
              <a:t>Définit(), Utilise(x)</a:t>
            </a:r>
          </a:p>
        </p:txBody>
      </p:sp>
      <p:sp>
        <p:nvSpPr>
          <p:cNvPr id="67609" name="Text Box 42"/>
          <p:cNvSpPr txBox="1">
            <a:spLocks noChangeArrowheads="1"/>
          </p:cNvSpPr>
          <p:nvPr/>
        </p:nvSpPr>
        <p:spPr bwMode="auto">
          <a:xfrm>
            <a:off x="152400" y="4953000"/>
            <a:ext cx="2568575" cy="457200"/>
          </a:xfrm>
          <a:prstGeom prst="rect">
            <a:avLst/>
          </a:prstGeom>
          <a:noFill/>
          <a:ln w="9525">
            <a:noFill/>
            <a:miter lim="800000"/>
            <a:headEnd/>
            <a:tailEnd/>
          </a:ln>
        </p:spPr>
        <p:txBody>
          <a:bodyPr wrap="none">
            <a:spAutoFit/>
          </a:bodyPr>
          <a:lstStyle/>
          <a:p>
            <a:r>
              <a:rPr lang="fr-FR"/>
              <a:t>Définit(), Utilise(y)</a:t>
            </a:r>
          </a:p>
        </p:txBody>
      </p:sp>
    </p:spTree>
  </p:cSld>
  <p:clrMapOvr>
    <a:masterClrMapping/>
  </p:clrMapOvr>
</p:sld>
</file>

<file path=ppt/theme/theme1.xml><?xml version="1.0" encoding="utf-8"?>
<a:theme xmlns:a="http://schemas.openxmlformats.org/drawingml/2006/main" name="heudiasyc_modele">
  <a:themeElements>
    <a:clrScheme name="heudiasyc_modele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heudiasyc_modele">
      <a:majorFont>
        <a:latin typeface="Arial Black"/>
        <a:ea typeface=""/>
        <a:cs typeface=""/>
      </a:majorFont>
      <a:minorFont>
        <a:latin typeface="Tahoma"/>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fr-FR"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fr-FR" sz="2400" b="0" i="0" u="none" strike="noStrike" cap="none" normalizeH="0" baseline="0">
            <a:ln>
              <a:noFill/>
            </a:ln>
            <a:solidFill>
              <a:schemeClr val="tx1"/>
            </a:solidFill>
            <a:effectLst/>
            <a:latin typeface="Times New Roman" charset="0"/>
          </a:defRPr>
        </a:defPPr>
      </a:lstStyle>
    </a:lnDef>
  </a:objectDefaults>
  <a:extraClrSchemeLst>
    <a:extraClrScheme>
      <a:clrScheme name="heudiasyc_modele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heudiasyc_modele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heudiasyc_modele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heudiasyc_modele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heudiasyc_modele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heudiasyc_modele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heudiasyc_modele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heudiasyc_modele</Template>
  <TotalTime>17324</TotalTime>
  <Words>1534</Words>
  <Application>Microsoft Macintosh PowerPoint</Application>
  <PresentationFormat>Affichage à l'écran (4:3)</PresentationFormat>
  <Paragraphs>199</Paragraphs>
  <Slides>30</Slides>
  <Notes>21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30</vt:i4>
      </vt:variant>
    </vt:vector>
  </HeadingPairs>
  <TitlesOfParts>
    <vt:vector size="37" baseType="lpstr">
      <vt:lpstr>ＭＳ Ｐゴシック</vt:lpstr>
      <vt:lpstr>Arial</vt:lpstr>
      <vt:lpstr>Arial Black</vt:lpstr>
      <vt:lpstr>Tahoma</vt:lpstr>
      <vt:lpstr>Times New Roman</vt:lpstr>
      <vt:lpstr>Wingdings</vt:lpstr>
      <vt:lpstr>heudiasyc_modele</vt:lpstr>
      <vt:lpstr>UV LO22 - Méthodes de Test et de Vérification du Logiciel  </vt:lpstr>
      <vt:lpstr>Graphe de contrôle</vt:lpstr>
      <vt:lpstr>Définition</vt:lpstr>
      <vt:lpstr>Quatre types de noeud</vt:lpstr>
      <vt:lpstr>Différentes structures</vt:lpstr>
      <vt:lpstr>Exemple (1)</vt:lpstr>
      <vt:lpstr>Exemple (2)</vt:lpstr>
      <vt:lpstr>Flot de données </vt:lpstr>
      <vt:lpstr>Exemple (3)</vt:lpstr>
      <vt:lpstr>Faiblesses</vt:lpstr>
      <vt:lpstr>Analyse du graphe de contrôle (1)</vt:lpstr>
      <vt:lpstr>Analyse du graphe de contrôle (2)</vt:lpstr>
      <vt:lpstr>Complexité cyclomatique (1)</vt:lpstr>
      <vt:lpstr>Complexité cyclomatique (2) </vt:lpstr>
      <vt:lpstr>Complexité cyclomatique (3)</vt:lpstr>
      <vt:lpstr>Exemple (1)</vt:lpstr>
      <vt:lpstr>Exemple (2)</vt:lpstr>
      <vt:lpstr>Avantages</vt:lpstr>
      <vt:lpstr>Un autre exemple</vt:lpstr>
      <vt:lpstr>Un autre exemple</vt:lpstr>
      <vt:lpstr>Présentation PowerPoint</vt:lpstr>
      <vt:lpstr>Présentation PowerPoint</vt:lpstr>
      <vt:lpstr>Outils logiciels</vt:lpstr>
      <vt:lpstr>Présentation PowerPoint</vt:lpstr>
      <vt:lpstr>Programmation structurée</vt:lpstr>
      <vt:lpstr>Complexité essentielle (2)</vt:lpstr>
      <vt:lpstr>Complexité essentielle </vt:lpstr>
      <vt:lpstr>Complexité essentielle </vt:lpstr>
      <vt:lpstr>Complexité essentielle (3)</vt:lpstr>
      <vt:lpstr>Avantages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Sallak</dc:creator>
  <cp:lastModifiedBy>Microsoft Office User</cp:lastModifiedBy>
  <cp:revision>419</cp:revision>
  <cp:lastPrinted>2021-10-04T08:59:11Z</cp:lastPrinted>
  <dcterms:created xsi:type="dcterms:W3CDTF">2009-04-22T19:24:48Z</dcterms:created>
  <dcterms:modified xsi:type="dcterms:W3CDTF">2023-05-09T07:36:27Z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