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2" r:id="rId2"/>
    <p:sldId id="258" r:id="rId3"/>
    <p:sldId id="259" r:id="rId4"/>
    <p:sldId id="296" r:id="rId5"/>
    <p:sldId id="293" r:id="rId6"/>
    <p:sldId id="262" r:id="rId7"/>
    <p:sldId id="260" r:id="rId8"/>
    <p:sldId id="314" r:id="rId9"/>
    <p:sldId id="294" r:id="rId10"/>
    <p:sldId id="295" r:id="rId11"/>
    <p:sldId id="297" r:id="rId12"/>
    <p:sldId id="299" r:id="rId13"/>
    <p:sldId id="300" r:id="rId14"/>
    <p:sldId id="301" r:id="rId15"/>
    <p:sldId id="302" r:id="rId16"/>
    <p:sldId id="303" r:id="rId17"/>
    <p:sldId id="298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d97f03a5c550d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4985C"/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5T07:41:22.08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66AB1-EC60-4A50-B666-C50C49B3D61B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8BCC-6AC1-4947-B4D1-4A5218E34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7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2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1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8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3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4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9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5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7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2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0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4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9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1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26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93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9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3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5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8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3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0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8BCC-6AC1-4947-B4D1-4A5218E3464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41199"/>
            <a:ext cx="11170840" cy="83702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работа по направлению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874606" y="6206068"/>
            <a:ext cx="10793228" cy="329050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Нижний Новгород, 2024</a:t>
            </a:r>
            <a:endParaRPr lang="ru-RU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6864" y="2642913"/>
            <a:ext cx="7349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  <a:p>
            <a:pPr algn="ctr"/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«Обзор на магазин приложений </a:t>
            </a:r>
          </a:p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6667" y="536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69867" y="5152424"/>
            <a:ext cx="3369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Твердохлеб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Валентин Руководитель: Марат </a:t>
            </a:r>
            <a:r>
              <a:rPr lang="ru-RU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Гарафутдинов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0933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329537"/>
            <a:ext cx="5635414" cy="32339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425344"/>
            <a:ext cx="5398892" cy="3053525"/>
          </a:xfrm>
          <a:prstGeom prst="rect">
            <a:avLst/>
          </a:prstGeom>
        </p:spPr>
      </p:pic>
      <p:sp>
        <p:nvSpPr>
          <p:cNvPr id="6" name="Горизонтальный свиток 5"/>
          <p:cNvSpPr/>
          <p:nvPr/>
        </p:nvSpPr>
        <p:spPr>
          <a:xfrm>
            <a:off x="965200" y="4876800"/>
            <a:ext cx="10312400" cy="16256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приложений в категории не ведет к росту популярности этих категорий. Из-за насыщенности рынка и похожести приложений не происходит увеличения спроса на определенные категории, так как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Education,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&amp;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категории, как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Education, Music &amp; Audio, Tools, Business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самыми крупными категориями по количеству приложений;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скачиванию приложений самыми популярными категориями являются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Tools, Communication, Productivity, Entertainment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3" y="840181"/>
            <a:ext cx="8890000" cy="4438695"/>
          </a:xfrm>
          <a:prstGeom prst="rect">
            <a:avLst/>
          </a:prstGeom>
        </p:spPr>
      </p:pic>
      <p:sp>
        <p:nvSpPr>
          <p:cNvPr id="4" name="Горизонтальный свиток 3"/>
          <p:cNvSpPr/>
          <p:nvPr/>
        </p:nvSpPr>
        <p:spPr>
          <a:xfrm>
            <a:off x="1134532" y="5219609"/>
            <a:ext cx="9711267" cy="157912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тенденции изменения популярности категорий: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мировые изменения в жизни людей (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Covid-19,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экономические шоки и т.д.)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Насыщенность рынка приложений, многие из которых предлагают схожий функционал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альтернативных решений (облачные сервисы и веб-приложения, дают тот же функционал и без установки приложения)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пользовательских предпочтений;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платные модели.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0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1185332" y="5033342"/>
            <a:ext cx="9711267" cy="170612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тенденции  роста выпуска приложений категорий: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мировые изменения в жизни людей (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Covid-19,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экономические шоки и т.д.);</a:t>
            </a:r>
            <a:endParaRPr lang="en-US" sz="120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технологий и смартфонов;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спроса за счет большей доступности смартфонов для людей;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функционала и качества приложений;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поддержка и инициативы;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 и монетизация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3" y="706109"/>
            <a:ext cx="8944840" cy="44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3" y="907736"/>
            <a:ext cx="7609172" cy="50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134533"/>
            <a:ext cx="2653242" cy="357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39" y="1234386"/>
            <a:ext cx="7025811" cy="3479800"/>
          </a:xfrm>
          <a:prstGeom prst="rect">
            <a:avLst/>
          </a:prstGeom>
        </p:spPr>
      </p:pic>
      <p:sp>
        <p:nvSpPr>
          <p:cNvPr id="6" name="Горизонтальный свиток 5"/>
          <p:cNvSpPr/>
          <p:nvPr/>
        </p:nvSpPr>
        <p:spPr>
          <a:xfrm>
            <a:off x="1168398" y="4974075"/>
            <a:ext cx="9711267" cy="170612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причины большей доли бесплатных приложений: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пользователей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приложения: базовая версия бесплатная- дополнительные функции и контент платный;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 внутри приложений;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Подписочная модель;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конкуренция на рынке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3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62467" y="1185333"/>
            <a:ext cx="4885266" cy="745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Топ-10 категорий с наибольшей долей встроенной рекламы внутри приложения 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290733" y="1185332"/>
            <a:ext cx="4885266" cy="745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Топ-10 категорий с наименьшей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олей встроенной рекламы внутри приложения 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321984"/>
            <a:ext cx="470535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92" y="2288646"/>
            <a:ext cx="4781550" cy="2466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Горизонтальный свиток 9"/>
          <p:cNvSpPr/>
          <p:nvPr/>
        </p:nvSpPr>
        <p:spPr>
          <a:xfrm>
            <a:off x="1117599" y="5024875"/>
            <a:ext cx="9711267" cy="1316658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доля приложений с рекламой-это игровые и музыкальные приложения;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доля приложений, где меньше всего рекламы- это бизнес, шопинг, медицинские и </a:t>
            </a:r>
            <a:r>
              <a:rPr lang="ru-RU" sz="12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эвент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en-US" sz="120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4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категориям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62467" y="1185333"/>
            <a:ext cx="4885266" cy="745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Топ-10 категорий с наибольшей долей встроенной покупки в приложениях 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290733" y="1185332"/>
            <a:ext cx="4885266" cy="745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Топ-10 категорий с наибольшей долей отсутствия возможности покупать в приложениях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8" y="2670175"/>
            <a:ext cx="4633972" cy="2215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64" y="2670175"/>
            <a:ext cx="4713535" cy="213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Горизонтальный свиток 10"/>
          <p:cNvSpPr/>
          <p:nvPr/>
        </p:nvSpPr>
        <p:spPr>
          <a:xfrm>
            <a:off x="1126066" y="5185742"/>
            <a:ext cx="9711267" cy="1316658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доля приложений со встроенной покупкой- это казино и игровые приложения;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доля приложений с отсутствие возможности покупать - это бизнес, шопинг, </a:t>
            </a:r>
            <a:r>
              <a:rPr lang="ru-RU" sz="12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бьюти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20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эвент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приложения.</a:t>
            </a:r>
            <a:endParaRPr lang="en-US" sz="120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3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89000"/>
            <a:ext cx="67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преобразования в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рассмотрении стоимостных метрик: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Оставили приложения в долларовой валюте;</a:t>
            </a:r>
            <a:endParaRPr lang="ru-RU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Убрали приложения с 0 стоимостью их доля составляет 98,1% от всего набора наблюдений.</a:t>
            </a:r>
            <a:endParaRPr lang="ru-RU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8" y="1704649"/>
            <a:ext cx="10078635" cy="3968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Горизонтальный свиток 5"/>
          <p:cNvSpPr/>
          <p:nvPr/>
        </p:nvSpPr>
        <p:spPr>
          <a:xfrm>
            <a:off x="1112433" y="5841985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стоимость приложений находится в диапазоне от 0,99 долларов до 70 долларов;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Небольшая доля приложений имеет стоимость от 250 долларов до 400 долларов.</a:t>
            </a: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4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89000"/>
            <a:ext cx="67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преобразования в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рассмотрении стоимостных метрик: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Оставили приложения в долларовой валюте;</a:t>
            </a:r>
            <a:endParaRPr lang="ru-RU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Убрали приложения с 0 стоимостью их доля составляет 98,1% от всего набора наблюдений.</a:t>
            </a:r>
            <a:endParaRPr lang="ru-RU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8" y="1704649"/>
            <a:ext cx="10078635" cy="3968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Горизонтальный свиток 5"/>
          <p:cNvSpPr/>
          <p:nvPr/>
        </p:nvSpPr>
        <p:spPr>
          <a:xfrm>
            <a:off x="1112433" y="5841985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стоимость приложений находится в диапазоне от 0,99 долларов до 70 долларов;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Небольшая доля приложений имеет стоимость от 250 долларов до 400 долларов.</a:t>
            </a: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1112433" y="5841985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средняя цена получается за счет небольшого количества приложений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категории (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Dating, Medical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категории, например, 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счет большого количества приложений и не высокой стоимости средняя стоимость занижается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8" y="728134"/>
            <a:ext cx="6785598" cy="48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84613"/>
            <a:ext cx="11023600" cy="4351338"/>
          </a:xfrm>
        </p:spPr>
        <p:txBody>
          <a:bodyPr/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ФИО: </a:t>
            </a:r>
            <a:endParaRPr lang="ru-RU" sz="1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Твердохлеб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Валентин Вадимович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Образование: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Бакалавр, 2015 г., Национальный 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институт «Высшая школа экономики»,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Москва;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Высшее – Магистратура, 2018 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Нижегородский государственный университет им. Н.И. Лобачевского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 и готовность к </a:t>
            </a:r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переезду:</a:t>
            </a:r>
          </a:p>
          <a:p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Нижний Новгород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</a:p>
          <a:p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Моб. </a:t>
            </a:r>
            <a:r>
              <a:rPr lang="ru-RU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ел.: +7(920)-031-77-06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Mclainday@gmail.com</a:t>
            </a:r>
            <a:endParaRPr lang="ru-RU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199234"/>
            <a:ext cx="10820400" cy="79136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учащемся</a:t>
            </a:r>
          </a:p>
          <a:p>
            <a:pPr algn="ctr">
              <a:lnSpc>
                <a:spcPct val="100000"/>
              </a:lnSpc>
            </a:pPr>
            <a:endParaRPr lang="ru-RU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1112433" y="5841985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средняя цена получается за счет небольшого количества приложений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категории (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Dating, Medical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категории, например, </a:t>
            </a:r>
            <a:r>
              <a:rPr lang="en-US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12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счет большого количества приложений и не высокой стоимости средняя стоимость занижается</a:t>
            </a: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8" y="728134"/>
            <a:ext cx="6785598" cy="48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1291166" y="5799651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генерируют выручка игровые и бизнес приложения из-за своей высокой популярности</a:t>
            </a:r>
          </a:p>
          <a:p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19" y="1459149"/>
            <a:ext cx="5389428" cy="30676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255024"/>
            <a:ext cx="6132154" cy="3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3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стоимости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5" y="1185328"/>
            <a:ext cx="5866991" cy="40386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5" y="1422393"/>
            <a:ext cx="5415365" cy="36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4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оценки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89000"/>
            <a:ext cx="673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преобразования в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рассмотрении оценочных метрик: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Убрали приложения с 0 рейтингом их доля составляет 45,8% от всего набора наблюдений.</a:t>
            </a:r>
            <a:endParaRPr lang="ru-RU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" y="1580979"/>
            <a:ext cx="10625667" cy="43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9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оценки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806213"/>
            <a:ext cx="9728200" cy="57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оценки приложений 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6" y="874610"/>
            <a:ext cx="10185400" cy="4886030"/>
          </a:xfrm>
          <a:prstGeom prst="rect">
            <a:avLst/>
          </a:prstGeom>
        </p:spPr>
      </p:pic>
      <p:sp>
        <p:nvSpPr>
          <p:cNvPr id="7" name="Горизонтальный свиток 6"/>
          <p:cNvSpPr/>
          <p:nvPr/>
        </p:nvSpPr>
        <p:spPr>
          <a:xfrm>
            <a:off x="1452033" y="5850451"/>
            <a:ext cx="9677400" cy="876645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 отметить, что категории с большим количеством приложений имеют высокую оценку от 4 до 5, но при этом имеет много приложений с нулевым рейтингом. Это связано с перенасыщенностью приложений в той или иной категории.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6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600" y="135466"/>
            <a:ext cx="82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4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6184900" y="2426545"/>
            <a:ext cx="1752600" cy="78909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модели </a:t>
            </a:r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потребления</a:t>
            </a:r>
            <a:endParaRPr lang="ru-RU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267" y="338667"/>
            <a:ext cx="1092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5"/>
          <p:cNvSpPr/>
          <p:nvPr/>
        </p:nvSpPr>
        <p:spPr>
          <a:xfrm>
            <a:off x="1765297" y="1425575"/>
            <a:ext cx="8648703" cy="2609427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Овал 6"/>
          <p:cNvSpPr/>
          <p:nvPr/>
        </p:nvSpPr>
        <p:spPr>
          <a:xfrm>
            <a:off x="2404534" y="1801706"/>
            <a:ext cx="1854200" cy="78909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Стремительное развитие технологии</a:t>
            </a:r>
            <a:endParaRPr lang="ru-RU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58734" y="2005754"/>
            <a:ext cx="1752600" cy="78909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 популярности смартфонов </a:t>
            </a:r>
            <a:endParaRPr lang="ru-RU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11798" y="1325871"/>
            <a:ext cx="2345268" cy="80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мобильных </a:t>
            </a:r>
            <a:r>
              <a:rPr lang="ru-RU" sz="10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платежных систем и мобильного </a:t>
            </a:r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банкинга</a:t>
            </a:r>
            <a:endParaRPr lang="ru-RU" sz="105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857066" y="1692485"/>
            <a:ext cx="1752600" cy="78909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фактор</a:t>
            </a:r>
            <a:endParaRPr lang="ru-RU" sz="1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4074582" y="4239049"/>
            <a:ext cx="3587751" cy="99335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Растущий спроса;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u-RU" sz="1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Огромный бизнес потенциал для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1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</a:t>
            </a:r>
          </a:p>
          <a:p>
            <a:pPr algn="ctr"/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62300" y="5342467"/>
            <a:ext cx="5698067" cy="84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приложений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267" y="338667"/>
            <a:ext cx="1092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48" y="1153493"/>
            <a:ext cx="6592837" cy="45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666" y="389467"/>
            <a:ext cx="997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исследовательской работы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2102" y="1508467"/>
            <a:ext cx="1746697" cy="109220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Подготовка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84855" y="1508467"/>
            <a:ext cx="1709346" cy="109220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228443" y="1532468"/>
            <a:ext cx="1645278" cy="106819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Анализ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 по категориям приложений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738838" y="1530187"/>
            <a:ext cx="1718733" cy="11091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Анализ метрик по стоимости приложений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322688" y="1560241"/>
            <a:ext cx="1589912" cy="1072433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по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рейтингу приложений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24475" y="1825409"/>
            <a:ext cx="664703" cy="497847"/>
            <a:chOff x="1862050" y="317294"/>
            <a:chExt cx="432657" cy="317183"/>
          </a:xfrm>
        </p:grpSpPr>
        <p:sp>
          <p:nvSpPr>
            <p:cNvPr id="11" name="Стрелка вправо 10"/>
            <p:cNvSpPr/>
            <p:nvPr/>
          </p:nvSpPr>
          <p:spPr>
            <a:xfrm rot="21537953">
              <a:off x="1862050" y="317294"/>
              <a:ext cx="432657" cy="31718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Стрелка вправо 4"/>
            <p:cNvSpPr/>
            <p:nvPr/>
          </p:nvSpPr>
          <p:spPr>
            <a:xfrm rot="21537953">
              <a:off x="1862058" y="381590"/>
              <a:ext cx="337502" cy="190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74532" y="2439085"/>
            <a:ext cx="1913018" cy="1240366"/>
            <a:chOff x="605173" y="861534"/>
            <a:chExt cx="1421441" cy="3321000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605173" y="861534"/>
              <a:ext cx="1421441" cy="3321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Скругленный прямоугольник 4"/>
            <p:cNvSpPr/>
            <p:nvPr/>
          </p:nvSpPr>
          <p:spPr>
            <a:xfrm>
              <a:off x="646806" y="903167"/>
              <a:ext cx="1338175" cy="3237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Загрузка данных;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Формирование </a:t>
              </a:r>
              <a:r>
                <a:rPr lang="en-US" sz="1100" kern="120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 информации по</a:t>
              </a:r>
              <a:r>
                <a:rPr lang="en-US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kern="120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909688" y="2437550"/>
            <a:ext cx="2093939" cy="2083650"/>
            <a:chOff x="3035690" y="861534"/>
            <a:chExt cx="2245527" cy="3321000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3035690" y="861534"/>
              <a:ext cx="2245527" cy="3321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-363841"/>
                <a:satOff val="-20982"/>
                <a:lumOff val="215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Скругленный прямоугольник 4"/>
            <p:cNvSpPr/>
            <p:nvPr/>
          </p:nvSpPr>
          <p:spPr>
            <a:xfrm>
              <a:off x="3101459" y="927303"/>
              <a:ext cx="2113989" cy="3189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Преобразование данных;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Создание базы для подключения к </a:t>
              </a:r>
              <a:r>
                <a:rPr lang="en-US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Проверка на наличие пропусков в значениях;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Проверка на наличие дубликатов значений;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Формирование итогового </a:t>
              </a:r>
              <a:r>
                <a:rPr lang="en-US" sz="1100" kern="120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DataFrame</a:t>
              </a:r>
              <a:r>
                <a:rPr lang="ru-RU" sz="1100" kern="12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для анализа;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12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12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5670120" y="2400745"/>
            <a:ext cx="1636159" cy="1240366"/>
            <a:chOff x="605173" y="861534"/>
            <a:chExt cx="1421441" cy="3321000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605173" y="861534"/>
              <a:ext cx="1421441" cy="3321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Скругленный прямоугольник 4"/>
            <p:cNvSpPr/>
            <p:nvPr/>
          </p:nvSpPr>
          <p:spPr>
            <a:xfrm>
              <a:off x="646806" y="903167"/>
              <a:ext cx="1338175" cy="3237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 данных и их визуализация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8336435" y="2385196"/>
            <a:ext cx="1688891" cy="1240366"/>
            <a:chOff x="605173" y="861534"/>
            <a:chExt cx="1421441" cy="3321000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605173" y="861534"/>
              <a:ext cx="1421441" cy="3321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Скругленный прямоугольник 4"/>
            <p:cNvSpPr/>
            <p:nvPr/>
          </p:nvSpPr>
          <p:spPr>
            <a:xfrm>
              <a:off x="646806" y="903167"/>
              <a:ext cx="1338175" cy="3237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 данных и их визуализация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4521201" y="1805643"/>
            <a:ext cx="664703" cy="497847"/>
            <a:chOff x="1862050" y="317294"/>
            <a:chExt cx="432657" cy="317183"/>
          </a:xfrm>
        </p:grpSpPr>
        <p:sp>
          <p:nvSpPr>
            <p:cNvPr id="35" name="Стрелка вправо 34"/>
            <p:cNvSpPr/>
            <p:nvPr/>
          </p:nvSpPr>
          <p:spPr>
            <a:xfrm rot="21537953">
              <a:off x="1862050" y="317294"/>
              <a:ext cx="432657" cy="31718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Стрелка вправо 4"/>
            <p:cNvSpPr/>
            <p:nvPr/>
          </p:nvSpPr>
          <p:spPr>
            <a:xfrm rot="21537953">
              <a:off x="1862058" y="381590"/>
              <a:ext cx="337502" cy="190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973928" y="1794719"/>
            <a:ext cx="664703" cy="497847"/>
            <a:chOff x="1862050" y="317294"/>
            <a:chExt cx="432657" cy="317183"/>
          </a:xfrm>
        </p:grpSpPr>
        <p:sp>
          <p:nvSpPr>
            <p:cNvPr id="38" name="Стрелка вправо 37"/>
            <p:cNvSpPr/>
            <p:nvPr/>
          </p:nvSpPr>
          <p:spPr>
            <a:xfrm rot="21537953">
              <a:off x="1862050" y="317294"/>
              <a:ext cx="432657" cy="31718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Стрелка вправо 4"/>
            <p:cNvSpPr/>
            <p:nvPr/>
          </p:nvSpPr>
          <p:spPr>
            <a:xfrm rot="21537953">
              <a:off x="1862058" y="381590"/>
              <a:ext cx="337502" cy="190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9553655" y="1819451"/>
            <a:ext cx="664703" cy="497847"/>
            <a:chOff x="1862050" y="317294"/>
            <a:chExt cx="432657" cy="317183"/>
          </a:xfrm>
        </p:grpSpPr>
        <p:sp>
          <p:nvSpPr>
            <p:cNvPr id="41" name="Стрелка вправо 40"/>
            <p:cNvSpPr/>
            <p:nvPr/>
          </p:nvSpPr>
          <p:spPr>
            <a:xfrm rot="21537953">
              <a:off x="1862050" y="317294"/>
              <a:ext cx="432657" cy="31718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Стрелка вправо 4"/>
            <p:cNvSpPr/>
            <p:nvPr/>
          </p:nvSpPr>
          <p:spPr>
            <a:xfrm rot="21537953">
              <a:off x="1862058" y="381590"/>
              <a:ext cx="337502" cy="190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0593082" y="2384771"/>
            <a:ext cx="1598918" cy="1240366"/>
            <a:chOff x="605173" y="861534"/>
            <a:chExt cx="1421441" cy="3321000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605173" y="861534"/>
              <a:ext cx="1421441" cy="3321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Скругленный прямоугольник 4"/>
            <p:cNvSpPr/>
            <p:nvPr/>
          </p:nvSpPr>
          <p:spPr>
            <a:xfrm>
              <a:off x="646806" y="903167"/>
              <a:ext cx="1338175" cy="3237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100" dirty="0" smtClean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 данных и их визуализация</a:t>
              </a:r>
              <a:endParaRPr lang="ru-RU" sz="11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733" y="237067"/>
            <a:ext cx="1110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обработка данных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1733" y="1143000"/>
            <a:ext cx="4284134" cy="635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атрибуты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" y="1905529"/>
            <a:ext cx="3286125" cy="479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460066" y="1143000"/>
            <a:ext cx="4284134" cy="635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Отобранные атрибуты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545" y="2434166"/>
            <a:ext cx="33051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Стрелка вправо 8"/>
          <p:cNvSpPr/>
          <p:nvPr/>
        </p:nvSpPr>
        <p:spPr>
          <a:xfrm>
            <a:off x="4605867" y="3572933"/>
            <a:ext cx="2413000" cy="143086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Преобразования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733" y="237067"/>
            <a:ext cx="1110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обработка данных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24467"/>
            <a:ext cx="56811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основных атрибутов: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-название приложения;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App_id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-уникальный идентификатор приложения;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-категория, к которой относится приложение;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по 5-бальной шкале;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Rating_count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-общее количество оценок, по каждому приложению;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Maximum_installs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установок приложения;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дамми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-переменная)- платное/бесплатно приложение 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Paid/Free)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цена приложения;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-валюта приобретения приложения;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выпуска приложения;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Ad_supported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-переменная)-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рекламы в приложении 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In_app_purchases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-переменная)-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покупки внутри приложения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12" y="1547687"/>
            <a:ext cx="33051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733" y="237067"/>
            <a:ext cx="1110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обработка данных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24467"/>
            <a:ext cx="568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корреляционной матрицы по основным атрибутам</a:t>
            </a:r>
            <a:endParaRPr lang="ru-RU" sz="1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9" y="1488831"/>
            <a:ext cx="10625667" cy="48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33" y="237067"/>
            <a:ext cx="1110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обработка данных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733" y="1092200"/>
            <a:ext cx="5901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пропусков и дубликатов значений: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7" y="1521060"/>
            <a:ext cx="2827867" cy="3869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06" y="1597171"/>
            <a:ext cx="3022602" cy="3792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080" y="2714360"/>
            <a:ext cx="3881926" cy="1886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Стрелка вправо 6"/>
          <p:cNvSpPr/>
          <p:nvPr/>
        </p:nvSpPr>
        <p:spPr>
          <a:xfrm>
            <a:off x="7614177" y="3276600"/>
            <a:ext cx="474134" cy="1117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1019</Words>
  <Application>Microsoft Office PowerPoint</Application>
  <PresentationFormat>Широкоэкранный</PresentationFormat>
  <Paragraphs>180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SBSansDisplay-Light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Учетная запись Майкрософт</cp:lastModifiedBy>
  <cp:revision>49</cp:revision>
  <dcterms:created xsi:type="dcterms:W3CDTF">2021-02-19T10:44:02Z</dcterms:created>
  <dcterms:modified xsi:type="dcterms:W3CDTF">2024-11-05T07:55:24Z</dcterms:modified>
</cp:coreProperties>
</file>