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324" r:id="rId2"/>
    <p:sldId id="423" r:id="rId3"/>
    <p:sldId id="424" r:id="rId4"/>
    <p:sldId id="425" r:id="rId5"/>
    <p:sldId id="426" r:id="rId6"/>
    <p:sldId id="256" r:id="rId7"/>
    <p:sldId id="378" r:id="rId8"/>
    <p:sldId id="414" r:id="rId9"/>
    <p:sldId id="415" r:id="rId10"/>
    <p:sldId id="401" r:id="rId11"/>
    <p:sldId id="380" r:id="rId12"/>
    <p:sldId id="382" r:id="rId13"/>
    <p:sldId id="383" r:id="rId14"/>
    <p:sldId id="416" r:id="rId15"/>
    <p:sldId id="417" r:id="rId16"/>
    <p:sldId id="384" r:id="rId17"/>
    <p:sldId id="385" r:id="rId18"/>
    <p:sldId id="386" r:id="rId19"/>
    <p:sldId id="387" r:id="rId20"/>
    <p:sldId id="394" r:id="rId21"/>
    <p:sldId id="395" r:id="rId22"/>
    <p:sldId id="396" r:id="rId23"/>
    <p:sldId id="397" r:id="rId24"/>
    <p:sldId id="413" r:id="rId25"/>
    <p:sldId id="411" r:id="rId26"/>
    <p:sldId id="429" r:id="rId27"/>
    <p:sldId id="427" r:id="rId28"/>
    <p:sldId id="430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 autoAdjust="0"/>
    <p:restoredTop sz="95814" autoAdjust="0"/>
  </p:normalViewPr>
  <p:slideViewPr>
    <p:cSldViewPr>
      <p:cViewPr varScale="1">
        <p:scale>
          <a:sx n="81" d="100"/>
          <a:sy n="81" d="100"/>
        </p:scale>
        <p:origin x="-72" y="-7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339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Meta-</a:t>
            </a:r>
            <a:r>
              <a:rPr lang="ru-RU" dirty="0"/>
              <a:t>символы в с</a:t>
            </a:r>
            <a:r>
              <a:rPr lang="en-US" dirty="0" err="1"/>
              <a:t>haracter</a:t>
            </a:r>
            <a:r>
              <a:rPr lang="en-US" dirty="0"/>
              <a:t> sets</a:t>
            </a:r>
            <a:r>
              <a:rPr lang="uk-UA" dirty="0"/>
              <a:t> не </a:t>
            </a:r>
            <a:r>
              <a:rPr lang="uk-UA" dirty="0" err="1"/>
              <a:t>имеют</a:t>
            </a:r>
            <a:r>
              <a:rPr lang="uk-UA" dirty="0"/>
              <a:t> </a:t>
            </a:r>
            <a:r>
              <a:rPr lang="uk-UA" dirty="0" err="1"/>
              <a:t>своего</a:t>
            </a:r>
            <a:r>
              <a:rPr lang="uk-UA" dirty="0"/>
              <a:t> </a:t>
            </a:r>
            <a:r>
              <a:rPr lang="uk-UA" dirty="0" err="1"/>
              <a:t>специального</a:t>
            </a:r>
            <a:r>
              <a:rPr lang="uk-UA" dirty="0"/>
              <a:t> </a:t>
            </a:r>
            <a:r>
              <a:rPr lang="uk-UA" dirty="0" err="1"/>
              <a:t>действия</a:t>
            </a:r>
            <a:r>
              <a:rPr lang="uk-UA" dirty="0"/>
              <a:t>, </a:t>
            </a:r>
            <a:r>
              <a:rPr lang="uk-UA" dirty="0" err="1"/>
              <a:t>кроме</a:t>
            </a:r>
            <a:r>
              <a:rPr lang="uk-UA" dirty="0"/>
              <a:t> мета-</a:t>
            </a:r>
            <a:r>
              <a:rPr lang="uk-UA" dirty="0" err="1"/>
              <a:t>символов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/>
              <a:t> </a:t>
            </a:r>
            <a:r>
              <a:rPr lang="en-US" sz="1400" dirty="0">
                <a:solidFill>
                  <a:schemeClr val="accent2"/>
                </a:solidFill>
              </a:rPr>
              <a:t>] - ^ \  </a:t>
            </a:r>
            <a:r>
              <a:rPr lang="ru-RU" dirty="0"/>
              <a:t>которые,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надо чтобы они не имели воздействия, предварять обратным слешем.</a:t>
            </a:r>
            <a:endParaRPr lang="uk-UA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414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* Более жадный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97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54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86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4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41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96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Особенности:</a:t>
            </a:r>
          </a:p>
          <a:p>
            <a:r>
              <a:rPr lang="ru-RU" b="1" dirty="0"/>
              <a:t>- по умолчанию поиск ведется с учетом регистра;</a:t>
            </a:r>
          </a:p>
          <a:p>
            <a:r>
              <a:rPr lang="ru-RU" b="1" dirty="0"/>
              <a:t>- по умолчанию включен режим </a:t>
            </a:r>
            <a:r>
              <a:rPr lang="en-US" b="1" dirty="0" err="1"/>
              <a:t>StandartMode</a:t>
            </a:r>
            <a:r>
              <a:rPr lang="en-US" b="1" dirty="0"/>
              <a:t> -&gt; </a:t>
            </a:r>
            <a:r>
              <a:rPr lang="uk-UA" b="1" dirty="0" err="1"/>
              <a:t>возвращается</a:t>
            </a:r>
            <a:r>
              <a:rPr lang="uk-UA" b="1" dirty="0"/>
              <a:t> </a:t>
            </a:r>
            <a:r>
              <a:rPr lang="uk-UA" b="1" dirty="0" err="1"/>
              <a:t>самое</a:t>
            </a:r>
            <a:r>
              <a:rPr lang="uk-UA" b="1" dirty="0"/>
              <a:t> </a:t>
            </a:r>
          </a:p>
          <a:p>
            <a:r>
              <a:rPr lang="uk-UA" b="1" dirty="0"/>
              <a:t>  </a:t>
            </a:r>
            <a:r>
              <a:rPr lang="uk-UA" b="1" dirty="0" err="1"/>
              <a:t>первое</a:t>
            </a:r>
            <a:r>
              <a:rPr lang="uk-UA" b="1" dirty="0"/>
              <a:t> </a:t>
            </a:r>
            <a:r>
              <a:rPr lang="uk-UA" b="1" dirty="0" err="1"/>
              <a:t>найденное</a:t>
            </a:r>
            <a:r>
              <a:rPr lang="uk-UA" b="1" dirty="0"/>
              <a:t> </a:t>
            </a:r>
            <a:r>
              <a:rPr lang="uk-UA" b="1" dirty="0" err="1"/>
              <a:t>совпадение</a:t>
            </a:r>
            <a:r>
              <a:rPr lang="uk-UA" b="1" dirty="0"/>
              <a:t> в </a:t>
            </a:r>
            <a:r>
              <a:rPr lang="uk-UA" b="1" dirty="0" err="1"/>
              <a:t>строке</a:t>
            </a:r>
            <a:r>
              <a:rPr lang="en-US" b="1" dirty="0"/>
              <a:t>  </a:t>
            </a:r>
            <a:endParaRPr lang="uk-UA" b="1" dirty="0"/>
          </a:p>
          <a:p>
            <a:r>
              <a:rPr lang="uk-UA" b="1" dirty="0"/>
              <a:t>  </a:t>
            </a:r>
            <a:r>
              <a:rPr lang="uk-UA" b="1" dirty="0" err="1"/>
              <a:t>Есть</a:t>
            </a:r>
            <a:r>
              <a:rPr lang="uk-UA" b="1" dirty="0"/>
              <a:t> </a:t>
            </a:r>
            <a:r>
              <a:rPr lang="uk-UA" b="1" dirty="0" err="1"/>
              <a:t>еще</a:t>
            </a:r>
            <a:r>
              <a:rPr lang="ru-RU" b="1" dirty="0"/>
              <a:t> режим </a:t>
            </a:r>
            <a:r>
              <a:rPr lang="en-US" b="1" dirty="0" err="1"/>
              <a:t>GlobalMode</a:t>
            </a:r>
            <a:r>
              <a:rPr lang="en-US" b="1" dirty="0"/>
              <a:t> -&gt; </a:t>
            </a:r>
            <a:r>
              <a:rPr lang="ru-RU" b="1" dirty="0"/>
              <a:t>возвращаются все совпадения в </a:t>
            </a:r>
          </a:p>
          <a:p>
            <a:r>
              <a:rPr lang="ru-RU" b="1" dirty="0"/>
              <a:t>  строке</a:t>
            </a:r>
          </a:p>
          <a:p>
            <a:endParaRPr lang="ru-RU" dirty="0"/>
          </a:p>
          <a:p>
            <a:r>
              <a:rPr lang="ru-RU" b="1" dirty="0"/>
              <a:t>Каждое </a:t>
            </a:r>
            <a:r>
              <a:rPr lang="en-US" b="1" dirty="0">
                <a:solidFill>
                  <a:srgbClr val="FF0000"/>
                </a:solidFill>
              </a:rPr>
              <a:t>Regex</a:t>
            </a:r>
            <a:r>
              <a:rPr lang="en-US" b="1" dirty="0"/>
              <a:t>  </a:t>
            </a:r>
            <a:r>
              <a:rPr lang="ru-RU" b="1" dirty="0"/>
              <a:t>состоит из одной или нескольких управляющих команд. Все управляющие команды разбиваются на три класса: </a:t>
            </a:r>
          </a:p>
          <a:p>
            <a:r>
              <a:rPr lang="ru-RU" b="1" dirty="0"/>
              <a:t>- простые символы, а также управляющие символы, играющие роль их  </a:t>
            </a:r>
          </a:p>
          <a:p>
            <a:r>
              <a:rPr lang="ru-RU" b="1" dirty="0"/>
              <a:t>  "заменителей" — их еще называют литералами; </a:t>
            </a:r>
          </a:p>
          <a:p>
            <a:endParaRPr lang="ru-RU" b="1" dirty="0"/>
          </a:p>
          <a:p>
            <a:r>
              <a:rPr lang="ru-RU" b="1" dirty="0"/>
              <a:t>- управляющие конструкции (квантификаторы повторений, оператор  </a:t>
            </a:r>
          </a:p>
          <a:p>
            <a:r>
              <a:rPr lang="ru-RU" b="1" dirty="0"/>
              <a:t>  альтернативы, группирующие скобки и т. д.); </a:t>
            </a:r>
          </a:p>
          <a:p>
            <a:endParaRPr lang="ru-RU" b="1" dirty="0"/>
          </a:p>
          <a:p>
            <a:r>
              <a:rPr lang="ru-RU" b="1" dirty="0"/>
              <a:t>- мнимые символы (в строке их нет, но они как бы помечают </a:t>
            </a:r>
          </a:p>
          <a:p>
            <a:r>
              <a:rPr lang="ru-RU" b="1" dirty="0"/>
              <a:t>  какую-то часть строки — например, ее начало или конец)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37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035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egexpal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7DF216-5F61-624D-81A0-00BF0F62C8F3}"/>
              </a:ext>
            </a:extLst>
          </p:cNvPr>
          <p:cNvSpPr txBox="1"/>
          <p:nvPr/>
        </p:nvSpPr>
        <p:spPr>
          <a:xfrm>
            <a:off x="3636487" y="2967335"/>
            <a:ext cx="1871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Test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8662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957" y="2413337"/>
            <a:ext cx="897212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= "</a:t>
            </a:r>
            <a:r>
              <a:rPr lang="en-US" dirty="0">
                <a:solidFill>
                  <a:srgbClr val="0070C0"/>
                </a:solidFill>
              </a:rPr>
              <a:t>hello</a:t>
            </a:r>
            <a:r>
              <a:rPr lang="en-US" dirty="0">
                <a:solidFill>
                  <a:schemeClr val="tx1"/>
                </a:solidFill>
              </a:rPr>
              <a:t> and again </a:t>
            </a:r>
            <a:r>
              <a:rPr lang="en-US" dirty="0">
                <a:solidFill>
                  <a:srgbClr val="00B050"/>
                </a:solidFill>
              </a:rPr>
              <a:t>hello</a:t>
            </a:r>
            <a:r>
              <a:rPr lang="en-US" dirty="0">
                <a:solidFill>
                  <a:schemeClr val="tx1"/>
                </a:solidFill>
              </a:rPr>
              <a:t>";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st.match</a:t>
            </a:r>
            <a:r>
              <a:rPr lang="en-US" dirty="0">
                <a:solidFill>
                  <a:schemeClr val="tx1"/>
                </a:solidFill>
              </a:rPr>
              <a:t>(/hello/);</a:t>
            </a:r>
            <a:endParaRPr lang="ru-RU" dirty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st.match</a:t>
            </a:r>
            <a:r>
              <a:rPr lang="en-US" dirty="0">
                <a:solidFill>
                  <a:schemeClr val="tx1"/>
                </a:solidFill>
              </a:rPr>
              <a:t>(/hello/g);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57" y="620688"/>
            <a:ext cx="8972125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Флаги, используемые в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ru-RU" dirty="0">
                <a:solidFill>
                  <a:srgbClr val="7030A0"/>
                </a:solidFill>
              </a:rPr>
              <a:t>регулярное выражение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 - </a:t>
            </a:r>
            <a:r>
              <a:rPr lang="ru-RU" dirty="0">
                <a:solidFill>
                  <a:schemeClr val="tx1"/>
                </a:solidFill>
              </a:rPr>
              <a:t>не учитывать регистр</a:t>
            </a:r>
          </a:p>
          <a:p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ru-RU" dirty="0">
                <a:solidFill>
                  <a:srgbClr val="7030A0"/>
                </a:solidFill>
              </a:rPr>
              <a:t>регулярное выражение</a:t>
            </a:r>
            <a:r>
              <a:rPr lang="en-US" dirty="0">
                <a:solidFill>
                  <a:schemeClr val="tx1"/>
                </a:solidFill>
              </a:rPr>
              <a:t>/g  - </a:t>
            </a:r>
            <a:r>
              <a:rPr lang="ru-RU" dirty="0">
                <a:solidFill>
                  <a:schemeClr val="tx1"/>
                </a:solidFill>
              </a:rPr>
              <a:t>глобальный поиск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1875" y="48125"/>
            <a:ext cx="5796405" cy="369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Флаги регулярных выражений </a:t>
            </a:r>
            <a:r>
              <a:rPr lang="en-US" dirty="0"/>
              <a:t>JavaScript</a:t>
            </a:r>
            <a:r>
              <a:rPr lang="ru-RU" dirty="0"/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7068FB-8D5B-6846-BC6B-1EF0AD6499A1}"/>
              </a:ext>
            </a:extLst>
          </p:cNvPr>
          <p:cNvSpPr txBox="1"/>
          <p:nvPr/>
        </p:nvSpPr>
        <p:spPr>
          <a:xfrm>
            <a:off x="101957" y="191683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Что выведет код?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256B6F7-B59C-6E47-911C-51C9B9589CBF}"/>
              </a:ext>
            </a:extLst>
          </p:cNvPr>
          <p:cNvSpPr/>
          <p:nvPr/>
        </p:nvSpPr>
        <p:spPr>
          <a:xfrm>
            <a:off x="2733467" y="2965684"/>
            <a:ext cx="1247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//hello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40266E5-B305-D24C-95D1-A1DDBCFE9B37}"/>
              </a:ext>
            </a:extLst>
          </p:cNvPr>
          <p:cNvSpPr/>
          <p:nvPr/>
        </p:nvSpPr>
        <p:spPr>
          <a:xfrm>
            <a:off x="2733467" y="3522984"/>
            <a:ext cx="3234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//[‘hello’, ‘hello’];</a:t>
            </a:r>
          </a:p>
        </p:txBody>
      </p:sp>
    </p:spTree>
    <p:extLst>
      <p:ext uri="{BB962C8B-B14F-4D97-AF65-F5344CB8AC3E}">
        <p14:creationId xmlns:p14="http://schemas.microsoft.com/office/powerpoint/2010/main" val="4935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1856"/>
            <a:ext cx="640871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Поиск в тексте осуществляется слева направо</a:t>
            </a:r>
          </a:p>
          <a:p>
            <a:r>
              <a:rPr lang="en-US" b="1" dirty="0" err="1"/>
              <a:t>RegEx</a:t>
            </a:r>
            <a:r>
              <a:rPr lang="en-US" b="1" dirty="0"/>
              <a:t>	 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6000" b="1" dirty="0">
                <a:solidFill>
                  <a:schemeClr val="accent2"/>
                </a:solidFill>
              </a:rPr>
              <a:t>cat</a:t>
            </a:r>
            <a:endParaRPr lang="ru-RU" sz="4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021" y="2132856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</a:t>
            </a:r>
            <a:r>
              <a:rPr lang="en-US" sz="4400" b="1" dirty="0" err="1"/>
              <a:t>ow</a:t>
            </a:r>
            <a:r>
              <a:rPr lang="en-US" sz="4400" b="1" dirty="0"/>
              <a:t>, camel,</a:t>
            </a:r>
            <a:endParaRPr lang="ru-RU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2114620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3200" b="1"/>
            </a:lvl1pPr>
          </a:lstStyle>
          <a:p>
            <a:r>
              <a:rPr lang="en-US" sz="4400" dirty="0"/>
              <a:t>cat</a:t>
            </a:r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2108473"/>
            <a:ext cx="42434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3200" b="1"/>
            </a:lvl1pPr>
          </a:lstStyle>
          <a:p>
            <a:r>
              <a:rPr lang="en-US" sz="4400" dirty="0" err="1"/>
              <a:t>Communi</a:t>
            </a:r>
            <a:r>
              <a:rPr lang="ru-RU" sz="4400" dirty="0"/>
              <a:t>   </a:t>
            </a:r>
            <a:r>
              <a:rPr lang="en-US" sz="4400" dirty="0" err="1"/>
              <a:t>ed</a:t>
            </a:r>
            <a:endParaRPr lang="en-US" sz="4400" dirty="0"/>
          </a:p>
          <a:p>
            <a:endParaRPr lang="ru-RU" sz="4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205390" y="2852936"/>
            <a:ext cx="0" cy="504056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3041" y="2102712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4400" b="1"/>
            </a:lvl1pPr>
          </a:lstStyle>
          <a:p>
            <a:r>
              <a:rPr lang="en-US" dirty="0"/>
              <a:t>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12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03663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63 2.22222E-6 L 0.07726 2.22222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26 2.22222E-6 L 0.19323 2.2222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23 2.22222E-6 L 0.22569 2.222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7 2.22222E-6 L 0.25729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77 0.00046 L 0.22517 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7 2.22222E-6 L 0.41528 2.22222E-6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28 2.22222E-6 L 0.44705 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04 2.22222E-6 L 0.48541 2.2222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42 2.22222E-6 L 0.80868 2.22222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868 2.22222E-6 L 0.84774 2.22222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722 2.22222E-6 L 0.88559 2.22222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46933"/>
            <a:ext cx="8856984" cy="424731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Для отмены действия спецсимвола надо перед ним поставить обратный слеш </a:t>
            </a:r>
            <a:r>
              <a:rPr lang="en-US" dirty="0">
                <a:solidFill>
                  <a:srgbClr val="FF0000"/>
                </a:solidFill>
              </a:rPr>
              <a:t>\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Например </a:t>
            </a:r>
            <a:r>
              <a:rPr lang="en-US" dirty="0"/>
              <a:t>Regex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\.</a:t>
            </a:r>
            <a:r>
              <a:rPr lang="ru-RU" dirty="0">
                <a:solidFill>
                  <a:srgbClr val="FF0000"/>
                </a:solidFill>
              </a:rPr>
              <a:t>00 </a:t>
            </a:r>
            <a:r>
              <a:rPr lang="ru-RU" dirty="0"/>
              <a:t>	совпадает с </a:t>
            </a:r>
            <a:r>
              <a:rPr lang="en-US" dirty="0">
                <a:solidFill>
                  <a:srgbClr val="7030A0"/>
                </a:solidFill>
              </a:rPr>
              <a:t>9.00</a:t>
            </a:r>
            <a:endParaRPr lang="ru-RU" dirty="0">
              <a:solidFill>
                <a:srgbClr val="7030A0"/>
              </a:solidFill>
            </a:endParaRPr>
          </a:p>
          <a:p>
            <a:r>
              <a:rPr lang="ru-RU" dirty="0">
                <a:solidFill>
                  <a:srgbClr val="7030A0"/>
                </a:solidFill>
              </a:rPr>
              <a:t>	но не совпадает с 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9500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9</a:t>
            </a:r>
            <a:r>
              <a:rPr lang="ru-RU" dirty="0">
                <a:solidFill>
                  <a:srgbClr val="7030A0"/>
                </a:solidFill>
              </a:rPr>
              <a:t>-</a:t>
            </a:r>
            <a:r>
              <a:rPr lang="en-US" dirty="0">
                <a:solidFill>
                  <a:srgbClr val="7030A0"/>
                </a:solidFill>
              </a:rPr>
              <a:t>00</a:t>
            </a:r>
          </a:p>
          <a:p>
            <a:r>
              <a:rPr lang="ru-RU" dirty="0"/>
              <a:t>Например </a:t>
            </a:r>
            <a:r>
              <a:rPr lang="en-US" dirty="0"/>
              <a:t>– Regex </a:t>
            </a:r>
            <a:r>
              <a:rPr lang="ru-RU" dirty="0"/>
              <a:t>для строк</a:t>
            </a:r>
          </a:p>
          <a:p>
            <a:endParaRPr lang="ru-RU" dirty="0"/>
          </a:p>
          <a:p>
            <a:r>
              <a:rPr lang="en-US" dirty="0">
                <a:solidFill>
                  <a:srgbClr val="7030A0"/>
                </a:solidFill>
              </a:rPr>
              <a:t>his_export.txt</a:t>
            </a:r>
          </a:p>
          <a:p>
            <a:r>
              <a:rPr lang="en-US" dirty="0">
                <a:solidFill>
                  <a:srgbClr val="7030A0"/>
                </a:solidFill>
              </a:rPr>
              <a:t>her_export.txt </a:t>
            </a:r>
            <a:endParaRPr lang="ru-RU" dirty="0">
              <a:solidFill>
                <a:srgbClr val="7030A0"/>
              </a:solidFill>
            </a:endParaRPr>
          </a:p>
          <a:p>
            <a:endParaRPr lang="ru-RU" dirty="0"/>
          </a:p>
          <a:p>
            <a:r>
              <a:rPr lang="ru-RU" dirty="0"/>
              <a:t>будет </a:t>
            </a:r>
            <a:r>
              <a:rPr lang="en-US" dirty="0">
                <a:solidFill>
                  <a:schemeClr val="accent2"/>
                </a:solidFill>
                <a:cs typeface="Courier New"/>
              </a:rPr>
              <a:t>'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h.._export</a:t>
            </a:r>
            <a:r>
              <a:rPr lang="en-US" dirty="0">
                <a:solidFill>
                  <a:schemeClr val="accent2"/>
                </a:solidFill>
              </a:rPr>
              <a:t>\.txt/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  <a:latin typeface="Courier New"/>
                <a:cs typeface="Courier New"/>
              </a:rPr>
              <a:t>'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07504" y="44624"/>
            <a:ext cx="4320480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/>
              <a:t>Отмена действий спецсимволов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98280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35643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000" b="1" dirty="0"/>
              <a:t>Управляющие спецсимволы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46933"/>
            <a:ext cx="8856984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 -  пробел </a:t>
            </a:r>
            <a:r>
              <a:rPr lang="en-US" dirty="0"/>
              <a:t>   </a:t>
            </a:r>
            <a:r>
              <a:rPr lang="ru-RU" dirty="0">
                <a:cs typeface="Courier New"/>
              </a:rPr>
              <a:t>" "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 - </a:t>
            </a:r>
            <a:r>
              <a:rPr lang="ru-RU" dirty="0"/>
              <a:t> </a:t>
            </a:r>
            <a:r>
              <a:rPr lang="en-US" dirty="0"/>
              <a:t>\t – </a:t>
            </a:r>
            <a:r>
              <a:rPr lang="ru-RU" dirty="0"/>
              <a:t>табуляция</a:t>
            </a:r>
          </a:p>
          <a:p>
            <a:r>
              <a:rPr lang="ru-RU" dirty="0"/>
              <a:t> - </a:t>
            </a:r>
            <a:r>
              <a:rPr lang="en-US" dirty="0"/>
              <a:t> </a:t>
            </a:r>
            <a:r>
              <a:rPr lang="ru-RU" dirty="0"/>
              <a:t>перенос строки   </a:t>
            </a:r>
            <a:r>
              <a:rPr lang="en-US" dirty="0"/>
              <a:t>\n,  \r,  \n\r</a:t>
            </a:r>
          </a:p>
          <a:p>
            <a:r>
              <a:rPr lang="en-US" dirty="0"/>
              <a:t> -  </a:t>
            </a:r>
            <a:r>
              <a:rPr lang="ru-RU" dirty="0"/>
              <a:t>непечатаемые</a:t>
            </a:r>
            <a:r>
              <a:rPr lang="en-US" dirty="0"/>
              <a:t> </a:t>
            </a:r>
            <a:r>
              <a:rPr lang="ru-RU" dirty="0"/>
              <a:t>символы  </a:t>
            </a:r>
            <a:r>
              <a:rPr lang="en-US" dirty="0"/>
              <a:t>\e (escape), \v (vertical tab), </a:t>
            </a:r>
          </a:p>
          <a:p>
            <a:r>
              <a:rPr lang="en-US" dirty="0"/>
              <a:t>				\a (bell)</a:t>
            </a:r>
          </a:p>
          <a:p>
            <a:r>
              <a:rPr lang="en-US" dirty="0"/>
              <a:t> - ASCII </a:t>
            </a:r>
            <a:r>
              <a:rPr lang="ru-RU" dirty="0"/>
              <a:t>и </a:t>
            </a:r>
            <a:r>
              <a:rPr lang="en-US" dirty="0"/>
              <a:t>ANSI </a:t>
            </a:r>
            <a:r>
              <a:rPr lang="ru-RU" dirty="0"/>
              <a:t>код  (</a:t>
            </a:r>
            <a:r>
              <a:rPr lang="en-US" dirty="0"/>
              <a:t> 0xA9 = \xA9 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7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32" y="30184"/>
            <a:ext cx="2732524" cy="41549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sz="24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lang="en-US" dirty="0"/>
              <a:t>Repetition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1500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*  +  ? 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863605"/>
            <a:ext cx="8928992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0070C0"/>
                </a:solidFill>
              </a:rPr>
              <a:t>apples* </a:t>
            </a:r>
            <a:r>
              <a:rPr lang="en-US" dirty="0"/>
              <a:t>- </a:t>
            </a:r>
            <a:r>
              <a:rPr lang="ru-RU" dirty="0"/>
              <a:t>совпадает с </a:t>
            </a:r>
            <a:r>
              <a:rPr lang="en-US" dirty="0">
                <a:solidFill>
                  <a:schemeClr val="accent6"/>
                </a:solidFill>
              </a:rPr>
              <a:t>apple, apples, </a:t>
            </a:r>
            <a:r>
              <a:rPr lang="en-US" dirty="0" err="1">
                <a:solidFill>
                  <a:schemeClr val="accent6"/>
                </a:solidFill>
              </a:rPr>
              <a:t>applesssss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apples+ </a:t>
            </a:r>
            <a:r>
              <a:rPr lang="en-US" dirty="0"/>
              <a:t>- </a:t>
            </a:r>
            <a:r>
              <a:rPr lang="ru-RU" dirty="0"/>
              <a:t>совпадает с </a:t>
            </a:r>
            <a:r>
              <a:rPr lang="en-US" dirty="0"/>
              <a:t>       </a:t>
            </a:r>
            <a:r>
              <a:rPr lang="en-US" dirty="0">
                <a:solidFill>
                  <a:schemeClr val="accent6"/>
                </a:solidFill>
              </a:rPr>
              <a:t>apples, </a:t>
            </a:r>
            <a:r>
              <a:rPr lang="en-US" dirty="0" err="1">
                <a:solidFill>
                  <a:schemeClr val="accent6"/>
                </a:solidFill>
              </a:rPr>
              <a:t>applesssss</a:t>
            </a:r>
            <a:endParaRPr lang="ru-RU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apples? </a:t>
            </a:r>
            <a:r>
              <a:rPr lang="en-US" dirty="0"/>
              <a:t>- </a:t>
            </a:r>
            <a:r>
              <a:rPr lang="ru-RU" dirty="0"/>
              <a:t>совпадает с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apple, apples </a:t>
            </a:r>
            <a:r>
              <a:rPr lang="ru-RU" dirty="0"/>
              <a:t>не</a:t>
            </a:r>
            <a:r>
              <a:rPr lang="ru-RU" dirty="0">
                <a:solidFill>
                  <a:schemeClr val="accent6"/>
                </a:solidFill>
              </a:rPr>
              <a:t> </a:t>
            </a:r>
            <a:r>
              <a:rPr lang="ru-RU" dirty="0"/>
              <a:t>совпадает с </a:t>
            </a:r>
            <a:r>
              <a:rPr lang="en-US" dirty="0" err="1">
                <a:solidFill>
                  <a:schemeClr val="accent6"/>
                </a:solidFill>
              </a:rPr>
              <a:t>applesssss</a:t>
            </a:r>
            <a:endParaRPr lang="ru-RU" dirty="0">
              <a:solidFill>
                <a:schemeClr val="accent6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colou?r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/>
              <a:t> </a:t>
            </a:r>
            <a:r>
              <a:rPr lang="ru-RU" dirty="0"/>
              <a:t>совпадает с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color</a:t>
            </a:r>
            <a:r>
              <a:rPr lang="ru-RU" dirty="0"/>
              <a:t> и </a:t>
            </a:r>
            <a:r>
              <a:rPr lang="en-US" dirty="0" err="1">
                <a:solidFill>
                  <a:schemeClr val="accent6"/>
                </a:solidFill>
              </a:rPr>
              <a:t>colour</a:t>
            </a:r>
            <a:endParaRPr lang="ru-RU" dirty="0">
              <a:solidFill>
                <a:schemeClr val="accent6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4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65821"/>
            <a:ext cx="2592288" cy="410851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400" dirty="0"/>
              <a:t> {</a:t>
            </a:r>
            <a:r>
              <a:rPr lang="en-US" sz="2400" dirty="0" err="1"/>
              <a:t>min,max</a:t>
            </a:r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8928992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min – </a:t>
            </a:r>
            <a:r>
              <a:rPr lang="ru-RU" dirty="0"/>
              <a:t>всегда присутствует, может быть 0</a:t>
            </a:r>
          </a:p>
          <a:p>
            <a:r>
              <a:rPr lang="en-US" dirty="0"/>
              <a:t>max – </a:t>
            </a:r>
            <a:r>
              <a:rPr lang="ru-RU" dirty="0"/>
              <a:t>необязательно</a:t>
            </a:r>
          </a:p>
          <a:p>
            <a:endParaRPr lang="ru-RU" dirty="0"/>
          </a:p>
          <a:p>
            <a:r>
              <a:rPr lang="en-US" dirty="0">
                <a:solidFill>
                  <a:srgbClr val="0070C0"/>
                </a:solidFill>
              </a:rPr>
              <a:t>a{4,8} </a:t>
            </a:r>
            <a:r>
              <a:rPr lang="en-US" dirty="0"/>
              <a:t>- </a:t>
            </a:r>
            <a:r>
              <a:rPr lang="ru-RU" dirty="0"/>
              <a:t>совпадает от</a:t>
            </a:r>
            <a:r>
              <a:rPr lang="en-US" dirty="0"/>
              <a:t> </a:t>
            </a:r>
            <a:r>
              <a:rPr lang="ru-RU" dirty="0"/>
              <a:t>четырех до восьми  </a:t>
            </a:r>
            <a:r>
              <a:rPr lang="uk-UA" dirty="0"/>
              <a:t>букв </a:t>
            </a:r>
            <a:r>
              <a:rPr lang="en-US" dirty="0">
                <a:solidFill>
                  <a:srgbClr val="0070C0"/>
                </a:solidFill>
              </a:rPr>
              <a:t>a</a:t>
            </a:r>
            <a:endParaRPr lang="ru-RU" dirty="0"/>
          </a:p>
          <a:p>
            <a:r>
              <a:rPr lang="en-US" dirty="0">
                <a:solidFill>
                  <a:srgbClr val="0070C0"/>
                </a:solidFill>
              </a:rPr>
              <a:t>a{4} </a:t>
            </a:r>
            <a:r>
              <a:rPr lang="ru-RU" dirty="0">
                <a:solidFill>
                  <a:srgbClr val="0070C0"/>
                </a:solidFill>
              </a:rPr>
              <a:t>  </a:t>
            </a:r>
            <a:r>
              <a:rPr lang="en-US" dirty="0"/>
              <a:t>- </a:t>
            </a:r>
            <a:r>
              <a:rPr lang="ru-RU" dirty="0"/>
              <a:t>совпадает точно с</a:t>
            </a:r>
            <a:r>
              <a:rPr lang="en-US" dirty="0"/>
              <a:t> </a:t>
            </a:r>
            <a:r>
              <a:rPr lang="ru-RU" dirty="0"/>
              <a:t>четырьмя буквами </a:t>
            </a:r>
            <a:r>
              <a:rPr lang="en-US" dirty="0">
                <a:solidFill>
                  <a:srgbClr val="0070C0"/>
                </a:solidFill>
              </a:rPr>
              <a:t>a</a:t>
            </a:r>
            <a:endParaRPr lang="ru-RU" dirty="0"/>
          </a:p>
          <a:p>
            <a:r>
              <a:rPr lang="en-US" dirty="0">
                <a:solidFill>
                  <a:srgbClr val="0070C0"/>
                </a:solidFill>
              </a:rPr>
              <a:t>a{4,} 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/>
              <a:t>- </a:t>
            </a:r>
            <a:r>
              <a:rPr lang="ru-RU" dirty="0"/>
              <a:t>совпадает от</a:t>
            </a:r>
            <a:r>
              <a:rPr lang="en-US" dirty="0"/>
              <a:t> </a:t>
            </a:r>
            <a:r>
              <a:rPr lang="ru-RU" dirty="0"/>
              <a:t>четырех и более  букв </a:t>
            </a:r>
            <a:r>
              <a:rPr lang="en-US" dirty="0">
                <a:solidFill>
                  <a:srgbClr val="0070C0"/>
                </a:solidFill>
              </a:rPr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32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3564396" cy="360040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400" dirty="0"/>
              <a:t>Character sets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46933"/>
            <a:ext cx="8856984" cy="230832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[</a:t>
            </a:r>
            <a:r>
              <a:rPr lang="ru-RU" dirty="0" err="1">
                <a:solidFill>
                  <a:schemeClr val="accent2"/>
                </a:solidFill>
              </a:rPr>
              <a:t>набор_символов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/>
          </a:p>
          <a:p>
            <a:r>
              <a:rPr lang="ru-RU" dirty="0"/>
              <a:t>Например</a:t>
            </a:r>
          </a:p>
          <a:p>
            <a:r>
              <a:rPr lang="en-US" dirty="0"/>
              <a:t>[</a:t>
            </a:r>
            <a:r>
              <a:rPr lang="en-US" dirty="0" err="1"/>
              <a:t>aeiou</a:t>
            </a:r>
            <a:r>
              <a:rPr lang="en-US" dirty="0"/>
              <a:t>] – </a:t>
            </a:r>
            <a:r>
              <a:rPr lang="ru-RU" dirty="0"/>
              <a:t>совпадает с одним из символов из указанных</a:t>
            </a:r>
          </a:p>
          <a:p>
            <a:r>
              <a:rPr lang="en-US" dirty="0"/>
              <a:t>gr[</a:t>
            </a:r>
            <a:r>
              <a:rPr lang="en-US" dirty="0" err="1"/>
              <a:t>ea</a:t>
            </a:r>
            <a:r>
              <a:rPr lang="en-US" dirty="0"/>
              <a:t>]y – </a:t>
            </a:r>
            <a:r>
              <a:rPr lang="ru-RU" dirty="0"/>
              <a:t>совпадет с  </a:t>
            </a:r>
            <a:r>
              <a:rPr lang="en-US" dirty="0">
                <a:solidFill>
                  <a:srgbClr val="0070C0"/>
                </a:solidFill>
              </a:rPr>
              <a:t>grey</a:t>
            </a:r>
            <a:r>
              <a:rPr lang="ru-RU" dirty="0"/>
              <a:t> или </a:t>
            </a:r>
            <a:r>
              <a:rPr lang="en-US" dirty="0">
                <a:solidFill>
                  <a:srgbClr val="0070C0"/>
                </a:solidFill>
              </a:rPr>
              <a:t>gray</a:t>
            </a:r>
            <a:r>
              <a:rPr lang="ru-RU" dirty="0"/>
              <a:t> </a:t>
            </a:r>
            <a:r>
              <a:rPr lang="en-US" dirty="0"/>
              <a:t>  </a:t>
            </a:r>
            <a:endParaRPr lang="ru-RU" dirty="0"/>
          </a:p>
          <a:p>
            <a:r>
              <a:rPr lang="en-US" dirty="0"/>
              <a:t>gr[</a:t>
            </a:r>
            <a:r>
              <a:rPr lang="en-US" dirty="0" err="1"/>
              <a:t>ea</a:t>
            </a:r>
            <a:r>
              <a:rPr lang="en-US" dirty="0"/>
              <a:t>]t – </a:t>
            </a:r>
            <a:r>
              <a:rPr lang="ru-RU" dirty="0"/>
              <a:t>не совпадет с  </a:t>
            </a:r>
            <a:r>
              <a:rPr lang="en-US" dirty="0">
                <a:solidFill>
                  <a:srgbClr val="0070C0"/>
                </a:solidFill>
              </a:rPr>
              <a:t>great</a:t>
            </a:r>
            <a:r>
              <a:rPr lang="ru-RU" dirty="0"/>
              <a:t> </a:t>
            </a:r>
            <a:r>
              <a:rPr lang="en-US" dirty="0"/>
              <a:t>  </a:t>
            </a:r>
            <a:endParaRPr lang="ru-RU" dirty="0"/>
          </a:p>
          <a:p>
            <a:r>
              <a:rPr lang="en-US" dirty="0"/>
              <a:t>gr[</a:t>
            </a:r>
            <a:r>
              <a:rPr lang="en-US" dirty="0" err="1"/>
              <a:t>ea</a:t>
            </a:r>
            <a:r>
              <a:rPr lang="en-US" dirty="0"/>
              <a:t>][</a:t>
            </a:r>
            <a:r>
              <a:rPr lang="en-US" dirty="0" err="1"/>
              <a:t>ea</a:t>
            </a:r>
            <a:r>
              <a:rPr lang="en-US" dirty="0"/>
              <a:t>]t – </a:t>
            </a:r>
            <a:r>
              <a:rPr lang="ru-RU" dirty="0"/>
              <a:t>совпадет с  </a:t>
            </a:r>
            <a:r>
              <a:rPr lang="en-US" dirty="0">
                <a:solidFill>
                  <a:srgbClr val="0070C0"/>
                </a:solidFill>
              </a:rPr>
              <a:t>great</a:t>
            </a:r>
            <a:r>
              <a:rPr lang="ru-RU" dirty="0"/>
              <a:t>,</a:t>
            </a:r>
          </a:p>
          <a:p>
            <a:r>
              <a:rPr lang="ru-RU" dirty="0"/>
              <a:t>		а также совпадет с </a:t>
            </a:r>
            <a:r>
              <a:rPr lang="en-US" dirty="0" err="1">
                <a:solidFill>
                  <a:srgbClr val="0070C0"/>
                </a:solidFill>
              </a:rPr>
              <a:t>graat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greet</a:t>
            </a:r>
            <a:r>
              <a:rPr lang="en-US" dirty="0"/>
              <a:t> </a:t>
            </a:r>
            <a:r>
              <a:rPr lang="uk-UA" dirty="0"/>
              <a:t>и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graet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996952"/>
            <a:ext cx="8856984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[</a:t>
            </a:r>
            <a:r>
              <a:rPr lang="ru-RU" dirty="0" err="1">
                <a:solidFill>
                  <a:schemeClr val="accent2"/>
                </a:solidFill>
              </a:rPr>
              <a:t>диапазон_набора_символов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/>
          </a:p>
          <a:p>
            <a:r>
              <a:rPr lang="ru-RU" dirty="0"/>
              <a:t>Например</a:t>
            </a:r>
          </a:p>
          <a:p>
            <a:r>
              <a:rPr lang="en-US" dirty="0"/>
              <a:t>[</a:t>
            </a:r>
            <a:r>
              <a:rPr lang="ru-RU" dirty="0"/>
              <a:t>0-9</a:t>
            </a:r>
            <a:r>
              <a:rPr lang="en-US" dirty="0"/>
              <a:t>] – </a:t>
            </a:r>
            <a:r>
              <a:rPr lang="ru-RU" dirty="0"/>
              <a:t>совпадает с одной из цифр от 0 до 9</a:t>
            </a:r>
          </a:p>
          <a:p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 – </a:t>
            </a:r>
            <a:r>
              <a:rPr lang="ru-RU" dirty="0"/>
              <a:t>один из алфавитных символов</a:t>
            </a:r>
          </a:p>
          <a:p>
            <a:r>
              <a:rPr lang="en-US" dirty="0"/>
              <a:t>[a-</a:t>
            </a:r>
            <a:r>
              <a:rPr lang="en-US" dirty="0" err="1"/>
              <a:t>ek</a:t>
            </a:r>
            <a:r>
              <a:rPr lang="en-US" dirty="0"/>
              <a:t>-</a:t>
            </a:r>
            <a:r>
              <a:rPr lang="en-US" dirty="0" err="1"/>
              <a:t>ou</a:t>
            </a:r>
            <a:r>
              <a:rPr lang="en-US" dirty="0"/>
              <a:t>-y] – </a:t>
            </a:r>
            <a:r>
              <a:rPr lang="ru-RU" dirty="0"/>
              <a:t>задание несколько диапазонов</a:t>
            </a:r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Внимание !!!</a:t>
            </a:r>
          </a:p>
          <a:p>
            <a:r>
              <a:rPr lang="en-US" dirty="0"/>
              <a:t>[50-99] – </a:t>
            </a:r>
            <a:r>
              <a:rPr lang="ru-RU" dirty="0"/>
              <a:t>это</a:t>
            </a:r>
            <a:r>
              <a:rPr lang="en-US" dirty="0"/>
              <a:t> </a:t>
            </a:r>
            <a:r>
              <a:rPr lang="ru-RU" dirty="0"/>
              <a:t>не диапазон от 50 до 99</a:t>
            </a:r>
          </a:p>
        </p:txBody>
      </p:sp>
    </p:spTree>
    <p:extLst>
      <p:ext uri="{BB962C8B-B14F-4D97-AF65-F5344CB8AC3E}">
        <p14:creationId xmlns:p14="http://schemas.microsoft.com/office/powerpoint/2010/main" val="115715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3564396" cy="360040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400" dirty="0"/>
              <a:t>Character sets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47721"/>
            <a:ext cx="8856984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[^</a:t>
            </a:r>
            <a:r>
              <a:rPr lang="ru-RU" dirty="0" err="1">
                <a:solidFill>
                  <a:schemeClr val="accent2"/>
                </a:solidFill>
              </a:rPr>
              <a:t>диапазон_набора_символов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r>
              <a:rPr lang="en-US" dirty="0"/>
              <a:t> – </a:t>
            </a:r>
            <a:r>
              <a:rPr lang="ru-RU" dirty="0"/>
              <a:t>совпадение будет, если в строке </a:t>
            </a:r>
          </a:p>
          <a:p>
            <a:r>
              <a:rPr lang="ru-RU" dirty="0"/>
              <a:t>                           не будет символов, входящих в набор</a:t>
            </a:r>
          </a:p>
          <a:p>
            <a:r>
              <a:rPr lang="ru-RU" dirty="0"/>
              <a:t>Например</a:t>
            </a:r>
          </a:p>
          <a:p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see[^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mn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] </a:t>
            </a:r>
            <a:r>
              <a:rPr lang="en-US" dirty="0"/>
              <a:t>– </a:t>
            </a:r>
            <a:r>
              <a:rPr lang="ru-RU" dirty="0"/>
              <a:t>совпадает с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seek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solidFill>
                  <a:srgbClr val="0070C0"/>
                </a:solidFill>
              </a:rPr>
              <a:t>sees</a:t>
            </a:r>
            <a:r>
              <a:rPr lang="ru-RU" dirty="0"/>
              <a:t>, не совпадет с </a:t>
            </a:r>
            <a:r>
              <a:rPr lang="en-US" dirty="0">
                <a:solidFill>
                  <a:srgbClr val="0070C0"/>
                </a:solidFill>
              </a:rPr>
              <a:t>seem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[^</a:t>
            </a:r>
            <a:r>
              <a:rPr lang="ru-RU" dirty="0">
                <a:solidFill>
                  <a:srgbClr val="0070C0"/>
                </a:solidFill>
                <a:latin typeface="Courier New"/>
                <a:cs typeface="Courier New"/>
              </a:rPr>
              <a:t>0-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3] </a:t>
            </a:r>
            <a:r>
              <a:rPr lang="en-US" dirty="0"/>
              <a:t>– </a:t>
            </a:r>
            <a:r>
              <a:rPr lang="ru-RU" dirty="0"/>
              <a:t>совпадает с одной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444-5465</a:t>
            </a:r>
            <a:r>
              <a:rPr lang="en-US" dirty="0"/>
              <a:t> </a:t>
            </a:r>
            <a:r>
              <a:rPr lang="ru-RU" dirty="0"/>
              <a:t>но не с </a:t>
            </a:r>
            <a:r>
              <a:rPr lang="ru-RU" dirty="0">
                <a:solidFill>
                  <a:srgbClr val="0070C0"/>
                </a:solidFill>
              </a:rPr>
              <a:t>245-5365</a:t>
            </a:r>
          </a:p>
        </p:txBody>
      </p:sp>
    </p:spTree>
    <p:extLst>
      <p:ext uri="{BB962C8B-B14F-4D97-AF65-F5344CB8AC3E}">
        <p14:creationId xmlns:p14="http://schemas.microsoft.com/office/powerpoint/2010/main" val="259397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44624"/>
            <a:ext cx="6048672" cy="360040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400" dirty="0"/>
              <a:t>Meta-</a:t>
            </a:r>
            <a:r>
              <a:rPr lang="ru-RU" sz="2400" dirty="0"/>
              <a:t>символы в с</a:t>
            </a:r>
            <a:r>
              <a:rPr lang="en-US" sz="2400" dirty="0" err="1"/>
              <a:t>haracter</a:t>
            </a:r>
            <a:r>
              <a:rPr lang="en-US" sz="2400" dirty="0"/>
              <a:t> sets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879769"/>
            <a:ext cx="8856984" cy="240065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uk-UA" dirty="0"/>
          </a:p>
          <a:p>
            <a:r>
              <a:rPr lang="uk-UA" dirty="0" err="1"/>
              <a:t>Например</a:t>
            </a:r>
            <a:endParaRPr lang="uk-UA" dirty="0"/>
          </a:p>
          <a:p>
            <a:r>
              <a:rPr lang="en-US" dirty="0">
                <a:solidFill>
                  <a:schemeClr val="accent2"/>
                </a:solidFill>
              </a:rPr>
              <a:t>h[</a:t>
            </a:r>
            <a:r>
              <a:rPr lang="en-US" dirty="0" err="1">
                <a:solidFill>
                  <a:schemeClr val="accent2"/>
                </a:solidFill>
              </a:rPr>
              <a:t>abc.xyz</a:t>
            </a:r>
            <a:r>
              <a:rPr lang="en-US" dirty="0">
                <a:solidFill>
                  <a:schemeClr val="accent2"/>
                </a:solidFill>
              </a:rPr>
              <a:t>]t</a:t>
            </a:r>
            <a:r>
              <a:rPr lang="en-US" dirty="0"/>
              <a:t> </a:t>
            </a:r>
            <a:r>
              <a:rPr lang="ru-RU" dirty="0"/>
              <a:t>совпадает с </a:t>
            </a:r>
            <a:r>
              <a:rPr lang="en-US" dirty="0">
                <a:solidFill>
                  <a:srgbClr val="0070C0"/>
                </a:solidFill>
              </a:rPr>
              <a:t>hat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h.t</a:t>
            </a:r>
            <a:r>
              <a:rPr lang="en-US" dirty="0"/>
              <a:t> </a:t>
            </a:r>
            <a:r>
              <a:rPr lang="ru-RU" dirty="0"/>
              <a:t>но не совпадает с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hot</a:t>
            </a:r>
            <a:r>
              <a:rPr lang="uk-UA" dirty="0"/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7030A0"/>
                </a:solidFill>
              </a:rPr>
              <a:t>Например ищем </a:t>
            </a:r>
            <a:r>
              <a:rPr lang="en-US" sz="2400" dirty="0" err="1">
                <a:solidFill>
                  <a:schemeClr val="accent2"/>
                </a:solidFill>
              </a:rPr>
              <a:t>var</a:t>
            </a:r>
            <a:r>
              <a:rPr lang="en-US" sz="2400" dirty="0">
                <a:solidFill>
                  <a:schemeClr val="accent2"/>
                </a:solidFill>
              </a:rPr>
              <a:t>(4)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или </a:t>
            </a:r>
            <a:r>
              <a:rPr lang="en-US" sz="2400" dirty="0" err="1">
                <a:solidFill>
                  <a:schemeClr val="accent2"/>
                </a:solidFill>
              </a:rPr>
              <a:t>var</a:t>
            </a:r>
            <a:r>
              <a:rPr lang="en-US" sz="2400" dirty="0">
                <a:solidFill>
                  <a:schemeClr val="accent2"/>
                </a:solidFill>
              </a:rPr>
              <a:t>[4]</a:t>
            </a:r>
            <a:endParaRPr lang="uk-UA" sz="2400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4575319"/>
            <a:ext cx="8856984" cy="156966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Если в наборе ищем символ </a:t>
            </a:r>
            <a:r>
              <a:rPr lang="ru-RU" dirty="0">
                <a:solidFill>
                  <a:schemeClr val="accent2"/>
                </a:solidFill>
              </a:rPr>
              <a:t>–</a:t>
            </a:r>
            <a:r>
              <a:rPr lang="ru-RU" dirty="0"/>
              <a:t> то он должен быть предварен обратным слешем или стоять в начале набора </a:t>
            </a:r>
          </a:p>
          <a:p>
            <a:endParaRPr lang="ru-RU" dirty="0"/>
          </a:p>
          <a:p>
            <a:r>
              <a:rPr lang="ru-RU" dirty="0"/>
              <a:t>Например ищем  </a:t>
            </a:r>
            <a:r>
              <a:rPr lang="en-US" sz="2400" dirty="0">
                <a:solidFill>
                  <a:schemeClr val="accent2"/>
                </a:solidFill>
              </a:rPr>
              <a:t>file01  file-1  file\1 file_1</a:t>
            </a:r>
            <a:endParaRPr lang="ru-RU" sz="2400" dirty="0">
              <a:solidFill>
                <a:schemeClr val="accent2"/>
              </a:solidFill>
            </a:endParaRPr>
          </a:p>
          <a:p>
            <a:r>
              <a:rPr lang="ru-RU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5E0B3E-C2FF-6D45-BB41-81DA0281EF0F}"/>
              </a:ext>
            </a:extLst>
          </p:cNvPr>
          <p:cNvSpPr txBox="1"/>
          <p:nvPr/>
        </p:nvSpPr>
        <p:spPr>
          <a:xfrm>
            <a:off x="107504" y="457550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Какое регулярное выражение написать?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335BBD-5FA6-DF49-944D-DA3145C7AAFC}"/>
              </a:ext>
            </a:extLst>
          </p:cNvPr>
          <p:cNvSpPr/>
          <p:nvPr/>
        </p:nvSpPr>
        <p:spPr>
          <a:xfrm>
            <a:off x="179512" y="2412222"/>
            <a:ext cx="581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var</a:t>
            </a:r>
            <a:r>
              <a:rPr lang="en-US" b="1" dirty="0">
                <a:solidFill>
                  <a:schemeClr val="accent2"/>
                </a:solidFill>
              </a:rPr>
              <a:t>[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chemeClr val="accent2"/>
                </a:solidFill>
              </a:rPr>
              <a:t>]</a:t>
            </a:r>
            <a:r>
              <a:rPr lang="en-US" b="1" dirty="0">
                <a:solidFill>
                  <a:srgbClr val="0070C0"/>
                </a:solidFill>
              </a:rPr>
              <a:t>[0-9]</a:t>
            </a:r>
            <a:r>
              <a:rPr lang="en-US" b="1" dirty="0">
                <a:solidFill>
                  <a:schemeClr val="accent2"/>
                </a:solidFill>
              </a:rPr>
              <a:t>[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r>
              <a:rPr lang="en-US" b="1" dirty="0">
                <a:solidFill>
                  <a:srgbClr val="7030A0"/>
                </a:solidFill>
              </a:rPr>
              <a:t>\]</a:t>
            </a:r>
            <a:r>
              <a:rPr lang="en-US" b="1" dirty="0"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F9EA7AD-75B6-6F41-9183-5AA86D930D46}"/>
              </a:ext>
            </a:extLst>
          </p:cNvPr>
          <p:cNvSpPr/>
          <p:nvPr/>
        </p:nvSpPr>
        <p:spPr>
          <a:xfrm>
            <a:off x="179512" y="2817812"/>
            <a:ext cx="8190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2003[-/]10[-/]05[-/]</a:t>
            </a:r>
            <a:r>
              <a:rPr lang="en-US" b="1" dirty="0"/>
              <a:t> – </a:t>
            </a:r>
            <a:r>
              <a:rPr lang="ru-RU" b="1" dirty="0"/>
              <a:t>найдет </a:t>
            </a:r>
            <a:r>
              <a:rPr lang="uk-UA" b="1" dirty="0">
                <a:solidFill>
                  <a:srgbClr val="0070C0"/>
                </a:solidFill>
              </a:rPr>
              <a:t>2003-10-05</a:t>
            </a:r>
            <a:r>
              <a:rPr lang="en-US" b="1" dirty="0"/>
              <a:t> </a:t>
            </a:r>
            <a:r>
              <a:rPr lang="ru-RU" b="1" dirty="0"/>
              <a:t>или </a:t>
            </a:r>
            <a:r>
              <a:rPr lang="uk-UA" b="1" dirty="0">
                <a:solidFill>
                  <a:srgbClr val="0070C0"/>
                </a:solidFill>
              </a:rPr>
              <a:t>2003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uk-UA" b="1" dirty="0">
                <a:solidFill>
                  <a:srgbClr val="0070C0"/>
                </a:solidFill>
              </a:rPr>
              <a:t>10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uk-UA" b="1" dirty="0">
                <a:solidFill>
                  <a:srgbClr val="0070C0"/>
                </a:solidFill>
              </a:rPr>
              <a:t>05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8D2C77D-A365-764C-98CD-DB6C0C974F4A}"/>
              </a:ext>
            </a:extLst>
          </p:cNvPr>
          <p:cNvSpPr/>
          <p:nvPr/>
        </p:nvSpPr>
        <p:spPr>
          <a:xfrm>
            <a:off x="182290" y="5775647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file[-0\\_]1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b="1" dirty="0"/>
              <a:t> или  </a:t>
            </a:r>
            <a:r>
              <a:rPr lang="en-US" b="1" dirty="0">
                <a:solidFill>
                  <a:srgbClr val="7030A0"/>
                </a:solidFill>
              </a:rPr>
              <a:t>file[0\-\\_]1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61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968552" cy="360040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400" dirty="0"/>
              <a:t>shorthand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с</a:t>
            </a:r>
            <a:r>
              <a:rPr lang="en-US" sz="2400" dirty="0" err="1"/>
              <a:t>haracter</a:t>
            </a:r>
            <a:r>
              <a:rPr lang="en-US" sz="2400" dirty="0"/>
              <a:t> sets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37965"/>
              </p:ext>
            </p:extLst>
          </p:nvPr>
        </p:nvGraphicFramePr>
        <p:xfrm>
          <a:off x="145453" y="548680"/>
          <a:ext cx="543465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shorthand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смысл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Эквивалент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числа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[0-9]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\w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АЦС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[a-zA-Z0-9_]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 err="1">
                          <a:solidFill>
                            <a:schemeClr val="tx1"/>
                          </a:solidFill>
                        </a:rPr>
                        <a:t>пробел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 \s\t\n]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не </a:t>
                      </a:r>
                      <a:r>
                        <a:rPr lang="ru-RU" b="1" dirty="0"/>
                        <a:t>числа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[^0-9]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\W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не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АЦС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[^a-zA-Z0-9_]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не </a:t>
                      </a:r>
                      <a:r>
                        <a:rPr lang="uk-UA" b="1" dirty="0" err="1">
                          <a:solidFill>
                            <a:schemeClr val="tx1"/>
                          </a:solidFill>
                        </a:rPr>
                        <a:t>пробел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[^ \s\t\n]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6136" y="548680"/>
            <a:ext cx="3173433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chemeClr val="accent2"/>
                </a:solidFill>
              </a:rPr>
              <a:t>Внимание !!!</a:t>
            </a:r>
          </a:p>
          <a:p>
            <a:r>
              <a:rPr lang="ru-RU" dirty="0">
                <a:solidFill>
                  <a:schemeClr val="accent2"/>
                </a:solidFill>
              </a:rPr>
              <a:t>_   </a:t>
            </a:r>
            <a:r>
              <a:rPr lang="ru-RU" dirty="0"/>
              <a:t>это АЦС</a:t>
            </a:r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ru-RU" dirty="0">
                <a:solidFill>
                  <a:schemeClr val="accent2"/>
                </a:solidFill>
              </a:rPr>
              <a:t>-   </a:t>
            </a:r>
            <a:r>
              <a:rPr lang="ru-RU" dirty="0"/>
              <a:t>это не АЦС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EAB2A3B-92A7-244E-AC0D-07ADEE5B4DDA}"/>
              </a:ext>
            </a:extLst>
          </p:cNvPr>
          <p:cNvSpPr/>
          <p:nvPr/>
        </p:nvSpPr>
        <p:spPr>
          <a:xfrm>
            <a:off x="146845" y="3460421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АЦС - </a:t>
            </a:r>
            <a:r>
              <a:rPr lang="en-US" b="1" dirty="0" err="1"/>
              <a:t>алфавитно-цифровые</a:t>
            </a:r>
            <a:r>
              <a:rPr lang="en-US" b="1" dirty="0"/>
              <a:t> </a:t>
            </a:r>
            <a:r>
              <a:rPr lang="en-US" b="1" dirty="0" err="1"/>
              <a:t>символы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43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422FE2-3D4E-CA40-80E2-0EC61B2F993B}"/>
              </a:ext>
            </a:extLst>
          </p:cNvPr>
          <p:cNvSpPr/>
          <p:nvPr/>
        </p:nvSpPr>
        <p:spPr>
          <a:xfrm>
            <a:off x="251520" y="332656"/>
            <a:ext cx="7488832" cy="38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1. Какой будет результат выполнения функции</a:t>
            </a: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30BDA8-8337-7041-9804-9B66047628DC}"/>
              </a:ext>
            </a:extLst>
          </p:cNvPr>
          <p:cNvSpPr/>
          <p:nvPr/>
        </p:nvSpPr>
        <p:spPr>
          <a:xfrm>
            <a:off x="251520" y="908720"/>
            <a:ext cx="8136904" cy="178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showName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ru-RU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b="1" dirty="0" err="1">
                <a:solidFill>
                  <a:srgbClr val="E5C07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98C37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"Hello "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name);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showName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98C37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"Pete"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400F34-8B43-904C-A659-C80B8E5ACDA2}"/>
              </a:ext>
            </a:extLst>
          </p:cNvPr>
          <p:cNvSpPr/>
          <p:nvPr/>
        </p:nvSpPr>
        <p:spPr>
          <a:xfrm>
            <a:off x="251520" y="3484047"/>
            <a:ext cx="5677708" cy="1167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a.  Hello Pete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b. 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текст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функции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inner</a:t>
            </a:r>
          </a:p>
          <a:p>
            <a:r>
              <a:rPr lang="en-US" b="1" dirty="0">
                <a:ea typeface="Calibri" panose="020F0502020204030204" pitchFamily="34" charset="0"/>
              </a:rPr>
              <a:t>c.  </a:t>
            </a:r>
            <a:r>
              <a:rPr lang="en-US" b="1" dirty="0" err="1">
                <a:ea typeface="Calibri" panose="020F0502020204030204" pitchFamily="34" charset="0"/>
              </a:rPr>
              <a:t>ничего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не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выведется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2459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101824"/>
            <a:ext cx="5803410" cy="446856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/>
              <a:t>Группировка символов поиска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810973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Группировать можно символы в наборы (</a:t>
            </a:r>
            <a:r>
              <a:rPr lang="en-US" dirty="0"/>
              <a:t>character sets</a:t>
            </a:r>
            <a:r>
              <a:rPr lang="ru-RU" dirty="0"/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508" y="1857598"/>
            <a:ext cx="8928992" cy="1631216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 err="1">
                <a:solidFill>
                  <a:schemeClr val="accent2"/>
                </a:solidFill>
              </a:rPr>
              <a:t>abc</a:t>
            </a:r>
            <a:r>
              <a:rPr lang="en-US" sz="3200" dirty="0">
                <a:solidFill>
                  <a:schemeClr val="accent2"/>
                </a:solidFill>
              </a:rPr>
              <a:t>)+ </a:t>
            </a:r>
            <a:r>
              <a:rPr lang="ru-RU" dirty="0"/>
              <a:t>найдет </a:t>
            </a:r>
            <a:r>
              <a:rPr lang="uk-UA" sz="2000" dirty="0">
                <a:solidFill>
                  <a:schemeClr val="accent2"/>
                </a:solidFill>
              </a:rPr>
              <a:t>"</a:t>
            </a:r>
            <a:r>
              <a:rPr lang="en-US" sz="2000" dirty="0" err="1">
                <a:solidFill>
                  <a:schemeClr val="accent2"/>
                </a:solidFill>
              </a:rPr>
              <a:t>abcabcabc</a:t>
            </a:r>
            <a:r>
              <a:rPr lang="uk-UA" sz="2000" dirty="0">
                <a:solidFill>
                  <a:schemeClr val="accent2"/>
                </a:solidFill>
              </a:rPr>
              <a:t>"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200" dirty="0">
                <a:cs typeface="Courier New"/>
              </a:rPr>
              <a:t>(</a:t>
            </a:r>
            <a:r>
              <a:rPr lang="en-US" sz="3200" dirty="0">
                <a:solidFill>
                  <a:schemeClr val="accent2"/>
                </a:solidFill>
              </a:rPr>
              <a:t>in)?depended </a:t>
            </a:r>
            <a:r>
              <a:rPr lang="ru-RU" dirty="0"/>
              <a:t>найдет </a:t>
            </a:r>
            <a:r>
              <a:rPr lang="uk-UA" sz="2000" dirty="0">
                <a:solidFill>
                  <a:schemeClr val="accent2"/>
                </a:solidFill>
              </a:rPr>
              <a:t>"</a:t>
            </a:r>
            <a:r>
              <a:rPr lang="en-US" sz="2000" dirty="0">
                <a:solidFill>
                  <a:schemeClr val="accent2"/>
                </a:solidFill>
              </a:rPr>
              <a:t>depended</a:t>
            </a:r>
            <a:r>
              <a:rPr lang="uk-UA" sz="2000" dirty="0">
                <a:solidFill>
                  <a:schemeClr val="accent2"/>
                </a:solidFill>
              </a:rPr>
              <a:t>"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ru-RU" dirty="0">
                <a:cs typeface="Courier New"/>
              </a:rPr>
              <a:t>и </a:t>
            </a:r>
            <a:r>
              <a:rPr lang="uk-UA" sz="2000" dirty="0">
                <a:solidFill>
                  <a:schemeClr val="accent2"/>
                </a:solidFill>
              </a:rPr>
              <a:t>"</a:t>
            </a:r>
            <a:r>
              <a:rPr lang="en-US" sz="2000" dirty="0" err="1">
                <a:solidFill>
                  <a:schemeClr val="accent2"/>
                </a:solidFill>
              </a:rPr>
              <a:t>independed</a:t>
            </a:r>
            <a:r>
              <a:rPr lang="uk-UA" sz="2000" dirty="0">
                <a:solidFill>
                  <a:schemeClr val="accent2"/>
                </a:solidFill>
              </a:rPr>
              <a:t>“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7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35332"/>
            <a:ext cx="2592288" cy="369332"/>
          </a:xfr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</a:rPr>
              <a:t>Альтернатива 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47797"/>
            <a:ext cx="8928992" cy="249299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800" dirty="0" err="1">
                <a:solidFill>
                  <a:schemeClr val="accent2"/>
                </a:solidFill>
              </a:rPr>
              <a:t>apple|orange</a:t>
            </a: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rgbClr val="7030A0"/>
                </a:solidFill>
              </a:rPr>
              <a:t>-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ru-RU" dirty="0"/>
              <a:t>найдет 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apple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/>
              <a:t>и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uk-UA" dirty="0">
                <a:solidFill>
                  <a:schemeClr val="accent2"/>
                </a:solidFill>
              </a:rPr>
              <a:t>"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apple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juice|sauce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</a:rPr>
              <a:t> –  </a:t>
            </a:r>
            <a:r>
              <a:rPr lang="ru-RU" dirty="0"/>
              <a:t>это не то же самое что и </a:t>
            </a:r>
            <a:r>
              <a:rPr lang="en-US" dirty="0" err="1">
                <a:solidFill>
                  <a:schemeClr val="accent2"/>
                </a:solidFill>
              </a:rPr>
              <a:t>applejuice|sauce</a:t>
            </a:r>
            <a:endParaRPr lang="ru-RU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w(</a:t>
            </a:r>
            <a:r>
              <a:rPr lang="en-US" sz="2800" dirty="0" err="1">
                <a:solidFill>
                  <a:schemeClr val="accent2"/>
                </a:solidFill>
              </a:rPr>
              <a:t>ei|ie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 err="1">
                <a:solidFill>
                  <a:schemeClr val="accent2"/>
                </a:solidFill>
              </a:rPr>
              <a:t>rd</a:t>
            </a:r>
            <a:r>
              <a:rPr lang="ru-RU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- </a:t>
            </a:r>
            <a:r>
              <a:rPr lang="ru-RU" dirty="0"/>
              <a:t>найдет 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weird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/>
              <a:t>и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r>
              <a:rPr lang="en-US" dirty="0" err="1">
                <a:solidFill>
                  <a:schemeClr val="accent2"/>
                </a:solidFill>
              </a:rPr>
              <a:t>wierd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0" y="3403811"/>
            <a:ext cx="7663196" cy="18253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0063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6478"/>
            <a:ext cx="5256584" cy="369332"/>
          </a:xfr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Метасимволы начала и окончания строк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476672"/>
            <a:ext cx="3168352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400" dirty="0">
                <a:solidFill>
                  <a:schemeClr val="accent2"/>
                </a:solidFill>
              </a:rPr>
              <a:t>^</a:t>
            </a:r>
            <a:r>
              <a:rPr lang="en-US" dirty="0"/>
              <a:t> - </a:t>
            </a:r>
            <a:r>
              <a:rPr lang="ru-RU" dirty="0"/>
              <a:t>начало строки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$</a:t>
            </a:r>
            <a:r>
              <a:rPr lang="en-US" dirty="0"/>
              <a:t> - </a:t>
            </a:r>
            <a:r>
              <a:rPr lang="ru-RU" dirty="0"/>
              <a:t>окончание строки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4235" y="505247"/>
            <a:ext cx="5688632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Метасимволы </a:t>
            </a:r>
            <a:r>
              <a:rPr lang="en-US" dirty="0">
                <a:solidFill>
                  <a:schemeClr val="accent2"/>
                </a:solidFill>
              </a:rPr>
              <a:t>^ </a:t>
            </a:r>
            <a:r>
              <a:rPr lang="ru-RU" dirty="0"/>
              <a:t>и </a:t>
            </a:r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ru-RU" dirty="0"/>
              <a:t> -  это позиции в строке а не символы.</a:t>
            </a:r>
          </a:p>
        </p:txBody>
      </p:sp>
    </p:spTree>
    <p:extLst>
      <p:ext uri="{BB962C8B-B14F-4D97-AF65-F5344CB8AC3E}">
        <p14:creationId xmlns:p14="http://schemas.microsoft.com/office/powerpoint/2010/main" val="1179019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19872" y="39978"/>
            <a:ext cx="2304256" cy="369332"/>
          </a:xfr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  <a:endParaRPr lang="ru-RU" sz="1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67380"/>
            <a:ext cx="8928992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Любой блок РВ, обрамленный в выражении скобками, выделяется как единое целое и записывается в так называемый "карман" (номер кармана соответствует порядковому номеру открывающей скобки)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484784"/>
            <a:ext cx="8928992" cy="2185214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Например, ищем дату в формате </a:t>
            </a:r>
            <a:r>
              <a:rPr lang="en-US" dirty="0"/>
              <a:t>DD-MM-YYYY </a:t>
            </a:r>
            <a:r>
              <a:rPr lang="uk-UA" dirty="0" err="1"/>
              <a:t>но</a:t>
            </a:r>
            <a:r>
              <a:rPr lang="uk-UA" dirty="0"/>
              <a:t> </a:t>
            </a:r>
            <a:r>
              <a:rPr lang="uk-UA" dirty="0" err="1"/>
              <a:t>между</a:t>
            </a:r>
            <a:r>
              <a:rPr lang="uk-UA" dirty="0"/>
              <a:t> цифрами </a:t>
            </a:r>
            <a:r>
              <a:rPr lang="uk-UA" dirty="0" err="1"/>
              <a:t>могут</a:t>
            </a:r>
            <a:r>
              <a:rPr lang="uk-UA" dirty="0"/>
              <a:t> </a:t>
            </a:r>
            <a:r>
              <a:rPr lang="uk-UA" dirty="0" err="1"/>
              <a:t>быть</a:t>
            </a:r>
            <a:r>
              <a:rPr lang="uk-UA" dirty="0"/>
              <a:t> </a:t>
            </a:r>
            <a:r>
              <a:rPr lang="uk-UA" dirty="0" err="1"/>
              <a:t>пробелы</a:t>
            </a:r>
            <a:r>
              <a:rPr lang="uk-UA" dirty="0"/>
              <a:t>, знаки </a:t>
            </a:r>
            <a:r>
              <a:rPr lang="uk-UA" dirty="0" err="1"/>
              <a:t>пунктуации</a:t>
            </a:r>
            <a:r>
              <a:rPr lang="uk-UA" dirty="0"/>
              <a:t> и т.д.</a:t>
            </a:r>
          </a:p>
          <a:p>
            <a:endParaRPr lang="uk-UA" dirty="0"/>
          </a:p>
          <a:p>
            <a:r>
              <a:rPr lang="en-US" sz="2800" dirty="0"/>
              <a:t>/\s*</a:t>
            </a:r>
            <a:r>
              <a:rPr lang="en-US" sz="2800" dirty="0">
                <a:solidFill>
                  <a:schemeClr val="accent2"/>
                </a:solidFill>
              </a:rPr>
              <a:t>(\d+)</a:t>
            </a:r>
            <a:r>
              <a:rPr lang="en-US" sz="2800" dirty="0"/>
              <a:t>\s*</a:t>
            </a:r>
            <a:r>
              <a:rPr lang="en-US" sz="2800" dirty="0">
                <a:solidFill>
                  <a:schemeClr val="accent2"/>
                </a:solidFill>
              </a:rPr>
              <a:t>(\d+)</a:t>
            </a:r>
            <a:r>
              <a:rPr lang="en-US" sz="2800" dirty="0"/>
              <a:t>\s*</a:t>
            </a:r>
            <a:r>
              <a:rPr lang="en-US" sz="2800" dirty="0">
                <a:solidFill>
                  <a:schemeClr val="accent2"/>
                </a:solidFill>
              </a:rPr>
              <a:t>(\d+)</a:t>
            </a:r>
            <a:r>
              <a:rPr lang="en-US" sz="2800" dirty="0"/>
              <a:t>\s*$/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 err="1"/>
              <a:t>Т.о</a:t>
            </a:r>
            <a:r>
              <a:rPr lang="ru-RU" dirty="0"/>
              <a:t>. получим 3 кармана, номера которых равны номеру открывающей скобки.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3812847"/>
            <a:ext cx="8928992" cy="1200329"/>
          </a:xfrm>
          <a:prstGeom prst="rect">
            <a:avLst/>
          </a:prstGeom>
          <a:solidFill>
            <a:schemeClr val="accent6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Карманы можно использовать далее в РВ для ссылки на их содержимое, например</a:t>
            </a:r>
            <a:endParaRPr lang="en-US" dirty="0"/>
          </a:p>
          <a:p>
            <a:r>
              <a:rPr lang="en-US" dirty="0" err="1"/>
              <a:t>Regx</a:t>
            </a: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/apples to \1/</a:t>
            </a:r>
            <a:r>
              <a:rPr lang="en-US" dirty="0"/>
              <a:t>  </a:t>
            </a:r>
            <a:r>
              <a:rPr lang="uk-UA" dirty="0" err="1"/>
              <a:t>соответствует</a:t>
            </a:r>
            <a:r>
              <a:rPr lang="uk-UA" dirty="0"/>
              <a:t> с</a:t>
            </a:r>
            <a:r>
              <a:rPr lang="ru-RU" dirty="0"/>
              <a:t>троке  </a:t>
            </a:r>
            <a:r>
              <a:rPr lang="en-US" dirty="0">
                <a:solidFill>
                  <a:schemeClr val="accent2"/>
                </a:solidFill>
              </a:rPr>
              <a:t>apples to apples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35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07" y="787283"/>
            <a:ext cx="8928992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Есть имя файла </a:t>
            </a:r>
            <a:r>
              <a:rPr lang="en-US" dirty="0">
                <a:solidFill>
                  <a:schemeClr val="accent2"/>
                </a:solidFill>
              </a:rPr>
              <a:t>01_FY_07_report_99.xls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en-US" dirty="0" err="1"/>
              <a:t>RegExpr</a:t>
            </a:r>
            <a:r>
              <a:rPr lang="en-US" dirty="0"/>
              <a:t> </a:t>
            </a:r>
            <a:r>
              <a:rPr lang="ru-RU" dirty="0"/>
              <a:t>       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\d+\w+\d+ </a:t>
            </a:r>
          </a:p>
          <a:p>
            <a:r>
              <a:rPr lang="ru-RU" dirty="0"/>
              <a:t>Что совпадет 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01_FY_07</a:t>
            </a:r>
            <a:r>
              <a:rPr lang="ru-RU" dirty="0"/>
              <a:t> или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01_FY_07_report_99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273" y="3789040"/>
            <a:ext cx="8928992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Ответ – по умолчанию повторения жадные, то есть стараются  </a:t>
            </a:r>
          </a:p>
          <a:p>
            <a:r>
              <a:rPr lang="ru-RU" dirty="0"/>
              <a:t>        захватить как можно больше символов.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73" y="4653136"/>
            <a:ext cx="8928992" cy="1477328"/>
          </a:xfrm>
          <a:prstGeom prst="rect">
            <a:avLst/>
          </a:prstGeom>
          <a:solidFill>
            <a:schemeClr val="accent6">
              <a:alpha val="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String: </a:t>
            </a:r>
            <a:r>
              <a:rPr lang="en-US" dirty="0">
                <a:solidFill>
                  <a:schemeClr val="accent2"/>
                </a:solidFill>
              </a:rPr>
              <a:t>"filename.jpg"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en-US" dirty="0"/>
              <a:t>Regex:  </a:t>
            </a:r>
            <a:r>
              <a:rPr lang="en-US" dirty="0">
                <a:solidFill>
                  <a:schemeClr val="accent2"/>
                </a:solidFill>
              </a:rPr>
              <a:t>.+\.jpg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49" y="1928378"/>
            <a:ext cx="8928992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Есть имя файла </a:t>
            </a:r>
            <a:r>
              <a:rPr lang="en-US" dirty="0">
                <a:solidFill>
                  <a:schemeClr val="accent2"/>
                </a:solidFill>
              </a:rPr>
              <a:t>"Milton", "</a:t>
            </a:r>
            <a:r>
              <a:rPr lang="en-US" dirty="0" err="1">
                <a:solidFill>
                  <a:schemeClr val="accent2"/>
                </a:solidFill>
              </a:rPr>
              <a:t>Waddams</a:t>
            </a:r>
            <a:r>
              <a:rPr lang="en-US" dirty="0">
                <a:solidFill>
                  <a:schemeClr val="accent2"/>
                </a:solidFill>
              </a:rPr>
              <a:t>", "</a:t>
            </a:r>
            <a:r>
              <a:rPr lang="en-US" dirty="0" err="1">
                <a:solidFill>
                  <a:schemeClr val="accent2"/>
                </a:solidFill>
              </a:rPr>
              <a:t>Initech</a:t>
            </a:r>
            <a:r>
              <a:rPr lang="en-US" dirty="0">
                <a:solidFill>
                  <a:schemeClr val="accent2"/>
                </a:solidFill>
              </a:rPr>
              <a:t>, Inc."</a:t>
            </a:r>
          </a:p>
          <a:p>
            <a:r>
              <a:rPr lang="en-US" dirty="0" err="1"/>
              <a:t>RegExpr</a:t>
            </a:r>
            <a:r>
              <a:rPr lang="en-US" dirty="0"/>
              <a:t> </a:t>
            </a:r>
            <a:r>
              <a:rPr lang="ru-RU" dirty="0"/>
              <a:t>       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".+", ".+"</a:t>
            </a:r>
          </a:p>
          <a:p>
            <a:r>
              <a:rPr lang="ru-RU" dirty="0"/>
              <a:t>Что совпадет 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"Milton",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Waddams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или 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		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Waddams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Initech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Inc."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или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  "Milton",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Waddams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Initech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Inc."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FBF0823-D721-A24D-9B77-574DEB443EFC}"/>
              </a:ext>
            </a:extLst>
          </p:cNvPr>
          <p:cNvSpPr txBox="1"/>
          <p:nvPr/>
        </p:nvSpPr>
        <p:spPr>
          <a:xfrm>
            <a:off x="32273" y="12440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Что совпадет?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EFFB67-97F6-AF40-8AAD-B9412BB783D6}"/>
              </a:ext>
            </a:extLst>
          </p:cNvPr>
          <p:cNvSpPr/>
          <p:nvPr/>
        </p:nvSpPr>
        <p:spPr>
          <a:xfrm>
            <a:off x="32272" y="5177781"/>
            <a:ext cx="8928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При этом часть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.+</a:t>
            </a:r>
            <a:r>
              <a:rPr lang="ru-RU" b="1" dirty="0"/>
              <a:t> </a:t>
            </a:r>
            <a:r>
              <a:rPr lang="en-US" b="1" dirty="0"/>
              <a:t>Regex</a:t>
            </a:r>
            <a:r>
              <a:rPr lang="ru-RU" b="1" dirty="0"/>
              <a:t> старается захватить полностью строку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filename.jpg</a:t>
            </a:r>
            <a:r>
              <a:rPr lang="ru-RU" b="1" dirty="0"/>
              <a:t> но потом видит еще одну часть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\.jpg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/>
              <a:t>Regex</a:t>
            </a:r>
            <a:r>
              <a:rPr lang="ru-RU" b="1" dirty="0"/>
              <a:t> и </a:t>
            </a:r>
          </a:p>
          <a:p>
            <a:r>
              <a:rPr lang="ru-RU" b="1" dirty="0"/>
              <a:t>отдает обратно часть строки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.jpg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742" y="111986"/>
            <a:ext cx="3715178" cy="3693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ru-RU" sz="1800" b="1" dirty="0"/>
              <a:t>Эффективность повторений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8928992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.+</a:t>
            </a:r>
            <a:r>
              <a:rPr lang="en-US" dirty="0"/>
              <a:t> </a:t>
            </a:r>
            <a:r>
              <a:rPr lang="ru-RU" dirty="0" err="1"/>
              <a:t>быстреее</a:t>
            </a:r>
            <a:r>
              <a:rPr lang="ru-RU" dirty="0"/>
              <a:t> чем </a:t>
            </a:r>
            <a:r>
              <a:rPr lang="en-US" dirty="0">
                <a:solidFill>
                  <a:schemeClr val="accent2"/>
                </a:solidFill>
              </a:rPr>
              <a:t>.*</a:t>
            </a:r>
          </a:p>
          <a:p>
            <a:r>
              <a:rPr lang="uk-UA" dirty="0" err="1"/>
              <a:t>еще</a:t>
            </a:r>
            <a:r>
              <a:rPr lang="uk-UA" dirty="0"/>
              <a:t> </a:t>
            </a:r>
            <a:r>
              <a:rPr lang="uk-UA" dirty="0" err="1"/>
              <a:t>быстрее</a:t>
            </a:r>
            <a:r>
              <a:rPr lang="en-US" dirty="0"/>
              <a:t> </a:t>
            </a:r>
            <a:r>
              <a:rPr lang="uk-UA" dirty="0" err="1"/>
              <a:t>работают</a:t>
            </a:r>
            <a:r>
              <a:rPr lang="uk-UA" dirty="0"/>
              <a:t> </a:t>
            </a:r>
            <a:r>
              <a:rPr lang="en-US" dirty="0">
                <a:solidFill>
                  <a:schemeClr val="accent2"/>
                </a:solidFill>
              </a:rPr>
              <a:t>.{5} </a:t>
            </a:r>
            <a:r>
              <a:rPr lang="uk-UA" dirty="0"/>
              <a:t>и </a:t>
            </a:r>
            <a:r>
              <a:rPr lang="en-US" dirty="0">
                <a:solidFill>
                  <a:schemeClr val="accent2"/>
                </a:solidFill>
              </a:rPr>
              <a:t>.{3,7}</a:t>
            </a:r>
            <a:endParaRPr lang="ru-RU" dirty="0">
              <a:solidFill>
                <a:schemeClr val="accent2"/>
              </a:solidFill>
            </a:endParaRPr>
          </a:p>
          <a:p>
            <a:endParaRPr lang="uk-UA" dirty="0"/>
          </a:p>
          <a:p>
            <a:r>
              <a:rPr lang="ru-RU" i="1" dirty="0">
                <a:solidFill>
                  <a:srgbClr val="0070C0"/>
                </a:solidFill>
              </a:rPr>
              <a:t>Надо стараться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ru-RU" i="1" dirty="0">
                <a:solidFill>
                  <a:srgbClr val="0070C0"/>
                </a:solidFill>
              </a:rPr>
              <a:t>сужать диапазон символов для поиска</a:t>
            </a:r>
          </a:p>
          <a:p>
            <a:r>
              <a:rPr lang="ru-RU" dirty="0"/>
              <a:t>Например вместо </a:t>
            </a:r>
            <a:r>
              <a:rPr lang="en-US" dirty="0">
                <a:solidFill>
                  <a:schemeClr val="accent2"/>
                </a:solidFill>
              </a:rPr>
              <a:t>.+</a:t>
            </a:r>
            <a:r>
              <a:rPr lang="ru-RU" dirty="0"/>
              <a:t>  использовать  </a:t>
            </a:r>
            <a:r>
              <a:rPr lang="en-US" dirty="0">
                <a:solidFill>
                  <a:schemeClr val="accent2"/>
                </a:solidFill>
              </a:rPr>
              <a:t>[a-</a:t>
            </a:r>
            <a:r>
              <a:rPr lang="en-US" dirty="0" err="1">
                <a:solidFill>
                  <a:schemeClr val="accent2"/>
                </a:solidFill>
              </a:rPr>
              <a:t>zA</a:t>
            </a:r>
            <a:r>
              <a:rPr lang="en-US" dirty="0">
                <a:solidFill>
                  <a:schemeClr val="accent2"/>
                </a:solidFill>
              </a:rPr>
              <a:t>-Z]+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ru-RU" i="1" dirty="0">
                <a:solidFill>
                  <a:srgbClr val="0070C0"/>
                </a:solidFill>
              </a:rPr>
              <a:t>Обеспечивать конкретные начальную и конечную точки доступа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ru-RU" i="1" dirty="0">
                <a:solidFill>
                  <a:srgbClr val="0070C0"/>
                </a:solidFill>
              </a:rPr>
              <a:t>Использовать якоря начала, окончания слов и границы слов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92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7DF216-5F61-624D-81A0-00BF0F62C8F3}"/>
              </a:ext>
            </a:extLst>
          </p:cNvPr>
          <p:cNvSpPr txBox="1"/>
          <p:nvPr/>
        </p:nvSpPr>
        <p:spPr>
          <a:xfrm>
            <a:off x="2793308" y="2967335"/>
            <a:ext cx="3557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Практика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78300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38714C-C476-364A-AAB3-46620A0BD6A3}"/>
              </a:ext>
            </a:extLst>
          </p:cNvPr>
          <p:cNvSpPr txBox="1"/>
          <p:nvPr/>
        </p:nvSpPr>
        <p:spPr>
          <a:xfrm>
            <a:off x="-252536" y="399109"/>
            <a:ext cx="96295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Написать регулярное выражение, которое найдет:</a:t>
            </a:r>
          </a:p>
          <a:p>
            <a:endParaRPr lang="ru-RU" b="1" dirty="0"/>
          </a:p>
          <a:p>
            <a:r>
              <a:rPr lang="ru-RU" b="1" dirty="0"/>
              <a:t> </a:t>
            </a:r>
          </a:p>
          <a:p>
            <a:pPr marL="342900" indent="-342900">
              <a:buAutoNum type="arabicPeriod"/>
            </a:pPr>
            <a:r>
              <a:rPr lang="ru-RU" b="1" dirty="0"/>
              <a:t>первое совпадения со словом «</a:t>
            </a:r>
            <a:r>
              <a:rPr lang="en-US" b="1" dirty="0"/>
              <a:t>cat</a:t>
            </a:r>
            <a:r>
              <a:rPr lang="ru-RU" b="1" dirty="0"/>
              <a:t>»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ru-RU" b="1" dirty="0" smtClean="0"/>
              <a:t>строке </a:t>
            </a:r>
            <a:r>
              <a:rPr lang="en-US" b="1" dirty="0" smtClean="0"/>
              <a:t>/cat/</a:t>
            </a:r>
            <a:endParaRPr lang="ru-RU" b="1" dirty="0"/>
          </a:p>
          <a:p>
            <a:pPr marL="342900" indent="-342900">
              <a:buFontTx/>
              <a:buAutoNum type="arabicPeriod"/>
            </a:pPr>
            <a:r>
              <a:rPr lang="ru-RU" b="1" dirty="0"/>
              <a:t>все совпадения со словом «</a:t>
            </a:r>
            <a:r>
              <a:rPr lang="en-US" b="1" dirty="0"/>
              <a:t>cat</a:t>
            </a:r>
            <a:r>
              <a:rPr lang="ru-RU" b="1" dirty="0"/>
              <a:t>»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ru-RU" b="1" dirty="0" smtClean="0"/>
              <a:t>строке</a:t>
            </a:r>
            <a:r>
              <a:rPr lang="en-US" b="1" dirty="0" smtClean="0"/>
              <a:t>   </a:t>
            </a:r>
            <a:r>
              <a:rPr lang="en-US" b="1" dirty="0" smtClean="0"/>
              <a:t>/cat/g</a:t>
            </a:r>
            <a:endParaRPr lang="ru-RU" b="1" dirty="0"/>
          </a:p>
          <a:p>
            <a:pPr marL="342900" indent="-342900">
              <a:buFontTx/>
              <a:buAutoNum type="arabicPeriod"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ru-RU" b="1" dirty="0"/>
              <a:t>все совпадения со словом «</a:t>
            </a:r>
            <a:r>
              <a:rPr lang="en-US" b="1" dirty="0"/>
              <a:t>cat</a:t>
            </a:r>
            <a:r>
              <a:rPr lang="ru-RU" b="1" dirty="0"/>
              <a:t>» независимо от </a:t>
            </a:r>
            <a:r>
              <a:rPr lang="ru-RU" b="1" dirty="0" smtClean="0"/>
              <a:t>регистра</a:t>
            </a:r>
            <a:r>
              <a:rPr lang="en-US" b="1" dirty="0" smtClean="0"/>
              <a:t> /(</a:t>
            </a:r>
            <a:r>
              <a:rPr lang="en-US" b="1" dirty="0" err="1" smtClean="0"/>
              <a:t>cat|CAT</a:t>
            </a:r>
            <a:r>
              <a:rPr lang="en-US" b="1" dirty="0" smtClean="0"/>
              <a:t>)/d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ru-RU" b="1" dirty="0"/>
              <a:t>все совпадения с</a:t>
            </a:r>
            <a:r>
              <a:rPr lang="en-US" b="1" dirty="0"/>
              <a:t> </a:t>
            </a:r>
            <a:r>
              <a:rPr lang="ru-RU" b="1" dirty="0"/>
              <a:t>шаблоном «*</a:t>
            </a:r>
            <a:r>
              <a:rPr lang="en-US" b="1" dirty="0"/>
              <a:t>at</a:t>
            </a:r>
            <a:r>
              <a:rPr lang="ru-RU" b="1" dirty="0"/>
              <a:t>», где * - любая </a:t>
            </a:r>
            <a:r>
              <a:rPr lang="ru-RU" b="1" dirty="0" smtClean="0"/>
              <a:t>буква</a:t>
            </a:r>
            <a:r>
              <a:rPr lang="en-US" b="1" dirty="0" smtClean="0"/>
              <a:t>  /.at/g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ru-RU" b="1" dirty="0" smtClean="0"/>
              <a:t>Точку</a:t>
            </a:r>
            <a:r>
              <a:rPr lang="en-US" b="1" dirty="0" smtClean="0"/>
              <a:t> /\./</a:t>
            </a:r>
            <a:endParaRPr lang="ru-RU" b="1" dirty="0"/>
          </a:p>
          <a:p>
            <a:pPr marL="342900" indent="-342900">
              <a:buAutoNum type="arabicPeriod"/>
            </a:pPr>
            <a:r>
              <a:rPr lang="ru-RU" b="1" dirty="0"/>
              <a:t>пары из трех букв «а» </a:t>
            </a:r>
            <a:r>
              <a:rPr lang="ru-RU" b="1" dirty="0" smtClean="0"/>
              <a:t>подряд</a:t>
            </a:r>
            <a:r>
              <a:rPr lang="en-US" b="1" dirty="0" smtClean="0"/>
              <a:t> /</a:t>
            </a:r>
            <a:r>
              <a:rPr lang="en-US" b="1" dirty="0" err="1" smtClean="0"/>
              <a:t>aaa</a:t>
            </a:r>
            <a:r>
              <a:rPr lang="en-US" b="1" dirty="0" smtClean="0"/>
              <a:t>/</a:t>
            </a:r>
            <a:endParaRPr lang="ru-RU" b="1" dirty="0"/>
          </a:p>
          <a:p>
            <a:pPr marL="342900" indent="-342900">
              <a:buAutoNum type="arabicPeriod"/>
            </a:pPr>
            <a:r>
              <a:rPr lang="ru-RU" b="1" dirty="0"/>
              <a:t>все </a:t>
            </a:r>
            <a:r>
              <a:rPr lang="ru-RU" b="1" dirty="0" smtClean="0"/>
              <a:t>цифры</a:t>
            </a:r>
            <a:r>
              <a:rPr lang="en-US" b="1" dirty="0" smtClean="0"/>
              <a:t> /d/g   /[0-9]/g   </a:t>
            </a:r>
          </a:p>
          <a:p>
            <a:pPr marL="342900" indent="-342900">
              <a:buFontTx/>
              <a:buAutoNum type="arabicPeriod"/>
            </a:pPr>
            <a:r>
              <a:rPr lang="ru-RU" b="1" dirty="0" smtClean="0"/>
              <a:t>все </a:t>
            </a:r>
            <a:r>
              <a:rPr lang="ru-RU" b="1" dirty="0"/>
              <a:t>буквы и цифры кроме </a:t>
            </a:r>
            <a:r>
              <a:rPr lang="ru-RU" b="1" dirty="0" smtClean="0"/>
              <a:t>знаков</a:t>
            </a:r>
            <a:r>
              <a:rPr lang="en-US" b="1" dirty="0" smtClean="0"/>
              <a:t> </a:t>
            </a:r>
            <a:r>
              <a:rPr lang="ru-RU" b="1" dirty="0" smtClean="0"/>
              <a:t>все пробелы</a:t>
            </a:r>
            <a:r>
              <a:rPr lang="en-US" b="1" dirty="0"/>
              <a:t> /(</a:t>
            </a:r>
            <a:r>
              <a:rPr lang="en-US" b="1" dirty="0" err="1"/>
              <a:t>d|w</a:t>
            </a:r>
            <a:r>
              <a:rPr lang="en-US" b="1" dirty="0"/>
              <a:t>)/</a:t>
            </a:r>
            <a:r>
              <a:rPr lang="en-US" b="1" dirty="0" smtClean="0"/>
              <a:t>g</a:t>
            </a:r>
            <a:endParaRPr lang="ru-RU" b="1" dirty="0"/>
          </a:p>
          <a:p>
            <a:pPr marL="342900" indent="-342900">
              <a:buAutoNum type="arabicPeriod"/>
            </a:pPr>
            <a:r>
              <a:rPr lang="ru-RU" b="1" dirty="0"/>
              <a:t>все кроме </a:t>
            </a:r>
            <a:r>
              <a:rPr lang="ru-RU" b="1" dirty="0" smtClean="0"/>
              <a:t>цифр</a:t>
            </a:r>
            <a:r>
              <a:rPr lang="en-US" b="1" dirty="0" smtClean="0"/>
              <a:t> /</a:t>
            </a:r>
            <a:r>
              <a:rPr lang="en-US" b="1" dirty="0" smtClean="0"/>
              <a:t>D/g</a:t>
            </a:r>
            <a:endParaRPr lang="ru-RU" b="1" dirty="0"/>
          </a:p>
          <a:p>
            <a:pPr marL="342900" indent="-342900">
              <a:buAutoNum type="arabicPeriod"/>
            </a:pPr>
            <a:r>
              <a:rPr lang="ru-RU" b="1" dirty="0"/>
              <a:t>все слова </a:t>
            </a:r>
            <a:r>
              <a:rPr lang="en-US" b="1" dirty="0" err="1"/>
              <a:t>foobar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fooboo</a:t>
            </a:r>
            <a:r>
              <a:rPr lang="en-US" b="1" dirty="0"/>
              <a:t> (</a:t>
            </a:r>
            <a:r>
              <a:rPr lang="ru-RU" b="1" dirty="0"/>
              <a:t>группы</a:t>
            </a:r>
            <a:r>
              <a:rPr lang="ru-RU" b="1" dirty="0" smtClean="0"/>
              <a:t>)</a:t>
            </a:r>
            <a:r>
              <a:rPr lang="en-US" b="1" dirty="0" smtClean="0"/>
              <a:t> /(foo(</a:t>
            </a:r>
            <a:r>
              <a:rPr lang="en-US" b="1" dirty="0" err="1" smtClean="0"/>
              <a:t>bar|boo</a:t>
            </a:r>
            <a:r>
              <a:rPr lang="en-US" b="1" dirty="0" smtClean="0"/>
              <a:t>)/g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ru-RU" b="1" dirty="0"/>
              <a:t>отдельно стоящее слово </a:t>
            </a:r>
            <a:r>
              <a:rPr lang="en-US" b="1" dirty="0" smtClean="0"/>
              <a:t>is  /\</a:t>
            </a:r>
            <a:r>
              <a:rPr lang="en-US" b="1" dirty="0" err="1" smtClean="0"/>
              <a:t>bis</a:t>
            </a:r>
            <a:r>
              <a:rPr lang="en-US" b="1" dirty="0" smtClean="0"/>
              <a:t>\</a:t>
            </a:r>
            <a:r>
              <a:rPr lang="en-US" b="1" dirty="0" smtClean="0"/>
              <a:t>b</a:t>
            </a:r>
            <a:endParaRPr lang="ru-RU" b="1" dirty="0"/>
          </a:p>
          <a:p>
            <a:pPr marL="342900" indent="-342900">
              <a:buAutoNum type="arabicPeriod"/>
            </a:pPr>
            <a:r>
              <a:rPr lang="ru-RU" b="1" dirty="0"/>
              <a:t>* все даты, которые начинаются с 01 и заканчиваются на 09,</a:t>
            </a:r>
          </a:p>
          <a:p>
            <a:r>
              <a:rPr lang="ru-RU" b="1" dirty="0"/>
              <a:t>находятся на любых строках и имею между собой любой разделитель</a:t>
            </a:r>
          </a:p>
          <a:p>
            <a:endParaRPr lang="uk-UA" dirty="0"/>
          </a:p>
          <a:p>
            <a:r>
              <a:rPr lang="en-US" dirty="0"/>
              <a:t>/\s</a:t>
            </a:r>
            <a:r>
              <a:rPr lang="en-US" dirty="0" smtClean="0"/>
              <a:t>*</a:t>
            </a:r>
            <a:r>
              <a:rPr lang="en-US" dirty="0" smtClean="0">
                <a:solidFill>
                  <a:schemeClr val="accent2"/>
                </a:solidFill>
              </a:rPr>
              <a:t>(0[1-9])</a:t>
            </a:r>
            <a:r>
              <a:rPr lang="en-US" dirty="0" smtClean="0"/>
              <a:t>\</a:t>
            </a:r>
            <a:r>
              <a:rPr lang="en-US" dirty="0"/>
              <a:t>s*</a:t>
            </a:r>
            <a:r>
              <a:rPr lang="en-US" dirty="0">
                <a:solidFill>
                  <a:schemeClr val="accent2"/>
                </a:solidFill>
              </a:rPr>
              <a:t>(\d+)</a:t>
            </a:r>
            <a:r>
              <a:rPr lang="en-US" dirty="0"/>
              <a:t>\s*</a:t>
            </a:r>
            <a:r>
              <a:rPr lang="en-US" dirty="0">
                <a:solidFill>
                  <a:schemeClr val="accent2"/>
                </a:solidFill>
              </a:rPr>
              <a:t>(\d+)</a:t>
            </a:r>
            <a:r>
              <a:rPr lang="en-US" dirty="0"/>
              <a:t>\s*$/ </a:t>
            </a:r>
            <a:endParaRPr lang="en-US" dirty="0" smtClean="0"/>
          </a:p>
          <a:p>
            <a:r>
              <a:rPr lang="ru-RU" dirty="0"/>
              <a:t>[0-9]{4}-(0[1-9]|1[012])-(0[1-9]|1[0-9]|2[0-9]|3[01])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44D14-1DDA-274A-83C8-E8ED3083F17F}"/>
              </a:ext>
            </a:extLst>
          </p:cNvPr>
          <p:cNvSpPr txBox="1"/>
          <p:nvPr/>
        </p:nvSpPr>
        <p:spPr>
          <a:xfrm>
            <a:off x="7668344" y="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lab_1.html</a:t>
            </a:r>
          </a:p>
        </p:txBody>
      </p:sp>
    </p:spTree>
    <p:extLst>
      <p:ext uri="{BB962C8B-B14F-4D97-AF65-F5344CB8AC3E}">
        <p14:creationId xmlns:p14="http://schemas.microsoft.com/office/powerpoint/2010/main" val="205773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D8B9B28-F21B-544B-AF00-B338CA17FC97}"/>
              </a:ext>
            </a:extLst>
          </p:cNvPr>
          <p:cNvSpPr txBox="1"/>
          <p:nvPr/>
        </p:nvSpPr>
        <p:spPr>
          <a:xfrm>
            <a:off x="250068" y="620688"/>
            <a:ext cx="889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ru-RU" b="1" dirty="0"/>
              <a:t>4</a:t>
            </a:r>
            <a:r>
              <a:rPr lang="en-US" b="1" dirty="0"/>
              <a:t>. </a:t>
            </a:r>
            <a:r>
              <a:rPr lang="ru-RU" b="1" dirty="0"/>
              <a:t>Регулярное выражение должно в строке </a:t>
            </a:r>
            <a:r>
              <a:rPr lang="en-US" b="1" dirty="0"/>
              <a:t>string </a:t>
            </a:r>
            <a:r>
              <a:rPr lang="ru-RU" b="1" dirty="0"/>
              <a:t>найти 2 корректных</a:t>
            </a:r>
            <a:r>
              <a:rPr lang="en-US" b="1" dirty="0"/>
              <a:t> URL </a:t>
            </a:r>
            <a:r>
              <a:rPr lang="ru-RU" b="1" dirty="0"/>
              <a:t>адреса</a:t>
            </a:r>
            <a:br>
              <a:rPr lang="ru-RU" b="1" dirty="0"/>
            </a:br>
            <a:r>
              <a:rPr lang="en-US" b="1" dirty="0" smtClean="0"/>
              <a:t>/</a:t>
            </a:r>
            <a:r>
              <a:rPr lang="en-US" b="1" dirty="0" smtClean="0"/>
              <a:t>https</a:t>
            </a:r>
            <a:r>
              <a:rPr lang="en-US" b="1" dirty="0"/>
              <a:t>?\:\/\/(www\.)?</a:t>
            </a:r>
            <a:r>
              <a:rPr lang="en-US" b="1" dirty="0" err="1"/>
              <a:t>be+troo?t</a:t>
            </a:r>
            <a:r>
              <a:rPr lang="en-US" b="1" dirty="0"/>
              <a:t>\.</a:t>
            </a:r>
            <a:r>
              <a:rPr lang="en-US" b="1" dirty="0" smtClean="0"/>
              <a:t>se/g</a:t>
            </a:r>
            <a:r>
              <a:rPr lang="ru-RU" b="1" dirty="0"/>
              <a:t/>
            </a:r>
            <a:br>
              <a:rPr lang="ru-RU" b="1" dirty="0"/>
            </a:br>
            <a:r>
              <a:rPr lang="en-US" b="1" dirty="0"/>
              <a:t>http://</a:t>
            </a:r>
            <a:r>
              <a:rPr lang="en-US" b="1" dirty="0" err="1"/>
              <a:t>beeetrot.se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https://</a:t>
            </a:r>
            <a:r>
              <a:rPr lang="en-US" b="1" dirty="0" err="1"/>
              <a:t>www.beetroot.se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1FB894-23FD-4846-861E-39D1565C975E}"/>
              </a:ext>
            </a:extLst>
          </p:cNvPr>
          <p:cNvSpPr txBox="1"/>
          <p:nvPr/>
        </p:nvSpPr>
        <p:spPr>
          <a:xfrm>
            <a:off x="7668344" y="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lab_2.html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46390B-52CB-0744-9275-E572CB4FCB7B}"/>
              </a:ext>
            </a:extLst>
          </p:cNvPr>
          <p:cNvSpPr txBox="1"/>
          <p:nvPr/>
        </p:nvSpPr>
        <p:spPr>
          <a:xfrm>
            <a:off x="250068" y="2492896"/>
            <a:ext cx="8594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15</a:t>
            </a:r>
            <a:r>
              <a:rPr lang="en-US" b="1" dirty="0"/>
              <a:t>. </a:t>
            </a:r>
            <a:r>
              <a:rPr lang="ru-RU" b="1" dirty="0"/>
              <a:t>Регулярным выражением вытащить из строки </a:t>
            </a:r>
            <a:r>
              <a:rPr lang="en-US" b="1" dirty="0"/>
              <a:t>string </a:t>
            </a:r>
            <a:r>
              <a:rPr lang="ru-RU" b="1" dirty="0"/>
              <a:t>код </a:t>
            </a:r>
            <a:endParaRPr lang="en-US" b="1" dirty="0"/>
          </a:p>
          <a:p>
            <a:r>
              <a:rPr lang="ru-RU" b="1" dirty="0"/>
              <a:t>оператора</a:t>
            </a:r>
            <a:r>
              <a:rPr lang="en-US" b="1" dirty="0"/>
              <a:t>, </a:t>
            </a:r>
            <a:r>
              <a:rPr lang="ru-RU" b="1" dirty="0"/>
              <a:t>первые 3 цифры и вывести эту информацию в консоль </a:t>
            </a:r>
            <a:endParaRPr lang="en-US" b="1" dirty="0"/>
          </a:p>
          <a:p>
            <a:r>
              <a:rPr lang="ru-RU" b="1" dirty="0"/>
              <a:t>в виде</a:t>
            </a:r>
            <a:r>
              <a:rPr lang="en-US" b="1" dirty="0"/>
              <a:t>:</a:t>
            </a:r>
            <a:r>
              <a:rPr lang="ru-RU" b="1" dirty="0"/>
              <a:t/>
            </a:r>
            <a:br>
              <a:rPr lang="ru-RU" b="1" dirty="0"/>
            </a:br>
            <a:r>
              <a:rPr lang="en-US" b="1" dirty="0" smtClean="0"/>
              <a:t>/\d\d\d/g</a:t>
            </a:r>
            <a:r>
              <a:rPr lang="ru-RU" b="1" dirty="0"/>
              <a:t/>
            </a:r>
            <a:br>
              <a:rPr lang="ru-RU" b="1" dirty="0"/>
            </a:br>
            <a:r>
              <a:rPr lang="en-US" b="1" dirty="0"/>
              <a:t>Code: 063</a:t>
            </a:r>
            <a:br>
              <a:rPr lang="en-US" b="1" dirty="0"/>
            </a:br>
            <a:r>
              <a:rPr lang="en-US" b="1" dirty="0"/>
              <a:t>Code: 067</a:t>
            </a:r>
            <a:br>
              <a:rPr lang="en-US" b="1" dirty="0"/>
            </a:br>
            <a:r>
              <a:rPr lang="en-US" b="1" dirty="0"/>
              <a:t>Code: 099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2C497E-EEA4-7F4D-A13A-86CEA3B4D959}"/>
              </a:ext>
            </a:extLst>
          </p:cNvPr>
          <p:cNvSpPr txBox="1"/>
          <p:nvPr/>
        </p:nvSpPr>
        <p:spPr>
          <a:xfrm>
            <a:off x="7668344" y="216470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lab_3.html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1944CE-0E1F-5A4F-AECD-39BA5B2C9028}"/>
              </a:ext>
            </a:extLst>
          </p:cNvPr>
          <p:cNvSpPr txBox="1"/>
          <p:nvPr/>
        </p:nvSpPr>
        <p:spPr>
          <a:xfrm>
            <a:off x="250068" y="4852411"/>
            <a:ext cx="859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16</a:t>
            </a:r>
            <a:r>
              <a:rPr lang="en-US" b="1" dirty="0"/>
              <a:t>. </a:t>
            </a:r>
            <a:r>
              <a:rPr lang="ru-RU" b="1" dirty="0"/>
              <a:t>Регулярным выражением в строке </a:t>
            </a:r>
            <a:r>
              <a:rPr lang="en-US" b="1" dirty="0"/>
              <a:t>string </a:t>
            </a:r>
            <a:r>
              <a:rPr lang="ru-RU" b="1" dirty="0"/>
              <a:t>убрать повторения слов</a:t>
            </a:r>
            <a:r>
              <a:rPr lang="en-US" b="1" dirty="0"/>
              <a:t>. </a:t>
            </a:r>
            <a:r>
              <a:rPr lang="ru-RU" b="1" dirty="0"/>
              <a:t>Результат вывести в консоль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792899-578F-1649-90C5-83B65683BF2A}"/>
              </a:ext>
            </a:extLst>
          </p:cNvPr>
          <p:cNvSpPr txBox="1"/>
          <p:nvPr/>
        </p:nvSpPr>
        <p:spPr>
          <a:xfrm>
            <a:off x="7668344" y="44795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lab_4.html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85DAA6-5986-614A-A779-1C510D351D5E}"/>
              </a:ext>
            </a:extLst>
          </p:cNvPr>
          <p:cNvSpPr txBox="1"/>
          <p:nvPr/>
        </p:nvSpPr>
        <p:spPr>
          <a:xfrm>
            <a:off x="250068" y="5823443"/>
            <a:ext cx="889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17</a:t>
            </a:r>
            <a:r>
              <a:rPr lang="en-US" b="1" dirty="0"/>
              <a:t>. </a:t>
            </a:r>
            <a:r>
              <a:rPr lang="ru-RU" b="1" dirty="0"/>
              <a:t>Регулярным выражением в строке </a:t>
            </a:r>
            <a:r>
              <a:rPr lang="en-US" b="1" dirty="0"/>
              <a:t>string </a:t>
            </a:r>
            <a:r>
              <a:rPr lang="ru-RU" b="1" dirty="0"/>
              <a:t>убрать теги. </a:t>
            </a:r>
            <a:br>
              <a:rPr lang="ru-RU" b="1" dirty="0"/>
            </a:br>
            <a:r>
              <a:rPr lang="ru-RU" b="1" dirty="0"/>
              <a:t>Результат вывести в </a:t>
            </a:r>
            <a:r>
              <a:rPr lang="ru-RU" b="1" dirty="0" smtClean="0"/>
              <a:t>консоль</a:t>
            </a:r>
            <a:endParaRPr lang="en-US" b="1" dirty="0" smtClean="0"/>
          </a:p>
          <a:p>
            <a:r>
              <a:rPr lang="en-US" b="1" dirty="0"/>
              <a:t>/&lt;(\w)&gt;(.+)&lt;\/\1</a:t>
            </a:r>
            <a:r>
              <a:rPr lang="en-US" b="1" dirty="0" smtClean="0"/>
              <a:t>&gt;/</a:t>
            </a:r>
          </a:p>
          <a:p>
            <a:r>
              <a:rPr lang="en-US" b="1" dirty="0"/>
              <a:t>&lt;\/?([a-z]+)&gt;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1B5C11-F8ED-C34B-94D0-F0E95C36E729}"/>
              </a:ext>
            </a:extLst>
          </p:cNvPr>
          <p:cNvSpPr txBox="1"/>
          <p:nvPr/>
        </p:nvSpPr>
        <p:spPr>
          <a:xfrm>
            <a:off x="7668344" y="547642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lab_</a:t>
            </a:r>
            <a:r>
              <a:rPr lang="ru-RU" b="1" dirty="0">
                <a:highlight>
                  <a:srgbClr val="C0C0C0"/>
                </a:highlight>
              </a:rPr>
              <a:t>5</a:t>
            </a:r>
            <a:r>
              <a:rPr lang="en-US" b="1" dirty="0">
                <a:highlight>
                  <a:srgbClr val="C0C0C0"/>
                </a:highlight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6998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422FE2-3D4E-CA40-80E2-0EC61B2F993B}"/>
              </a:ext>
            </a:extLst>
          </p:cNvPr>
          <p:cNvSpPr/>
          <p:nvPr/>
        </p:nvSpPr>
        <p:spPr>
          <a:xfrm>
            <a:off x="251520" y="332656"/>
            <a:ext cx="6030416" cy="38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2.</a:t>
            </a:r>
            <a:r>
              <a:rPr lang="ru-RU" b="1" dirty="0"/>
              <a:t>Что выведет данный код ?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400F34-8B43-904C-A659-C80B8E5ACDA2}"/>
              </a:ext>
            </a:extLst>
          </p:cNvPr>
          <p:cNvSpPr/>
          <p:nvPr/>
        </p:nvSpPr>
        <p:spPr>
          <a:xfrm>
            <a:off x="251520" y="57332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a.  1</a:t>
            </a:r>
          </a:p>
          <a:p>
            <a:r>
              <a:rPr lang="en-US" b="1" dirty="0"/>
              <a:t>b.  2</a:t>
            </a:r>
          </a:p>
          <a:p>
            <a:r>
              <a:rPr lang="en-US" b="1" dirty="0"/>
              <a:t>c. 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A5D79FD-6995-DE40-A025-25D27174F7FA}"/>
              </a:ext>
            </a:extLst>
          </p:cNvPr>
          <p:cNvSpPr/>
          <p:nvPr/>
        </p:nvSpPr>
        <p:spPr>
          <a:xfrm>
            <a:off x="251520" y="1124744"/>
            <a:ext cx="6768752" cy="384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ru-RU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D19A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D19A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D19A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 err="1">
                <a:solidFill>
                  <a:srgbClr val="E5C07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422FE2-3D4E-CA40-80E2-0EC61B2F993B}"/>
              </a:ext>
            </a:extLst>
          </p:cNvPr>
          <p:cNvSpPr/>
          <p:nvPr/>
        </p:nvSpPr>
        <p:spPr>
          <a:xfrm>
            <a:off x="251520" y="332656"/>
            <a:ext cx="6030416" cy="38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3.</a:t>
            </a:r>
            <a:r>
              <a:rPr lang="ru-RU" b="1" dirty="0"/>
              <a:t>Что выведет данный код ?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400F34-8B43-904C-A659-C80B8E5ACDA2}"/>
              </a:ext>
            </a:extLst>
          </p:cNvPr>
          <p:cNvSpPr/>
          <p:nvPr/>
        </p:nvSpPr>
        <p:spPr>
          <a:xfrm>
            <a:off x="245878" y="42210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a. {bar: 'bar'}</a:t>
            </a:r>
          </a:p>
          <a:p>
            <a:r>
              <a:rPr lang="en-US" b="1" dirty="0"/>
              <a:t>b. 'bar'</a:t>
            </a:r>
          </a:p>
          <a:p>
            <a:r>
              <a:rPr lang="en-US" b="1" dirty="0"/>
              <a:t>c. {obj: {bar: 'bar'}}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74C7411-FB1D-864A-AECC-52D83A73CE7A}"/>
              </a:ext>
            </a:extLst>
          </p:cNvPr>
          <p:cNvSpPr/>
          <p:nvPr/>
        </p:nvSpPr>
        <p:spPr>
          <a:xfrm>
            <a:off x="251520" y="1268760"/>
            <a:ext cx="4572000" cy="20672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ru-RU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8C37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o}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}()</a:t>
            </a:r>
            <a:endParaRPr lang="en-US" b="1" dirty="0">
              <a:solidFill>
                <a:srgbClr val="BBBBBB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 err="1">
                <a:solidFill>
                  <a:srgbClr val="E5C07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E06C7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E06C7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E06C7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422FE2-3D4E-CA40-80E2-0EC61B2F993B}"/>
              </a:ext>
            </a:extLst>
          </p:cNvPr>
          <p:cNvSpPr/>
          <p:nvPr/>
        </p:nvSpPr>
        <p:spPr>
          <a:xfrm>
            <a:off x="251520" y="332656"/>
            <a:ext cx="6030416" cy="38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4.</a:t>
            </a:r>
            <a:r>
              <a:rPr lang="ru-RU" b="1" dirty="0"/>
              <a:t>Что выведет данный код ?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400F34-8B43-904C-A659-C80B8E5ACDA2}"/>
              </a:ext>
            </a:extLst>
          </p:cNvPr>
          <p:cNvSpPr/>
          <p:nvPr/>
        </p:nvSpPr>
        <p:spPr>
          <a:xfrm>
            <a:off x="245878" y="537712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a. Hello Bill !   </a:t>
            </a:r>
          </a:p>
          <a:p>
            <a:r>
              <a:rPr lang="en-US" b="1" dirty="0"/>
              <a:t>b. Hello Bill </a:t>
            </a:r>
          </a:p>
          <a:p>
            <a:r>
              <a:rPr lang="en-US" b="1" dirty="0"/>
              <a:t>c. Hello Bill !!!</a:t>
            </a:r>
          </a:p>
          <a:p>
            <a:r>
              <a:rPr lang="en-US" b="1" dirty="0"/>
              <a:t>d. 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89C4032-EC98-0844-A41B-B70601EA6E72}"/>
              </a:ext>
            </a:extLst>
          </p:cNvPr>
          <p:cNvSpPr/>
          <p:nvPr/>
        </p:nvSpPr>
        <p:spPr>
          <a:xfrm>
            <a:off x="245878" y="1435199"/>
            <a:ext cx="6030416" cy="207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showName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ru-RU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8C37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"Hello Bill"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8C37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"!"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06EEB4-5626-454B-8E6B-35DB4026E180}"/>
              </a:ext>
            </a:extLst>
          </p:cNvPr>
          <p:cNvSpPr/>
          <p:nvPr/>
        </p:nvSpPr>
        <p:spPr>
          <a:xfrm>
            <a:off x="179512" y="3848591"/>
            <a:ext cx="4572000" cy="11907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D19A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sayName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showName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sayName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sayName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E5C07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E5C07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sayName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718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Regular expressions in JavaScript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0100" y="1268760"/>
            <a:ext cx="7123800" cy="432048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400" b="1" dirty="0"/>
              <a:t>Регулярные выражения</a:t>
            </a:r>
            <a:r>
              <a:rPr lang="en-US" sz="2400" b="1" dirty="0"/>
              <a:t> </a:t>
            </a:r>
            <a:r>
              <a:rPr lang="en-US" sz="2200" b="1" i="1" dirty="0">
                <a:solidFill>
                  <a:srgbClr val="FF0000"/>
                </a:solidFill>
              </a:rPr>
              <a:t>Regular expressions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100" y="2236222"/>
            <a:ext cx="7123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Осуществляют поиск в тексте по заданному шаблону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3FAEF85F-C287-514B-8568-CE2571C8FCF4}"/>
              </a:ext>
            </a:extLst>
          </p:cNvPr>
          <p:cNvSpPr txBox="1">
            <a:spLocks/>
          </p:cNvSpPr>
          <p:nvPr/>
        </p:nvSpPr>
        <p:spPr>
          <a:xfrm>
            <a:off x="575556" y="3212976"/>
            <a:ext cx="7992888" cy="432048"/>
          </a:xfrm>
          <a:prstGeom prst="rect">
            <a:avLst/>
          </a:prstGeom>
          <a:ln w="19050" cap="flat" cmpd="thickThin" algn="ctr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/>
              <a:t>Редакторы для отладки регулярных выражений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684762-F30D-9146-BC53-1524BC88C3D6}"/>
              </a:ext>
            </a:extLst>
          </p:cNvPr>
          <p:cNvSpPr txBox="1"/>
          <p:nvPr/>
        </p:nvSpPr>
        <p:spPr>
          <a:xfrm>
            <a:off x="107504" y="3990141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"/>
              </a:rPr>
              <a:t>http://regexr.com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http://regexpal.com</a:t>
            </a:r>
            <a:endParaRPr lang="en-US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9342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67744" y="44624"/>
            <a:ext cx="4536504" cy="446856"/>
          </a:xfrm>
          <a:prstGeom prst="rect">
            <a:avLst/>
          </a:prstGeom>
          <a:ln w="19050" cap="flat" cmpd="thickThin" algn="ctr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sz="2400" dirty="0"/>
              <a:t>Объект </a:t>
            </a:r>
            <a:r>
              <a:rPr lang="en-US" sz="2400" dirty="0" err="1"/>
              <a:t>RegExp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688"/>
            <a:ext cx="8928992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Объект задается</a:t>
            </a:r>
          </a:p>
          <a:p>
            <a:r>
              <a:rPr lang="en-US" altLang="ru-RU" dirty="0" err="1">
                <a:solidFill>
                  <a:srgbClr val="0070C0"/>
                </a:solidFill>
              </a:rPr>
              <a:t>var</a:t>
            </a:r>
            <a:r>
              <a:rPr lang="en-US" altLang="ru-RU" dirty="0">
                <a:solidFill>
                  <a:srgbClr val="0070C0"/>
                </a:solidFill>
              </a:rPr>
              <a:t> re =  </a:t>
            </a:r>
            <a:r>
              <a:rPr lang="ru-RU" altLang="ru-RU" dirty="0">
                <a:solidFill>
                  <a:srgbClr val="0070C0"/>
                </a:solidFill>
              </a:rPr>
              <a:t>/</a:t>
            </a:r>
            <a:r>
              <a:rPr lang="ru-RU" altLang="ru-RU" dirty="0" err="1">
                <a:solidFill>
                  <a:srgbClr val="0070C0"/>
                </a:solidFill>
              </a:rPr>
              <a:t>pattern</a:t>
            </a:r>
            <a:r>
              <a:rPr lang="ru-RU" altLang="ru-RU" dirty="0">
                <a:solidFill>
                  <a:srgbClr val="0070C0"/>
                </a:solidFill>
              </a:rPr>
              <a:t>/</a:t>
            </a:r>
            <a:r>
              <a:rPr lang="ru-RU" altLang="ru-RU" dirty="0" err="1">
                <a:solidFill>
                  <a:srgbClr val="0070C0"/>
                </a:solidFill>
              </a:rPr>
              <a:t>flags</a:t>
            </a:r>
            <a:r>
              <a:rPr lang="ru-RU" altLang="ru-RU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ru-RU" dirty="0">
                <a:solidFill>
                  <a:srgbClr val="0070C0"/>
                </a:solidFill>
              </a:rPr>
              <a:t>   </a:t>
            </a:r>
            <a:r>
              <a:rPr lang="ru-RU" altLang="ru-RU" dirty="0"/>
              <a:t>или</a:t>
            </a:r>
          </a:p>
          <a:p>
            <a:r>
              <a:rPr lang="en-US" altLang="ru-RU" dirty="0" err="1">
                <a:solidFill>
                  <a:srgbClr val="0070C0"/>
                </a:solidFill>
              </a:rPr>
              <a:t>var</a:t>
            </a:r>
            <a:r>
              <a:rPr lang="en-US" altLang="ru-RU" dirty="0">
                <a:solidFill>
                  <a:srgbClr val="0070C0"/>
                </a:solidFill>
              </a:rPr>
              <a:t> re  = </a:t>
            </a:r>
            <a:r>
              <a:rPr lang="ru-RU" altLang="ru-RU" dirty="0" err="1">
                <a:solidFill>
                  <a:srgbClr val="0070C0"/>
                </a:solidFill>
              </a:rPr>
              <a:t>new</a:t>
            </a:r>
            <a:r>
              <a:rPr lang="ru-RU" altLang="ru-RU" dirty="0">
                <a:solidFill>
                  <a:srgbClr val="0070C0"/>
                </a:solidFill>
              </a:rPr>
              <a:t> </a:t>
            </a:r>
            <a:r>
              <a:rPr lang="ru-RU" altLang="ru-RU" dirty="0" err="1">
                <a:solidFill>
                  <a:srgbClr val="0070C0"/>
                </a:solidFill>
              </a:rPr>
              <a:t>RegExp</a:t>
            </a:r>
            <a:r>
              <a:rPr lang="ru-RU" altLang="ru-RU" dirty="0">
                <a:solidFill>
                  <a:srgbClr val="0070C0"/>
                </a:solidFill>
              </a:rPr>
              <a:t>(</a:t>
            </a:r>
            <a:r>
              <a:rPr lang="ru-RU" altLang="ru-RU" dirty="0" err="1">
                <a:solidFill>
                  <a:srgbClr val="0070C0"/>
                </a:solidFill>
              </a:rPr>
              <a:t>pattern</a:t>
            </a:r>
            <a:r>
              <a:rPr lang="ru-RU" altLang="ru-RU" dirty="0">
                <a:solidFill>
                  <a:srgbClr val="0070C0"/>
                </a:solidFill>
              </a:rPr>
              <a:t> [, </a:t>
            </a:r>
            <a:r>
              <a:rPr lang="ru-RU" altLang="ru-RU" dirty="0" err="1">
                <a:solidFill>
                  <a:srgbClr val="0070C0"/>
                </a:solidFill>
              </a:rPr>
              <a:t>flags</a:t>
            </a:r>
            <a:r>
              <a:rPr lang="ru-RU" altLang="ru-RU" dirty="0">
                <a:solidFill>
                  <a:srgbClr val="0070C0"/>
                </a:solidFill>
              </a:rPr>
              <a:t>])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4593902"/>
            <a:ext cx="8928992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Например</a:t>
            </a:r>
            <a:r>
              <a:rPr lang="en-US" dirty="0"/>
              <a:t>:</a:t>
            </a:r>
            <a:endParaRPr lang="ru-RU" dirty="0"/>
          </a:p>
          <a:p>
            <a:r>
              <a:rPr lang="de-DE" altLang="ru-RU" dirty="0" err="1">
                <a:solidFill>
                  <a:srgbClr val="0070C0"/>
                </a:solidFill>
              </a:rPr>
              <a:t>var</a:t>
            </a:r>
            <a:r>
              <a:rPr lang="de-DE" altLang="ru-RU" dirty="0">
                <a:solidFill>
                  <a:srgbClr val="0070C0"/>
                </a:solidFill>
              </a:rPr>
              <a:t> </a:t>
            </a:r>
            <a:r>
              <a:rPr lang="de-DE" altLang="ru-RU" dirty="0" err="1">
                <a:solidFill>
                  <a:srgbClr val="0070C0"/>
                </a:solidFill>
              </a:rPr>
              <a:t>re</a:t>
            </a:r>
            <a:r>
              <a:rPr lang="de-DE" altLang="ru-RU" dirty="0">
                <a:solidFill>
                  <a:srgbClr val="0070C0"/>
                </a:solidFill>
              </a:rPr>
              <a:t> = /</a:t>
            </a:r>
            <a:r>
              <a:rPr lang="de-DE" altLang="ru-RU" dirty="0" err="1">
                <a:solidFill>
                  <a:srgbClr val="0070C0"/>
                </a:solidFill>
              </a:rPr>
              <a:t>ab+c</a:t>
            </a:r>
            <a:r>
              <a:rPr lang="de-DE" altLang="ru-RU" dirty="0">
                <a:solidFill>
                  <a:srgbClr val="0070C0"/>
                </a:solidFill>
              </a:rPr>
              <a:t>/i;</a:t>
            </a:r>
          </a:p>
          <a:p>
            <a:r>
              <a:rPr lang="de-DE" altLang="ru-RU" dirty="0" err="1">
                <a:solidFill>
                  <a:srgbClr val="0070C0"/>
                </a:solidFill>
              </a:rPr>
              <a:t>var</a:t>
            </a:r>
            <a:r>
              <a:rPr lang="de-DE" altLang="ru-RU" dirty="0">
                <a:solidFill>
                  <a:srgbClr val="0070C0"/>
                </a:solidFill>
              </a:rPr>
              <a:t> </a:t>
            </a:r>
            <a:r>
              <a:rPr lang="de-DE" altLang="ru-RU" dirty="0" err="1">
                <a:solidFill>
                  <a:srgbClr val="0070C0"/>
                </a:solidFill>
              </a:rPr>
              <a:t>re</a:t>
            </a:r>
            <a:r>
              <a:rPr lang="de-DE" altLang="ru-RU" dirty="0">
                <a:solidFill>
                  <a:srgbClr val="0070C0"/>
                </a:solidFill>
              </a:rPr>
              <a:t>  = </a:t>
            </a:r>
            <a:r>
              <a:rPr lang="de-DE" altLang="ru-RU" dirty="0" err="1">
                <a:solidFill>
                  <a:srgbClr val="0070C0"/>
                </a:solidFill>
              </a:rPr>
              <a:t>new</a:t>
            </a:r>
            <a:r>
              <a:rPr lang="de-DE" altLang="ru-RU" dirty="0">
                <a:solidFill>
                  <a:srgbClr val="0070C0"/>
                </a:solidFill>
              </a:rPr>
              <a:t> </a:t>
            </a:r>
            <a:r>
              <a:rPr lang="de-DE" altLang="ru-RU" dirty="0" err="1">
                <a:solidFill>
                  <a:srgbClr val="0070C0"/>
                </a:solidFill>
              </a:rPr>
              <a:t>RegExp</a:t>
            </a:r>
            <a:r>
              <a:rPr lang="de-DE" altLang="ru-RU" dirty="0">
                <a:solidFill>
                  <a:srgbClr val="0070C0"/>
                </a:solidFill>
              </a:rPr>
              <a:t>('</a:t>
            </a:r>
            <a:r>
              <a:rPr lang="de-DE" altLang="ru-RU" dirty="0" err="1">
                <a:solidFill>
                  <a:srgbClr val="0070C0"/>
                </a:solidFill>
              </a:rPr>
              <a:t>ab+c</a:t>
            </a:r>
            <a:r>
              <a:rPr lang="de-DE" altLang="ru-RU" dirty="0">
                <a:solidFill>
                  <a:srgbClr val="0070C0"/>
                </a:solidFill>
              </a:rPr>
              <a:t>', 'i');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1868631"/>
            <a:ext cx="8972125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Флаги</a:t>
            </a:r>
          </a:p>
          <a:p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ru-RU" dirty="0">
                <a:solidFill>
                  <a:srgbClr val="7030A0"/>
                </a:solidFill>
              </a:rPr>
              <a:t>регулярное выражение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/>
              <a:t>i</a:t>
            </a:r>
            <a:r>
              <a:rPr lang="en-US" dirty="0">
                <a:solidFill>
                  <a:schemeClr val="tx1"/>
                </a:solidFill>
              </a:rPr>
              <a:t>  - </a:t>
            </a:r>
            <a:r>
              <a:rPr lang="ru-RU" dirty="0">
                <a:solidFill>
                  <a:schemeClr val="tx1"/>
                </a:solidFill>
              </a:rPr>
              <a:t>не учитывать регистр</a:t>
            </a:r>
          </a:p>
          <a:p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ru-RU" dirty="0">
                <a:solidFill>
                  <a:srgbClr val="7030A0"/>
                </a:solidFill>
              </a:rPr>
              <a:t>регулярное выражение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/>
              <a:t>g</a:t>
            </a:r>
            <a:r>
              <a:rPr lang="en-US" dirty="0">
                <a:solidFill>
                  <a:schemeClr val="tx1"/>
                </a:solidFill>
              </a:rPr>
              <a:t>  - </a:t>
            </a:r>
            <a:r>
              <a:rPr lang="ru-RU" dirty="0">
                <a:solidFill>
                  <a:schemeClr val="tx1"/>
                </a:solidFill>
              </a:rPr>
              <a:t>глобальный поиск</a:t>
            </a:r>
            <a:endParaRPr lang="ru-RU" dirty="0"/>
          </a:p>
          <a:p>
            <a:endParaRPr lang="ru-RU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ru-RU" dirty="0">
                <a:solidFill>
                  <a:srgbClr val="7030A0"/>
                </a:solidFill>
              </a:rPr>
              <a:t>регулярное выражение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ru-RU" dirty="0"/>
              <a:t>m </a:t>
            </a:r>
            <a:r>
              <a:rPr lang="ru-RU" dirty="0">
                <a:solidFill>
                  <a:schemeClr val="tx1"/>
                </a:solidFill>
              </a:rPr>
              <a:t>- сопоставление по нескольким строкам. Символы начала и конца (^ и $) начинают работать по нескольким строкам (происходит сопоставление с началом или концом каждой строки, а не только с началом или концом всей вводимой строки)</a:t>
            </a:r>
          </a:p>
        </p:txBody>
      </p:sp>
    </p:spTree>
    <p:extLst>
      <p:ext uri="{BB962C8B-B14F-4D97-AF65-F5344CB8AC3E}">
        <p14:creationId xmlns:p14="http://schemas.microsoft.com/office/powerpoint/2010/main" val="103322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3" y="1174686"/>
            <a:ext cx="8972125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st.search</a:t>
            </a:r>
            <a:r>
              <a:rPr lang="en-US" dirty="0"/>
              <a:t>(pattern)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ru-RU" dirty="0">
                <a:solidFill>
                  <a:schemeClr val="tx1"/>
                </a:solidFill>
              </a:rPr>
              <a:t>находит и возвращает индекс вхождения </a:t>
            </a:r>
          </a:p>
          <a:p>
            <a:r>
              <a:rPr lang="ru-RU" dirty="0">
                <a:solidFill>
                  <a:schemeClr val="tx1"/>
                </a:solidFill>
              </a:rPr>
              <a:t>                      паттерна,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-1 при неудачном поиске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en-US" dirty="0" err="1"/>
              <a:t>st.replace</a:t>
            </a:r>
            <a:r>
              <a:rPr lang="en-US" dirty="0"/>
              <a:t>(pattern, </a:t>
            </a:r>
            <a:r>
              <a:rPr lang="ru-RU" dirty="0" err="1"/>
              <a:t>строка_замены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</a:rPr>
              <a:t>-&gt; </a:t>
            </a:r>
            <a:r>
              <a:rPr lang="ru-RU" dirty="0">
                <a:solidFill>
                  <a:schemeClr val="tx1"/>
                </a:solidFill>
              </a:rPr>
              <a:t>находит и заменяет строку на указанную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st.split</a:t>
            </a:r>
            <a:r>
              <a:rPr lang="en-US" dirty="0"/>
              <a:t>(pattern)</a:t>
            </a:r>
            <a:r>
              <a:rPr lang="en-US" dirty="0">
                <a:solidFill>
                  <a:schemeClr val="tx1"/>
                </a:solidFill>
              </a:rPr>
              <a:t>-&gt; </a:t>
            </a:r>
            <a:r>
              <a:rPr lang="ru-RU" dirty="0">
                <a:solidFill>
                  <a:schemeClr val="tx1"/>
                </a:solidFill>
              </a:rPr>
              <a:t>разбивает строку на подстроки по регулярному </a:t>
            </a:r>
          </a:p>
          <a:p>
            <a:r>
              <a:rPr lang="ru-RU" dirty="0">
                <a:solidFill>
                  <a:schemeClr val="tx1"/>
                </a:solidFill>
              </a:rPr>
              <a:t>			выражению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71" y="3989963"/>
            <a:ext cx="8972125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pattern.exec</a:t>
            </a:r>
            <a:r>
              <a:rPr lang="en-US" dirty="0"/>
              <a:t>(</a:t>
            </a:r>
            <a:r>
              <a:rPr lang="en-US" dirty="0" err="1"/>
              <a:t>st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 -&gt;  </a:t>
            </a:r>
            <a:r>
              <a:rPr lang="ru-RU" dirty="0">
                <a:solidFill>
                  <a:schemeClr val="tx1"/>
                </a:solidFill>
              </a:rPr>
              <a:t>возвращает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объект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>
                <a:solidFill>
                  <a:schemeClr val="tx1"/>
                </a:solidFill>
              </a:rPr>
              <a:t>null</a:t>
            </a:r>
            <a:r>
              <a:rPr lang="ru-RU" dirty="0">
                <a:solidFill>
                  <a:schemeClr val="tx1"/>
                </a:solidFill>
              </a:rPr>
              <a:t>, если нет </a:t>
            </a:r>
          </a:p>
          <a:p>
            <a:r>
              <a:rPr lang="ru-RU" dirty="0">
                <a:solidFill>
                  <a:schemeClr val="tx1"/>
                </a:solidFill>
              </a:rPr>
              <a:t>			 совпадений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Если в строке нужно найти  </a:t>
            </a:r>
          </a:p>
          <a:p>
            <a:r>
              <a:rPr lang="ru-RU" dirty="0">
                <a:solidFill>
                  <a:schemeClr val="tx1"/>
                </a:solidFill>
              </a:rPr>
              <a:t>			 несколько совпадений, то метод </a:t>
            </a:r>
            <a:r>
              <a:rPr lang="en-US" dirty="0">
                <a:solidFill>
                  <a:schemeClr val="tx1"/>
                </a:solidFill>
              </a:rPr>
              <a:t>exec()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</a:t>
            </a:r>
            <a:r>
              <a:rPr lang="ru-RU" dirty="0">
                <a:solidFill>
                  <a:schemeClr val="tx1"/>
                </a:solidFill>
              </a:rPr>
              <a:t>надо применять несколько раз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en-US" dirty="0" err="1"/>
              <a:t>pattern.test</a:t>
            </a:r>
            <a:r>
              <a:rPr lang="en-US" dirty="0"/>
              <a:t>(</a:t>
            </a:r>
            <a:r>
              <a:rPr lang="en-US" dirty="0" err="1"/>
              <a:t>st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 -&gt;  </a:t>
            </a:r>
            <a:r>
              <a:rPr lang="ru-RU" dirty="0">
                <a:solidFill>
                  <a:schemeClr val="tx1"/>
                </a:solidFill>
              </a:rPr>
              <a:t>возвращает</a:t>
            </a:r>
            <a:r>
              <a:rPr lang="en-US" dirty="0">
                <a:solidFill>
                  <a:schemeClr val="tx1"/>
                </a:solidFill>
              </a:rPr>
              <a:t> true</a:t>
            </a:r>
            <a:r>
              <a:rPr lang="ru-RU" dirty="0">
                <a:solidFill>
                  <a:schemeClr val="tx1"/>
                </a:solidFill>
              </a:rPr>
              <a:t>, если есть совпадение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</a:p>
          <a:p>
            <a:r>
              <a:rPr lang="ru-RU" dirty="0">
                <a:solidFill>
                  <a:schemeClr val="tx1"/>
                </a:solidFill>
              </a:rPr>
              <a:t>                    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ru-RU" dirty="0">
                <a:solidFill>
                  <a:schemeClr val="tx1"/>
                </a:solidFill>
              </a:rPr>
              <a:t>, если нет  совпадений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07503" y="123459"/>
            <a:ext cx="4032449" cy="446856"/>
          </a:xfrm>
          <a:prstGeom prst="rect">
            <a:avLst/>
          </a:prstGeom>
          <a:ln w="19050" cap="flat" cmpd="thickThin" algn="ctr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sz="2400" dirty="0"/>
              <a:t>Методы объекта </a:t>
            </a:r>
            <a:r>
              <a:rPr lang="en-US" sz="2400" dirty="0" err="1"/>
              <a:t>RegExp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3899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6894</TotalTime>
  <Words>1623</Words>
  <Application>Microsoft Office PowerPoint</Application>
  <PresentationFormat>Экран (4:3)</PresentationFormat>
  <Paragraphs>339</Paragraphs>
  <Slides>28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Regular expressions in JavaScript</vt:lpstr>
      <vt:lpstr>Регулярные выражения Regular expressions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Управляющие спецсимволы </vt:lpstr>
      <vt:lpstr>Презентация PowerPoint</vt:lpstr>
      <vt:lpstr> {min,max}</vt:lpstr>
      <vt:lpstr>Character sets</vt:lpstr>
      <vt:lpstr>Character sets</vt:lpstr>
      <vt:lpstr>Meta-символы в сharacter sets</vt:lpstr>
      <vt:lpstr>shorthand  сharacter sets</vt:lpstr>
      <vt:lpstr>Группировка символов поиска</vt:lpstr>
      <vt:lpstr>Альтернатива  |</vt:lpstr>
      <vt:lpstr>Метасимволы начала и окончания строк  </vt:lpstr>
      <vt:lpstr>References</vt:lpstr>
      <vt:lpstr>Презентация PowerPoint</vt:lpstr>
      <vt:lpstr>Эффективность повторений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Пользователь</cp:lastModifiedBy>
  <cp:revision>910</cp:revision>
  <dcterms:modified xsi:type="dcterms:W3CDTF">2020-07-17T18:40:15Z</dcterms:modified>
</cp:coreProperties>
</file>