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4"/>
  </p:notesMasterIdLst>
  <p:sldIdLst>
    <p:sldId id="256" r:id="rId2"/>
    <p:sldId id="397" r:id="rId3"/>
    <p:sldId id="463" r:id="rId4"/>
    <p:sldId id="459" r:id="rId5"/>
    <p:sldId id="462" r:id="rId6"/>
    <p:sldId id="432" r:id="rId7"/>
    <p:sldId id="425" r:id="rId8"/>
    <p:sldId id="409" r:id="rId9"/>
    <p:sldId id="414" r:id="rId10"/>
    <p:sldId id="416" r:id="rId11"/>
    <p:sldId id="444" r:id="rId12"/>
    <p:sldId id="460" r:id="rId13"/>
    <p:sldId id="473" r:id="rId14"/>
    <p:sldId id="418" r:id="rId15"/>
    <p:sldId id="448" r:id="rId16"/>
    <p:sldId id="451" r:id="rId17"/>
    <p:sldId id="445" r:id="rId18"/>
    <p:sldId id="457" r:id="rId19"/>
    <p:sldId id="454" r:id="rId20"/>
    <p:sldId id="465" r:id="rId21"/>
    <p:sldId id="466" r:id="rId22"/>
    <p:sldId id="464" r:id="rId23"/>
    <p:sldId id="467" r:id="rId24"/>
    <p:sldId id="468" r:id="rId25"/>
    <p:sldId id="469" r:id="rId26"/>
    <p:sldId id="470" r:id="rId27"/>
    <p:sldId id="471" r:id="rId28"/>
    <p:sldId id="472" r:id="rId29"/>
    <p:sldId id="318" r:id="rId30"/>
    <p:sldId id="350" r:id="rId31"/>
    <p:sldId id="353" r:id="rId32"/>
    <p:sldId id="351" r:id="rId33"/>
    <p:sldId id="352" r:id="rId34"/>
    <p:sldId id="354" r:id="rId35"/>
    <p:sldId id="357" r:id="rId36"/>
    <p:sldId id="359" r:id="rId37"/>
    <p:sldId id="358" r:id="rId38"/>
    <p:sldId id="360" r:id="rId39"/>
    <p:sldId id="362" r:id="rId40"/>
    <p:sldId id="361" r:id="rId41"/>
    <p:sldId id="363" r:id="rId42"/>
    <p:sldId id="364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3756F2"/>
    <a:srgbClr val="00602B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 autoAdjust="0"/>
    <p:restoredTop sz="72291" autoAdjust="0"/>
  </p:normalViewPr>
  <p:slideViewPr>
    <p:cSldViewPr>
      <p:cViewPr varScale="1">
        <p:scale>
          <a:sx n="90" d="100"/>
          <a:sy n="90" d="100"/>
        </p:scale>
        <p:origin x="2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440"/>
    </p:cViewPr>
  </p:notesTextViewPr>
  <p:sorterViewPr>
    <p:cViewPr>
      <p:scale>
        <a:sx n="50" d="100"/>
        <a:sy n="50" d="100"/>
      </p:scale>
      <p:origin x="0" y="185"/>
    </p:cViewPr>
  </p:sorterViewPr>
  <p:notesViewPr>
    <p:cSldViewPr>
      <p:cViewPr varScale="1">
        <p:scale>
          <a:sx n="58" d="100"/>
          <a:sy n="58" d="100"/>
        </p:scale>
        <p:origin x="-2407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Каждый объект имеет </a:t>
            </a:r>
            <a:r>
              <a:rPr lang="ru-RU" b="1" dirty="0"/>
              <a:t>свойства </a:t>
            </a:r>
            <a:r>
              <a:rPr lang="ru-RU" dirty="0"/>
              <a:t>и</a:t>
            </a:r>
            <a:r>
              <a:rPr lang="ru-RU" b="1" dirty="0"/>
              <a:t> методы</a:t>
            </a:r>
            <a:r>
              <a:rPr lang="ru-RU" dirty="0"/>
              <a:t>.</a:t>
            </a:r>
          </a:p>
          <a:p>
            <a:r>
              <a:rPr lang="ru-RU" dirty="0"/>
              <a:t>Для доступа к свойствам и методам объектов используется  так называемая </a:t>
            </a:r>
            <a:r>
              <a:rPr lang="ru-RU" b="1" i="1" dirty="0"/>
              <a:t>точечная нотация.</a:t>
            </a:r>
            <a:r>
              <a:rPr lang="en-US" b="1" i="1" dirty="0"/>
              <a:t> </a:t>
            </a:r>
            <a:r>
              <a:rPr lang="en-US" dirty="0"/>
              <a:t> </a:t>
            </a:r>
            <a:endParaRPr lang="ru-RU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0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наследования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98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свойство </a:t>
            </a:r>
            <a:r>
              <a:rPr lang="en-US" dirty="0" err="1">
                <a:solidFill>
                  <a:srgbClr val="00823B"/>
                </a:solidFill>
              </a:rPr>
              <a:t>maxNum</a:t>
            </a:r>
            <a:r>
              <a:rPr lang="ru-RU" dirty="0"/>
              <a:t> и метод </a:t>
            </a:r>
            <a:r>
              <a:rPr lang="en-US" dirty="0">
                <a:solidFill>
                  <a:srgbClr val="00823B"/>
                </a:solidFill>
              </a:rPr>
              <a:t>say </a:t>
            </a:r>
            <a:r>
              <a:rPr lang="ru-RU" dirty="0">
                <a:solidFill>
                  <a:srgbClr val="00823B"/>
                </a:solidFill>
              </a:rPr>
              <a:t>() </a:t>
            </a:r>
            <a:r>
              <a:rPr lang="ru-RU" dirty="0"/>
              <a:t>являются общими свойствами для всех  объектов.</a:t>
            </a:r>
          </a:p>
          <a:p>
            <a:endParaRPr lang="ru-RU" dirty="0"/>
          </a:p>
          <a:p>
            <a:r>
              <a:rPr lang="ru-RU" dirty="0"/>
              <a:t>Их называют </a:t>
            </a:r>
            <a:r>
              <a:rPr lang="ru-RU" dirty="0">
                <a:solidFill>
                  <a:schemeClr val="accent2"/>
                </a:solidFill>
              </a:rPr>
              <a:t>статическими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ru-RU" dirty="0">
                <a:solidFill>
                  <a:srgbClr val="C00000"/>
                </a:solidFill>
              </a:rPr>
              <a:t>статических методах</a:t>
            </a:r>
            <a:r>
              <a:rPr lang="ru-RU" dirty="0"/>
              <a:t> не доступно ключевое слово </a:t>
            </a:r>
            <a:r>
              <a:rPr lang="en-US" dirty="0">
                <a:solidFill>
                  <a:srgbClr val="0070C0"/>
                </a:solidFill>
              </a:rPr>
              <a:t>this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То есть они </a:t>
            </a:r>
            <a:r>
              <a:rPr lang="ru-RU" i="1" dirty="0">
                <a:solidFill>
                  <a:srgbClr val="0070C0"/>
                </a:solidFill>
              </a:rPr>
              <a:t>не находятся</a:t>
            </a:r>
            <a:r>
              <a:rPr lang="ru-RU" dirty="0"/>
              <a:t> в каком-то конкретном объекте, а принадлежат сразу всем объектам</a:t>
            </a:r>
          </a:p>
          <a:p>
            <a:endParaRPr lang="ru-RU" dirty="0"/>
          </a:p>
          <a:p>
            <a:r>
              <a:rPr lang="ru-RU" dirty="0"/>
              <a:t>Соответственно </a:t>
            </a:r>
            <a:r>
              <a:rPr lang="ru-RU" i="1" dirty="0">
                <a:solidFill>
                  <a:srgbClr val="0070C0"/>
                </a:solidFill>
              </a:rPr>
              <a:t>их вызов будет осуществляться через имя  конструктора</a:t>
            </a:r>
            <a:r>
              <a:rPr lang="ru-RU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2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запретить внешний доступ к свойствам и методам объекта можно, если свойства объявлять через ключевое слово </a:t>
            </a:r>
            <a:r>
              <a:rPr lang="en-US" dirty="0">
                <a:solidFill>
                  <a:schemeClr val="accent2"/>
                </a:solidFill>
              </a:rPr>
              <a:t>var</a:t>
            </a:r>
            <a:r>
              <a:rPr lang="ru-RU" dirty="0"/>
              <a:t>,</a:t>
            </a:r>
          </a:p>
          <a:p>
            <a:r>
              <a:rPr lang="ru-RU" dirty="0"/>
              <a:t>а методы как  </a:t>
            </a:r>
            <a:r>
              <a:rPr lang="en-US" dirty="0">
                <a:solidFill>
                  <a:schemeClr val="accent2"/>
                </a:solidFill>
              </a:rPr>
              <a:t>function Expression</a:t>
            </a:r>
            <a:r>
              <a:rPr lang="ru-RU" dirty="0">
                <a:solidFill>
                  <a:schemeClr val="accent2"/>
                </a:solidFill>
              </a:rPr>
              <a:t>  </a:t>
            </a:r>
            <a:endParaRPr lang="nn-NO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954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person1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dirty="0"/>
              <a:t>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'Bill',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greet</a:t>
            </a:r>
            <a:r>
              <a:rPr lang="en-US" dirty="0"/>
              <a:t>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" </a:t>
            </a:r>
            <a:r>
              <a:rPr lang="en-US" dirty="0"/>
              <a:t>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createPerson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err="1"/>
              <a:t>lName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dirty="0"/>
              <a:t>: </a:t>
            </a:r>
            <a:r>
              <a:rPr lang="en-US" dirty="0" err="1"/>
              <a:t>fName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dirty="0"/>
              <a:t>: </a:t>
            </a:r>
            <a:r>
              <a:rPr lang="en-US" dirty="0" err="1"/>
              <a:t>lName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getFullName</a:t>
            </a:r>
            <a:r>
              <a:rPr lang="en-US" dirty="0"/>
              <a:t>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dirty="0"/>
              <a:t>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"Hello " </a:t>
            </a:r>
            <a:r>
              <a:rPr lang="en-US" dirty="0"/>
              <a:t>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+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" </a:t>
            </a:r>
            <a:r>
              <a:rPr lang="en-US" dirty="0"/>
              <a:t>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/>
              <a:t>.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en-US" dirty="0"/>
              <a:t>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}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dirty="0"/>
              <a:t>}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Person = function(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Person.prototype.getFullName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function(){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console.log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"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this.firstName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" " +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this.lastName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2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Song(title, artist, duration)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this.title</a:t>
            </a:r>
            <a:r>
              <a:rPr lang="en-US" dirty="0"/>
              <a:t> = title;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this.artist</a:t>
            </a:r>
            <a:r>
              <a:rPr lang="en-US" dirty="0"/>
              <a:t> = artist;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this.duration</a:t>
            </a:r>
            <a:r>
              <a:rPr lang="en-US" dirty="0"/>
              <a:t> = duration;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this.isPlaying</a:t>
            </a:r>
            <a:r>
              <a:rPr lang="en-US" dirty="0"/>
              <a:t> = false;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Song.prototype.play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this.isPlaying</a:t>
            </a:r>
            <a:r>
              <a:rPr lang="en-US" dirty="0"/>
              <a:t> = true;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Song.prototype.stop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this.isPlaying</a:t>
            </a:r>
            <a:r>
              <a:rPr lang="en-US" dirty="0"/>
              <a:t> = false;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155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PlayList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this.songs</a:t>
            </a:r>
            <a:r>
              <a:rPr lang="en-US" dirty="0"/>
              <a:t> = []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this.currentIndex</a:t>
            </a:r>
            <a:r>
              <a:rPr lang="en-US" dirty="0"/>
              <a:t> = 0;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PlayList.prototype.add</a:t>
            </a:r>
            <a:r>
              <a:rPr lang="en-US" dirty="0"/>
              <a:t> = function(song){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this.songs.push</a:t>
            </a:r>
            <a:r>
              <a:rPr lang="en-US" dirty="0"/>
              <a:t>(song);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PlayList.prototype.play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let song = </a:t>
            </a:r>
            <a:r>
              <a:rPr lang="en-US" dirty="0" err="1"/>
              <a:t>this.songs</a:t>
            </a:r>
            <a:r>
              <a:rPr lang="en-US" dirty="0"/>
              <a:t>[</a:t>
            </a:r>
            <a:r>
              <a:rPr lang="en-US" dirty="0" err="1"/>
              <a:t>this.currentIndex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song.play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PlayList.prototype.stop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let song = </a:t>
            </a:r>
            <a:r>
              <a:rPr lang="en-US" dirty="0" err="1"/>
              <a:t>this.songs</a:t>
            </a:r>
            <a:r>
              <a:rPr lang="en-US" dirty="0"/>
              <a:t>[</a:t>
            </a:r>
            <a:r>
              <a:rPr lang="en-US" dirty="0" err="1"/>
              <a:t>this.currentIndex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song.stop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PlayList.prototype.next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this.stop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this.currentIndex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    if(</a:t>
            </a:r>
            <a:r>
              <a:rPr lang="en-US" dirty="0" err="1"/>
              <a:t>this.currentIndex</a:t>
            </a:r>
            <a:r>
              <a:rPr lang="en-US" dirty="0"/>
              <a:t> === </a:t>
            </a:r>
            <a:r>
              <a:rPr lang="en-US" dirty="0" err="1"/>
              <a:t>this.songs.length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this.currentIndex</a:t>
            </a:r>
            <a:r>
              <a:rPr lang="en-US" dirty="0"/>
              <a:t>  = 0;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let song = </a:t>
            </a:r>
            <a:r>
              <a:rPr lang="en-US" dirty="0" err="1"/>
              <a:t>this.songs</a:t>
            </a:r>
            <a:r>
              <a:rPr lang="en-US" dirty="0"/>
              <a:t>[</a:t>
            </a:r>
            <a:r>
              <a:rPr lang="en-US" dirty="0" err="1"/>
              <a:t>this.currentIndex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song.play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PlayList.prototype.render</a:t>
            </a:r>
            <a:r>
              <a:rPr lang="en-US" dirty="0"/>
              <a:t> = function(list){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list.innerHTML</a:t>
            </a:r>
            <a:r>
              <a:rPr lang="en-US" dirty="0"/>
              <a:t>  = '';</a:t>
            </a:r>
            <a:br>
              <a:rPr lang="en-US" dirty="0"/>
            </a:br>
            <a:r>
              <a:rPr lang="en-US" dirty="0"/>
              <a:t>    return </a:t>
            </a:r>
            <a:r>
              <a:rPr lang="en-US" dirty="0" err="1"/>
              <a:t>this.songs.forEach</a:t>
            </a:r>
            <a:r>
              <a:rPr lang="en-US" dirty="0"/>
              <a:t>(song =&gt; {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list.innerHTML</a:t>
            </a:r>
            <a:r>
              <a:rPr lang="en-US" dirty="0"/>
              <a:t> += </a:t>
            </a:r>
            <a:r>
              <a:rPr lang="en-US" dirty="0" err="1"/>
              <a:t>song.toHtml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})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export default </a:t>
            </a:r>
            <a:r>
              <a:rPr lang="en-US" dirty="0" err="1"/>
              <a:t>PlayList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917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Song from "./components/song";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PlayList</a:t>
            </a:r>
            <a:r>
              <a:rPr lang="en-US" dirty="0"/>
              <a:t> from "./components/playlist";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const </a:t>
            </a:r>
            <a:r>
              <a:rPr lang="en-US" dirty="0" err="1"/>
              <a:t>playList</a:t>
            </a:r>
            <a:r>
              <a:rPr lang="en-US" dirty="0"/>
              <a:t> = new </a:t>
            </a:r>
            <a:r>
              <a:rPr lang="en-US" dirty="0" err="1"/>
              <a:t>PlayList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const s1 = new Song('TEST', 'Tom', '03:12')</a:t>
            </a:r>
            <a:br>
              <a:rPr lang="en-US" dirty="0"/>
            </a:br>
            <a:r>
              <a:rPr lang="en-US" dirty="0"/>
              <a:t>const s2 = new Song('TEST 1', 'Bill', '05:22')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playList.add</a:t>
            </a:r>
            <a:r>
              <a:rPr lang="en-US" dirty="0"/>
              <a:t>(s1)</a:t>
            </a:r>
            <a:br>
              <a:rPr lang="en-US" dirty="0"/>
            </a:br>
            <a:r>
              <a:rPr lang="en-US" dirty="0" err="1"/>
              <a:t>playList.add</a:t>
            </a:r>
            <a:r>
              <a:rPr lang="en-US" dirty="0"/>
              <a:t>(s2)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const list = </a:t>
            </a:r>
            <a:r>
              <a:rPr lang="en-US" dirty="0" err="1"/>
              <a:t>document.getElementById</a:t>
            </a:r>
            <a:r>
              <a:rPr lang="en-US" dirty="0"/>
              <a:t>('list')</a:t>
            </a:r>
            <a:br>
              <a:rPr lang="en-US" dirty="0"/>
            </a:br>
            <a:r>
              <a:rPr lang="en-US" dirty="0" err="1"/>
              <a:t>playList.render</a:t>
            </a:r>
            <a:r>
              <a:rPr lang="en-US" dirty="0"/>
              <a:t>(list)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const play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btn</a:t>
            </a:r>
            <a:r>
              <a:rPr lang="en-US" dirty="0"/>
              <a:t>-play')</a:t>
            </a:r>
            <a:br>
              <a:rPr lang="en-US" dirty="0"/>
            </a:br>
            <a:r>
              <a:rPr lang="en-US" dirty="0"/>
              <a:t>const stop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btn</a:t>
            </a:r>
            <a:r>
              <a:rPr lang="en-US" dirty="0"/>
              <a:t>-stop')</a:t>
            </a:r>
            <a:br>
              <a:rPr lang="en-US" dirty="0"/>
            </a:br>
            <a:r>
              <a:rPr lang="en-US" dirty="0"/>
              <a:t>const next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btn</a:t>
            </a:r>
            <a:r>
              <a:rPr lang="en-US" dirty="0"/>
              <a:t>-next')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play.onclick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playList.play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playList.render</a:t>
            </a:r>
            <a:r>
              <a:rPr lang="en-US" dirty="0"/>
              <a:t>(list)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stop.onclick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playList.stop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playList.render</a:t>
            </a:r>
            <a:r>
              <a:rPr lang="en-US" dirty="0"/>
              <a:t>(list)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next.onclick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playList.next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playList.render</a:t>
            </a:r>
            <a:r>
              <a:rPr lang="en-US" dirty="0"/>
              <a:t>(list)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436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Media(title, duration)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this.title</a:t>
            </a:r>
            <a:r>
              <a:rPr lang="en-US" dirty="0"/>
              <a:t> = title;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this.duration</a:t>
            </a:r>
            <a:r>
              <a:rPr lang="en-US" dirty="0"/>
              <a:t> = duration;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this.isPlaying</a:t>
            </a:r>
            <a:r>
              <a:rPr lang="en-US" dirty="0"/>
              <a:t> = false;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Media.prototype.play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this.isPlaying</a:t>
            </a:r>
            <a:r>
              <a:rPr lang="en-US" dirty="0"/>
              <a:t> = true;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Media.prototype.stop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this.isPlaying</a:t>
            </a:r>
            <a:r>
              <a:rPr lang="en-US" dirty="0"/>
              <a:t> = false;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export default Media;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5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Media from "./media";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 Movie(title, year, duration)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this.year</a:t>
            </a:r>
            <a:r>
              <a:rPr lang="en-US" dirty="0"/>
              <a:t> = year;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Media.call</a:t>
            </a:r>
            <a:r>
              <a:rPr lang="en-US" dirty="0"/>
              <a:t>(this, title, duration)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Movie.prototype</a:t>
            </a:r>
            <a:r>
              <a:rPr lang="en-US" dirty="0"/>
              <a:t> = </a:t>
            </a:r>
            <a:r>
              <a:rPr lang="en-US" dirty="0" err="1"/>
              <a:t>Object.create</a:t>
            </a:r>
            <a:r>
              <a:rPr lang="en-US" dirty="0"/>
              <a:t>(</a:t>
            </a:r>
            <a:r>
              <a:rPr lang="en-US" dirty="0" err="1"/>
              <a:t>Media.prototype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Movie.prototype.constructor</a:t>
            </a:r>
            <a:r>
              <a:rPr lang="en-US" dirty="0"/>
              <a:t> = Movie;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Movie.prototype.toHtml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return `&lt;div class="row py-3 ${</a:t>
            </a:r>
            <a:r>
              <a:rPr lang="en-US" dirty="0" err="1"/>
              <a:t>this.isPlaying</a:t>
            </a:r>
            <a:r>
              <a:rPr lang="en-US" dirty="0"/>
              <a:t> ? 'current': ''}"&gt;</a:t>
            </a:r>
            <a:br>
              <a:rPr lang="en-US" dirty="0"/>
            </a:br>
            <a:r>
              <a:rPr lang="en-US" dirty="0"/>
              <a:t>    &lt;div class="col-sm-9"&gt;${</a:t>
            </a:r>
            <a:r>
              <a:rPr lang="en-US" dirty="0" err="1"/>
              <a:t>this.title</a:t>
            </a:r>
            <a:r>
              <a:rPr lang="en-US" dirty="0"/>
              <a:t>} - ${</a:t>
            </a:r>
            <a:r>
              <a:rPr lang="en-US" dirty="0" err="1"/>
              <a:t>this.year</a:t>
            </a:r>
            <a:r>
              <a:rPr lang="en-US" dirty="0"/>
              <a:t>}&lt;/div&gt;</a:t>
            </a:r>
            <a:br>
              <a:rPr lang="en-US" dirty="0"/>
            </a:br>
            <a:r>
              <a:rPr lang="en-US" dirty="0"/>
              <a:t>    &lt;div class="col-sm-3"&gt;${</a:t>
            </a:r>
            <a:r>
              <a:rPr lang="en-US" dirty="0" err="1"/>
              <a:t>this.duration</a:t>
            </a:r>
            <a:r>
              <a:rPr lang="en-US" dirty="0"/>
              <a:t>}&lt;/div&gt;</a:t>
            </a:r>
            <a:br>
              <a:rPr lang="en-US" dirty="0"/>
            </a:br>
            <a:r>
              <a:rPr lang="en-US" dirty="0"/>
              <a:t>&lt;/div&gt;`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export default Movie;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19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1.function Song(title, artist, duration)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this.artist</a:t>
            </a:r>
            <a:r>
              <a:rPr lang="en-US" dirty="0"/>
              <a:t> = artist;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Media.call</a:t>
            </a:r>
            <a:r>
              <a:rPr lang="en-US" dirty="0"/>
              <a:t>(this, title, duration)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Song.prototype</a:t>
            </a:r>
            <a:r>
              <a:rPr lang="en-US" dirty="0"/>
              <a:t> = </a:t>
            </a:r>
            <a:r>
              <a:rPr lang="en-US" dirty="0" err="1"/>
              <a:t>Object.create</a:t>
            </a:r>
            <a:r>
              <a:rPr lang="en-US" dirty="0"/>
              <a:t>(</a:t>
            </a:r>
            <a:r>
              <a:rPr lang="en-US" dirty="0" err="1"/>
              <a:t>Media.prototype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Song.prototype.constructor</a:t>
            </a:r>
            <a:r>
              <a:rPr lang="en-US" dirty="0"/>
              <a:t> = Song;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Song.prototype.html</a:t>
            </a:r>
            <a:r>
              <a:rPr lang="en-US" dirty="0"/>
              <a:t> = function(){</a:t>
            </a:r>
            <a:br>
              <a:rPr lang="en-US" dirty="0"/>
            </a:br>
            <a:r>
              <a:rPr lang="en-US" dirty="0"/>
              <a:t>    return `&lt;div class="row py-3 ${</a:t>
            </a:r>
            <a:r>
              <a:rPr lang="en-US" dirty="0" err="1"/>
              <a:t>this.isPlaying</a:t>
            </a:r>
            <a:r>
              <a:rPr lang="en-US" dirty="0"/>
              <a:t> ? 'current': ''}"&gt;</a:t>
            </a:r>
            <a:br>
              <a:rPr lang="en-US" dirty="0"/>
            </a:br>
            <a:r>
              <a:rPr lang="en-US" dirty="0"/>
              <a:t>    &lt;div class="col-sm-9"&gt;${</a:t>
            </a:r>
            <a:r>
              <a:rPr lang="en-US" dirty="0" err="1"/>
              <a:t>this.title</a:t>
            </a:r>
            <a:r>
              <a:rPr lang="en-US" dirty="0"/>
              <a:t>} - ${</a:t>
            </a:r>
            <a:r>
              <a:rPr lang="en-US" dirty="0" err="1"/>
              <a:t>this.artist</a:t>
            </a:r>
            <a:r>
              <a:rPr lang="en-US" dirty="0"/>
              <a:t>}&lt;/div&gt;</a:t>
            </a:r>
            <a:br>
              <a:rPr lang="en-US" dirty="0"/>
            </a:br>
            <a:r>
              <a:rPr lang="en-US" dirty="0"/>
              <a:t>    &lt;div class="col-sm-3"&gt;${</a:t>
            </a:r>
            <a:r>
              <a:rPr lang="en-US" dirty="0" err="1"/>
              <a:t>this.duration</a:t>
            </a:r>
            <a:r>
              <a:rPr lang="en-US" dirty="0"/>
              <a:t>}&lt;/div&gt;</a:t>
            </a:r>
            <a:br>
              <a:rPr lang="en-US" dirty="0"/>
            </a:br>
            <a:r>
              <a:rPr lang="en-US" dirty="0"/>
              <a:t>&lt;/div&gt;`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2. const </a:t>
            </a:r>
            <a:r>
              <a:rPr lang="en-US" dirty="0" err="1"/>
              <a:t>playList</a:t>
            </a:r>
            <a:r>
              <a:rPr lang="en-US" dirty="0"/>
              <a:t> = new </a:t>
            </a:r>
            <a:r>
              <a:rPr lang="en-US" dirty="0" err="1"/>
              <a:t>PlayList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const s1 = new Song('TEST', 'Tom', '03:12')</a:t>
            </a:r>
            <a:br>
              <a:rPr lang="en-US" dirty="0"/>
            </a:br>
            <a:r>
              <a:rPr lang="en-US" dirty="0"/>
              <a:t>const s2 = new Song('TEST 1', 'Bill', '05:22')</a:t>
            </a:r>
            <a:br>
              <a:rPr lang="en-US" dirty="0"/>
            </a:br>
            <a:r>
              <a:rPr lang="en-US" dirty="0"/>
              <a:t>const m1 = new Movie('Man of steel', 2012, '02:33:15')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playList.add</a:t>
            </a:r>
            <a:r>
              <a:rPr lang="en-US" dirty="0"/>
              <a:t>(s1)</a:t>
            </a:r>
            <a:br>
              <a:rPr lang="en-US" dirty="0"/>
            </a:br>
            <a:r>
              <a:rPr lang="en-US" dirty="0" err="1"/>
              <a:t>playList.add</a:t>
            </a:r>
            <a:r>
              <a:rPr lang="en-US" dirty="0"/>
              <a:t>(s2)</a:t>
            </a:r>
            <a:br>
              <a:rPr lang="en-US" dirty="0"/>
            </a:br>
            <a:r>
              <a:rPr lang="en-US" dirty="0" err="1"/>
              <a:t>playList.add</a:t>
            </a:r>
            <a:r>
              <a:rPr lang="en-US" dirty="0"/>
              <a:t>(m1)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64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В классических языках программирования </a:t>
            </a:r>
            <a:r>
              <a:rPr lang="en-US" b="1" dirty="0">
                <a:solidFill>
                  <a:schemeClr val="accent3"/>
                </a:solidFill>
              </a:rPr>
              <a:t>Object</a:t>
            </a:r>
            <a:r>
              <a:rPr lang="en-US" b="1" dirty="0"/>
              <a:t> </a:t>
            </a:r>
            <a:r>
              <a:rPr lang="uk-UA" b="1" dirty="0" err="1"/>
              <a:t>называется</a:t>
            </a:r>
            <a:r>
              <a:rPr lang="uk-UA" b="1" dirty="0"/>
              <a:t> класом - </a:t>
            </a:r>
            <a:r>
              <a:rPr lang="ru-RU" b="1" dirty="0"/>
              <a:t>шаблоном (</a:t>
            </a:r>
            <a:r>
              <a:rPr lang="en-US" b="1" dirty="0">
                <a:solidFill>
                  <a:srgbClr val="0070C0"/>
                </a:solidFill>
              </a:rPr>
              <a:t>blueprint</a:t>
            </a:r>
            <a:r>
              <a:rPr lang="ru-RU" b="1" dirty="0"/>
              <a:t>) по которому мы будем создавать </a:t>
            </a:r>
          </a:p>
          <a:p>
            <a:r>
              <a:rPr lang="ru-RU" b="1" dirty="0"/>
              <a:t>его экземпляры (объекты).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500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конструктор вызывается когда мы создаем </a:t>
            </a:r>
            <a:r>
              <a:rPr lang="ru-RU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объект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с помощью ключевого слова </a:t>
            </a:r>
            <a:r>
              <a:rPr lang="ru-RU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new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/>
              <a:t>Класс содержит </a:t>
            </a:r>
            <a:r>
              <a:rPr lang="ru-RU" b="1" dirty="0">
                <a:solidFill>
                  <a:schemeClr val="accent2"/>
                </a:solidFill>
              </a:rPr>
              <a:t>свойства</a:t>
            </a:r>
            <a:r>
              <a:rPr lang="ru-RU" b="1" dirty="0"/>
              <a:t> и </a:t>
            </a:r>
            <a:r>
              <a:rPr lang="ru-RU" b="1" dirty="0">
                <a:solidFill>
                  <a:schemeClr val="accent2"/>
                </a:solidFill>
              </a:rPr>
              <a:t>методы</a:t>
            </a:r>
          </a:p>
          <a:p>
            <a:r>
              <a:rPr lang="ru-RU" b="1" dirty="0"/>
              <a:t>Свойства как правило определяются в конструкторе класса</a:t>
            </a:r>
            <a:endParaRPr lang="da-DK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3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Это свойства </a:t>
            </a:r>
            <a:r>
              <a:rPr lang="ru-RU" dirty="0"/>
              <a:t> </a:t>
            </a:r>
            <a:r>
              <a:rPr lang="ru-RU" b="1" dirty="0"/>
              <a:t>которые не принадлежат экземпляру объекта. </a:t>
            </a:r>
          </a:p>
          <a:p>
            <a:r>
              <a:rPr lang="ru-RU" b="1" dirty="0"/>
              <a:t>То есть если создать несколько объектов от одного класса, статические свойства и методы будут общими для все этих объектов.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26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- принадлежат не объекту а классу;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/>
              <a:t>вызываются относительно имени класса;</a:t>
            </a:r>
          </a:p>
          <a:p>
            <a:r>
              <a:rPr lang="ru-RU" b="1" dirty="0"/>
              <a:t>- в </a:t>
            </a:r>
            <a:r>
              <a:rPr lang="da-DK" b="1" dirty="0" err="1"/>
              <a:t>static</a:t>
            </a:r>
            <a:r>
              <a:rPr lang="da-DK" b="1" dirty="0"/>
              <a:t> </a:t>
            </a:r>
            <a:r>
              <a:rPr lang="ru-RU" b="1" dirty="0"/>
              <a:t>методах недоступна переменная </a:t>
            </a:r>
            <a:r>
              <a:rPr lang="da-DK" b="1" dirty="0" err="1"/>
              <a:t>this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130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Все свойства и методы родительского класса наследуются дочерним классом 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494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То есть при создании объекта от подкласса в котором </a:t>
            </a:r>
            <a:r>
              <a:rPr lang="ru-RU" b="1" i="1" dirty="0">
                <a:solidFill>
                  <a:srgbClr val="0070C0"/>
                </a:solidFill>
              </a:rPr>
              <a:t>не определен конструктор</a:t>
            </a:r>
            <a:r>
              <a:rPr lang="ru-RU" b="1" dirty="0"/>
              <a:t>, вызывается конструктор </a:t>
            </a:r>
            <a:r>
              <a:rPr lang="en-US" b="1" dirty="0"/>
              <a:t>super </a:t>
            </a:r>
            <a:r>
              <a:rPr lang="uk-UA" b="1" dirty="0" err="1"/>
              <a:t>класса</a:t>
            </a:r>
            <a:endParaRPr lang="uk-UA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32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b="1" dirty="0"/>
              <a:t>Но </a:t>
            </a:r>
            <a:r>
              <a:rPr lang="uk-UA" b="1" dirty="0" err="1"/>
              <a:t>если</a:t>
            </a:r>
            <a:r>
              <a:rPr lang="uk-UA" b="1" dirty="0"/>
              <a:t> </a:t>
            </a:r>
            <a:r>
              <a:rPr lang="uk-UA" b="1" dirty="0" err="1"/>
              <a:t>мы</a:t>
            </a:r>
            <a:r>
              <a:rPr lang="uk-UA" b="1" dirty="0"/>
              <a:t> </a:t>
            </a:r>
            <a:r>
              <a:rPr lang="uk-UA" b="1" dirty="0" err="1"/>
              <a:t>определяем</a:t>
            </a:r>
            <a:r>
              <a:rPr lang="uk-UA" b="1" dirty="0"/>
              <a:t> в </a:t>
            </a:r>
            <a:r>
              <a:rPr lang="uk-UA" b="1" dirty="0" err="1"/>
              <a:t>подклассе</a:t>
            </a:r>
            <a:r>
              <a:rPr lang="uk-UA" b="1" dirty="0"/>
              <a:t> конструктор, </a:t>
            </a:r>
            <a:r>
              <a:rPr lang="uk-UA" b="1" dirty="0" err="1"/>
              <a:t>нужно</a:t>
            </a:r>
            <a:r>
              <a:rPr lang="uk-UA" b="1" dirty="0"/>
              <a:t> </a:t>
            </a:r>
            <a:r>
              <a:rPr lang="uk-UA" b="1" dirty="0" err="1"/>
              <a:t>обязательно</a:t>
            </a:r>
            <a:r>
              <a:rPr lang="uk-UA" b="1" dirty="0"/>
              <a:t> в </a:t>
            </a:r>
            <a:r>
              <a:rPr lang="uk-UA" b="1" dirty="0" err="1"/>
              <a:t>нем</a:t>
            </a:r>
            <a:r>
              <a:rPr lang="uk-UA" b="1" dirty="0"/>
              <a:t> </a:t>
            </a:r>
            <a:r>
              <a:rPr lang="uk-UA" b="1" dirty="0" err="1"/>
              <a:t>вызывать</a:t>
            </a:r>
            <a:r>
              <a:rPr lang="uk-UA" b="1" dirty="0"/>
              <a:t> конструктор </a:t>
            </a:r>
            <a:r>
              <a:rPr lang="en-US" b="1" dirty="0"/>
              <a:t>super </a:t>
            </a:r>
            <a:r>
              <a:rPr lang="uk-UA" b="1" dirty="0" err="1"/>
              <a:t>класса</a:t>
            </a:r>
            <a:r>
              <a:rPr lang="uk-UA" b="1" dirty="0"/>
              <a:t> 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354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В наследуемый конструктор должны передаваться все свойства, которые объявлены в родительском конструкторе 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3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Как уже говорилось, все свойства и методы </a:t>
            </a:r>
            <a:r>
              <a:rPr lang="en-US" b="1" dirty="0"/>
              <a:t>super </a:t>
            </a:r>
            <a:r>
              <a:rPr lang="uk-UA" b="1" dirty="0" err="1"/>
              <a:t>класса</a:t>
            </a:r>
            <a:r>
              <a:rPr lang="uk-UA" b="1" dirty="0"/>
              <a:t> </a:t>
            </a:r>
            <a:r>
              <a:rPr lang="ru-RU" b="1" dirty="0"/>
              <a:t>наследуются в подклассе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34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В подклассе можно переопределить методы и свойства </a:t>
            </a:r>
            <a:r>
              <a:rPr lang="en-US" b="1" dirty="0"/>
              <a:t>super </a:t>
            </a:r>
            <a:r>
              <a:rPr lang="uk-UA" b="1" dirty="0" err="1"/>
              <a:t>класса</a:t>
            </a:r>
            <a:endParaRPr lang="da-DK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4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40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>
                <a:solidFill>
                  <a:schemeClr val="accent2"/>
                </a:solidFill>
              </a:rPr>
              <a:t>hasOwnProperty</a:t>
            </a:r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ru-RU" dirty="0"/>
              <a:t> объекта проверяет, имеет ли объект собственное свойство с указанным именем.</a:t>
            </a:r>
            <a:endParaRPr lang="en-US" dirty="0"/>
          </a:p>
          <a:p>
            <a:r>
              <a:rPr lang="ru-RU" dirty="0"/>
              <a:t>Для наследуемых свойств он возвращает </a:t>
            </a:r>
            <a:r>
              <a:rPr lang="ru-RU" dirty="0" err="1"/>
              <a:t>false</a:t>
            </a:r>
            <a:r>
              <a:rPr lang="ru-RU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91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если объект будет иметь много таких методов – это лишняя работа и они будут разбросаны по всему коду. </a:t>
            </a:r>
          </a:p>
          <a:p>
            <a:endParaRPr lang="ru-RU" dirty="0"/>
          </a:p>
          <a:p>
            <a:r>
              <a:rPr lang="ru-RU" dirty="0"/>
              <a:t>Лучшее решение – использование свойства объекта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prototype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 err="1">
                <a:solidFill>
                  <a:schemeClr val="accent2"/>
                </a:solidFill>
              </a:rPr>
              <a:t>Прототи́п</a:t>
            </a:r>
            <a:r>
              <a:rPr lang="ru-RU" b="0" dirty="0"/>
              <a:t>  - (от др.-греч. — </a:t>
            </a:r>
            <a:r>
              <a:rPr lang="ru-RU" dirty="0"/>
              <a:t>отпечаток, оттиск; первообраз</a:t>
            </a:r>
            <a:r>
              <a:rPr lang="ru-RU" b="0" dirty="0"/>
              <a:t>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31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В </a:t>
            </a:r>
            <a:r>
              <a:rPr lang="en-US" b="1" dirty="0"/>
              <a:t>JavaScript</a:t>
            </a:r>
            <a:r>
              <a:rPr lang="ru-RU" b="1" dirty="0"/>
              <a:t> как только мы определяем функцию, одновременно создается еще один </a:t>
            </a:r>
            <a:r>
              <a:rPr lang="ru-RU" b="1" dirty="0">
                <a:solidFill>
                  <a:srgbClr val="3756F2"/>
                </a:solidFill>
              </a:rPr>
              <a:t>объект</a:t>
            </a:r>
            <a:r>
              <a:rPr lang="ru-RU" b="1" dirty="0"/>
              <a:t> – так называемый </a:t>
            </a:r>
            <a:r>
              <a:rPr lang="ru-RU" b="1" dirty="0">
                <a:solidFill>
                  <a:schemeClr val="accent2"/>
                </a:solidFill>
              </a:rPr>
              <a:t>прототип </a:t>
            </a:r>
            <a:r>
              <a:rPr lang="ru-RU" b="1" dirty="0"/>
              <a:t>имя которого совпадает с функцией, и он связан ссылками с функцией.</a:t>
            </a:r>
            <a:endParaRPr lang="en-US" b="1" dirty="0"/>
          </a:p>
          <a:p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2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Но метод </a:t>
            </a:r>
            <a:r>
              <a:rPr lang="en-US" b="1" dirty="0">
                <a:solidFill>
                  <a:srgbClr val="C00000"/>
                </a:solidFill>
              </a:rPr>
              <a:t>say</a:t>
            </a:r>
            <a:r>
              <a:rPr lang="en-US" b="1" dirty="0"/>
              <a:t> </a:t>
            </a:r>
            <a:r>
              <a:rPr lang="ru-RU" b="1" dirty="0"/>
              <a:t>можно определить в прототипе функции-конструктор, и объект, при вызове этого метода будет его находить в прототипе.</a:t>
            </a:r>
            <a:r>
              <a:rPr lang="en-US" b="1" dirty="0"/>
              <a:t> </a:t>
            </a:r>
            <a:r>
              <a:rPr lang="ru-RU" b="1" dirty="0"/>
              <a:t>То есть получим общий метод для всех объектов, созданных от функции-конструктора.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98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и свойства добавляются в объект с использованием  свойства </a:t>
            </a:r>
            <a:r>
              <a:rPr lang="ru-RU" dirty="0" err="1">
                <a:solidFill>
                  <a:schemeClr val="accent2"/>
                </a:solidFill>
              </a:rPr>
              <a:t>prototype</a:t>
            </a:r>
            <a:r>
              <a:rPr lang="ru-RU" dirty="0"/>
              <a:t>, которое является объектом, а поэтому будет содержать свойства и методы для всех объектов, созданных от этого класса.</a:t>
            </a:r>
          </a:p>
          <a:p>
            <a:endParaRPr lang="ru-RU" dirty="0"/>
          </a:p>
          <a:p>
            <a:r>
              <a:rPr lang="ru-RU" dirty="0"/>
              <a:t>Польза - все свойства и методы объекта </a:t>
            </a:r>
            <a:r>
              <a:rPr lang="en-US" dirty="0">
                <a:solidFill>
                  <a:schemeClr val="accent2"/>
                </a:solidFill>
              </a:rPr>
              <a:t>prototype</a:t>
            </a:r>
            <a:r>
              <a:rPr lang="en-US" dirty="0"/>
              <a:t>  </a:t>
            </a:r>
            <a:r>
              <a:rPr lang="uk-UA" dirty="0"/>
              <a:t>ра</a:t>
            </a:r>
            <a:r>
              <a:rPr lang="ru-RU" dirty="0" err="1"/>
              <a:t>зделяются</a:t>
            </a:r>
            <a:r>
              <a:rPr lang="ru-RU" dirty="0"/>
              <a:t> между всеми экземплярами класса.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4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Переписываем прототип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46FDC-1031-4836-92F9-245DF2638E3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4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80728"/>
            <a:ext cx="8784976" cy="32403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OOP in </a:t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JavaScript</a:t>
            </a:r>
            <a:br>
              <a:rPr lang="en-US" sz="54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ru-RU" sz="13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395" y="49710"/>
            <a:ext cx="497388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Недостатки </a:t>
            </a:r>
            <a:r>
              <a:rPr lang="en-US" b="1" dirty="0"/>
              <a:t>Constructor Pattern</a:t>
            </a:r>
            <a:r>
              <a:rPr lang="ru-RU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841" y="2303369"/>
            <a:ext cx="8928992" cy="2308324"/>
          </a:xfrm>
          <a:prstGeom prst="rect">
            <a:avLst/>
          </a:prstGeom>
          <a:solidFill>
            <a:srgbClr val="FFC0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Всякий раз, когда мы создаем объекты </a:t>
            </a:r>
          </a:p>
          <a:p>
            <a:r>
              <a:rPr lang="ru-RU" dirty="0"/>
              <a:t>	</a:t>
            </a:r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 a1 = new Person("Bill");</a:t>
            </a:r>
          </a:p>
          <a:p>
            <a:r>
              <a:rPr lang="ru-RU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 a2 = new Person("Tom");</a:t>
            </a:r>
          </a:p>
          <a:p>
            <a:endParaRPr lang="ru-RU" dirty="0">
              <a:solidFill>
                <a:srgbClr val="7030A0"/>
              </a:solidFill>
            </a:endParaRPr>
          </a:p>
          <a:p>
            <a:r>
              <a:rPr lang="ru-RU" dirty="0"/>
              <a:t>метод </a:t>
            </a:r>
            <a:r>
              <a:rPr lang="en-US" dirty="0">
                <a:solidFill>
                  <a:srgbClr val="0070C0"/>
                </a:solidFill>
              </a:rPr>
              <a:t>say() </a:t>
            </a:r>
            <a:r>
              <a:rPr lang="ru-RU" i="1" dirty="0">
                <a:solidFill>
                  <a:schemeClr val="accent2"/>
                </a:solidFill>
              </a:rPr>
              <a:t>будет собственным </a:t>
            </a:r>
            <a:r>
              <a:rPr lang="ru-RU" dirty="0"/>
              <a:t>у каждого объекта</a:t>
            </a:r>
            <a:endParaRPr lang="en-US" dirty="0"/>
          </a:p>
          <a:p>
            <a:r>
              <a:rPr lang="ru-RU" dirty="0"/>
              <a:t>Это легко проверить</a:t>
            </a:r>
          </a:p>
          <a:p>
            <a:endParaRPr lang="ru-RU" dirty="0"/>
          </a:p>
          <a:p>
            <a:r>
              <a:rPr lang="en-US" dirty="0">
                <a:solidFill>
                  <a:srgbClr val="7030A0"/>
                </a:solidFill>
              </a:rPr>
              <a:t>console(a1.say === a2. say, "</a:t>
            </a:r>
            <a:r>
              <a:rPr lang="ru-RU" dirty="0">
                <a:solidFill>
                  <a:srgbClr val="7030A0"/>
                </a:solidFill>
              </a:rPr>
              <a:t>это общий метод</a:t>
            </a:r>
            <a:r>
              <a:rPr lang="en-US" dirty="0">
                <a:solidFill>
                  <a:srgbClr val="7030A0"/>
                </a:solidFill>
              </a:rPr>
              <a:t>");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//false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841" y="548680"/>
            <a:ext cx="8928992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Person(name){</a:t>
            </a:r>
          </a:p>
          <a:p>
            <a:r>
              <a:rPr lang="ru-RU" dirty="0"/>
              <a:t>	</a:t>
            </a:r>
            <a:r>
              <a:rPr lang="en-US" dirty="0">
                <a:solidFill>
                  <a:srgbClr val="3756F2"/>
                </a:solidFill>
              </a:rPr>
              <a:t>this.name</a:t>
            </a:r>
            <a:r>
              <a:rPr lang="en-US" dirty="0"/>
              <a:t> = name</a:t>
            </a:r>
          </a:p>
          <a:p>
            <a:r>
              <a:rPr lang="ru-RU" dirty="0"/>
              <a:t>	</a:t>
            </a:r>
            <a:r>
              <a:rPr lang="en-US" dirty="0" err="1">
                <a:solidFill>
                  <a:schemeClr val="accent2"/>
                </a:solidFill>
              </a:rPr>
              <a:t>this.say</a:t>
            </a:r>
            <a:r>
              <a:rPr lang="en-US" dirty="0"/>
              <a:t> = function(){</a:t>
            </a:r>
          </a:p>
          <a:p>
            <a:r>
              <a:rPr lang="en-US" dirty="0"/>
              <a:t>		return "I am " + </a:t>
            </a:r>
            <a:r>
              <a:rPr lang="en-US" dirty="0">
                <a:solidFill>
                  <a:srgbClr val="3756F2"/>
                </a:solidFill>
              </a:rPr>
              <a:t>this.name</a:t>
            </a:r>
          </a:p>
          <a:p>
            <a:r>
              <a:rPr lang="en-US" dirty="0"/>
              <a:t>	};</a:t>
            </a:r>
            <a:endParaRPr lang="ru-RU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64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515" y="116632"/>
            <a:ext cx="890096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Наберите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в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консоли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chrome</a:t>
            </a:r>
          </a:p>
          <a:p>
            <a:r>
              <a:rPr lang="en-US" b="1" dirty="0">
                <a:solidFill>
                  <a:srgbClr val="0070C0"/>
                </a:solidFill>
              </a:rPr>
              <a:t>(function(){}).prototype</a:t>
            </a:r>
            <a:r>
              <a:rPr lang="en-US" b="1" dirty="0"/>
              <a:t> – </a:t>
            </a:r>
            <a:r>
              <a:rPr lang="uk-UA" b="1" dirty="0"/>
              <a:t>увидим прототип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0099" y="1988840"/>
            <a:ext cx="8900969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Каждый объект </a:t>
            </a:r>
            <a:r>
              <a:rPr lang="en-US" b="1" dirty="0">
                <a:solidFill>
                  <a:srgbClr val="0070C0"/>
                </a:solidFill>
              </a:rPr>
              <a:t>prototype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ru-RU" b="1" dirty="0"/>
              <a:t>имеет свойство </a:t>
            </a:r>
            <a:r>
              <a:rPr lang="en-US" b="1" dirty="0">
                <a:solidFill>
                  <a:srgbClr val="0070C0"/>
                </a:solidFill>
              </a:rPr>
              <a:t>constructor</a:t>
            </a:r>
            <a:r>
              <a:rPr lang="en-US" b="1" dirty="0"/>
              <a:t> </a:t>
            </a:r>
            <a:r>
              <a:rPr lang="ru-RU" b="1" dirty="0"/>
              <a:t>который указывает на функцию</a:t>
            </a:r>
          </a:p>
          <a:p>
            <a:endParaRPr lang="ru-RU" b="1" dirty="0"/>
          </a:p>
          <a:p>
            <a:r>
              <a:rPr lang="en-US" b="1" dirty="0">
                <a:solidFill>
                  <a:srgbClr val="0070C0"/>
                </a:solidFill>
              </a:rPr>
              <a:t>function foo(){}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foo.prototype.constructor</a:t>
            </a:r>
            <a:r>
              <a:rPr lang="en-US" b="1" dirty="0">
                <a:solidFill>
                  <a:srgbClr val="0070C0"/>
                </a:solidFill>
              </a:rPr>
              <a:t> === foo</a:t>
            </a:r>
            <a:r>
              <a:rPr lang="en-US" b="1" dirty="0"/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 true 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42935" y="4005064"/>
            <a:ext cx="8321023" cy="2384847"/>
            <a:chOff x="-913287" y="1276591"/>
            <a:chExt cx="5519927" cy="1582039"/>
          </a:xfrm>
        </p:grpSpPr>
        <p:sp>
          <p:nvSpPr>
            <p:cNvPr id="5" name="Овал 4"/>
            <p:cNvSpPr/>
            <p:nvPr/>
          </p:nvSpPr>
          <p:spPr>
            <a:xfrm>
              <a:off x="-913287" y="1276591"/>
              <a:ext cx="1582040" cy="15820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Foo</a:t>
              </a:r>
              <a:endParaRPr lang="ru-RU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555776" y="1324360"/>
              <a:ext cx="2050864" cy="13125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</a:rPr>
                <a:t>Prototype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477681" y="2067610"/>
              <a:ext cx="2078095" cy="798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H="1">
              <a:off x="553902" y="2420888"/>
              <a:ext cx="231218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-416281" y="1953093"/>
              <a:ext cx="1071961" cy="24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prototype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1090" y="2298386"/>
              <a:ext cx="1430019" cy="24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constructor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9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60032" y="2348880"/>
            <a:ext cx="4176464" cy="230832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>
                <a:solidFill>
                  <a:srgbClr val="C00000"/>
                </a:solidFill>
              </a:rPr>
              <a:t>Foo</a:t>
            </a:r>
            <a:r>
              <a:rPr lang="en-US" dirty="0"/>
              <a:t>(who){</a:t>
            </a:r>
          </a:p>
          <a:p>
            <a:r>
              <a:rPr lang="ru-RU" dirty="0"/>
              <a:t>  </a:t>
            </a:r>
            <a:r>
              <a:rPr lang="en-US" dirty="0">
                <a:solidFill>
                  <a:srgbClr val="3756F2"/>
                </a:solidFill>
              </a:rPr>
              <a:t>this.me</a:t>
            </a:r>
            <a:r>
              <a:rPr lang="en-US" dirty="0"/>
              <a:t> = who</a:t>
            </a:r>
          </a:p>
          <a:p>
            <a:r>
              <a:rPr lang="ru-RU" dirty="0"/>
              <a:t>  </a:t>
            </a:r>
            <a:r>
              <a:rPr lang="en-US" dirty="0" err="1"/>
              <a:t>this.</a:t>
            </a:r>
            <a:r>
              <a:rPr lang="en-US" dirty="0" err="1">
                <a:solidFill>
                  <a:schemeClr val="accent2"/>
                </a:solidFill>
              </a:rPr>
              <a:t>say</a:t>
            </a:r>
            <a:r>
              <a:rPr lang="en-US" dirty="0"/>
              <a:t> = function(){</a:t>
            </a:r>
          </a:p>
          <a:p>
            <a:r>
              <a:rPr lang="ru-RU" dirty="0"/>
              <a:t> </a:t>
            </a:r>
            <a:r>
              <a:rPr lang="en-US" dirty="0"/>
              <a:t>	return </a:t>
            </a:r>
            <a:r>
              <a:rPr lang="en-US" dirty="0">
                <a:solidFill>
                  <a:srgbClr val="3756F2"/>
                </a:solidFill>
              </a:rPr>
              <a:t>this.me</a:t>
            </a:r>
          </a:p>
          <a:p>
            <a:r>
              <a:rPr lang="ru-RU" dirty="0"/>
              <a:t>   </a:t>
            </a:r>
            <a:r>
              <a:rPr lang="en-US" dirty="0"/>
              <a:t>}</a:t>
            </a:r>
            <a:endParaRPr lang="ru-RU" dirty="0"/>
          </a:p>
          <a:p>
            <a:r>
              <a:rPr lang="en-US" dirty="0"/>
              <a:t>}</a:t>
            </a:r>
          </a:p>
          <a:p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u1 = new Foo("Bill");</a:t>
            </a:r>
          </a:p>
          <a:p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u2 = new Foo("Tom");</a:t>
            </a:r>
            <a:endParaRPr lang="en-US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4355976" y="277265"/>
            <a:ext cx="4536503" cy="1783583"/>
            <a:chOff x="2483768" y="-515439"/>
            <a:chExt cx="6552726" cy="2576287"/>
          </a:xfrm>
        </p:grpSpPr>
        <p:sp>
          <p:nvSpPr>
            <p:cNvPr id="6" name="Овал 5"/>
            <p:cNvSpPr/>
            <p:nvPr/>
          </p:nvSpPr>
          <p:spPr>
            <a:xfrm>
              <a:off x="4499990" y="-515439"/>
              <a:ext cx="2144239" cy="21442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Object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52318" y="-55388"/>
              <a:ext cx="1584176" cy="1368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6673955" y="556680"/>
              <a:ext cx="808090" cy="8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12" idx="3"/>
            </p:cNvCxnSpPr>
            <p:nvPr/>
          </p:nvCxnSpPr>
          <p:spPr>
            <a:xfrm>
              <a:off x="2483768" y="2060848"/>
              <a:ext cx="5760639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V="1">
              <a:off x="8274134" y="1332768"/>
              <a:ext cx="0" cy="728080"/>
            </a:xfrm>
            <a:prstGeom prst="straightConnector1">
              <a:avLst/>
            </a:prstGeom>
            <a:ln w="38100">
              <a:solidFill>
                <a:srgbClr val="3756F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/>
          <p:cNvGrpSpPr/>
          <p:nvPr/>
        </p:nvGrpSpPr>
        <p:grpSpPr>
          <a:xfrm>
            <a:off x="0" y="1372127"/>
            <a:ext cx="4355976" cy="1480809"/>
            <a:chOff x="0" y="1372127"/>
            <a:chExt cx="4355976" cy="1480809"/>
          </a:xfrm>
        </p:grpSpPr>
        <p:sp>
          <p:nvSpPr>
            <p:cNvPr id="11" name="Овал 10"/>
            <p:cNvSpPr/>
            <p:nvPr/>
          </p:nvSpPr>
          <p:spPr>
            <a:xfrm>
              <a:off x="0" y="1484784"/>
              <a:ext cx="1152128" cy="11521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Foo</a:t>
              </a:r>
              <a:endParaRPr lang="ru-RU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2555776" y="1484784"/>
              <a:ext cx="1800200" cy="11521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1152128" y="1844824"/>
              <a:ext cx="14036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flipH="1">
              <a:off x="1043608" y="2420888"/>
              <a:ext cx="151216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82065" y="1372127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prototype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6504" y="24836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constructor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35495" y="4139352"/>
            <a:ext cx="2127633" cy="1078806"/>
            <a:chOff x="35495" y="4870474"/>
            <a:chExt cx="2127633" cy="1078806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495" y="5229200"/>
              <a:ext cx="2127633" cy="72008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me = "Bill"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say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170" y="4870474"/>
              <a:ext cx="46038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u1</a:t>
              </a:r>
              <a:endParaRPr lang="ru-RU" b="1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483768" y="4211360"/>
            <a:ext cx="1872208" cy="1017840"/>
            <a:chOff x="2483768" y="4859432"/>
            <a:chExt cx="1872208" cy="1017840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83768" y="5229200"/>
              <a:ext cx="1872208" cy="648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me = "Tom"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say</a:t>
              </a:r>
              <a:endParaRPr lang="ru-RU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94346" y="4859432"/>
              <a:ext cx="46038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u2</a:t>
              </a:r>
              <a:endParaRPr lang="ru-RU" b="1" dirty="0"/>
            </a:p>
          </p:txBody>
        </p:sp>
      </p:grpSp>
      <p:cxnSp>
        <p:nvCxnSpPr>
          <p:cNvPr id="34" name="Прямая со стрелкой 33"/>
          <p:cNvCxnSpPr>
            <a:endCxn id="12" idx="2"/>
          </p:cNvCxnSpPr>
          <p:nvPr/>
        </p:nvCxnSpPr>
        <p:spPr>
          <a:xfrm flipV="1">
            <a:off x="683568" y="2636912"/>
            <a:ext cx="2772308" cy="1801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7" idx="0"/>
            <a:endCxn id="12" idx="2"/>
          </p:cNvCxnSpPr>
          <p:nvPr/>
        </p:nvCxnSpPr>
        <p:spPr>
          <a:xfrm flipV="1">
            <a:off x="3419872" y="2636912"/>
            <a:ext cx="36004" cy="1944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51161" y="3429000"/>
            <a:ext cx="19768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[[Prototype]]</a:t>
            </a:r>
          </a:p>
          <a:p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__proto__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5682" y="3379057"/>
            <a:ext cx="19768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[[Prototype]]</a:t>
            </a:r>
          </a:p>
          <a:p>
            <a:r>
              <a:rPr lang="en-US" dirty="0">
                <a:solidFill>
                  <a:srgbClr val="C00000"/>
                </a:solidFill>
              </a:rPr>
              <a:t> __proto__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7142" y="68431"/>
            <a:ext cx="5268954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Когда создаем объекты с помощью ключевого слова </a:t>
            </a:r>
            <a:r>
              <a:rPr lang="en-US" b="1" dirty="0">
                <a:solidFill>
                  <a:schemeClr val="accent2"/>
                </a:solidFill>
              </a:rPr>
              <a:t>new</a:t>
            </a:r>
            <a:r>
              <a:rPr lang="ru-RU" b="1" dirty="0"/>
              <a:t>, то</a:t>
            </a:r>
            <a:r>
              <a:rPr lang="en-US" b="1" dirty="0"/>
              <a:t> </a:t>
            </a:r>
            <a:r>
              <a:rPr lang="ru-RU" b="1" dirty="0"/>
              <a:t>в них создается скрытое свойство </a:t>
            </a:r>
            <a:r>
              <a:rPr lang="en-US" b="1" dirty="0">
                <a:solidFill>
                  <a:srgbClr val="00823B"/>
                </a:solidFill>
              </a:rPr>
              <a:t>__proto__  </a:t>
            </a:r>
            <a:r>
              <a:rPr lang="ru-RU" b="1" dirty="0"/>
              <a:t>которое ссылается на свой </a:t>
            </a:r>
            <a:r>
              <a:rPr lang="ru-RU" b="1" dirty="0">
                <a:solidFill>
                  <a:srgbClr val="0070C0"/>
                </a:solidFill>
              </a:rPr>
              <a:t>прототип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5814" y="180887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__proto__</a:t>
            </a:r>
          </a:p>
        </p:txBody>
      </p:sp>
    </p:spTree>
    <p:extLst>
      <p:ext uri="{BB962C8B-B14F-4D97-AF65-F5344CB8AC3E}">
        <p14:creationId xmlns:p14="http://schemas.microsoft.com/office/powerpoint/2010/main" val="31900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9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68BA6-B293-BD42-9CB9-DA01DD5E0701}"/>
              </a:ext>
            </a:extLst>
          </p:cNvPr>
          <p:cNvSpPr/>
          <p:nvPr/>
        </p:nvSpPr>
        <p:spPr>
          <a:xfrm>
            <a:off x="395536" y="1412776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01094"/>
                </a:solidFill>
              </a:rPr>
              <a:t>function</a:t>
            </a:r>
            <a:r>
              <a:rPr lang="en-US" b="1" dirty="0">
                <a:solidFill>
                  <a:srgbClr val="303336"/>
                </a:solidFill>
              </a:rPr>
              <a:t> </a:t>
            </a:r>
            <a:r>
              <a:rPr lang="en-US" b="1" dirty="0">
                <a:solidFill>
                  <a:srgbClr val="2B91AF"/>
                </a:solidFill>
              </a:rPr>
              <a:t>Point</a:t>
            </a:r>
            <a:r>
              <a:rPr lang="en-US" b="1" dirty="0">
                <a:solidFill>
                  <a:srgbClr val="303336"/>
                </a:solidFill>
              </a:rPr>
              <a:t>(x, y) {</a:t>
            </a:r>
          </a:p>
          <a:p>
            <a:r>
              <a:rPr lang="en-US" b="1" dirty="0">
                <a:solidFill>
                  <a:srgbClr val="303336"/>
                </a:solidFill>
              </a:rPr>
              <a:t>   </a:t>
            </a:r>
            <a:r>
              <a:rPr lang="en-US" b="1" dirty="0" err="1">
                <a:solidFill>
                  <a:srgbClr val="101094"/>
                </a:solidFill>
              </a:rPr>
              <a:t>this</a:t>
            </a:r>
            <a:r>
              <a:rPr lang="en-US" b="1" dirty="0" err="1">
                <a:solidFill>
                  <a:srgbClr val="303336"/>
                </a:solidFill>
              </a:rPr>
              <a:t>.x</a:t>
            </a:r>
            <a:r>
              <a:rPr lang="en-US" b="1" dirty="0">
                <a:solidFill>
                  <a:srgbClr val="303336"/>
                </a:solidFill>
              </a:rPr>
              <a:t> = x;</a:t>
            </a:r>
          </a:p>
          <a:p>
            <a:r>
              <a:rPr lang="en-US" b="1" dirty="0">
                <a:solidFill>
                  <a:srgbClr val="303336"/>
                </a:solidFill>
              </a:rPr>
              <a:t>   </a:t>
            </a:r>
            <a:r>
              <a:rPr lang="en-US" b="1" dirty="0" err="1">
                <a:solidFill>
                  <a:srgbClr val="101094"/>
                </a:solidFill>
              </a:rPr>
              <a:t>this</a:t>
            </a:r>
            <a:r>
              <a:rPr lang="en-US" b="1" dirty="0" err="1">
                <a:solidFill>
                  <a:srgbClr val="303336"/>
                </a:solidFill>
              </a:rPr>
              <a:t>.y</a:t>
            </a:r>
            <a:r>
              <a:rPr lang="en-US" b="1" dirty="0">
                <a:solidFill>
                  <a:srgbClr val="303336"/>
                </a:solidFill>
              </a:rPr>
              <a:t> = y;</a:t>
            </a:r>
          </a:p>
          <a:p>
            <a:r>
              <a:rPr lang="en-US" b="1" dirty="0">
                <a:solidFill>
                  <a:srgbClr val="303336"/>
                </a:solidFill>
              </a:rPr>
              <a:t>}</a:t>
            </a:r>
          </a:p>
          <a:p>
            <a:endParaRPr lang="en-US" b="1" dirty="0">
              <a:solidFill>
                <a:srgbClr val="303336"/>
              </a:solidFill>
            </a:endParaRPr>
          </a:p>
          <a:p>
            <a:r>
              <a:rPr lang="en-US" b="1" dirty="0">
                <a:solidFill>
                  <a:srgbClr val="101094"/>
                </a:solidFill>
              </a:rPr>
              <a:t>var</a:t>
            </a:r>
            <a:r>
              <a:rPr lang="en-US" b="1" dirty="0">
                <a:solidFill>
                  <a:srgbClr val="303336"/>
                </a:solidFill>
              </a:rPr>
              <a:t> </a:t>
            </a:r>
            <a:r>
              <a:rPr lang="en-US" b="1" dirty="0" err="1">
                <a:solidFill>
                  <a:srgbClr val="303336"/>
                </a:solidFill>
              </a:rPr>
              <a:t>myPoint</a:t>
            </a:r>
            <a:r>
              <a:rPr lang="en-US" b="1" dirty="0">
                <a:solidFill>
                  <a:srgbClr val="303336"/>
                </a:solidFill>
              </a:rPr>
              <a:t> = </a:t>
            </a:r>
            <a:r>
              <a:rPr lang="en-US" b="1" dirty="0">
                <a:solidFill>
                  <a:srgbClr val="101094"/>
                </a:solidFill>
              </a:rPr>
              <a:t>new</a:t>
            </a:r>
            <a:r>
              <a:rPr lang="en-US" b="1" dirty="0">
                <a:solidFill>
                  <a:srgbClr val="303336"/>
                </a:solidFill>
              </a:rPr>
              <a:t> </a:t>
            </a:r>
            <a:r>
              <a:rPr lang="en-US" b="1" dirty="0">
                <a:solidFill>
                  <a:srgbClr val="2B91AF"/>
                </a:solidFill>
              </a:rPr>
              <a:t>Point</a:t>
            </a:r>
            <a:r>
              <a:rPr lang="en-US" b="1" dirty="0">
                <a:solidFill>
                  <a:srgbClr val="303336"/>
                </a:solidFill>
              </a:rPr>
              <a:t>(); </a:t>
            </a:r>
            <a:r>
              <a:rPr lang="en-US" b="1" dirty="0">
                <a:solidFill>
                  <a:srgbClr val="858C93"/>
                </a:solidFill>
              </a:rPr>
              <a:t>// the following are all true</a:t>
            </a:r>
          </a:p>
          <a:p>
            <a:endParaRPr lang="en-US" b="1" dirty="0">
              <a:solidFill>
                <a:srgbClr val="858C93"/>
              </a:solidFill>
            </a:endParaRPr>
          </a:p>
          <a:p>
            <a:r>
              <a:rPr lang="en-US" b="1" dirty="0" err="1">
                <a:solidFill>
                  <a:srgbClr val="303336"/>
                </a:solidFill>
              </a:rPr>
              <a:t>myPoint</a:t>
            </a:r>
            <a:r>
              <a:rPr lang="en-US" b="1" dirty="0">
                <a:solidFill>
                  <a:srgbClr val="303336"/>
                </a:solidFill>
              </a:rPr>
              <a:t>.__proto__ == </a:t>
            </a:r>
            <a:r>
              <a:rPr lang="en-US" b="1" dirty="0" err="1">
                <a:solidFill>
                  <a:srgbClr val="2B91AF"/>
                </a:solidFill>
              </a:rPr>
              <a:t>Point</a:t>
            </a:r>
            <a:r>
              <a:rPr lang="en-US" b="1" dirty="0" err="1">
                <a:solidFill>
                  <a:srgbClr val="303336"/>
                </a:solidFill>
              </a:rPr>
              <a:t>.prototype</a:t>
            </a:r>
            <a:r>
              <a:rPr lang="en-US" b="1" dirty="0">
                <a:solidFill>
                  <a:srgbClr val="303336"/>
                </a:solidFill>
              </a:rPr>
              <a:t> </a:t>
            </a:r>
            <a:r>
              <a:rPr lang="en-US" b="1" dirty="0" err="1">
                <a:solidFill>
                  <a:srgbClr val="303336"/>
                </a:solidFill>
              </a:rPr>
              <a:t>myPoint</a:t>
            </a:r>
            <a:r>
              <a:rPr lang="en-US" b="1" dirty="0">
                <a:solidFill>
                  <a:srgbClr val="303336"/>
                </a:solidFill>
              </a:rPr>
              <a:t>.__</a:t>
            </a:r>
            <a:r>
              <a:rPr lang="en-US" b="1" dirty="0" err="1">
                <a:solidFill>
                  <a:srgbClr val="303336"/>
                </a:solidFill>
              </a:rPr>
              <a:t>proto__.__proto</a:t>
            </a:r>
            <a:r>
              <a:rPr lang="en-US" b="1" dirty="0">
                <a:solidFill>
                  <a:srgbClr val="303336"/>
                </a:solidFill>
              </a:rPr>
              <a:t>__ == </a:t>
            </a:r>
            <a:r>
              <a:rPr lang="en-US" b="1" dirty="0" err="1">
                <a:solidFill>
                  <a:srgbClr val="2B91AF"/>
                </a:solidFill>
              </a:rPr>
              <a:t>Object</a:t>
            </a:r>
            <a:r>
              <a:rPr lang="en-US" b="1" dirty="0" err="1">
                <a:solidFill>
                  <a:srgbClr val="303336"/>
                </a:solidFill>
              </a:rPr>
              <a:t>.prototype</a:t>
            </a:r>
            <a:endParaRPr lang="en-US" b="1" dirty="0">
              <a:solidFill>
                <a:srgbClr val="303336"/>
              </a:solidFill>
            </a:endParaRPr>
          </a:p>
          <a:p>
            <a:r>
              <a:rPr lang="en-US" b="1" dirty="0" err="1">
                <a:solidFill>
                  <a:srgbClr val="303336"/>
                </a:solidFill>
              </a:rPr>
              <a:t>myPoint</a:t>
            </a:r>
            <a:r>
              <a:rPr lang="en-US" b="1" dirty="0">
                <a:solidFill>
                  <a:srgbClr val="303336"/>
                </a:solidFill>
              </a:rPr>
              <a:t> </a:t>
            </a:r>
            <a:r>
              <a:rPr lang="en-US" b="1" dirty="0" err="1">
                <a:solidFill>
                  <a:srgbClr val="101094"/>
                </a:solidFill>
              </a:rPr>
              <a:t>instanceof</a:t>
            </a:r>
            <a:r>
              <a:rPr lang="en-US" b="1" dirty="0">
                <a:solidFill>
                  <a:srgbClr val="303336"/>
                </a:solidFill>
              </a:rPr>
              <a:t> </a:t>
            </a:r>
            <a:r>
              <a:rPr lang="en-US" b="1" dirty="0">
                <a:solidFill>
                  <a:srgbClr val="2B91AF"/>
                </a:solidFill>
              </a:rPr>
              <a:t>Point</a:t>
            </a:r>
            <a:r>
              <a:rPr lang="en-US" b="1" dirty="0">
                <a:solidFill>
                  <a:srgbClr val="303336"/>
                </a:solidFill>
              </a:rPr>
              <a:t>; </a:t>
            </a:r>
          </a:p>
          <a:p>
            <a:r>
              <a:rPr lang="en-US" b="1" dirty="0" err="1">
                <a:solidFill>
                  <a:srgbClr val="303336"/>
                </a:solidFill>
              </a:rPr>
              <a:t>myPoint</a:t>
            </a:r>
            <a:r>
              <a:rPr lang="en-US" b="1" dirty="0">
                <a:solidFill>
                  <a:srgbClr val="303336"/>
                </a:solidFill>
              </a:rPr>
              <a:t> </a:t>
            </a:r>
            <a:r>
              <a:rPr lang="en-US" b="1" dirty="0" err="1">
                <a:solidFill>
                  <a:srgbClr val="101094"/>
                </a:solidFill>
              </a:rPr>
              <a:t>instanceof</a:t>
            </a:r>
            <a:r>
              <a:rPr lang="en-US" b="1" dirty="0">
                <a:solidFill>
                  <a:srgbClr val="303336"/>
                </a:solidFill>
              </a:rPr>
              <a:t> </a:t>
            </a:r>
            <a:r>
              <a:rPr lang="en-US" b="1" dirty="0">
                <a:solidFill>
                  <a:srgbClr val="2B91AF"/>
                </a:solidFill>
              </a:rPr>
              <a:t>Object</a:t>
            </a:r>
            <a:r>
              <a:rPr lang="en-US" b="1" dirty="0">
                <a:solidFill>
                  <a:srgbClr val="303336"/>
                </a:solidFill>
              </a:rPr>
              <a:t>;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74FA6-B944-4040-AE12-FA92CF1865C1}"/>
              </a:ext>
            </a:extLst>
          </p:cNvPr>
          <p:cNvSpPr txBox="1"/>
          <p:nvPr/>
        </p:nvSpPr>
        <p:spPr>
          <a:xfrm>
            <a:off x="2963226" y="404664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__proto__ vs prototype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21298-C06B-5C45-8DF3-BD61C654A5B9}"/>
              </a:ext>
            </a:extLst>
          </p:cNvPr>
          <p:cNvSpPr txBox="1"/>
          <p:nvPr/>
        </p:nvSpPr>
        <p:spPr>
          <a:xfrm>
            <a:off x="395536" y="5253007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dirty="0"/>
              <a:t>prototype</a:t>
            </a:r>
            <a:r>
              <a:rPr lang="en-US" dirty="0"/>
              <a:t> </a:t>
            </a:r>
            <a:r>
              <a:rPr lang="ru-RU" dirty="0"/>
              <a:t>является свойством объекта </a:t>
            </a:r>
            <a:r>
              <a:rPr lang="en-US" b="1" dirty="0"/>
              <a:t>Function</a:t>
            </a:r>
            <a:r>
              <a:rPr lang="en-US" dirty="0"/>
              <a:t>. </a:t>
            </a:r>
            <a:r>
              <a:rPr lang="ru-RU" dirty="0"/>
              <a:t>Это прототип объектов, построенных этой функцией.</a:t>
            </a:r>
          </a:p>
          <a:p>
            <a:pPr fontAlgn="t"/>
            <a:r>
              <a:rPr lang="ru-RU" b="1" dirty="0"/>
              <a:t>__</a:t>
            </a:r>
            <a:r>
              <a:rPr lang="en-US" b="1" dirty="0"/>
              <a:t>proto__ </a:t>
            </a:r>
            <a:r>
              <a:rPr lang="en-US" dirty="0"/>
              <a:t>- </a:t>
            </a:r>
            <a:r>
              <a:rPr lang="ru-RU" dirty="0"/>
              <a:t>внутреннее свойство объекта, указывающее на его прототип. </a:t>
            </a:r>
          </a:p>
        </p:txBody>
      </p:sp>
    </p:spTree>
    <p:extLst>
      <p:ext uri="{BB962C8B-B14F-4D97-AF65-F5344CB8AC3E}">
        <p14:creationId xmlns:p14="http://schemas.microsoft.com/office/powerpoint/2010/main" val="303014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6427" y="49710"/>
            <a:ext cx="381642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Prototype Pattern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478" y="548680"/>
            <a:ext cx="8928992" cy="3970318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Foo(who){</a:t>
            </a:r>
          </a:p>
          <a:p>
            <a:r>
              <a:rPr lang="en-US" dirty="0"/>
              <a:t>   this.me = who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Foo.</a:t>
            </a:r>
            <a:r>
              <a:rPr lang="en-US" dirty="0" err="1">
                <a:solidFill>
                  <a:schemeClr val="accent2"/>
                </a:solidFill>
              </a:rPr>
              <a:t>prototype</a:t>
            </a:r>
            <a:r>
              <a:rPr lang="en-US" dirty="0" err="1"/>
              <a:t>.say</a:t>
            </a:r>
            <a:r>
              <a:rPr lang="en-US" dirty="0"/>
              <a:t> = function(){</a:t>
            </a:r>
          </a:p>
          <a:p>
            <a:r>
              <a:rPr lang="en-US" dirty="0"/>
              <a:t>	return "I am " + this.me</a:t>
            </a:r>
          </a:p>
          <a:p>
            <a:r>
              <a:rPr lang="en-US" dirty="0"/>
              <a:t>};</a:t>
            </a:r>
          </a:p>
          <a:p>
            <a:endParaRPr lang="ru-RU" dirty="0"/>
          </a:p>
          <a:p>
            <a:r>
              <a:rPr lang="en-US" dirty="0" err="1">
                <a:solidFill>
                  <a:srgbClr val="7030A0"/>
                </a:solidFill>
              </a:rPr>
              <a:t>var</a:t>
            </a:r>
            <a:r>
              <a:rPr lang="en-US" dirty="0">
                <a:solidFill>
                  <a:srgbClr val="7030A0"/>
                </a:solidFill>
              </a:rPr>
              <a:t> a1 = new Foo("A1");</a:t>
            </a:r>
          </a:p>
          <a:p>
            <a:r>
              <a:rPr lang="en-US" dirty="0">
                <a:solidFill>
                  <a:srgbClr val="7030A0"/>
                </a:solidFill>
              </a:rPr>
              <a:t>a1.say();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//”A1”</a:t>
            </a:r>
          </a:p>
          <a:p>
            <a:endParaRPr lang="en-US" dirty="0">
              <a:solidFill>
                <a:srgbClr val="00823B"/>
              </a:solidFill>
            </a:endParaRPr>
          </a:p>
          <a:p>
            <a:r>
              <a:rPr lang="en-US" dirty="0" err="1">
                <a:solidFill>
                  <a:srgbClr val="00823B"/>
                </a:solidFill>
              </a:rPr>
              <a:t>var</a:t>
            </a:r>
            <a:r>
              <a:rPr lang="en-US" dirty="0">
                <a:solidFill>
                  <a:srgbClr val="00823B"/>
                </a:solidFill>
              </a:rPr>
              <a:t> a2 = new Foo(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>
                <a:solidFill>
                  <a:srgbClr val="00823B"/>
                </a:solidFill>
              </a:rPr>
              <a:t>A2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>
                <a:solidFill>
                  <a:srgbClr val="00823B"/>
                </a:solidFill>
              </a:rPr>
              <a:t>);</a:t>
            </a:r>
          </a:p>
          <a:p>
            <a:r>
              <a:rPr lang="en-US" dirty="0">
                <a:solidFill>
                  <a:srgbClr val="00823B"/>
                </a:solidFill>
              </a:rPr>
              <a:t>a2.say();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//”A2”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a1.say === a2.say, 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en-US" dirty="0">
                <a:solidFill>
                  <a:srgbClr val="7030A0"/>
                </a:solidFill>
              </a:rPr>
              <a:t>method the same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en-US" dirty="0">
                <a:solidFill>
                  <a:srgbClr val="7030A0"/>
                </a:solidFill>
              </a:rPr>
              <a:t>;</a:t>
            </a:r>
            <a:r>
              <a:rPr lang="en-US" dirty="0"/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//true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96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 стрелкой 5"/>
          <p:cNvCxnSpPr>
            <a:endCxn id="15" idx="2"/>
          </p:cNvCxnSpPr>
          <p:nvPr/>
        </p:nvCxnSpPr>
        <p:spPr>
          <a:xfrm flipV="1">
            <a:off x="2440881" y="4909809"/>
            <a:ext cx="3385977" cy="882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9" idx="0"/>
          </p:cNvCxnSpPr>
          <p:nvPr/>
        </p:nvCxnSpPr>
        <p:spPr>
          <a:xfrm flipH="1" flipV="1">
            <a:off x="5730350" y="4888520"/>
            <a:ext cx="1188944" cy="896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/>
          <p:cNvGrpSpPr/>
          <p:nvPr/>
        </p:nvGrpSpPr>
        <p:grpSpPr>
          <a:xfrm>
            <a:off x="1115616" y="5393739"/>
            <a:ext cx="7619896" cy="1039271"/>
            <a:chOff x="220798" y="3037801"/>
            <a:chExt cx="7619896" cy="1039271"/>
          </a:xfrm>
        </p:grpSpPr>
        <p:sp>
          <p:nvSpPr>
            <p:cNvPr id="18" name="TextBox 17"/>
            <p:cNvSpPr txBox="1"/>
            <p:nvPr/>
          </p:nvSpPr>
          <p:spPr>
            <a:xfrm>
              <a:off x="220798" y="3430741"/>
              <a:ext cx="3127066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756F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823B"/>
                  </a:solidFill>
                </a:rPr>
                <a:t>__proto__</a:t>
              </a:r>
              <a:endParaRPr lang="ru-RU" b="1" dirty="0">
                <a:solidFill>
                  <a:srgbClr val="00823B"/>
                </a:solidFill>
              </a:endParaRPr>
            </a:p>
            <a:p>
              <a:r>
                <a:rPr lang="en-US" b="1" dirty="0"/>
                <a:t>me = "A1"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53246" y="3429000"/>
              <a:ext cx="354245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3756F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823B"/>
                  </a:solidFill>
                </a:rPr>
                <a:t>__proto__</a:t>
              </a:r>
            </a:p>
            <a:p>
              <a:r>
                <a:rPr lang="en-US" b="1" dirty="0"/>
                <a:t>me = "</a:t>
              </a:r>
              <a:r>
                <a:rPr lang="en-US" b="1" dirty="0">
                  <a:solidFill>
                    <a:srgbClr val="7030A0"/>
                  </a:solidFill>
                </a:rPr>
                <a:t>A2</a:t>
              </a:r>
              <a:r>
                <a:rPr lang="en-US" b="1" dirty="0"/>
                <a:t>"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798" y="303780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ru-RU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80312" y="305966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a2</a:t>
              </a:r>
              <a:endParaRPr lang="ru-RU" b="1" dirty="0"/>
            </a:p>
          </p:txBody>
        </p:sp>
      </p:grpSp>
      <p:sp>
        <p:nvSpPr>
          <p:cNvPr id="14" name="Овал 13"/>
          <p:cNvSpPr/>
          <p:nvPr/>
        </p:nvSpPr>
        <p:spPr>
          <a:xfrm>
            <a:off x="1182850" y="3757681"/>
            <a:ext cx="1152128" cy="115212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738626" y="3757681"/>
            <a:ext cx="4176464" cy="1152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3756F2"/>
                </a:solidFill>
              </a:rPr>
              <a:t>say = function(){...}</a:t>
            </a:r>
            <a:endParaRPr lang="ru-RU" b="1" dirty="0">
              <a:solidFill>
                <a:srgbClr val="3756F2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334978" y="4117721"/>
            <a:ext cx="14036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226458" y="4693785"/>
            <a:ext cx="151216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64915" y="36450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prototype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9354" y="475650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constructor</a:t>
            </a:r>
            <a:endParaRPr lang="ru-RU" b="1" dirty="0">
              <a:solidFill>
                <a:srgbClr val="7030A0"/>
              </a:solidFill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4499992" y="188640"/>
            <a:ext cx="4536504" cy="1440160"/>
            <a:chOff x="4499992" y="188640"/>
            <a:chExt cx="4536504" cy="1440160"/>
          </a:xfrm>
        </p:grpSpPr>
        <p:sp>
          <p:nvSpPr>
            <p:cNvPr id="28" name="Овал 27"/>
            <p:cNvSpPr/>
            <p:nvPr/>
          </p:nvSpPr>
          <p:spPr>
            <a:xfrm>
              <a:off x="4499992" y="188640"/>
              <a:ext cx="1440160" cy="14401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Object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452320" y="188640"/>
              <a:ext cx="1584176" cy="13681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 стрелкой 30"/>
            <p:cNvCxnSpPr>
              <a:stCxn id="28" idx="6"/>
            </p:cNvCxnSpPr>
            <p:nvPr/>
          </p:nvCxnSpPr>
          <p:spPr>
            <a:xfrm>
              <a:off x="5940152" y="908720"/>
              <a:ext cx="15121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89072" y="404664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prototype</a:t>
              </a:r>
              <a:endParaRPr lang="ru-RU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504" y="112564"/>
            <a:ext cx="4176464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>
                <a:solidFill>
                  <a:srgbClr val="C00000"/>
                </a:solidFill>
              </a:rPr>
              <a:t>Foo</a:t>
            </a:r>
            <a:r>
              <a:rPr lang="en-US" dirty="0"/>
              <a:t>(who){</a:t>
            </a:r>
          </a:p>
          <a:p>
            <a:r>
              <a:rPr lang="ru-RU" dirty="0"/>
              <a:t>  </a:t>
            </a:r>
            <a:r>
              <a:rPr lang="en-US" dirty="0">
                <a:solidFill>
                  <a:srgbClr val="3756F2"/>
                </a:solidFill>
              </a:rPr>
              <a:t>this.me</a:t>
            </a:r>
            <a:r>
              <a:rPr lang="en-US" dirty="0"/>
              <a:t> = who</a:t>
            </a:r>
          </a:p>
          <a:p>
            <a:r>
              <a:rPr lang="en-US" dirty="0"/>
              <a:t>}</a:t>
            </a:r>
          </a:p>
          <a:p>
            <a:r>
              <a:rPr lang="en-US" dirty="0" err="1">
                <a:solidFill>
                  <a:srgbClr val="C00000"/>
                </a:solidFill>
              </a:rPr>
              <a:t>Foo</a:t>
            </a:r>
            <a:r>
              <a:rPr lang="en-US" dirty="0" err="1">
                <a:solidFill>
                  <a:srgbClr val="00602B"/>
                </a:solidFill>
              </a:rPr>
              <a:t>.prototype</a:t>
            </a:r>
            <a:r>
              <a:rPr lang="en-US" dirty="0">
                <a:solidFill>
                  <a:srgbClr val="00602B"/>
                </a:solidFill>
              </a:rPr>
              <a:t> = </a:t>
            </a:r>
            <a:r>
              <a:rPr lang="en-US" dirty="0"/>
              <a:t>function(){</a:t>
            </a:r>
          </a:p>
          <a:p>
            <a:r>
              <a:rPr lang="en-US" dirty="0">
                <a:solidFill>
                  <a:srgbClr val="00602B"/>
                </a:solidFill>
              </a:rPr>
              <a:t>   </a:t>
            </a:r>
            <a:r>
              <a:rPr lang="en-US" dirty="0"/>
              <a:t>return "I am " + </a:t>
            </a:r>
            <a:r>
              <a:rPr lang="en-US" dirty="0">
                <a:solidFill>
                  <a:srgbClr val="3756F2"/>
                </a:solidFill>
              </a:rPr>
              <a:t>this.me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a1 = new Foo("A1");</a:t>
            </a:r>
          </a:p>
          <a:p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a2 = new Foo("A2");</a:t>
            </a:r>
            <a:endParaRPr lang="en-US" dirty="0"/>
          </a:p>
        </p:txBody>
      </p:sp>
      <p:cxnSp>
        <p:nvCxnSpPr>
          <p:cNvPr id="10" name="Прямая со стрелкой 9"/>
          <p:cNvCxnSpPr>
            <a:stCxn id="15" idx="0"/>
            <a:endCxn id="29" idx="2"/>
          </p:cNvCxnSpPr>
          <p:nvPr/>
        </p:nvCxnSpPr>
        <p:spPr>
          <a:xfrm flipV="1">
            <a:off x="5826858" y="1556792"/>
            <a:ext cx="2417550" cy="2200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2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563" y="661086"/>
            <a:ext cx="8928992" cy="6186309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>
                <a:solidFill>
                  <a:srgbClr val="C00000"/>
                </a:solidFill>
              </a:rPr>
              <a:t>Person</a:t>
            </a:r>
            <a:r>
              <a:rPr lang="en-US" dirty="0"/>
              <a:t>(name){</a:t>
            </a:r>
          </a:p>
          <a:p>
            <a:r>
              <a:rPr lang="en-US" dirty="0"/>
              <a:t>    this.name = name;</a:t>
            </a:r>
          </a:p>
          <a:p>
            <a:r>
              <a:rPr lang="en-US" dirty="0"/>
              <a:t>}</a:t>
            </a:r>
          </a:p>
          <a:p>
            <a:r>
              <a:rPr lang="en-US" dirty="0" err="1">
                <a:solidFill>
                  <a:srgbClr val="C00000"/>
                </a:solidFill>
              </a:rPr>
              <a:t>Person</a:t>
            </a:r>
            <a:r>
              <a:rPr lang="en-US" dirty="0" err="1"/>
              <a:t>.prototype.</a:t>
            </a:r>
            <a:r>
              <a:rPr lang="en-US" dirty="0" err="1">
                <a:solidFill>
                  <a:srgbClr val="0070C0"/>
                </a:solidFill>
              </a:rPr>
              <a:t>say</a:t>
            </a:r>
            <a:r>
              <a:rPr lang="en-US" dirty="0"/>
              <a:t>  = function(){</a:t>
            </a:r>
          </a:p>
          <a:p>
            <a:r>
              <a:rPr lang="en-US" dirty="0"/>
              <a:t>    return this.name</a:t>
            </a:r>
          </a:p>
          <a:p>
            <a:r>
              <a:rPr lang="en-US" dirty="0"/>
              <a:t>}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Student</a:t>
            </a:r>
            <a:r>
              <a:rPr lang="en-US" dirty="0"/>
              <a:t>(){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Person</a:t>
            </a:r>
            <a:r>
              <a:rPr lang="en-US" dirty="0" err="1"/>
              <a:t>.apply</a:t>
            </a:r>
            <a:r>
              <a:rPr lang="en-US" dirty="0"/>
              <a:t>(this, arguments)</a:t>
            </a:r>
          </a:p>
          <a:p>
            <a:r>
              <a:rPr lang="en-US" dirty="0"/>
              <a:t>}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связываем прототипы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Person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Student</a:t>
            </a:r>
            <a:endParaRPr lang="en-US" dirty="0"/>
          </a:p>
          <a:p>
            <a:r>
              <a:rPr lang="en-US" dirty="0" err="1">
                <a:solidFill>
                  <a:srgbClr val="00B050"/>
                </a:solidFill>
              </a:rPr>
              <a:t>Student</a:t>
            </a:r>
            <a:r>
              <a:rPr lang="en-US" dirty="0" err="1"/>
              <a:t>.prototype</a:t>
            </a:r>
            <a:r>
              <a:rPr lang="en-US" dirty="0"/>
              <a:t> = </a:t>
            </a:r>
            <a:r>
              <a:rPr lang="en-US" dirty="0" err="1"/>
              <a:t>Object.create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Person</a:t>
            </a:r>
            <a:r>
              <a:rPr lang="en-US" dirty="0" err="1"/>
              <a:t>.prototype</a:t>
            </a:r>
            <a:r>
              <a:rPr lang="en-US" dirty="0"/>
              <a:t>)</a:t>
            </a:r>
          </a:p>
          <a:p>
            <a:endParaRPr lang="ru-RU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но мы теряем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constructor 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prototype Student,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поэтому его еще 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нужно</a:t>
            </a:r>
            <a:r>
              <a:rPr lang="uk-UA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</a:t>
            </a:r>
            <a:r>
              <a:rPr lang="uk-UA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осстановить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err="1">
                <a:solidFill>
                  <a:srgbClr val="00823B"/>
                </a:solidFill>
              </a:rPr>
              <a:t>Student</a:t>
            </a:r>
            <a:r>
              <a:rPr lang="en-US" dirty="0" err="1"/>
              <a:t>.prototype.</a:t>
            </a:r>
            <a:r>
              <a:rPr lang="en-US" dirty="0" err="1">
                <a:solidFill>
                  <a:srgbClr val="0070C0"/>
                </a:solidFill>
              </a:rPr>
              <a:t>constructor</a:t>
            </a:r>
            <a:r>
              <a:rPr lang="en-US" dirty="0"/>
              <a:t> = </a:t>
            </a:r>
            <a:r>
              <a:rPr lang="en-US" dirty="0">
                <a:solidFill>
                  <a:srgbClr val="00823B"/>
                </a:solidFill>
              </a:rPr>
              <a:t>Student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s = new </a:t>
            </a:r>
            <a:r>
              <a:rPr lang="en-US" dirty="0">
                <a:solidFill>
                  <a:srgbClr val="00B050"/>
                </a:solidFill>
              </a:rPr>
              <a:t>Student</a:t>
            </a:r>
            <a:r>
              <a:rPr lang="en-US" dirty="0"/>
              <a:t>('Bill')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 объекта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 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вызываем метод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say</a:t>
            </a:r>
            <a:r>
              <a:rPr lang="ru-R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определенный в его родителе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s.</a:t>
            </a:r>
            <a:r>
              <a:rPr lang="en-US" dirty="0" err="1">
                <a:solidFill>
                  <a:srgbClr val="0070C0"/>
                </a:solidFill>
              </a:rPr>
              <a:t>say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)</a:t>
            </a:r>
            <a:r>
              <a:rPr lang="uk-UA" dirty="0"/>
              <a:t>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Bill 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6335" y="1988840"/>
            <a:ext cx="525658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b="1" dirty="0">
                <a:solidFill>
                  <a:schemeClr val="tx1"/>
                </a:solidFill>
              </a:rPr>
              <a:t>Хотим создать тип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Student</a:t>
            </a:r>
            <a:r>
              <a:rPr lang="ru-RU" b="1" dirty="0">
                <a:solidFill>
                  <a:schemeClr val="tx1"/>
                </a:solidFill>
              </a:rPr>
              <a:t> на основе </a:t>
            </a:r>
            <a:r>
              <a:rPr lang="en-US" b="1" dirty="0">
                <a:solidFill>
                  <a:srgbClr val="C00000"/>
                </a:solidFill>
              </a:rPr>
              <a:t>Person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uk-UA" b="1" dirty="0" err="1">
                <a:solidFill>
                  <a:schemeClr val="tx1"/>
                </a:solidFill>
              </a:rPr>
              <a:t>наследоваться</a:t>
            </a:r>
            <a:r>
              <a:rPr lang="uk-UA" b="1" dirty="0">
                <a:solidFill>
                  <a:schemeClr val="tx1"/>
                </a:solidFill>
              </a:rPr>
              <a:t> от </a:t>
            </a:r>
            <a:r>
              <a:rPr lang="ru-RU" b="1" dirty="0">
                <a:solidFill>
                  <a:schemeClr val="tx1"/>
                </a:solidFill>
              </a:rPr>
              <a:t>него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5F526-7376-DD41-B663-B660F1DEE093}"/>
              </a:ext>
            </a:extLst>
          </p:cNvPr>
          <p:cNvSpPr txBox="1"/>
          <p:nvPr/>
        </p:nvSpPr>
        <p:spPr>
          <a:xfrm>
            <a:off x="65563" y="25061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Кто может привести пример наследования,</a:t>
            </a:r>
            <a:r>
              <a:rPr lang="en-US" b="1" dirty="0"/>
              <a:t> </a:t>
            </a:r>
            <a:r>
              <a:rPr lang="ru-RU" b="1" dirty="0"/>
              <a:t>используя </a:t>
            </a:r>
            <a:r>
              <a:rPr lang="en-US" b="1" dirty="0"/>
              <a:t>prototype, apply </a:t>
            </a:r>
            <a:r>
              <a:rPr lang="ru-RU" b="1" dirty="0"/>
              <a:t>и </a:t>
            </a:r>
            <a:r>
              <a:rPr lang="en-US" b="1" dirty="0" err="1"/>
              <a:t>Object.create</a:t>
            </a:r>
            <a:r>
              <a:rPr lang="en-US" b="1" dirty="0"/>
              <a:t>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23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44624"/>
            <a:ext cx="5832648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Создание общих свойств и методов объекта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2874" y="631792"/>
            <a:ext cx="4238252" cy="2585323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</a:t>
            </a:r>
            <a:r>
              <a:rPr lang="en-US" dirty="0">
                <a:solidFill>
                  <a:schemeClr val="accent2"/>
                </a:solidFill>
              </a:rPr>
              <a:t>Foo</a:t>
            </a:r>
            <a:r>
              <a:rPr lang="en-US" dirty="0"/>
              <a:t>(who){</a:t>
            </a:r>
          </a:p>
          <a:p>
            <a:r>
              <a:rPr lang="en-US" dirty="0"/>
              <a:t>  this.me = who;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Foo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823B"/>
                </a:solidFill>
              </a:rPr>
              <a:t>maxNum</a:t>
            </a:r>
            <a:r>
              <a:rPr lang="en-US" dirty="0"/>
              <a:t> = 123;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Foo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823B"/>
                </a:solidFill>
              </a:rPr>
              <a:t>say</a:t>
            </a:r>
            <a:r>
              <a:rPr lang="en-US" dirty="0"/>
              <a:t> =  function(</a:t>
            </a:r>
            <a:r>
              <a:rPr lang="en-US" dirty="0" err="1">
                <a:solidFill>
                  <a:srgbClr val="3756F2"/>
                </a:solidFill>
              </a:rPr>
              <a:t>ob</a:t>
            </a:r>
            <a:r>
              <a:rPr lang="en-US" dirty="0"/>
              <a:t>){</a:t>
            </a:r>
          </a:p>
          <a:p>
            <a:r>
              <a:rPr lang="en-US" dirty="0"/>
              <a:t>    return "Hi " + </a:t>
            </a:r>
            <a:r>
              <a:rPr lang="en-US" dirty="0">
                <a:solidFill>
                  <a:srgbClr val="3756F2"/>
                </a:solidFill>
              </a:rPr>
              <a:t>ob.me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7537" y="3429000"/>
            <a:ext cx="4208926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823B"/>
                </a:solidFill>
              </a:rPr>
              <a:t>u</a:t>
            </a:r>
            <a:r>
              <a:rPr lang="ru-RU" dirty="0">
                <a:solidFill>
                  <a:srgbClr val="00823B"/>
                </a:solidFill>
              </a:rPr>
              <a:t>1</a:t>
            </a:r>
            <a:r>
              <a:rPr lang="en-US" dirty="0">
                <a:solidFill>
                  <a:srgbClr val="00823B"/>
                </a:solidFill>
              </a:rPr>
              <a:t> </a:t>
            </a:r>
            <a:r>
              <a:rPr lang="en-US" dirty="0"/>
              <a:t>= new Foo("A1");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Foo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823B"/>
                </a:solidFill>
              </a:rPr>
              <a:t>say</a:t>
            </a:r>
            <a:r>
              <a:rPr lang="en-US" dirty="0"/>
              <a:t>(u1);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"A1"</a:t>
            </a:r>
          </a:p>
          <a:p>
            <a:endParaRPr lang="ru-RU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823B"/>
                </a:solidFill>
              </a:rPr>
              <a:t>u2</a:t>
            </a:r>
            <a:r>
              <a:rPr lang="en-US" dirty="0"/>
              <a:t> = new Foo("A2");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Foo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823B"/>
                </a:solidFill>
              </a:rPr>
              <a:t>say</a:t>
            </a:r>
            <a:r>
              <a:rPr lang="en-US" dirty="0"/>
              <a:t>(u2);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//"A2"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5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44624"/>
            <a:ext cx="8928992" cy="369332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Приватные(не доступные при прямом вызове) свойства и методы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124744"/>
            <a:ext cx="4824536" cy="2862322"/>
          </a:xfrm>
          <a:prstGeom prst="rect">
            <a:avLst/>
          </a:prstGeom>
          <a:solidFill>
            <a:schemeClr val="accent2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User(name) 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;  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 err="1"/>
              <a:t>this.getName</a:t>
            </a:r>
            <a:r>
              <a:rPr lang="en-US" dirty="0"/>
              <a:t>(){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2"/>
                </a:solidFill>
              </a:rPr>
              <a:t>sendName</a:t>
            </a:r>
            <a:r>
              <a:rPr lang="en-US" dirty="0">
                <a:solidFill>
                  <a:schemeClr val="accent2"/>
                </a:solidFill>
              </a:rPr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sendName</a:t>
            </a:r>
            <a:r>
              <a:rPr lang="en-US" dirty="0"/>
              <a:t> = function(){</a:t>
            </a:r>
          </a:p>
          <a:p>
            <a:r>
              <a:rPr lang="en-US" dirty="0"/>
              <a:t>       assert(true,</a:t>
            </a:r>
            <a:r>
              <a:rPr lang="en-US" dirty="0">
                <a:solidFill>
                  <a:schemeClr val="accent2"/>
                </a:solidFill>
              </a:rPr>
              <a:t> name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4149080"/>
            <a:ext cx="8928992" cy="1477328"/>
          </a:xfrm>
          <a:prstGeom prst="rect">
            <a:avLst/>
          </a:prstGeom>
          <a:solidFill>
            <a:srgbClr val="7030A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nn-NO" dirty="0"/>
              <a:t>var user = new User("Thomas");</a:t>
            </a:r>
          </a:p>
          <a:p>
            <a:r>
              <a:rPr lang="nn-NO" dirty="0" err="1"/>
              <a:t>user.getName</a:t>
            </a:r>
            <a:r>
              <a:rPr lang="nn-NO" dirty="0"/>
              <a:t>();</a:t>
            </a:r>
            <a:endParaRPr lang="ru-RU" dirty="0"/>
          </a:p>
          <a:p>
            <a:r>
              <a:rPr lang="nn-NO" dirty="0"/>
              <a:t>   </a:t>
            </a:r>
            <a:endParaRPr lang="ru-RU" dirty="0"/>
          </a:p>
          <a:p>
            <a:r>
              <a:rPr lang="en-US" dirty="0" err="1"/>
              <a:t>user.</a:t>
            </a:r>
            <a:r>
              <a:rPr lang="en-US" dirty="0" err="1">
                <a:solidFill>
                  <a:schemeClr val="accent2"/>
                </a:solidFill>
              </a:rPr>
              <a:t>name</a:t>
            </a:r>
            <a:r>
              <a:rPr lang="en-US" dirty="0"/>
              <a:t>; 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n-NO" dirty="0"/>
              <a:t>user.</a:t>
            </a:r>
            <a:r>
              <a:rPr lang="nn-NO" dirty="0">
                <a:solidFill>
                  <a:schemeClr val="accent2"/>
                </a:solidFill>
              </a:rPr>
              <a:t>sendName();  </a:t>
            </a:r>
            <a:endParaRPr lang="nn-NO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90119-ED1B-C844-8640-BF25FB77EECC}"/>
              </a:ext>
            </a:extLst>
          </p:cNvPr>
          <p:cNvSpPr txBox="1"/>
          <p:nvPr/>
        </p:nvSpPr>
        <p:spPr>
          <a:xfrm>
            <a:off x="107504" y="58468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выведется в консоль?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59C80-6745-7F4A-897A-612B1A59740A}"/>
              </a:ext>
            </a:extLst>
          </p:cNvPr>
          <p:cNvSpPr/>
          <p:nvPr/>
        </p:nvSpPr>
        <p:spPr>
          <a:xfrm>
            <a:off x="2195736" y="445288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"Thomas"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A4964-A346-804B-829C-5FFE50838990}"/>
              </a:ext>
            </a:extLst>
          </p:cNvPr>
          <p:cNvSpPr/>
          <p:nvPr/>
        </p:nvSpPr>
        <p:spPr>
          <a:xfrm>
            <a:off x="2195735" y="4941346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undefined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D4DAAC-3C68-3A45-98F6-3BD47CA73797}"/>
              </a:ext>
            </a:extLst>
          </p:cNvPr>
          <p:cNvSpPr/>
          <p:nvPr/>
        </p:nvSpPr>
        <p:spPr>
          <a:xfrm>
            <a:off x="2411760" y="525707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error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3B2A0-5126-F442-8BB7-E17725D70E48}"/>
              </a:ext>
            </a:extLst>
          </p:cNvPr>
          <p:cNvSpPr/>
          <p:nvPr/>
        </p:nvSpPr>
        <p:spPr>
          <a:xfrm>
            <a:off x="2793308" y="2967335"/>
            <a:ext cx="35573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Практика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70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99792" y="117761"/>
            <a:ext cx="3096344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Объекты</a:t>
            </a:r>
            <a:r>
              <a:rPr lang="en-US" b="1" dirty="0">
                <a:solidFill>
                  <a:schemeClr val="tx1"/>
                </a:solidFill>
              </a:rPr>
              <a:t>  JavaScript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03648" y="908720"/>
            <a:ext cx="2376264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Встроенные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608004" y="908720"/>
            <a:ext cx="2556284" cy="57606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Пользовательские</a:t>
            </a:r>
          </a:p>
        </p:txBody>
      </p:sp>
      <p:cxnSp>
        <p:nvCxnSpPr>
          <p:cNvPr id="6" name="Прямая со стрелкой 5"/>
          <p:cNvCxnSpPr>
            <a:stCxn id="2" idx="2"/>
            <a:endCxn id="3" idx="0"/>
          </p:cNvCxnSpPr>
          <p:nvPr/>
        </p:nvCxnSpPr>
        <p:spPr>
          <a:xfrm flipH="1">
            <a:off x="2591780" y="487093"/>
            <a:ext cx="1656184" cy="4216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2" idx="2"/>
          </p:cNvCxnSpPr>
          <p:nvPr/>
        </p:nvCxnSpPr>
        <p:spPr>
          <a:xfrm>
            <a:off x="4247964" y="487093"/>
            <a:ext cx="1638182" cy="4216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15516" y="1628800"/>
            <a:ext cx="8784976" cy="2088232"/>
          </a:xfrm>
          <a:prstGeom prst="rect">
            <a:avLst/>
          </a:prstGeom>
          <a:solidFill>
            <a:schemeClr val="bg2"/>
          </a:solidFill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/>
              <a:t>Встроенные объекты </a:t>
            </a:r>
            <a:r>
              <a:rPr lang="ru-RU" dirty="0"/>
              <a:t>имеют фиксированные названия.</a:t>
            </a:r>
          </a:p>
          <a:p>
            <a:r>
              <a:rPr lang="ru-RU" dirty="0"/>
              <a:t>Например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 </a:t>
            </a:r>
            <a:r>
              <a:rPr lang="en-US" b="1" dirty="0">
                <a:solidFill>
                  <a:schemeClr val="accent2"/>
                </a:solidFill>
              </a:rPr>
              <a:t>String, Array, Number, Math,  Date, Function, Object</a:t>
            </a:r>
            <a:endParaRPr lang="en-US" b="1" dirty="0"/>
          </a:p>
          <a:p>
            <a:r>
              <a:rPr lang="ru-RU" b="1" dirty="0"/>
              <a:t>для свойств -</a:t>
            </a:r>
            <a:r>
              <a:rPr lang="en-US" b="1" dirty="0"/>
              <a:t>&gt;   </a:t>
            </a:r>
            <a:r>
              <a:rPr lang="ru-RU" b="1" dirty="0" err="1">
                <a:solidFill>
                  <a:srgbClr val="7030A0"/>
                </a:solidFill>
              </a:rPr>
              <a:t>имя_объекта</a:t>
            </a:r>
            <a:r>
              <a:rPr lang="ru-RU" sz="2400" b="1" dirty="0" err="1">
                <a:solidFill>
                  <a:schemeClr val="accent2"/>
                </a:solidFill>
              </a:rPr>
              <a:t>.</a:t>
            </a:r>
            <a:r>
              <a:rPr lang="ru-RU" b="1" dirty="0" err="1">
                <a:solidFill>
                  <a:srgbClr val="7030A0"/>
                </a:solidFill>
              </a:rPr>
              <a:t>имя_свойства</a:t>
            </a:r>
            <a:r>
              <a:rPr lang="ru-RU" b="1" dirty="0">
                <a:solidFill>
                  <a:srgbClr val="7030A0"/>
                </a:solidFill>
              </a:rPr>
              <a:t> </a:t>
            </a:r>
          </a:p>
          <a:p>
            <a:endParaRPr lang="ru-RU" b="1" dirty="0"/>
          </a:p>
          <a:p>
            <a:r>
              <a:rPr lang="ru-RU" b="1" dirty="0"/>
              <a:t>для методов  -</a:t>
            </a:r>
            <a:r>
              <a:rPr lang="en-US" b="1" dirty="0"/>
              <a:t>&gt;  </a:t>
            </a:r>
            <a:r>
              <a:rPr lang="ru-RU" b="1" dirty="0" err="1">
                <a:solidFill>
                  <a:srgbClr val="7030A0"/>
                </a:solidFill>
              </a:rPr>
              <a:t>имя_объекта</a:t>
            </a:r>
            <a:r>
              <a:rPr lang="ru-RU" sz="2400" b="1" dirty="0" err="1">
                <a:solidFill>
                  <a:schemeClr val="accent2"/>
                </a:solidFill>
              </a:rPr>
              <a:t>.</a:t>
            </a:r>
            <a:r>
              <a:rPr lang="ru-RU" b="1" dirty="0" err="1">
                <a:solidFill>
                  <a:srgbClr val="7030A0"/>
                </a:solidFill>
              </a:rPr>
              <a:t>имя_метода</a:t>
            </a:r>
            <a:r>
              <a:rPr lang="ru-RU" b="1" dirty="0">
                <a:solidFill>
                  <a:srgbClr val="7030A0"/>
                </a:solidFill>
              </a:rPr>
              <a:t>( </a:t>
            </a:r>
            <a:r>
              <a:rPr lang="en-US" b="1" i="1" dirty="0">
                <a:solidFill>
                  <a:srgbClr val="0070C0"/>
                </a:solidFill>
              </a:rPr>
              <a:t>[</a:t>
            </a:r>
            <a:r>
              <a:rPr lang="ru-RU" b="1" i="1" dirty="0">
                <a:solidFill>
                  <a:srgbClr val="0070C0"/>
                </a:solidFill>
              </a:rPr>
              <a:t>параметры </a:t>
            </a:r>
            <a:r>
              <a:rPr lang="en-US" b="1" i="1" dirty="0">
                <a:solidFill>
                  <a:srgbClr val="0070C0"/>
                </a:solidFill>
              </a:rPr>
              <a:t>]</a:t>
            </a:r>
            <a:r>
              <a:rPr lang="ru-RU" b="1" i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7030A0"/>
                </a:solidFill>
              </a:rPr>
              <a:t>)</a:t>
            </a:r>
          </a:p>
          <a:p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9AFB31-B6B8-AC4F-8DCA-AE96EE51BF21}"/>
              </a:ext>
            </a:extLst>
          </p:cNvPr>
          <p:cNvSpPr txBox="1"/>
          <p:nvPr/>
        </p:nvSpPr>
        <p:spPr>
          <a:xfrm>
            <a:off x="107504" y="188640"/>
            <a:ext cx="8180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1.</a:t>
            </a:r>
          </a:p>
          <a:p>
            <a:r>
              <a:rPr lang="ru-RU" dirty="0"/>
              <a:t>Создать 2 объекта(</a:t>
            </a:r>
            <a:r>
              <a:rPr lang="en-US" b="1" i="1" dirty="0"/>
              <a:t>person1</a:t>
            </a:r>
            <a:r>
              <a:rPr lang="ru-RU" b="1" i="1" dirty="0"/>
              <a:t>, </a:t>
            </a:r>
            <a:r>
              <a:rPr lang="en-US" b="1" i="1" dirty="0"/>
              <a:t>person</a:t>
            </a:r>
            <a:r>
              <a:rPr lang="ru-RU" b="1" i="1" dirty="0"/>
              <a:t>2) </a:t>
            </a:r>
            <a:r>
              <a:rPr lang="ru-RU" dirty="0"/>
              <a:t>с именами(</a:t>
            </a:r>
            <a:r>
              <a:rPr lang="en-US" b="1" dirty="0"/>
              <a:t>Fill, Bill</a:t>
            </a:r>
            <a:r>
              <a:rPr lang="en-US" dirty="0"/>
              <a:t>)</a:t>
            </a:r>
          </a:p>
          <a:p>
            <a:r>
              <a:rPr lang="ru-RU" dirty="0"/>
              <a:t>в свойстве </a:t>
            </a:r>
            <a:r>
              <a:rPr lang="en-US" b="1" dirty="0" err="1"/>
              <a:t>firstName</a:t>
            </a:r>
            <a:r>
              <a:rPr lang="ru-RU" dirty="0"/>
              <a:t>, и сделать метод </a:t>
            </a:r>
            <a:r>
              <a:rPr lang="en-US" b="1" dirty="0"/>
              <a:t>greet</a:t>
            </a:r>
            <a:r>
              <a:rPr lang="ru-RU" dirty="0"/>
              <a:t>, который будет</a:t>
            </a:r>
          </a:p>
          <a:p>
            <a:r>
              <a:rPr lang="ru-RU" dirty="0"/>
              <a:t>писать в консоль </a:t>
            </a:r>
            <a:r>
              <a:rPr lang="en-US" b="1" dirty="0">
                <a:solidFill>
                  <a:srgbClr val="00823B"/>
                </a:solidFill>
              </a:rPr>
              <a:t>“Hello, `username`”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E9106-B717-EF44-BB8C-01830752BDFF}"/>
              </a:ext>
            </a:extLst>
          </p:cNvPr>
          <p:cNvSpPr txBox="1"/>
          <p:nvPr/>
        </p:nvSpPr>
        <p:spPr>
          <a:xfrm>
            <a:off x="107504" y="1382700"/>
            <a:ext cx="859401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2. </a:t>
            </a:r>
            <a:r>
              <a:rPr lang="en-US" b="1" dirty="0"/>
              <a:t>Factory pattern</a:t>
            </a:r>
            <a:endParaRPr lang="ru-RU" b="1" dirty="0"/>
          </a:p>
          <a:p>
            <a:r>
              <a:rPr lang="ru-RU" b="1" dirty="0">
                <a:solidFill>
                  <a:schemeClr val="accent4"/>
                </a:solidFill>
              </a:rPr>
              <a:t>а)</a:t>
            </a:r>
            <a:r>
              <a:rPr lang="ru-RU" dirty="0"/>
              <a:t>Создать функцию </a:t>
            </a:r>
            <a:r>
              <a:rPr lang="en-US" b="1" dirty="0" err="1"/>
              <a:t>createPerson</a:t>
            </a:r>
            <a:r>
              <a:rPr lang="ru-RU" dirty="0"/>
              <a:t>, которая принимает 2 параметра</a:t>
            </a:r>
          </a:p>
          <a:p>
            <a:r>
              <a:rPr lang="ru-RU" dirty="0"/>
              <a:t>(имя</a:t>
            </a:r>
            <a:r>
              <a:rPr lang="en-US" dirty="0"/>
              <a:t>, </a:t>
            </a:r>
            <a:r>
              <a:rPr lang="ru-RU" dirty="0"/>
              <a:t>фамилия), возвращает объект у которого есть </a:t>
            </a:r>
          </a:p>
          <a:p>
            <a:r>
              <a:rPr lang="en-US" b="1" dirty="0" err="1"/>
              <a:t>firstName</a:t>
            </a:r>
            <a:r>
              <a:rPr lang="en-US" dirty="0"/>
              <a:t>(=</a:t>
            </a:r>
            <a:r>
              <a:rPr lang="ru-RU" dirty="0"/>
              <a:t>имя</a:t>
            </a:r>
            <a:r>
              <a:rPr lang="en-US" dirty="0"/>
              <a:t>), </a:t>
            </a:r>
            <a:r>
              <a:rPr lang="en-US" b="1" dirty="0" err="1"/>
              <a:t>lastName</a:t>
            </a:r>
            <a:r>
              <a:rPr lang="en-US" dirty="0"/>
              <a:t>(=</a:t>
            </a:r>
            <a:r>
              <a:rPr lang="ru-RU" dirty="0"/>
              <a:t>фамилия</a:t>
            </a:r>
            <a:r>
              <a:rPr lang="en-US" dirty="0"/>
              <a:t>),</a:t>
            </a:r>
            <a:endParaRPr lang="ru-RU" dirty="0"/>
          </a:p>
          <a:p>
            <a:r>
              <a:rPr lang="en-US" b="1" dirty="0" err="1"/>
              <a:t>getFullName</a:t>
            </a:r>
            <a:r>
              <a:rPr lang="en-US" dirty="0"/>
              <a:t>(</a:t>
            </a:r>
            <a:r>
              <a:rPr lang="ru-RU" dirty="0" err="1"/>
              <a:t>консолит</a:t>
            </a:r>
            <a:r>
              <a:rPr lang="ru-RU" dirty="0"/>
              <a:t> </a:t>
            </a:r>
            <a:r>
              <a:rPr lang="en-US" b="1" dirty="0"/>
              <a:t>”</a:t>
            </a:r>
            <a:r>
              <a:rPr lang="en-US" b="1" dirty="0">
                <a:solidFill>
                  <a:srgbClr val="00823B"/>
                </a:solidFill>
              </a:rPr>
              <a:t>Hello</a:t>
            </a:r>
            <a:r>
              <a:rPr lang="en-US" b="1" dirty="0"/>
              <a:t> </a:t>
            </a:r>
            <a:r>
              <a:rPr lang="ru-RU" b="1" dirty="0">
                <a:solidFill>
                  <a:schemeClr val="accent4"/>
                </a:solidFill>
              </a:rPr>
              <a:t>(имя и фамилия)</a:t>
            </a:r>
            <a:r>
              <a:rPr lang="en-US" b="1" dirty="0"/>
              <a:t>” </a:t>
            </a:r>
            <a:r>
              <a:rPr lang="en-US" dirty="0"/>
              <a:t>)</a:t>
            </a:r>
          </a:p>
          <a:p>
            <a:r>
              <a:rPr lang="ru-RU" b="1" dirty="0">
                <a:solidFill>
                  <a:schemeClr val="accent4"/>
                </a:solidFill>
              </a:rPr>
              <a:t>б)</a:t>
            </a:r>
            <a:r>
              <a:rPr lang="ru-RU" dirty="0"/>
              <a:t>Создать два разных экземпляра </a:t>
            </a:r>
            <a:r>
              <a:rPr lang="en-US" b="1" dirty="0" err="1"/>
              <a:t>createPerson</a:t>
            </a:r>
            <a:r>
              <a:rPr lang="ru-RU" b="1" dirty="0"/>
              <a:t>.</a:t>
            </a:r>
          </a:p>
          <a:p>
            <a:r>
              <a:rPr lang="ru-RU" b="1" dirty="0">
                <a:solidFill>
                  <a:schemeClr val="accent4"/>
                </a:solidFill>
              </a:rPr>
              <a:t>в)</a:t>
            </a:r>
            <a:r>
              <a:rPr lang="ru-RU" dirty="0"/>
              <a:t>Проверить что выведет </a:t>
            </a:r>
          </a:p>
          <a:p>
            <a:r>
              <a:rPr lang="en-US" b="1" i="1" dirty="0"/>
              <a:t>user1</a:t>
            </a:r>
            <a:r>
              <a:rPr lang="en-US" dirty="0"/>
              <a:t>.firstName = "NO NAME"; </a:t>
            </a:r>
            <a:br>
              <a:rPr lang="ru-RU" dirty="0"/>
            </a:br>
            <a:r>
              <a:rPr lang="en-US" b="1" i="1" dirty="0"/>
              <a:t>user1</a:t>
            </a:r>
            <a:r>
              <a:rPr lang="en-US" dirty="0"/>
              <a:t>.getFullName();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F227C-3003-BF48-9A05-B24FB6BE20AB}"/>
              </a:ext>
            </a:extLst>
          </p:cNvPr>
          <p:cNvSpPr txBox="1"/>
          <p:nvPr/>
        </p:nvSpPr>
        <p:spPr>
          <a:xfrm>
            <a:off x="107504" y="3968023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3.Creation pattern</a:t>
            </a:r>
            <a:endParaRPr lang="ru-RU" b="1" dirty="0"/>
          </a:p>
          <a:p>
            <a:r>
              <a:rPr lang="ru-RU" b="1" dirty="0">
                <a:solidFill>
                  <a:schemeClr val="accent4"/>
                </a:solidFill>
              </a:rPr>
              <a:t>а)</a:t>
            </a:r>
            <a:r>
              <a:rPr lang="ru-RU" dirty="0"/>
              <a:t>Создать конструктор </a:t>
            </a:r>
            <a:r>
              <a:rPr lang="en-US" b="1" dirty="0"/>
              <a:t>Person</a:t>
            </a:r>
            <a:r>
              <a:rPr lang="en-US" dirty="0"/>
              <a:t>, </a:t>
            </a:r>
            <a:r>
              <a:rPr lang="ru-RU" dirty="0"/>
              <a:t>который будет принимать и хранить </a:t>
            </a:r>
            <a:r>
              <a:rPr lang="ru-RU" b="1" dirty="0">
                <a:solidFill>
                  <a:schemeClr val="accent4"/>
                </a:solidFill>
              </a:rPr>
              <a:t>имя</a:t>
            </a:r>
            <a:r>
              <a:rPr lang="ru-RU" dirty="0"/>
              <a:t> и </a:t>
            </a:r>
            <a:r>
              <a:rPr lang="ru-RU" b="1" dirty="0">
                <a:solidFill>
                  <a:schemeClr val="accent4"/>
                </a:solidFill>
              </a:rPr>
              <a:t>фамилию</a:t>
            </a:r>
            <a:r>
              <a:rPr lang="ru-RU" dirty="0"/>
              <a:t>.</a:t>
            </a:r>
          </a:p>
          <a:p>
            <a:r>
              <a:rPr lang="ru-RU" b="1" dirty="0">
                <a:solidFill>
                  <a:schemeClr val="accent4"/>
                </a:solidFill>
              </a:rPr>
              <a:t>б)</a:t>
            </a:r>
            <a:r>
              <a:rPr lang="ru-RU" dirty="0"/>
              <a:t>Создать метод </a:t>
            </a:r>
            <a:r>
              <a:rPr lang="en-US" b="1" dirty="0" err="1"/>
              <a:t>getFullName</a:t>
            </a:r>
            <a:r>
              <a:rPr lang="ru-RU" dirty="0"/>
              <a:t> используя прототип, который будет </a:t>
            </a:r>
            <a:r>
              <a:rPr lang="ru-RU" dirty="0" err="1"/>
              <a:t>консолить</a:t>
            </a:r>
            <a:r>
              <a:rPr lang="ru-RU" dirty="0"/>
              <a:t> </a:t>
            </a:r>
            <a:r>
              <a:rPr lang="en-US" b="1" dirty="0"/>
              <a:t>”</a:t>
            </a:r>
            <a:r>
              <a:rPr lang="en-US" b="1" dirty="0">
                <a:solidFill>
                  <a:srgbClr val="00823B"/>
                </a:solidFill>
              </a:rPr>
              <a:t>Hello</a:t>
            </a:r>
            <a:r>
              <a:rPr lang="en-US" b="1" dirty="0"/>
              <a:t> </a:t>
            </a:r>
            <a:r>
              <a:rPr lang="ru-RU" b="1" dirty="0">
                <a:solidFill>
                  <a:schemeClr val="accent4"/>
                </a:solidFill>
              </a:rPr>
              <a:t>(имя и фамилия)</a:t>
            </a:r>
            <a:r>
              <a:rPr lang="en-US" b="1" dirty="0"/>
              <a:t>” </a:t>
            </a:r>
            <a:endParaRPr lang="ru-RU" b="1" dirty="0"/>
          </a:p>
          <a:p>
            <a:r>
              <a:rPr lang="ru-RU" dirty="0"/>
              <a:t>Пример использования:</a:t>
            </a:r>
          </a:p>
          <a:p>
            <a:r>
              <a:rPr lang="en-US" dirty="0"/>
              <a:t>var </a:t>
            </a:r>
            <a:r>
              <a:rPr lang="en-US" b="1" i="1" dirty="0"/>
              <a:t>u1 </a:t>
            </a:r>
            <a:r>
              <a:rPr lang="en-US" dirty="0"/>
              <a:t>= new </a:t>
            </a:r>
            <a:r>
              <a:rPr lang="en-US" b="1" dirty="0"/>
              <a:t>Person</a:t>
            </a:r>
            <a:r>
              <a:rPr lang="en-US" dirty="0"/>
              <a:t>('James', 'Clark');</a:t>
            </a:r>
            <a:br>
              <a:rPr lang="en-US" dirty="0"/>
            </a:br>
            <a:r>
              <a:rPr lang="en-US" dirty="0"/>
              <a:t>var </a:t>
            </a:r>
            <a:r>
              <a:rPr lang="en-US" b="1" i="1" dirty="0"/>
              <a:t>u2 </a:t>
            </a:r>
            <a:r>
              <a:rPr lang="en-US" dirty="0"/>
              <a:t>= new </a:t>
            </a:r>
            <a:r>
              <a:rPr lang="en-US" b="1" dirty="0"/>
              <a:t>Person</a:t>
            </a:r>
            <a:r>
              <a:rPr lang="en-US" dirty="0"/>
              <a:t>('Tom', 'Anderson’);</a:t>
            </a:r>
          </a:p>
          <a:p>
            <a:r>
              <a:rPr lang="ru-RU" b="1" dirty="0">
                <a:solidFill>
                  <a:schemeClr val="accent4"/>
                </a:solidFill>
              </a:rPr>
              <a:t>в)</a:t>
            </a:r>
            <a:r>
              <a:rPr lang="ru-RU" dirty="0"/>
              <a:t>Проверить</a:t>
            </a:r>
            <a:r>
              <a:rPr lang="ru-RU" b="1" dirty="0"/>
              <a:t> </a:t>
            </a:r>
            <a:r>
              <a:rPr lang="en-US" b="1" dirty="0"/>
              <a:t>u1.getFullName === u2.getFullName</a:t>
            </a:r>
            <a:r>
              <a:rPr lang="ru-RU" b="1" dirty="0"/>
              <a:t> </a:t>
            </a:r>
            <a:r>
              <a:rPr lang="ru-RU" dirty="0"/>
              <a:t>и посмотреть где лежит</a:t>
            </a:r>
            <a:r>
              <a:rPr lang="ru-RU" b="1" dirty="0"/>
              <a:t> </a:t>
            </a:r>
            <a:r>
              <a:rPr lang="en-US" b="1" dirty="0" err="1"/>
              <a:t>getFullName</a:t>
            </a:r>
            <a:r>
              <a:rPr lang="en-US" b="1" dirty="0"/>
              <a:t> </a:t>
            </a:r>
            <a:r>
              <a:rPr lang="ru-RU" dirty="0"/>
              <a:t>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13B2A0-5126-F442-8BB7-E17725D70E48}"/>
              </a:ext>
            </a:extLst>
          </p:cNvPr>
          <p:cNvSpPr/>
          <p:nvPr/>
        </p:nvSpPr>
        <p:spPr>
          <a:xfrm>
            <a:off x="896153" y="2967335"/>
            <a:ext cx="73516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4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Проект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400" b="1" spc="50" dirty="0">
                <a:ln w="11430"/>
                <a:solidFill>
                  <a:schemeClr val="accent4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”Playlist”</a:t>
            </a:r>
            <a:endParaRPr lang="en-US" sz="5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60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796136" y="116632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/components/</a:t>
            </a:r>
            <a:r>
              <a:rPr lang="en-US" b="1" dirty="0" err="1"/>
              <a:t>song.js</a:t>
            </a:r>
            <a:endParaRPr lang="ru-R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C7330-8D81-3541-95F0-7DC544B9A6B8}"/>
              </a:ext>
            </a:extLst>
          </p:cNvPr>
          <p:cNvSpPr txBox="1"/>
          <p:nvPr/>
        </p:nvSpPr>
        <p:spPr>
          <a:xfrm>
            <a:off x="318977" y="23391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3C6C0C5-10A4-FC42-A06E-BC64B0071D16}"/>
              </a:ext>
            </a:extLst>
          </p:cNvPr>
          <p:cNvGrpSpPr/>
          <p:nvPr/>
        </p:nvGrpSpPr>
        <p:grpSpPr>
          <a:xfrm>
            <a:off x="1115616" y="603248"/>
            <a:ext cx="3888432" cy="3024336"/>
            <a:chOff x="2267744" y="1124744"/>
            <a:chExt cx="4824536" cy="289472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C236BF9-1BFC-CA46-9FA4-2438B391E09B}"/>
                </a:ext>
              </a:extLst>
            </p:cNvPr>
            <p:cNvSpPr/>
            <p:nvPr/>
          </p:nvSpPr>
          <p:spPr>
            <a:xfrm>
              <a:off x="2267744" y="1124744"/>
              <a:ext cx="4824536" cy="2894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Song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title: string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duration: </a:t>
              </a:r>
              <a:r>
                <a:rPr lang="en-US" b="1" dirty="0" err="1">
                  <a:solidFill>
                    <a:schemeClr val="tx1"/>
                  </a:solidFill>
                </a:rPr>
                <a:t>int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artist: string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isPlaying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b="1" dirty="0" err="1">
                  <a:solidFill>
                    <a:schemeClr val="tx1"/>
                  </a:solidFill>
                </a:rPr>
                <a:t>boolean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toHtml</a:t>
              </a:r>
              <a:r>
                <a:rPr lang="en-US" b="1" dirty="0">
                  <a:solidFill>
                    <a:schemeClr val="tx1"/>
                  </a:solidFill>
                </a:rPr>
                <a:t>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BEE45D61-4A22-CF49-8CD4-B5A47E2FFEEA}"/>
                </a:ext>
              </a:extLst>
            </p:cNvPr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66ADC4DE-42F3-8341-918E-8C0C0CED3806}"/>
                </a:ext>
              </a:extLst>
            </p:cNvPr>
            <p:cNvCxnSpPr/>
            <p:nvPr/>
          </p:nvCxnSpPr>
          <p:spPr>
            <a:xfrm>
              <a:off x="2267744" y="2924944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3C4FD6-E264-B545-ACD4-4CDFFA66B270}"/>
              </a:ext>
            </a:extLst>
          </p:cNvPr>
          <p:cNvSpPr txBox="1"/>
          <p:nvPr/>
        </p:nvSpPr>
        <p:spPr>
          <a:xfrm>
            <a:off x="318977" y="63206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export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F3F89-4AFF-E445-8ED7-CFD7B8AB9479}"/>
              </a:ext>
            </a:extLst>
          </p:cNvPr>
          <p:cNvSpPr/>
          <p:nvPr/>
        </p:nvSpPr>
        <p:spPr>
          <a:xfrm>
            <a:off x="262704" y="4562376"/>
            <a:ext cx="94826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Song.prototype.</a:t>
            </a:r>
            <a:r>
              <a:rPr lang="en-US" sz="1600" b="1" dirty="0" err="1">
                <a:solidFill>
                  <a:srgbClr val="FFC66D"/>
                </a:solidFill>
              </a:rPr>
              <a:t>toHtml</a:t>
            </a:r>
            <a:r>
              <a:rPr lang="en-US" sz="1600" b="1" dirty="0">
                <a:solidFill>
                  <a:srgbClr val="FFC66D"/>
                </a:solidFill>
              </a:rPr>
              <a:t> </a:t>
            </a:r>
            <a:r>
              <a:rPr lang="en-US" sz="1600" b="1" dirty="0"/>
              <a:t>= </a:t>
            </a:r>
            <a:r>
              <a:rPr lang="en-US" sz="1600" b="1" dirty="0">
                <a:solidFill>
                  <a:srgbClr val="CC7832"/>
                </a:solidFill>
              </a:rPr>
              <a:t>function</a:t>
            </a:r>
            <a:r>
              <a:rPr lang="en-US" sz="1600" b="1" dirty="0"/>
              <a:t>(){</a:t>
            </a: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b="1" dirty="0">
                <a:solidFill>
                  <a:srgbClr val="CC7832"/>
                </a:solidFill>
              </a:rPr>
              <a:t>return </a:t>
            </a:r>
            <a:r>
              <a:rPr lang="en-US" sz="1600" b="1" dirty="0">
                <a:solidFill>
                  <a:srgbClr val="6A8759"/>
                </a:solidFill>
              </a:rPr>
              <a:t>`&lt;div class="row py-3 </a:t>
            </a:r>
            <a:r>
              <a:rPr lang="en-US" sz="1600" b="1" dirty="0"/>
              <a:t>${</a:t>
            </a:r>
            <a:r>
              <a:rPr lang="en-US" sz="1600" b="1" dirty="0" err="1">
                <a:solidFill>
                  <a:srgbClr val="CC7832"/>
                </a:solidFill>
              </a:rPr>
              <a:t>this</a:t>
            </a:r>
            <a:r>
              <a:rPr lang="en-US" sz="1600" b="1" dirty="0" err="1"/>
              <a:t>.</a:t>
            </a:r>
            <a:r>
              <a:rPr lang="en-US" sz="1600" b="1" dirty="0" err="1">
                <a:solidFill>
                  <a:srgbClr val="9876AA"/>
                </a:solidFill>
              </a:rPr>
              <a:t>isPlaying</a:t>
            </a:r>
            <a:r>
              <a:rPr lang="en-US" sz="1600" b="1" dirty="0">
                <a:solidFill>
                  <a:srgbClr val="9876AA"/>
                </a:solidFill>
              </a:rPr>
              <a:t> </a:t>
            </a:r>
            <a:r>
              <a:rPr lang="en-US" sz="1600" b="1" dirty="0"/>
              <a:t>? </a:t>
            </a:r>
            <a:r>
              <a:rPr lang="en-US" sz="1600" b="1" dirty="0">
                <a:solidFill>
                  <a:srgbClr val="6A8759"/>
                </a:solidFill>
              </a:rPr>
              <a:t>'current'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rgbClr val="6A8759"/>
                </a:solidFill>
              </a:rPr>
              <a:t>''</a:t>
            </a:r>
            <a:r>
              <a:rPr lang="en-US" sz="1600" b="1" dirty="0"/>
              <a:t>}</a:t>
            </a:r>
            <a:r>
              <a:rPr lang="en-US" sz="1600" b="1" dirty="0">
                <a:solidFill>
                  <a:srgbClr val="6A8759"/>
                </a:solidFill>
              </a:rPr>
              <a:t>"&gt;</a:t>
            </a:r>
            <a:br>
              <a:rPr lang="en-US" sz="1600" b="1" dirty="0">
                <a:solidFill>
                  <a:srgbClr val="6A8759"/>
                </a:solidFill>
              </a:rPr>
            </a:br>
            <a:r>
              <a:rPr lang="en-US" sz="1600" b="1" dirty="0">
                <a:solidFill>
                  <a:srgbClr val="6A8759"/>
                </a:solidFill>
              </a:rPr>
              <a:t>    &lt;div class="col-sm-9"&gt;</a:t>
            </a:r>
            <a:r>
              <a:rPr lang="en-US" sz="1600" b="1" dirty="0"/>
              <a:t>${</a:t>
            </a:r>
            <a:r>
              <a:rPr lang="en-US" sz="1600" b="1" dirty="0" err="1">
                <a:solidFill>
                  <a:srgbClr val="CC7832"/>
                </a:solidFill>
              </a:rPr>
              <a:t>this</a:t>
            </a:r>
            <a:r>
              <a:rPr lang="en-US" sz="1600" b="1" dirty="0" err="1"/>
              <a:t>.</a:t>
            </a:r>
            <a:r>
              <a:rPr lang="en-US" sz="1600" b="1" dirty="0" err="1">
                <a:solidFill>
                  <a:srgbClr val="9876AA"/>
                </a:solidFill>
              </a:rPr>
              <a:t>title</a:t>
            </a:r>
            <a:r>
              <a:rPr lang="en-US" sz="1600" b="1" dirty="0"/>
              <a:t>}</a:t>
            </a:r>
            <a:r>
              <a:rPr lang="en-US" sz="1600" b="1" dirty="0">
                <a:solidFill>
                  <a:srgbClr val="6A8759"/>
                </a:solidFill>
              </a:rPr>
              <a:t> - </a:t>
            </a:r>
            <a:r>
              <a:rPr lang="en-US" sz="1600" b="1" dirty="0"/>
              <a:t>${</a:t>
            </a:r>
            <a:r>
              <a:rPr lang="en-US" sz="1600" b="1" dirty="0" err="1">
                <a:solidFill>
                  <a:srgbClr val="CC7832"/>
                </a:solidFill>
              </a:rPr>
              <a:t>this</a:t>
            </a:r>
            <a:r>
              <a:rPr lang="en-US" sz="1600" b="1" dirty="0" err="1"/>
              <a:t>.</a:t>
            </a:r>
            <a:r>
              <a:rPr lang="en-US" sz="1600" b="1" dirty="0" err="1">
                <a:solidFill>
                  <a:srgbClr val="9876AA"/>
                </a:solidFill>
              </a:rPr>
              <a:t>artist</a:t>
            </a:r>
            <a:r>
              <a:rPr lang="en-US" sz="1600" b="1" dirty="0"/>
              <a:t>}</a:t>
            </a:r>
            <a:r>
              <a:rPr lang="en-US" sz="1600" b="1" dirty="0">
                <a:solidFill>
                  <a:srgbClr val="6A8759"/>
                </a:solidFill>
              </a:rPr>
              <a:t>&lt;/div&gt;</a:t>
            </a:r>
            <a:br>
              <a:rPr lang="en-US" sz="1600" b="1" dirty="0">
                <a:solidFill>
                  <a:srgbClr val="6A8759"/>
                </a:solidFill>
              </a:rPr>
            </a:br>
            <a:r>
              <a:rPr lang="en-US" sz="1600" b="1" dirty="0">
                <a:solidFill>
                  <a:srgbClr val="6A8759"/>
                </a:solidFill>
              </a:rPr>
              <a:t>    &lt;div class="col-sm-3"&gt;</a:t>
            </a:r>
            <a:r>
              <a:rPr lang="en-US" sz="1600" b="1" dirty="0"/>
              <a:t>${</a:t>
            </a:r>
            <a:r>
              <a:rPr lang="en-US" sz="1600" b="1" dirty="0" err="1">
                <a:solidFill>
                  <a:srgbClr val="CC7832"/>
                </a:solidFill>
              </a:rPr>
              <a:t>this</a:t>
            </a:r>
            <a:r>
              <a:rPr lang="en-US" sz="1600" b="1" dirty="0" err="1"/>
              <a:t>.</a:t>
            </a:r>
            <a:r>
              <a:rPr lang="en-US" sz="1600" b="1" dirty="0" err="1">
                <a:solidFill>
                  <a:srgbClr val="9876AA"/>
                </a:solidFill>
              </a:rPr>
              <a:t>duration</a:t>
            </a:r>
            <a:r>
              <a:rPr lang="en-US" sz="1600" b="1" dirty="0"/>
              <a:t>}</a:t>
            </a:r>
            <a:r>
              <a:rPr lang="en-US" sz="1600" b="1" dirty="0">
                <a:solidFill>
                  <a:srgbClr val="6A8759"/>
                </a:solidFill>
              </a:rPr>
              <a:t>&lt;/div&gt;</a:t>
            </a:r>
            <a:br>
              <a:rPr lang="en-US" sz="1600" b="1" dirty="0">
                <a:solidFill>
                  <a:srgbClr val="6A8759"/>
                </a:solidFill>
              </a:rPr>
            </a:br>
            <a:r>
              <a:rPr lang="en-US" sz="1600" b="1" dirty="0">
                <a:solidFill>
                  <a:srgbClr val="6A8759"/>
                </a:solidFill>
              </a:rPr>
              <a:t>&lt;/div&gt;`</a:t>
            </a:r>
            <a:br>
              <a:rPr lang="en-US" sz="1600" b="1" dirty="0">
                <a:solidFill>
                  <a:srgbClr val="6A8759"/>
                </a:solidFill>
              </a:rPr>
            </a:br>
            <a:r>
              <a:rPr lang="en-US" sz="1600" b="1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D6D430-B25C-AC49-B979-A719C96D8CFD}"/>
              </a:ext>
            </a:extLst>
          </p:cNvPr>
          <p:cNvSpPr txBox="1"/>
          <p:nvPr/>
        </p:nvSpPr>
        <p:spPr>
          <a:xfrm>
            <a:off x="5507665" y="10313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389D60-9D6B-BF4D-AAAF-56481CC57CC1}"/>
              </a:ext>
            </a:extLst>
          </p:cNvPr>
          <p:cNvSpPr/>
          <p:nvPr/>
        </p:nvSpPr>
        <p:spPr>
          <a:xfrm>
            <a:off x="262704" y="3918465"/>
            <a:ext cx="861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Hints</a:t>
            </a:r>
            <a:r>
              <a:rPr lang="en-US" b="1" dirty="0"/>
              <a:t>: </a:t>
            </a:r>
          </a:p>
          <a:p>
            <a:r>
              <a:rPr lang="en-US" b="1" dirty="0"/>
              <a:t>play/stop – toggling </a:t>
            </a:r>
            <a:r>
              <a:rPr lang="en-US" b="1" dirty="0" err="1">
                <a:solidFill>
                  <a:schemeClr val="accent4"/>
                </a:solidFill>
              </a:rPr>
              <a:t>isPlaying</a:t>
            </a:r>
            <a:r>
              <a:rPr lang="en-US" b="1" dirty="0"/>
              <a:t>: true/false</a:t>
            </a:r>
          </a:p>
        </p:txBody>
      </p:sp>
    </p:spTree>
    <p:extLst>
      <p:ext uri="{BB962C8B-B14F-4D97-AF65-F5344CB8AC3E}">
        <p14:creationId xmlns:p14="http://schemas.microsoft.com/office/powerpoint/2010/main" val="161523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64CD2FCD-72EC-AD49-A853-D12AE72597E6}"/>
              </a:ext>
            </a:extLst>
          </p:cNvPr>
          <p:cNvSpPr/>
          <p:nvPr/>
        </p:nvSpPr>
        <p:spPr>
          <a:xfrm>
            <a:off x="5220072" y="116632"/>
            <a:ext cx="381642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/components/</a:t>
            </a:r>
            <a:r>
              <a:rPr lang="en-US" b="1" dirty="0" err="1"/>
              <a:t>playlist.js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0786A-2D66-F448-8319-FE2C674A6434}"/>
              </a:ext>
            </a:extLst>
          </p:cNvPr>
          <p:cNvSpPr txBox="1"/>
          <p:nvPr/>
        </p:nvSpPr>
        <p:spPr>
          <a:xfrm>
            <a:off x="179512" y="30129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2.</a:t>
            </a:r>
            <a:endParaRPr lang="en-US" b="1" dirty="0"/>
          </a:p>
        </p:txBody>
      </p:sp>
      <p:grpSp>
        <p:nvGrpSpPr>
          <p:cNvPr id="4" name="Группа 7">
            <a:extLst>
              <a:ext uri="{FF2B5EF4-FFF2-40B4-BE49-F238E27FC236}">
                <a16:creationId xmlns:a16="http://schemas.microsoft.com/office/drawing/2014/main" id="{D7254E40-7DAA-844F-9D69-79E28C18D85A}"/>
              </a:ext>
            </a:extLst>
          </p:cNvPr>
          <p:cNvGrpSpPr/>
          <p:nvPr/>
        </p:nvGrpSpPr>
        <p:grpSpPr>
          <a:xfrm>
            <a:off x="301691" y="670630"/>
            <a:ext cx="4774365" cy="3024336"/>
            <a:chOff x="2267744" y="1124744"/>
            <a:chExt cx="4824536" cy="2979860"/>
          </a:xfrm>
        </p:grpSpPr>
        <p:sp>
          <p:nvSpPr>
            <p:cNvPr id="5" name="Прямоугольник 8">
              <a:extLst>
                <a:ext uri="{FF2B5EF4-FFF2-40B4-BE49-F238E27FC236}">
                  <a16:creationId xmlns:a16="http://schemas.microsoft.com/office/drawing/2014/main" id="{6A2AC539-B4E6-DB4D-B587-70E4E39A52F8}"/>
                </a:ext>
              </a:extLst>
            </p:cNvPr>
            <p:cNvSpPr/>
            <p:nvPr/>
          </p:nvSpPr>
          <p:spPr>
            <a:xfrm>
              <a:off x="2267744" y="1124744"/>
              <a:ext cx="4824536" cy="2979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PlayList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songs: array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currentIndex</a:t>
              </a:r>
              <a:r>
                <a:rPr lang="ru-RU" b="1" dirty="0">
                  <a:solidFill>
                    <a:schemeClr val="tx1"/>
                  </a:solidFill>
                </a:rPr>
                <a:t>(</a:t>
              </a:r>
              <a:r>
                <a:rPr lang="en-US" b="1" dirty="0" err="1">
                  <a:solidFill>
                    <a:schemeClr val="tx1"/>
                  </a:solidFill>
                </a:rPr>
                <a:t>nowIsPlaying</a:t>
              </a:r>
              <a:r>
                <a:rPr lang="ru-RU" b="1" dirty="0">
                  <a:solidFill>
                    <a:schemeClr val="tx1"/>
                  </a:solidFill>
                </a:rPr>
                <a:t>)</a:t>
              </a:r>
              <a:r>
                <a:rPr lang="en-US" b="1" dirty="0">
                  <a:solidFill>
                    <a:schemeClr val="tx1"/>
                  </a:solidFill>
                </a:rPr>
                <a:t>: int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add(song: Song):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next():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render(list): void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Прямая соединительная линия 9">
              <a:extLst>
                <a:ext uri="{FF2B5EF4-FFF2-40B4-BE49-F238E27FC236}">
                  <a16:creationId xmlns:a16="http://schemas.microsoft.com/office/drawing/2014/main" id="{B85E17FA-46C9-124B-B8D5-39C2BEB0F141}"/>
                </a:ext>
              </a:extLst>
            </p:cNvPr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10">
              <a:extLst>
                <a:ext uri="{FF2B5EF4-FFF2-40B4-BE49-F238E27FC236}">
                  <a16:creationId xmlns:a16="http://schemas.microsoft.com/office/drawing/2014/main" id="{5DC6BF81-2D5C-0C48-AC0A-3B6CB889571A}"/>
                </a:ext>
              </a:extLst>
            </p:cNvPr>
            <p:cNvCxnSpPr/>
            <p:nvPr/>
          </p:nvCxnSpPr>
          <p:spPr>
            <a:xfrm>
              <a:off x="2267744" y="234888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750283-161F-534F-BE0F-0019C707719C}"/>
              </a:ext>
            </a:extLst>
          </p:cNvPr>
          <p:cNvSpPr txBox="1"/>
          <p:nvPr/>
        </p:nvSpPr>
        <p:spPr>
          <a:xfrm>
            <a:off x="5603358" y="95693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Hints: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FA5FC-CFC8-6F42-957A-DE96E10D43CD}"/>
              </a:ext>
            </a:extLst>
          </p:cNvPr>
          <p:cNvSpPr txBox="1"/>
          <p:nvPr/>
        </p:nvSpPr>
        <p:spPr>
          <a:xfrm>
            <a:off x="5220072" y="1326262"/>
            <a:ext cx="39773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</a:t>
            </a:r>
            <a:r>
              <a:rPr lang="en-US" dirty="0"/>
              <a:t> </a:t>
            </a:r>
            <a:r>
              <a:rPr lang="en-US" b="1" dirty="0"/>
              <a:t>–</a:t>
            </a:r>
            <a:r>
              <a:rPr lang="en-US" dirty="0"/>
              <a:t> use </a:t>
            </a:r>
            <a:r>
              <a:rPr lang="en-US" b="1" dirty="0"/>
              <a:t>push</a:t>
            </a:r>
          </a:p>
          <a:p>
            <a:r>
              <a:rPr lang="en-US" b="1" dirty="0"/>
              <a:t>Play – </a:t>
            </a:r>
            <a:r>
              <a:rPr lang="en-US" dirty="0"/>
              <a:t>use </a:t>
            </a:r>
            <a:r>
              <a:rPr lang="en-US" b="1" dirty="0">
                <a:solidFill>
                  <a:schemeClr val="accent4"/>
                </a:solidFill>
              </a:rPr>
              <a:t>song</a:t>
            </a:r>
            <a:r>
              <a:rPr lang="en-US" dirty="0"/>
              <a:t> </a:t>
            </a:r>
            <a:r>
              <a:rPr lang="en-US" b="1" dirty="0"/>
              <a:t>play</a:t>
            </a:r>
            <a:r>
              <a:rPr lang="en-US" dirty="0"/>
              <a:t> method</a:t>
            </a:r>
          </a:p>
          <a:p>
            <a:r>
              <a:rPr lang="en-US" dirty="0"/>
              <a:t>on correct song</a:t>
            </a:r>
          </a:p>
          <a:p>
            <a:r>
              <a:rPr lang="en-US" b="1" dirty="0"/>
              <a:t>Stop – </a:t>
            </a:r>
            <a:r>
              <a:rPr lang="en-US" dirty="0"/>
              <a:t>use </a:t>
            </a:r>
            <a:r>
              <a:rPr lang="en-US" b="1" dirty="0">
                <a:solidFill>
                  <a:schemeClr val="accent4"/>
                </a:solidFill>
              </a:rPr>
              <a:t>song</a:t>
            </a:r>
            <a:r>
              <a:rPr lang="en-US" dirty="0"/>
              <a:t> </a:t>
            </a:r>
            <a:r>
              <a:rPr lang="en-US" b="1" dirty="0"/>
              <a:t>stop</a:t>
            </a:r>
            <a:r>
              <a:rPr lang="en-US" dirty="0"/>
              <a:t> method</a:t>
            </a:r>
          </a:p>
          <a:p>
            <a:r>
              <a:rPr lang="en-US" dirty="0"/>
              <a:t>on correct song</a:t>
            </a:r>
          </a:p>
          <a:p>
            <a:r>
              <a:rPr lang="en-US" b="1" dirty="0"/>
              <a:t>Next –</a:t>
            </a:r>
            <a:r>
              <a:rPr lang="ru-RU" b="1" dirty="0"/>
              <a:t> </a:t>
            </a:r>
            <a:endParaRPr lang="en-US" b="1" dirty="0"/>
          </a:p>
          <a:p>
            <a:r>
              <a:rPr lang="en-US" dirty="0"/>
              <a:t>1)</a:t>
            </a:r>
            <a:r>
              <a:rPr lang="en-US" b="1" dirty="0"/>
              <a:t>stop</a:t>
            </a:r>
            <a:r>
              <a:rPr lang="ru-RU" b="1" dirty="0"/>
              <a:t> </a:t>
            </a:r>
            <a:r>
              <a:rPr lang="en-US" dirty="0"/>
              <a:t>current</a:t>
            </a:r>
          </a:p>
          <a:p>
            <a:r>
              <a:rPr lang="en-US" dirty="0"/>
              <a:t>2)Jump to next </a:t>
            </a:r>
            <a:r>
              <a:rPr lang="en-US" b="1" dirty="0"/>
              <a:t>song</a:t>
            </a:r>
          </a:p>
          <a:p>
            <a:r>
              <a:rPr lang="en-US" dirty="0"/>
              <a:t>3)</a:t>
            </a:r>
            <a:r>
              <a:rPr lang="en-US" b="1" dirty="0"/>
              <a:t>play</a:t>
            </a:r>
            <a:r>
              <a:rPr lang="en-US" dirty="0"/>
              <a:t> it</a:t>
            </a:r>
          </a:p>
          <a:p>
            <a:r>
              <a:rPr lang="en-US" b="1" dirty="0"/>
              <a:t>Render – </a:t>
            </a:r>
          </a:p>
          <a:p>
            <a:pPr marL="342900" indent="-342900">
              <a:buAutoNum type="arabicParenR"/>
            </a:pPr>
            <a:r>
              <a:rPr lang="en-US" dirty="0"/>
              <a:t>clear </a:t>
            </a:r>
            <a:r>
              <a:rPr lang="en-US" b="1" dirty="0"/>
              <a:t>list</a:t>
            </a:r>
          </a:p>
          <a:p>
            <a:pPr marL="342900" indent="-342900">
              <a:buAutoNum type="arabicParenR"/>
            </a:pPr>
            <a:r>
              <a:rPr lang="en-US" dirty="0"/>
              <a:t>Convert all songs</a:t>
            </a:r>
            <a:r>
              <a:rPr lang="en-US" b="1" dirty="0"/>
              <a:t>(</a:t>
            </a:r>
            <a:r>
              <a:rPr lang="en-US" b="1" dirty="0" err="1"/>
              <a:t>toHtml</a:t>
            </a:r>
            <a:r>
              <a:rPr lang="en-US" b="1" dirty="0"/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Draw new </a:t>
            </a:r>
            <a:r>
              <a:rPr lang="en-US" b="1" dirty="0"/>
              <a:t>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70E19-D169-4B47-AF89-7F6A38F285E3}"/>
              </a:ext>
            </a:extLst>
          </p:cNvPr>
          <p:cNvSpPr txBox="1"/>
          <p:nvPr/>
        </p:nvSpPr>
        <p:spPr>
          <a:xfrm>
            <a:off x="318977" y="63206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export</a:t>
            </a:r>
          </a:p>
        </p:txBody>
      </p:sp>
    </p:spTree>
    <p:extLst>
      <p:ext uri="{BB962C8B-B14F-4D97-AF65-F5344CB8AC3E}">
        <p14:creationId xmlns:p14="http://schemas.microsoft.com/office/powerpoint/2010/main" val="4078936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64CD2FCD-72EC-AD49-A853-D12AE72597E6}"/>
              </a:ext>
            </a:extLst>
          </p:cNvPr>
          <p:cNvSpPr/>
          <p:nvPr/>
        </p:nvSpPr>
        <p:spPr>
          <a:xfrm>
            <a:off x="7164288" y="116632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</a:t>
            </a:r>
            <a:r>
              <a:rPr lang="en-US" b="1" dirty="0" err="1"/>
              <a:t>index.js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A33F70-C28A-5040-86E1-2E5B41E7E865}"/>
              </a:ext>
            </a:extLst>
          </p:cNvPr>
          <p:cNvSpPr txBox="1"/>
          <p:nvPr/>
        </p:nvSpPr>
        <p:spPr>
          <a:xfrm>
            <a:off x="251520" y="3028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3.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D165D-66F1-0F40-9B82-BAEF3DD2F8B1}"/>
              </a:ext>
            </a:extLst>
          </p:cNvPr>
          <p:cNvSpPr txBox="1"/>
          <p:nvPr/>
        </p:nvSpPr>
        <p:spPr>
          <a:xfrm>
            <a:off x="711902" y="672210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Import </a:t>
            </a:r>
            <a:r>
              <a:rPr lang="en-US" b="1" dirty="0"/>
              <a:t>song</a:t>
            </a:r>
            <a:r>
              <a:rPr lang="en-US" dirty="0"/>
              <a:t> and </a:t>
            </a:r>
            <a:r>
              <a:rPr lang="en-US" b="1" dirty="0"/>
              <a:t>playlist</a:t>
            </a:r>
            <a:r>
              <a:rPr lang="en-US" dirty="0"/>
              <a:t> files</a:t>
            </a:r>
          </a:p>
          <a:p>
            <a:pPr marL="342900" indent="-342900">
              <a:buAutoNum type="arabicPeriod"/>
            </a:pPr>
            <a:r>
              <a:rPr lang="en-US" dirty="0"/>
              <a:t>Create </a:t>
            </a:r>
            <a:r>
              <a:rPr lang="en-US" b="1" dirty="0"/>
              <a:t>playlist</a:t>
            </a:r>
            <a:r>
              <a:rPr lang="en-US" dirty="0"/>
              <a:t> and few </a:t>
            </a:r>
            <a:r>
              <a:rPr lang="en-US" b="1" dirty="0"/>
              <a:t>songs</a:t>
            </a:r>
          </a:p>
          <a:p>
            <a:pPr marL="342900" indent="-342900">
              <a:buAutoNum type="arabicPeriod"/>
            </a:pPr>
            <a:r>
              <a:rPr lang="en-US" b="1" dirty="0"/>
              <a:t>Add</a:t>
            </a:r>
            <a:r>
              <a:rPr lang="en-US" dirty="0"/>
              <a:t> it to </a:t>
            </a:r>
            <a:r>
              <a:rPr lang="en-US" b="1" dirty="0"/>
              <a:t>playlist</a:t>
            </a:r>
          </a:p>
          <a:p>
            <a:pPr marL="342900" indent="-342900">
              <a:buAutoNum type="arabicPeriod"/>
            </a:pPr>
            <a:r>
              <a:rPr lang="en-US" b="1" dirty="0"/>
              <a:t>Render</a:t>
            </a:r>
            <a:r>
              <a:rPr lang="en-US" dirty="0"/>
              <a:t> </a:t>
            </a:r>
            <a:r>
              <a:rPr lang="en-US" b="1" dirty="0"/>
              <a:t>playlist</a:t>
            </a:r>
          </a:p>
          <a:p>
            <a:pPr marL="342900" indent="-342900">
              <a:buAutoNum type="arabicPeriod"/>
            </a:pPr>
            <a:r>
              <a:rPr lang="en-US" dirty="0"/>
              <a:t>Add listeners on </a:t>
            </a:r>
            <a:r>
              <a:rPr lang="en-US" b="1" dirty="0"/>
              <a:t>play</a:t>
            </a:r>
            <a:r>
              <a:rPr lang="en-US" dirty="0"/>
              <a:t>, </a:t>
            </a:r>
            <a:r>
              <a:rPr lang="en-US" b="1" dirty="0"/>
              <a:t>stop</a:t>
            </a:r>
            <a:r>
              <a:rPr lang="en-US" dirty="0"/>
              <a:t> and </a:t>
            </a:r>
            <a:r>
              <a:rPr lang="en-US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38655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64CD2FCD-72EC-AD49-A853-D12AE72597E6}"/>
              </a:ext>
            </a:extLst>
          </p:cNvPr>
          <p:cNvSpPr/>
          <p:nvPr/>
        </p:nvSpPr>
        <p:spPr>
          <a:xfrm>
            <a:off x="5508104" y="116632"/>
            <a:ext cx="35283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/components/</a:t>
            </a:r>
            <a:r>
              <a:rPr lang="en-US" b="1" dirty="0" err="1"/>
              <a:t>media.js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6EFF0-AEAE-B043-AD74-988EF9F4376A}"/>
              </a:ext>
            </a:extLst>
          </p:cNvPr>
          <p:cNvSpPr txBox="1"/>
          <p:nvPr/>
        </p:nvSpPr>
        <p:spPr>
          <a:xfrm>
            <a:off x="318977" y="63206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export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0DA9-85E7-6B43-B0AA-5F929C383E7F}"/>
              </a:ext>
            </a:extLst>
          </p:cNvPr>
          <p:cNvSpPr txBox="1"/>
          <p:nvPr/>
        </p:nvSpPr>
        <p:spPr>
          <a:xfrm>
            <a:off x="404037" y="3083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</a:t>
            </a:r>
          </a:p>
        </p:txBody>
      </p:sp>
      <p:grpSp>
        <p:nvGrpSpPr>
          <p:cNvPr id="6" name="Группа 3">
            <a:extLst>
              <a:ext uri="{FF2B5EF4-FFF2-40B4-BE49-F238E27FC236}">
                <a16:creationId xmlns:a16="http://schemas.microsoft.com/office/drawing/2014/main" id="{016328D8-B340-0A4D-A3BB-888365B197FE}"/>
              </a:ext>
            </a:extLst>
          </p:cNvPr>
          <p:cNvGrpSpPr/>
          <p:nvPr/>
        </p:nvGrpSpPr>
        <p:grpSpPr>
          <a:xfrm>
            <a:off x="338336" y="4729166"/>
            <a:ext cx="3888432" cy="1080120"/>
            <a:chOff x="2267744" y="1124744"/>
            <a:chExt cx="4824536" cy="1033829"/>
          </a:xfrm>
        </p:grpSpPr>
        <p:sp>
          <p:nvSpPr>
            <p:cNvPr id="7" name="Прямоугольник 4">
              <a:extLst>
                <a:ext uri="{FF2B5EF4-FFF2-40B4-BE49-F238E27FC236}">
                  <a16:creationId xmlns:a16="http://schemas.microsoft.com/office/drawing/2014/main" id="{F3FF1F2B-E9C7-544D-A11C-86B1A1E933B3}"/>
                </a:ext>
              </a:extLst>
            </p:cNvPr>
            <p:cNvSpPr/>
            <p:nvPr/>
          </p:nvSpPr>
          <p:spPr>
            <a:xfrm>
              <a:off x="2267744" y="1124744"/>
              <a:ext cx="4824536" cy="1033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Song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+ artist: string</a:t>
              </a:r>
            </a:p>
          </p:txBody>
        </p:sp>
        <p:cxnSp>
          <p:nvCxnSpPr>
            <p:cNvPr id="8" name="Прямая соединительная линия 5">
              <a:extLst>
                <a:ext uri="{FF2B5EF4-FFF2-40B4-BE49-F238E27FC236}">
                  <a16:creationId xmlns:a16="http://schemas.microsoft.com/office/drawing/2014/main" id="{AA5B7E2A-4D8A-3246-96B8-BD39242DFB8A}"/>
                </a:ext>
              </a:extLst>
            </p:cNvPr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11">
            <a:extLst>
              <a:ext uri="{FF2B5EF4-FFF2-40B4-BE49-F238E27FC236}">
                <a16:creationId xmlns:a16="http://schemas.microsoft.com/office/drawing/2014/main" id="{17A79AD3-9868-B54A-8C45-04F24DAF8D2D}"/>
              </a:ext>
            </a:extLst>
          </p:cNvPr>
          <p:cNvGrpSpPr/>
          <p:nvPr/>
        </p:nvGrpSpPr>
        <p:grpSpPr>
          <a:xfrm>
            <a:off x="4730824" y="4729166"/>
            <a:ext cx="3888432" cy="1080120"/>
            <a:chOff x="2267744" y="1124744"/>
            <a:chExt cx="4824536" cy="1033829"/>
          </a:xfrm>
        </p:grpSpPr>
        <p:sp>
          <p:nvSpPr>
            <p:cNvPr id="10" name="Прямоугольник 12">
              <a:extLst>
                <a:ext uri="{FF2B5EF4-FFF2-40B4-BE49-F238E27FC236}">
                  <a16:creationId xmlns:a16="http://schemas.microsoft.com/office/drawing/2014/main" id="{6D16AD9A-349A-D34A-B936-B61651491D71}"/>
                </a:ext>
              </a:extLst>
            </p:cNvPr>
            <p:cNvSpPr/>
            <p:nvPr/>
          </p:nvSpPr>
          <p:spPr>
            <a:xfrm>
              <a:off x="2267744" y="1124744"/>
              <a:ext cx="4824536" cy="1033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Movie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+ year: string</a:t>
              </a: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Прямая соединительная линия 13">
              <a:extLst>
                <a:ext uri="{FF2B5EF4-FFF2-40B4-BE49-F238E27FC236}">
                  <a16:creationId xmlns:a16="http://schemas.microsoft.com/office/drawing/2014/main" id="{BF3A145F-E630-C74F-8E33-748B630D4C4A}"/>
                </a:ext>
              </a:extLst>
            </p:cNvPr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9">
            <a:extLst>
              <a:ext uri="{FF2B5EF4-FFF2-40B4-BE49-F238E27FC236}">
                <a16:creationId xmlns:a16="http://schemas.microsoft.com/office/drawing/2014/main" id="{FC8E3A06-471F-3D44-ADB4-04A2243B9C92}"/>
              </a:ext>
            </a:extLst>
          </p:cNvPr>
          <p:cNvGrpSpPr/>
          <p:nvPr/>
        </p:nvGrpSpPr>
        <p:grpSpPr>
          <a:xfrm>
            <a:off x="2555776" y="1097620"/>
            <a:ext cx="3888432" cy="2311654"/>
            <a:chOff x="2267744" y="1124744"/>
            <a:chExt cx="4824537" cy="2212583"/>
          </a:xfrm>
        </p:grpSpPr>
        <p:sp>
          <p:nvSpPr>
            <p:cNvPr id="13" name="Прямоугольник 10">
              <a:extLst>
                <a:ext uri="{FF2B5EF4-FFF2-40B4-BE49-F238E27FC236}">
                  <a16:creationId xmlns:a16="http://schemas.microsoft.com/office/drawing/2014/main" id="{482B7574-F064-2B4A-83DB-1059D0DCE53C}"/>
                </a:ext>
              </a:extLst>
            </p:cNvPr>
            <p:cNvSpPr/>
            <p:nvPr/>
          </p:nvSpPr>
          <p:spPr>
            <a:xfrm>
              <a:off x="2267745" y="1124744"/>
              <a:ext cx="4824536" cy="22125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Media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title: string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duration: </a:t>
              </a:r>
              <a:r>
                <a:rPr lang="en-US" b="1" dirty="0" err="1">
                  <a:solidFill>
                    <a:schemeClr val="tx1"/>
                  </a:solidFill>
                </a:rPr>
                <a:t>int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isPlaying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b="1" dirty="0" err="1">
                  <a:solidFill>
                    <a:schemeClr val="tx1"/>
                  </a:solidFill>
                </a:rPr>
                <a:t>boolean</a:t>
              </a:r>
              <a:endParaRPr lang="en-US" b="1" dirty="0">
                <a:solidFill>
                  <a:schemeClr val="tx1"/>
                </a:solidFill>
              </a:endParaRP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         </a:t>
              </a: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единительная линия 15">
              <a:extLst>
                <a:ext uri="{FF2B5EF4-FFF2-40B4-BE49-F238E27FC236}">
                  <a16:creationId xmlns:a16="http://schemas.microsoft.com/office/drawing/2014/main" id="{EC83F854-B016-DB4F-8476-F3CC2D115E43}"/>
                </a:ext>
              </a:extLst>
            </p:cNvPr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6">
              <a:extLst>
                <a:ext uri="{FF2B5EF4-FFF2-40B4-BE49-F238E27FC236}">
                  <a16:creationId xmlns:a16="http://schemas.microsoft.com/office/drawing/2014/main" id="{F12A5ED9-9D24-434B-9072-632BD55DC347}"/>
                </a:ext>
              </a:extLst>
            </p:cNvPr>
            <p:cNvCxnSpPr/>
            <p:nvPr/>
          </p:nvCxnSpPr>
          <p:spPr>
            <a:xfrm>
              <a:off x="2267744" y="2572105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Прямая соединительная линия 18">
            <a:extLst>
              <a:ext uri="{FF2B5EF4-FFF2-40B4-BE49-F238E27FC236}">
                <a16:creationId xmlns:a16="http://schemas.microsoft.com/office/drawing/2014/main" id="{AC0FC675-5A4D-194B-AF07-EC20E8DEBDA4}"/>
              </a:ext>
            </a:extLst>
          </p:cNvPr>
          <p:cNvCxnSpPr/>
          <p:nvPr/>
        </p:nvCxnSpPr>
        <p:spPr>
          <a:xfrm>
            <a:off x="3596698" y="3673764"/>
            <a:ext cx="0" cy="1055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Равнобедренный треугольник 19">
            <a:extLst>
              <a:ext uri="{FF2B5EF4-FFF2-40B4-BE49-F238E27FC236}">
                <a16:creationId xmlns:a16="http://schemas.microsoft.com/office/drawing/2014/main" id="{742E148C-20F5-6C40-933A-AA7093C7411B}"/>
              </a:ext>
            </a:extLst>
          </p:cNvPr>
          <p:cNvSpPr/>
          <p:nvPr/>
        </p:nvSpPr>
        <p:spPr>
          <a:xfrm>
            <a:off x="3506688" y="3448726"/>
            <a:ext cx="180020" cy="21927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27">
            <a:extLst>
              <a:ext uri="{FF2B5EF4-FFF2-40B4-BE49-F238E27FC236}">
                <a16:creationId xmlns:a16="http://schemas.microsoft.com/office/drawing/2014/main" id="{12F7D576-9863-7A4A-8D25-003F269966C2}"/>
              </a:ext>
            </a:extLst>
          </p:cNvPr>
          <p:cNvCxnSpPr/>
          <p:nvPr/>
        </p:nvCxnSpPr>
        <p:spPr>
          <a:xfrm>
            <a:off x="5288886" y="3658060"/>
            <a:ext cx="0" cy="1055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авнобедренный треугольник 28">
            <a:extLst>
              <a:ext uri="{FF2B5EF4-FFF2-40B4-BE49-F238E27FC236}">
                <a16:creationId xmlns:a16="http://schemas.microsoft.com/office/drawing/2014/main" id="{88FECAC9-CDBE-0440-AD02-9B07834E0D82}"/>
              </a:ext>
            </a:extLst>
          </p:cNvPr>
          <p:cNvSpPr/>
          <p:nvPr/>
        </p:nvSpPr>
        <p:spPr>
          <a:xfrm>
            <a:off x="5198876" y="3433022"/>
            <a:ext cx="180020" cy="21927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322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64CD2FCD-72EC-AD49-A853-D12AE72597E6}"/>
              </a:ext>
            </a:extLst>
          </p:cNvPr>
          <p:cNvSpPr/>
          <p:nvPr/>
        </p:nvSpPr>
        <p:spPr>
          <a:xfrm>
            <a:off x="5652120" y="116632"/>
            <a:ext cx="338437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/components/</a:t>
            </a:r>
            <a:r>
              <a:rPr lang="en-US" b="1" dirty="0" err="1"/>
              <a:t>movie.js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C55C7-B2F4-9A45-9458-0E96A5BC5AA9}"/>
              </a:ext>
            </a:extLst>
          </p:cNvPr>
          <p:cNvSpPr txBox="1"/>
          <p:nvPr/>
        </p:nvSpPr>
        <p:spPr>
          <a:xfrm>
            <a:off x="233772" y="29442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5.</a:t>
            </a:r>
          </a:p>
        </p:txBody>
      </p:sp>
      <p:grpSp>
        <p:nvGrpSpPr>
          <p:cNvPr id="5" name="Группа 11">
            <a:extLst>
              <a:ext uri="{FF2B5EF4-FFF2-40B4-BE49-F238E27FC236}">
                <a16:creationId xmlns:a16="http://schemas.microsoft.com/office/drawing/2014/main" id="{A883F639-5D5C-694B-9582-2010621D6F68}"/>
              </a:ext>
            </a:extLst>
          </p:cNvPr>
          <p:cNvGrpSpPr/>
          <p:nvPr/>
        </p:nvGrpSpPr>
        <p:grpSpPr>
          <a:xfrm>
            <a:off x="1100601" y="663758"/>
            <a:ext cx="3888432" cy="3024336"/>
            <a:chOff x="2267744" y="1124744"/>
            <a:chExt cx="4824536" cy="2894722"/>
          </a:xfrm>
        </p:grpSpPr>
        <p:sp>
          <p:nvSpPr>
            <p:cNvPr id="6" name="Прямоугольник 12">
              <a:extLst>
                <a:ext uri="{FF2B5EF4-FFF2-40B4-BE49-F238E27FC236}">
                  <a16:creationId xmlns:a16="http://schemas.microsoft.com/office/drawing/2014/main" id="{FE38EE38-0332-D44B-A127-5EB98200D0BA}"/>
                </a:ext>
              </a:extLst>
            </p:cNvPr>
            <p:cNvSpPr/>
            <p:nvPr/>
          </p:nvSpPr>
          <p:spPr>
            <a:xfrm>
              <a:off x="2267744" y="1124744"/>
              <a:ext cx="4824536" cy="2894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Movie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title: string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duration: </a:t>
              </a:r>
              <a:r>
                <a:rPr lang="en-US" b="1" dirty="0" err="1">
                  <a:solidFill>
                    <a:schemeClr val="tx1"/>
                  </a:solidFill>
                </a:rPr>
                <a:t>int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isPlaying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b="1" dirty="0" err="1">
                  <a:solidFill>
                    <a:schemeClr val="tx1"/>
                  </a:solidFill>
                </a:rPr>
                <a:t>boolean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+ year: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toHtml</a:t>
              </a:r>
              <a:r>
                <a:rPr lang="en-US" b="1" dirty="0">
                  <a:solidFill>
                    <a:schemeClr val="tx1"/>
                  </a:solidFill>
                </a:rPr>
                <a:t>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Прямая соединительная линия 13">
              <a:extLst>
                <a:ext uri="{FF2B5EF4-FFF2-40B4-BE49-F238E27FC236}">
                  <a16:creationId xmlns:a16="http://schemas.microsoft.com/office/drawing/2014/main" id="{8B5F2CC9-7799-604B-9F3B-A31E1A8AA112}"/>
                </a:ext>
              </a:extLst>
            </p:cNvPr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14">
              <a:extLst>
                <a:ext uri="{FF2B5EF4-FFF2-40B4-BE49-F238E27FC236}">
                  <a16:creationId xmlns:a16="http://schemas.microsoft.com/office/drawing/2014/main" id="{BCB42AD8-CF0F-664F-8599-15D471BA5600}"/>
                </a:ext>
              </a:extLst>
            </p:cNvPr>
            <p:cNvCxnSpPr/>
            <p:nvPr/>
          </p:nvCxnSpPr>
          <p:spPr>
            <a:xfrm>
              <a:off x="2267744" y="2924944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132365-B281-FD48-832E-E13A75F70042}"/>
              </a:ext>
            </a:extLst>
          </p:cNvPr>
          <p:cNvSpPr txBox="1"/>
          <p:nvPr/>
        </p:nvSpPr>
        <p:spPr>
          <a:xfrm>
            <a:off x="5172052" y="7948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Hints: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8949E-0B54-9547-809E-1C1EFB7956BE}"/>
              </a:ext>
            </a:extLst>
          </p:cNvPr>
          <p:cNvSpPr txBox="1"/>
          <p:nvPr/>
        </p:nvSpPr>
        <p:spPr>
          <a:xfrm>
            <a:off x="5108257" y="1340768"/>
            <a:ext cx="31502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Extend</a:t>
            </a:r>
            <a:r>
              <a:rPr lang="en-US" dirty="0"/>
              <a:t> from </a:t>
            </a:r>
            <a:r>
              <a:rPr lang="en-US" b="1" dirty="0"/>
              <a:t>Media</a:t>
            </a:r>
          </a:p>
          <a:p>
            <a:pPr marL="342900" indent="-342900">
              <a:buAutoNum type="arabicPeriod"/>
            </a:pPr>
            <a:r>
              <a:rPr lang="en-US" dirty="0"/>
              <a:t>Add </a:t>
            </a:r>
            <a:r>
              <a:rPr lang="en-US" b="1" dirty="0"/>
              <a:t>year</a:t>
            </a:r>
          </a:p>
          <a:p>
            <a:pPr marL="342900" indent="-342900">
              <a:buAutoNum type="arabicPeriod"/>
            </a:pPr>
            <a:r>
              <a:rPr lang="en-US" dirty="0"/>
              <a:t>Add </a:t>
            </a:r>
            <a:r>
              <a:rPr lang="en-US" b="1" dirty="0" err="1"/>
              <a:t>toHtml</a:t>
            </a:r>
            <a:r>
              <a:rPr lang="en-US" dirty="0"/>
              <a:t> and </a:t>
            </a:r>
            <a:r>
              <a:rPr lang="en-US" b="1" dirty="0"/>
              <a:t>year</a:t>
            </a:r>
          </a:p>
          <a:p>
            <a:pPr marL="342900" indent="-342900">
              <a:buAutoNum type="arabicPeriod"/>
            </a:pPr>
            <a:r>
              <a:rPr lang="en-US" b="1" dirty="0"/>
              <a:t>export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29DC6-0F8C-8640-A02A-136B9494699E}"/>
              </a:ext>
            </a:extLst>
          </p:cNvPr>
          <p:cNvSpPr/>
          <p:nvPr/>
        </p:nvSpPr>
        <p:spPr>
          <a:xfrm>
            <a:off x="233772" y="4582421"/>
            <a:ext cx="86764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/>
          </a:p>
          <a:p>
            <a:r>
              <a:rPr lang="en-US" sz="1400" b="1" dirty="0" err="1"/>
              <a:t>toHtml</a:t>
            </a:r>
            <a:r>
              <a:rPr lang="en-US" sz="1400" b="1" dirty="0"/>
              <a:t> = function(){</a:t>
            </a:r>
            <a:br>
              <a:rPr lang="en-US" sz="1400" b="1" dirty="0"/>
            </a:br>
            <a:r>
              <a:rPr lang="en-US" sz="1400" b="1" dirty="0"/>
              <a:t>    return `&lt;div class="row py-3 ${</a:t>
            </a:r>
            <a:r>
              <a:rPr lang="en-US" sz="1400" b="1" dirty="0" err="1"/>
              <a:t>this.isPlaying</a:t>
            </a:r>
            <a:r>
              <a:rPr lang="en-US" sz="1400" b="1" dirty="0"/>
              <a:t> ? 'current': ''}"&gt;</a:t>
            </a:r>
            <a:br>
              <a:rPr lang="en-US" sz="1400" b="1" dirty="0"/>
            </a:br>
            <a:r>
              <a:rPr lang="en-US" sz="1400" b="1" dirty="0"/>
              <a:t>    &lt;div class="col-sm-9"&gt;${</a:t>
            </a:r>
            <a:r>
              <a:rPr lang="en-US" sz="1400" b="1" dirty="0" err="1"/>
              <a:t>this.title</a:t>
            </a:r>
            <a:r>
              <a:rPr lang="en-US" sz="1400" b="1" dirty="0"/>
              <a:t>} - ${</a:t>
            </a:r>
            <a:r>
              <a:rPr lang="en-US" sz="1400" b="1" dirty="0" err="1"/>
              <a:t>this.year</a:t>
            </a:r>
            <a:r>
              <a:rPr lang="en-US" sz="1400" b="1" dirty="0"/>
              <a:t>}&lt;/div&gt;</a:t>
            </a:r>
            <a:br>
              <a:rPr lang="en-US" sz="1400" b="1" dirty="0"/>
            </a:br>
            <a:r>
              <a:rPr lang="en-US" sz="1400" b="1" dirty="0"/>
              <a:t>    &lt;div class="col-sm-3"&gt;${</a:t>
            </a:r>
            <a:r>
              <a:rPr lang="en-US" sz="1400" b="1" dirty="0" err="1"/>
              <a:t>this.duration</a:t>
            </a:r>
            <a:r>
              <a:rPr lang="en-US" sz="1400" b="1" dirty="0"/>
              <a:t>}&lt;/div&gt;</a:t>
            </a:r>
            <a:br>
              <a:rPr lang="en-US" sz="1400" b="1" dirty="0"/>
            </a:br>
            <a:r>
              <a:rPr lang="en-US" sz="1400" b="1" dirty="0"/>
              <a:t>&lt;/div&gt;`</a:t>
            </a:r>
          </a:p>
        </p:txBody>
      </p:sp>
    </p:spTree>
    <p:extLst>
      <p:ext uri="{BB962C8B-B14F-4D97-AF65-F5344CB8AC3E}">
        <p14:creationId xmlns:p14="http://schemas.microsoft.com/office/powerpoint/2010/main" val="60950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64CD2FCD-72EC-AD49-A853-D12AE72597E6}"/>
              </a:ext>
            </a:extLst>
          </p:cNvPr>
          <p:cNvSpPr/>
          <p:nvPr/>
        </p:nvSpPr>
        <p:spPr>
          <a:xfrm>
            <a:off x="5796136" y="116632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/components/</a:t>
            </a:r>
            <a:r>
              <a:rPr lang="en-US" b="1" dirty="0" err="1"/>
              <a:t>song.js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BA39D-BC58-0B43-9C39-E2F1A06A1198}"/>
              </a:ext>
            </a:extLst>
          </p:cNvPr>
          <p:cNvSpPr txBox="1"/>
          <p:nvPr/>
        </p:nvSpPr>
        <p:spPr>
          <a:xfrm>
            <a:off x="393405" y="48909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30733-1F24-824A-93A1-5632C29D80C0}"/>
              </a:ext>
            </a:extLst>
          </p:cNvPr>
          <p:cNvSpPr txBox="1"/>
          <p:nvPr/>
        </p:nvSpPr>
        <p:spPr>
          <a:xfrm>
            <a:off x="755576" y="980728"/>
            <a:ext cx="5218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Update song (</a:t>
            </a:r>
            <a:r>
              <a:rPr lang="en-US" b="1" dirty="0"/>
              <a:t>extend</a:t>
            </a:r>
            <a:r>
              <a:rPr lang="en-US" dirty="0"/>
              <a:t> it from </a:t>
            </a:r>
            <a:r>
              <a:rPr lang="en-US" b="1" dirty="0"/>
              <a:t>Media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Add new </a:t>
            </a:r>
            <a:r>
              <a:rPr lang="en-US" b="1" dirty="0"/>
              <a:t>movie</a:t>
            </a:r>
            <a:r>
              <a:rPr lang="en-US" dirty="0"/>
              <a:t>. Check results</a:t>
            </a:r>
          </a:p>
        </p:txBody>
      </p:sp>
      <p:sp>
        <p:nvSpPr>
          <p:cNvPr id="6" name="Прямоугольник 2">
            <a:extLst>
              <a:ext uri="{FF2B5EF4-FFF2-40B4-BE49-F238E27FC236}">
                <a16:creationId xmlns:a16="http://schemas.microsoft.com/office/drawing/2014/main" id="{73B67819-AB4E-3D4D-B3DA-3B570AD51269}"/>
              </a:ext>
            </a:extLst>
          </p:cNvPr>
          <p:cNvSpPr/>
          <p:nvPr/>
        </p:nvSpPr>
        <p:spPr>
          <a:xfrm>
            <a:off x="5652120" y="485964"/>
            <a:ext cx="33871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src</a:t>
            </a:r>
            <a:r>
              <a:rPr lang="en-US" b="1" dirty="0"/>
              <a:t>/components/</a:t>
            </a:r>
            <a:r>
              <a:rPr lang="en-US" b="1" dirty="0" err="1"/>
              <a:t>index.js</a:t>
            </a:r>
            <a:endParaRPr lang="ru-RU" b="1" dirty="0"/>
          </a:p>
        </p:txBody>
      </p:sp>
      <p:grpSp>
        <p:nvGrpSpPr>
          <p:cNvPr id="7" name="Группа 3">
            <a:extLst>
              <a:ext uri="{FF2B5EF4-FFF2-40B4-BE49-F238E27FC236}">
                <a16:creationId xmlns:a16="http://schemas.microsoft.com/office/drawing/2014/main" id="{692D179F-7FFE-5F4F-8191-280B8A3F31FF}"/>
              </a:ext>
            </a:extLst>
          </p:cNvPr>
          <p:cNvGrpSpPr/>
          <p:nvPr/>
        </p:nvGrpSpPr>
        <p:grpSpPr>
          <a:xfrm>
            <a:off x="369281" y="3344566"/>
            <a:ext cx="3888432" cy="3024336"/>
            <a:chOff x="2267744" y="1124744"/>
            <a:chExt cx="4824536" cy="2894722"/>
          </a:xfrm>
        </p:grpSpPr>
        <p:sp>
          <p:nvSpPr>
            <p:cNvPr id="8" name="Прямоугольник 4">
              <a:extLst>
                <a:ext uri="{FF2B5EF4-FFF2-40B4-BE49-F238E27FC236}">
                  <a16:creationId xmlns:a16="http://schemas.microsoft.com/office/drawing/2014/main" id="{6E3AA0C3-418A-424A-899C-259DA89D45B4}"/>
                </a:ext>
              </a:extLst>
            </p:cNvPr>
            <p:cNvSpPr/>
            <p:nvPr/>
          </p:nvSpPr>
          <p:spPr>
            <a:xfrm>
              <a:off x="2267744" y="1124744"/>
              <a:ext cx="4824536" cy="2894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Song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title: string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duration: </a:t>
              </a:r>
              <a:r>
                <a:rPr lang="en-US" b="1" dirty="0" err="1">
                  <a:solidFill>
                    <a:schemeClr val="tx1"/>
                  </a:solidFill>
                </a:rPr>
                <a:t>int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isPlaying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b="1" dirty="0" err="1">
                  <a:solidFill>
                    <a:schemeClr val="tx1"/>
                  </a:solidFill>
                </a:rPr>
                <a:t>boolean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+ artist: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toHtml</a:t>
              </a:r>
              <a:r>
                <a:rPr lang="en-US" b="1" dirty="0">
                  <a:solidFill>
                    <a:schemeClr val="tx1"/>
                  </a:solidFill>
                </a:rPr>
                <a:t>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Прямая соединительная линия 5">
              <a:extLst>
                <a:ext uri="{FF2B5EF4-FFF2-40B4-BE49-F238E27FC236}">
                  <a16:creationId xmlns:a16="http://schemas.microsoft.com/office/drawing/2014/main" id="{AAC7B3B0-19BE-5042-9CE9-F94FCE14EF3C}"/>
                </a:ext>
              </a:extLst>
            </p:cNvPr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6">
              <a:extLst>
                <a:ext uri="{FF2B5EF4-FFF2-40B4-BE49-F238E27FC236}">
                  <a16:creationId xmlns:a16="http://schemas.microsoft.com/office/drawing/2014/main" id="{47A63660-233B-FF4B-9EBC-08E8B943E23C}"/>
                </a:ext>
              </a:extLst>
            </p:cNvPr>
            <p:cNvCxnSpPr/>
            <p:nvPr/>
          </p:nvCxnSpPr>
          <p:spPr>
            <a:xfrm>
              <a:off x="2267744" y="2924944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1">
            <a:extLst>
              <a:ext uri="{FF2B5EF4-FFF2-40B4-BE49-F238E27FC236}">
                <a16:creationId xmlns:a16="http://schemas.microsoft.com/office/drawing/2014/main" id="{6AB27372-8445-3344-873E-1CBE12DB8181}"/>
              </a:ext>
            </a:extLst>
          </p:cNvPr>
          <p:cNvGrpSpPr/>
          <p:nvPr/>
        </p:nvGrpSpPr>
        <p:grpSpPr>
          <a:xfrm>
            <a:off x="4761769" y="3344566"/>
            <a:ext cx="3888432" cy="3024336"/>
            <a:chOff x="2267744" y="1124744"/>
            <a:chExt cx="4824536" cy="2894722"/>
          </a:xfrm>
        </p:grpSpPr>
        <p:sp>
          <p:nvSpPr>
            <p:cNvPr id="12" name="Прямоугольник 12">
              <a:extLst>
                <a:ext uri="{FF2B5EF4-FFF2-40B4-BE49-F238E27FC236}">
                  <a16:creationId xmlns:a16="http://schemas.microsoft.com/office/drawing/2014/main" id="{2BFE4266-B6C2-A946-B3BB-F2BB46682754}"/>
                </a:ext>
              </a:extLst>
            </p:cNvPr>
            <p:cNvSpPr/>
            <p:nvPr/>
          </p:nvSpPr>
          <p:spPr>
            <a:xfrm>
              <a:off x="2267744" y="1124744"/>
              <a:ext cx="4824536" cy="28947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Movie</a:t>
              </a:r>
            </a:p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title: string 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duration: </a:t>
              </a:r>
              <a:r>
                <a:rPr lang="en-US" b="1" dirty="0" err="1">
                  <a:solidFill>
                    <a:schemeClr val="tx1"/>
                  </a:solidFill>
                </a:rPr>
                <a:t>int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isPlaying</a:t>
              </a:r>
              <a:r>
                <a:rPr lang="en-US" b="1" dirty="0">
                  <a:solidFill>
                    <a:schemeClr val="tx1"/>
                  </a:solidFill>
                </a:rPr>
                <a:t>: </a:t>
              </a:r>
              <a:r>
                <a:rPr lang="en-US" b="1" dirty="0" err="1">
                  <a:solidFill>
                    <a:schemeClr val="tx1"/>
                  </a:solidFill>
                </a:rPr>
                <a:t>boolean</a:t>
              </a:r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rgbClr val="FF0000"/>
                  </a:solidFill>
                </a:rPr>
                <a:t>+ year: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r>
                <a:rPr lang="en-US" b="1" dirty="0">
                  <a:solidFill>
                    <a:schemeClr val="tx1"/>
                  </a:solidFill>
                </a:rPr>
                <a:t>+ play():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stop(): void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+ </a:t>
              </a:r>
              <a:r>
                <a:rPr lang="en-US" b="1" dirty="0" err="1">
                  <a:solidFill>
                    <a:schemeClr val="tx1"/>
                  </a:solidFill>
                </a:rPr>
                <a:t>toHtml</a:t>
              </a:r>
              <a:r>
                <a:rPr lang="en-US" b="1" dirty="0">
                  <a:solidFill>
                    <a:schemeClr val="tx1"/>
                  </a:solidFill>
                </a:rPr>
                <a:t>: string</a:t>
              </a:r>
            </a:p>
            <a:p>
              <a:endParaRPr lang="en-US" b="1" dirty="0">
                <a:solidFill>
                  <a:schemeClr val="tx1"/>
                </a:solidFill>
              </a:endParaRPr>
            </a:p>
            <a:p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Прямая соединительная линия 13">
              <a:extLst>
                <a:ext uri="{FF2B5EF4-FFF2-40B4-BE49-F238E27FC236}">
                  <a16:creationId xmlns:a16="http://schemas.microsoft.com/office/drawing/2014/main" id="{6B4EFE12-429F-764E-A10B-833283197650}"/>
                </a:ext>
              </a:extLst>
            </p:cNvPr>
            <p:cNvCxnSpPr/>
            <p:nvPr/>
          </p:nvCxnSpPr>
          <p:spPr>
            <a:xfrm>
              <a:off x="2267744" y="1628800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4">
              <a:extLst>
                <a:ext uri="{FF2B5EF4-FFF2-40B4-BE49-F238E27FC236}">
                  <a16:creationId xmlns:a16="http://schemas.microsoft.com/office/drawing/2014/main" id="{7DA00298-133E-DB44-A37F-A6EDC5ADF0F9}"/>
                </a:ext>
              </a:extLst>
            </p:cNvPr>
            <p:cNvCxnSpPr/>
            <p:nvPr/>
          </p:nvCxnSpPr>
          <p:spPr>
            <a:xfrm>
              <a:off x="2267744" y="2924944"/>
              <a:ext cx="48245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47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64CA3-FF26-BB4D-B2C1-3B6AA0273A56}"/>
              </a:ext>
            </a:extLst>
          </p:cNvPr>
          <p:cNvSpPr/>
          <p:nvPr/>
        </p:nvSpPr>
        <p:spPr>
          <a:xfrm>
            <a:off x="3004102" y="2505670"/>
            <a:ext cx="31357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Classes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4231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116632"/>
            <a:ext cx="331236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Определение класса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3707740"/>
            <a:ext cx="89289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оператор  </a:t>
            </a:r>
            <a:r>
              <a:rPr lang="ru-RU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проверяет принадлежит ли объект данному классу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548680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</a:rPr>
              <a:t>class </a:t>
            </a:r>
            <a:r>
              <a:rPr lang="da-DK" b="1" dirty="0"/>
              <a:t>Task {</a:t>
            </a:r>
          </a:p>
          <a:p>
            <a:endParaRPr lang="da-DK" b="1" dirty="0"/>
          </a:p>
          <a:p>
            <a:r>
              <a:rPr lang="da-DK" b="1" dirty="0"/>
              <a:t>}</a:t>
            </a: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70C0"/>
                </a:solidFill>
              </a:rPr>
              <a:t>typeof </a:t>
            </a:r>
            <a:r>
              <a:rPr lang="da-DK" b="1" dirty="0"/>
              <a:t>Task)</a:t>
            </a:r>
            <a:r>
              <a:rPr lang="da-DK" b="1" dirty="0">
                <a:solidFill>
                  <a:srgbClr val="0070C0"/>
                </a:solidFill>
              </a:rPr>
              <a:t>;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function</a:t>
            </a:r>
          </a:p>
          <a:p>
            <a:endParaRPr lang="da-DK" b="1" dirty="0"/>
          </a:p>
          <a:p>
            <a:r>
              <a:rPr lang="da-DK" b="1" dirty="0"/>
              <a:t>const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B050"/>
                </a:solidFill>
              </a:rPr>
              <a:t>course</a:t>
            </a:r>
            <a:r>
              <a:rPr lang="da-DK" b="1" dirty="0">
                <a:solidFill>
                  <a:srgbClr val="0070C0"/>
                </a:solidFill>
              </a:rPr>
              <a:t> = </a:t>
            </a:r>
            <a:r>
              <a:rPr lang="da-DK" b="1" dirty="0">
                <a:solidFill>
                  <a:srgbClr val="C00000"/>
                </a:solidFill>
              </a:rPr>
              <a:t>new</a:t>
            </a:r>
            <a:r>
              <a:rPr lang="da-DK" b="1" dirty="0"/>
              <a:t> Task();</a:t>
            </a: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70C0"/>
                </a:solidFill>
              </a:rPr>
              <a:t>typeof </a:t>
            </a:r>
            <a:r>
              <a:rPr lang="da-DK" b="1" dirty="0"/>
              <a:t>Task);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object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499828"/>
            <a:ext cx="8928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B050"/>
                </a:solidFill>
              </a:rPr>
              <a:t>course</a:t>
            </a:r>
            <a:r>
              <a:rPr lang="da-DK" b="1" dirty="0">
                <a:solidFill>
                  <a:srgbClr val="0070C0"/>
                </a:solidFill>
              </a:rPr>
              <a:t> instanceof </a:t>
            </a:r>
            <a:r>
              <a:rPr lang="da-DK" b="1" dirty="0"/>
              <a:t>Task</a:t>
            </a:r>
            <a:r>
              <a:rPr lang="da-DK" b="1" dirty="0">
                <a:solidFill>
                  <a:srgbClr val="0070C0"/>
                </a:solidFill>
              </a:rPr>
              <a:t>);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87716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50119"/>
              </p:ext>
            </p:extLst>
          </p:nvPr>
        </p:nvGraphicFramePr>
        <p:xfrm>
          <a:off x="214009" y="548680"/>
          <a:ext cx="872900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783">
                  <a:extLst>
                    <a:ext uri="{9D8B030D-6E8A-4147-A177-3AD203B41FA5}">
                      <a16:colId xmlns:a16="http://schemas.microsoft.com/office/drawing/2014/main" val="1004937751"/>
                    </a:ext>
                  </a:extLst>
                </a:gridCol>
                <a:gridCol w="6243225">
                  <a:extLst>
                    <a:ext uri="{9D8B030D-6E8A-4147-A177-3AD203B41FA5}">
                      <a16:colId xmlns:a16="http://schemas.microsoft.com/office/drawing/2014/main" val="836708500"/>
                    </a:ext>
                  </a:extLst>
                </a:gridCol>
              </a:tblGrid>
              <a:tr h="89069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 использованием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оператора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new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const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person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new Object();</a:t>
                      </a:r>
                    </a:p>
                    <a:p>
                      <a:r>
                        <a:rPr kumimoji="0" lang="en-US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.name =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Thomas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cs typeface="Courier New"/>
                        </a:rPr>
                        <a:t>"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kumimoji="0" lang="en-US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.age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= 29;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43860"/>
                  </a:ext>
                </a:extLst>
              </a:tr>
              <a:tr h="11579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Нотация </a:t>
                      </a:r>
                      <a:r>
                        <a:rPr kumimoji="0" lang="en-US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literal</a:t>
                      </a:r>
                      <a:endParaRPr lang="ru-RU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const</a:t>
                      </a:r>
                      <a:r>
                        <a:rPr lang="en-US" b="1" dirty="0"/>
                        <a:t> </a:t>
                      </a:r>
                      <a:r>
                        <a:rPr kumimoji="0" lang="en-US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/>
                        <a:t> = {</a:t>
                      </a:r>
                    </a:p>
                    <a:p>
                      <a:r>
                        <a:rPr lang="ru-RU" b="1" dirty="0"/>
                        <a:t>	</a:t>
                      </a:r>
                      <a:r>
                        <a:rPr lang="en-US" b="1" dirty="0"/>
                        <a:t>name : </a:t>
                      </a:r>
                      <a:r>
                        <a:rPr lang="en-US" b="1" dirty="0">
                          <a:cs typeface="Courier New"/>
                        </a:rPr>
                        <a:t>"</a:t>
                      </a:r>
                      <a:r>
                        <a:rPr lang="en-US" b="1" dirty="0"/>
                        <a:t>Thomas</a:t>
                      </a:r>
                      <a:r>
                        <a:rPr lang="en-US" b="1" dirty="0">
                          <a:cs typeface="Courier New"/>
                        </a:rPr>
                        <a:t>"</a:t>
                      </a:r>
                      <a:r>
                        <a:rPr lang="en-US" b="1" dirty="0"/>
                        <a:t>,</a:t>
                      </a:r>
                    </a:p>
                    <a:p>
                      <a:r>
                        <a:rPr lang="ru-RU" b="1" dirty="0"/>
                        <a:t>	</a:t>
                      </a:r>
                      <a:r>
                        <a:rPr lang="en-US" b="1" dirty="0"/>
                        <a:t>age : 29</a:t>
                      </a:r>
                    </a:p>
                    <a:p>
                      <a:r>
                        <a:rPr lang="en-US" b="1" dirty="0"/>
                        <a:t>};</a:t>
                      </a:r>
                    </a:p>
                    <a:p>
                      <a:endParaRPr lang="en-US" b="1" dirty="0"/>
                    </a:p>
                    <a:p>
                      <a:r>
                        <a:rPr lang="ru-RU" b="1" dirty="0">
                          <a:solidFill>
                            <a:srgbClr val="00823B"/>
                          </a:solidFill>
                        </a:rPr>
                        <a:t>или так</a:t>
                      </a:r>
                    </a:p>
                    <a:p>
                      <a:endParaRPr lang="ru-RU" b="1" dirty="0"/>
                    </a:p>
                    <a:p>
                      <a:r>
                        <a:rPr lang="en-US" b="1" dirty="0" err="1"/>
                        <a:t>var</a:t>
                      </a:r>
                      <a:r>
                        <a:rPr lang="en-US" b="1" dirty="0"/>
                        <a:t> </a:t>
                      </a:r>
                      <a:r>
                        <a:rPr kumimoji="0" lang="en-US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/>
                        <a:t> = {}; </a:t>
                      </a:r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//</a:t>
                      </a:r>
                      <a:r>
                        <a:rPr lang="ru-RU" b="1" i="1" dirty="0">
                          <a:solidFill>
                            <a:srgbClr val="0070C0"/>
                          </a:solidFill>
                        </a:rPr>
                        <a:t> равносильно </a:t>
                      </a:r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new Object()</a:t>
                      </a:r>
                    </a:p>
                    <a:p>
                      <a:r>
                        <a:rPr kumimoji="0" lang="en-US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/>
                        <a:t>.name = </a:t>
                      </a:r>
                      <a:r>
                        <a:rPr lang="en-US" b="1" dirty="0">
                          <a:cs typeface="Courier New"/>
                        </a:rPr>
                        <a:t>"</a:t>
                      </a:r>
                      <a:r>
                        <a:rPr lang="en-US" b="1" dirty="0"/>
                        <a:t>Thomas</a:t>
                      </a:r>
                      <a:r>
                        <a:rPr lang="en-US" b="1" dirty="0">
                          <a:cs typeface="Courier New"/>
                        </a:rPr>
                        <a:t>"</a:t>
                      </a:r>
                      <a:r>
                        <a:rPr lang="en-US" b="1" dirty="0"/>
                        <a:t>;</a:t>
                      </a:r>
                    </a:p>
                    <a:p>
                      <a:r>
                        <a:rPr kumimoji="0" lang="en-US" b="1" kern="1200" dirty="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n-US" b="1" dirty="0" err="1"/>
                        <a:t>.age</a:t>
                      </a:r>
                      <a:r>
                        <a:rPr lang="en-US" b="1" dirty="0"/>
                        <a:t> = 29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0701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367" y="90220"/>
            <a:ext cx="4450649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Способы создания объектов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2305" y="4834517"/>
            <a:ext cx="473973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Как удалить свойство</a:t>
            </a:r>
            <a:r>
              <a:rPr lang="en-US" b="1" dirty="0"/>
              <a:t> </a:t>
            </a:r>
            <a:r>
              <a:rPr lang="ru-RU" b="1" dirty="0"/>
              <a:t>объекта?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305" y="5430963"/>
            <a:ext cx="8750712" cy="369332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delete</a:t>
            </a:r>
            <a:r>
              <a:rPr lang="en-US" dirty="0"/>
              <a:t> person.name;</a:t>
            </a:r>
          </a:p>
        </p:txBody>
      </p:sp>
    </p:spTree>
    <p:extLst>
      <p:ext uri="{BB962C8B-B14F-4D97-AF65-F5344CB8AC3E}">
        <p14:creationId xmlns:p14="http://schemas.microsoft.com/office/powerpoint/2010/main" val="199290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116632"/>
            <a:ext cx="331236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Конструктор класса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838589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Course {</a:t>
            </a:r>
            <a:r>
              <a:rPr lang="da-DK" b="1" dirty="0">
                <a:solidFill>
                  <a:srgbClr val="0070C0"/>
                </a:solidFill>
              </a:rPr>
              <a:t>		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   </a:t>
            </a:r>
            <a:r>
              <a:rPr lang="da-DK" b="1" dirty="0">
                <a:solidFill>
                  <a:schemeClr val="accent2"/>
                </a:solidFill>
              </a:rPr>
              <a:t>constructor</a:t>
            </a:r>
            <a:r>
              <a:rPr lang="da-DK" b="1" dirty="0">
                <a:solidFill>
                  <a:srgbClr val="0070C0"/>
                </a:solidFill>
              </a:rPr>
              <a:t>(id, title)</a:t>
            </a:r>
            <a:r>
              <a:rPr lang="da-DK" b="1" dirty="0">
                <a:solidFill>
                  <a:schemeClr val="accent2"/>
                </a:solidFill>
              </a:rPr>
              <a:t>{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	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this.id = id;</a:t>
            </a:r>
            <a:r>
              <a:rPr lang="ru-RU" b="1" dirty="0">
                <a:solidFill>
                  <a:srgbClr val="0070C0"/>
                </a:solidFill>
              </a:rPr>
              <a:t>  </a:t>
            </a:r>
          </a:p>
          <a:p>
            <a:r>
              <a:rPr lang="da-DK" b="1" dirty="0">
                <a:solidFill>
                  <a:srgbClr val="0070C0"/>
                </a:solidFill>
              </a:rPr>
              <a:t>	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this.title = title;		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   </a:t>
            </a:r>
            <a:r>
              <a:rPr lang="da-DK" b="1" dirty="0">
                <a:solidFill>
                  <a:schemeClr val="accent2"/>
                </a:solidFill>
              </a:rPr>
              <a:t>}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da-DK" b="1" dirty="0"/>
              <a:t>}</a:t>
            </a:r>
            <a:endParaRPr lang="ru-RU" b="1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const</a:t>
            </a:r>
            <a:r>
              <a:rPr lang="da-DK" b="1" dirty="0">
                <a:solidFill>
                  <a:srgbClr val="0070C0"/>
                </a:solidFill>
              </a:rPr>
              <a:t> course = </a:t>
            </a:r>
            <a:r>
              <a:rPr lang="da-DK" b="1" dirty="0"/>
              <a:t>new Course(1, 'JavaScript');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70C0"/>
                </a:solidFill>
              </a:rPr>
              <a:t>course.title</a:t>
            </a:r>
            <a:r>
              <a:rPr lang="da-DK" b="1" dirty="0"/>
              <a:t>);</a:t>
            </a:r>
            <a:r>
              <a:rPr lang="da-DK" b="1" dirty="0">
                <a:solidFill>
                  <a:srgbClr val="0070C0"/>
                </a:solidFill>
              </a:rPr>
              <a:t> 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 JavaScript</a:t>
            </a:r>
          </a:p>
        </p:txBody>
      </p:sp>
    </p:spTree>
    <p:extLst>
      <p:ext uri="{BB962C8B-B14F-4D97-AF65-F5344CB8AC3E}">
        <p14:creationId xmlns:p14="http://schemas.microsoft.com/office/powerpoint/2010/main" val="3405220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772816"/>
            <a:ext cx="8928992" cy="1261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Доступ к  </a:t>
            </a:r>
            <a:r>
              <a:rPr lang="ru-RU" b="1" dirty="0">
                <a:solidFill>
                  <a:schemeClr val="accent2"/>
                </a:solidFill>
              </a:rPr>
              <a:t>свойствам</a:t>
            </a:r>
            <a:r>
              <a:rPr lang="ru-RU" b="1" dirty="0"/>
              <a:t> и </a:t>
            </a:r>
            <a:r>
              <a:rPr lang="ru-RU" b="1" dirty="0">
                <a:solidFill>
                  <a:schemeClr val="accent2"/>
                </a:solidFill>
              </a:rPr>
              <a:t>методам </a:t>
            </a:r>
            <a:r>
              <a:rPr lang="ru-RU" b="1" dirty="0"/>
              <a:t>внутри класса осуществляется через</a:t>
            </a:r>
            <a:r>
              <a:rPr lang="en-US" b="1" dirty="0"/>
              <a:t> </a:t>
            </a:r>
            <a:r>
              <a:rPr lang="ru-RU" b="1" dirty="0"/>
              <a:t>ключевое свойство </a:t>
            </a:r>
            <a:r>
              <a:rPr lang="en-US" b="1" dirty="0">
                <a:solidFill>
                  <a:schemeClr val="accent2"/>
                </a:solidFill>
              </a:rPr>
              <a:t>this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ru-RU" b="1" dirty="0"/>
              <a:t>     </a:t>
            </a:r>
            <a:r>
              <a:rPr lang="en-US" sz="2000" b="1" dirty="0">
                <a:solidFill>
                  <a:schemeClr val="accent2"/>
                </a:solidFill>
              </a:rPr>
              <a:t>this.</a:t>
            </a:r>
            <a:r>
              <a:rPr lang="uk-UA" sz="2000" b="1" dirty="0" err="1"/>
              <a:t>имя_свойства</a:t>
            </a:r>
            <a:endParaRPr lang="ru-RU" sz="2000" b="1" dirty="0"/>
          </a:p>
          <a:p>
            <a:r>
              <a:rPr lang="ru-RU" sz="2000" b="1" dirty="0"/>
              <a:t>    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this.</a:t>
            </a:r>
            <a:r>
              <a:rPr lang="uk-UA" sz="2000" b="1" dirty="0" err="1"/>
              <a:t>имя_метода</a:t>
            </a:r>
            <a:r>
              <a:rPr lang="uk-UA" sz="2000" b="1" dirty="0"/>
              <a:t>()</a:t>
            </a:r>
            <a:r>
              <a:rPr lang="ru-RU" sz="2000" b="1" dirty="0"/>
              <a:t>   </a:t>
            </a:r>
            <a:endParaRPr lang="da-DK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89289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</a:rPr>
              <a:t>class </a:t>
            </a:r>
            <a:r>
              <a:rPr lang="en-US" b="1" dirty="0">
                <a:solidFill>
                  <a:srgbClr val="0070C0"/>
                </a:solidFill>
              </a:rPr>
              <a:t>Person</a:t>
            </a:r>
            <a:r>
              <a:rPr lang="da-DK" b="1" dirty="0">
                <a:solidFill>
                  <a:srgbClr val="0070C0"/>
                </a:solidFill>
              </a:rPr>
              <a:t> {		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   </a:t>
            </a:r>
            <a:r>
              <a:rPr lang="da-DK" b="1" dirty="0">
                <a:solidFill>
                  <a:schemeClr val="accent2"/>
                </a:solidFill>
              </a:rPr>
              <a:t>constructor</a:t>
            </a:r>
            <a:r>
              <a:rPr lang="da-DK" b="1" dirty="0">
                <a:solidFill>
                  <a:srgbClr val="0070C0"/>
                </a:solidFill>
              </a:rPr>
              <a:t>(name)</a:t>
            </a:r>
            <a:r>
              <a:rPr lang="da-DK" b="1" dirty="0">
                <a:solidFill>
                  <a:schemeClr val="accent2"/>
                </a:solidFill>
              </a:rPr>
              <a:t>{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	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this.name = name;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		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   </a:t>
            </a:r>
            <a:r>
              <a:rPr lang="da-DK" b="1" dirty="0">
                <a:solidFill>
                  <a:schemeClr val="accent2"/>
                </a:solidFill>
              </a:rPr>
              <a:t>}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2195736" y="980728"/>
            <a:ext cx="1152128" cy="1440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3212976"/>
            <a:ext cx="892899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Доступ к  </a:t>
            </a:r>
            <a:r>
              <a:rPr lang="ru-RU" b="1" dirty="0">
                <a:solidFill>
                  <a:schemeClr val="accent2"/>
                </a:solidFill>
              </a:rPr>
              <a:t>свойствам</a:t>
            </a:r>
            <a:r>
              <a:rPr lang="ru-RU" b="1" dirty="0"/>
              <a:t> и </a:t>
            </a:r>
            <a:r>
              <a:rPr lang="ru-RU" b="1" dirty="0">
                <a:solidFill>
                  <a:schemeClr val="accent2"/>
                </a:solidFill>
              </a:rPr>
              <a:t>методам </a:t>
            </a:r>
            <a:r>
              <a:rPr lang="ru-RU" b="1" dirty="0"/>
              <a:t>объекта осуществляется через</a:t>
            </a:r>
            <a:r>
              <a:rPr lang="en-US" b="1" dirty="0"/>
              <a:t> </a:t>
            </a:r>
            <a:r>
              <a:rPr lang="ru-RU" b="1" dirty="0"/>
              <a:t>имя  объекта</a:t>
            </a:r>
          </a:p>
          <a:p>
            <a:endParaRPr lang="ru-RU" sz="2000" b="1" dirty="0"/>
          </a:p>
          <a:p>
            <a:r>
              <a:rPr lang="en-US" sz="2000" b="1" dirty="0"/>
              <a:t>let </a:t>
            </a:r>
            <a:r>
              <a:rPr lang="en-US" sz="2000" b="1" dirty="0">
                <a:solidFill>
                  <a:schemeClr val="accent2"/>
                </a:solidFill>
              </a:rPr>
              <a:t>user</a:t>
            </a:r>
            <a:r>
              <a:rPr lang="en-US" sz="2000" b="1" dirty="0"/>
              <a:t> = new Person("</a:t>
            </a:r>
            <a:r>
              <a:rPr lang="en-US" sz="2000" b="1" dirty="0" err="1"/>
              <a:t>Hary</a:t>
            </a:r>
            <a:r>
              <a:rPr lang="en-US" sz="2000" b="1" dirty="0"/>
              <a:t>");</a:t>
            </a:r>
          </a:p>
          <a:p>
            <a:r>
              <a:rPr lang="da-DK" sz="2000" b="1" dirty="0"/>
              <a:t>console.log(</a:t>
            </a:r>
            <a:r>
              <a:rPr lang="da-DK" sz="2000" b="1" dirty="0">
                <a:solidFill>
                  <a:schemeClr val="accent2"/>
                </a:solidFill>
              </a:rPr>
              <a:t>user</a:t>
            </a:r>
            <a:r>
              <a:rPr lang="da-DK" sz="2000" b="1" dirty="0"/>
              <a:t>.</a:t>
            </a:r>
            <a:r>
              <a:rPr lang="da-DK" sz="2000" b="1" dirty="0">
                <a:solidFill>
                  <a:srgbClr val="0070C0"/>
                </a:solidFill>
              </a:rPr>
              <a:t>name</a:t>
            </a:r>
            <a:r>
              <a:rPr lang="da-DK" sz="2000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59115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15816" y="44624"/>
            <a:ext cx="403244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Статические свойства класса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715566"/>
            <a:ext cx="892899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</a:rPr>
              <a:t>class </a:t>
            </a:r>
            <a:r>
              <a:rPr lang="da-DK" b="1" dirty="0">
                <a:solidFill>
                  <a:srgbClr val="C00000"/>
                </a:solidFill>
              </a:rPr>
              <a:t>Course</a:t>
            </a:r>
            <a:r>
              <a:rPr lang="da-DK" b="1" dirty="0">
                <a:solidFill>
                  <a:srgbClr val="0070C0"/>
                </a:solidFill>
              </a:rPr>
              <a:t> {		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   </a:t>
            </a:r>
            <a:r>
              <a:rPr lang="da-DK" b="1" dirty="0">
                <a:solidFill>
                  <a:srgbClr val="0070C0"/>
                </a:solidFill>
              </a:rPr>
              <a:t>constructor(title){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	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this.title = title;		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   </a:t>
            </a:r>
            <a:r>
              <a:rPr lang="da-DK" b="1" dirty="0">
                <a:solidFill>
                  <a:srgbClr val="0070C0"/>
                </a:solidFill>
              </a:rPr>
              <a:t>}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>
                <a:solidFill>
                  <a:srgbClr val="0070C0"/>
                </a:solidFill>
              </a:rPr>
              <a:t>}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chemeClr val="accent2"/>
                </a:solidFill>
              </a:rPr>
              <a:t>Course.duration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/>
              <a:t>= 45;</a:t>
            </a:r>
            <a:endParaRPr lang="ru-RU" b="1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let c = new Course('JavaScript'); </a:t>
            </a:r>
            <a:endParaRPr lang="ru-RU" b="1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c.duration</a:t>
            </a:r>
            <a:r>
              <a:rPr lang="en-US" b="1" dirty="0">
                <a:solidFill>
                  <a:srgbClr val="0070C0"/>
                </a:solidFill>
              </a:rPr>
              <a:t>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error - 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так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нельзя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вызывать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статическое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uk-UA" b="1" i="1" dirty="0" err="1">
                <a:solidFill>
                  <a:schemeClr val="bg1">
                    <a:lumMod val="50000"/>
                  </a:schemeClr>
                </a:solidFill>
              </a:rPr>
              <a:t>свойство</a:t>
            </a:r>
            <a:r>
              <a:rPr lang="uk-UA" b="1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/>
              <a:t>console.log(</a:t>
            </a:r>
            <a:r>
              <a:rPr lang="en-US" b="1" dirty="0">
                <a:solidFill>
                  <a:srgbClr val="C00000"/>
                </a:solidFill>
              </a:rPr>
              <a:t>Course</a:t>
            </a:r>
            <a:r>
              <a:rPr lang="da-DK" b="1" dirty="0">
                <a:solidFill>
                  <a:srgbClr val="0070C0"/>
                </a:solidFill>
              </a:rPr>
              <a:t>.duration</a:t>
            </a:r>
            <a:r>
              <a:rPr lang="da-DK" b="1" dirty="0"/>
              <a:t>);</a:t>
            </a:r>
            <a:r>
              <a:rPr lang="da-DK" b="1" dirty="0">
                <a:solidFill>
                  <a:srgbClr val="0070C0"/>
                </a:solidFill>
              </a:rPr>
              <a:t>  </a:t>
            </a:r>
            <a:r>
              <a:rPr lang="da-DK" b="1" i="1" dirty="0">
                <a:solidFill>
                  <a:schemeClr val="bg1">
                    <a:lumMod val="50000"/>
                  </a:schemeClr>
                </a:solidFill>
              </a:rPr>
              <a:t>//  45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4653136"/>
            <a:ext cx="89289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!!!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Статические свойства </a:t>
            </a:r>
            <a:r>
              <a:rPr lang="ru-RU" b="1" dirty="0"/>
              <a:t>и методы вызываются относительно имени класса</a:t>
            </a:r>
            <a:endParaRPr lang="ru-RU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66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99892" y="116632"/>
            <a:ext cx="194421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764704"/>
            <a:ext cx="89289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User {		</a:t>
            </a:r>
            <a:endParaRPr lang="ru-RU" b="1" dirty="0"/>
          </a:p>
          <a:p>
            <a:r>
              <a:rPr lang="ru-RU" b="1" dirty="0"/>
              <a:t>   </a:t>
            </a:r>
            <a:r>
              <a:rPr lang="da-DK" b="1" dirty="0"/>
              <a:t>constructor(name){</a:t>
            </a:r>
            <a:endParaRPr lang="ru-RU" b="1" dirty="0"/>
          </a:p>
          <a:p>
            <a:r>
              <a:rPr lang="da-DK" b="1" dirty="0"/>
              <a:t>	this.</a:t>
            </a:r>
            <a:r>
              <a:rPr lang="en-US" b="1" dirty="0"/>
              <a:t>name</a:t>
            </a:r>
            <a:r>
              <a:rPr lang="da-DK" b="1" dirty="0"/>
              <a:t> = name;</a:t>
            </a:r>
          </a:p>
          <a:p>
            <a:r>
              <a:rPr lang="da-DK" b="1" dirty="0"/>
              <a:t>   }</a:t>
            </a:r>
            <a:r>
              <a:rPr lang="da-DK" b="1" dirty="0">
                <a:solidFill>
                  <a:srgbClr val="0070C0"/>
                </a:solidFill>
              </a:rPr>
              <a:t>		</a:t>
            </a:r>
          </a:p>
          <a:p>
            <a:r>
              <a:rPr lang="da-DK" b="1" dirty="0">
                <a:solidFill>
                  <a:srgbClr val="0070C0"/>
                </a:solidFill>
              </a:rPr>
              <a:t>   </a:t>
            </a:r>
            <a:r>
              <a:rPr lang="da-DK" b="1" dirty="0">
                <a:solidFill>
                  <a:srgbClr val="7030A0"/>
                </a:solidFill>
              </a:rPr>
              <a:t>greet(){</a:t>
            </a:r>
          </a:p>
          <a:p>
            <a:r>
              <a:rPr lang="da-DK" b="1" dirty="0">
                <a:solidFill>
                  <a:srgbClr val="7030A0"/>
                </a:solidFill>
              </a:rPr>
              <a:t> 	console.log(`Hello ${this.name} `);	</a:t>
            </a:r>
          </a:p>
          <a:p>
            <a:r>
              <a:rPr lang="da-DK" b="1" dirty="0">
                <a:solidFill>
                  <a:srgbClr val="7030A0"/>
                </a:solidFill>
              </a:rPr>
              <a:t>   }</a:t>
            </a:r>
          </a:p>
          <a:p>
            <a:r>
              <a:rPr lang="da-DK" b="1" dirty="0"/>
              <a:t>}</a:t>
            </a: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/>
              <a:t>const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chemeClr val="accent2"/>
                </a:solidFill>
              </a:rPr>
              <a:t>user1</a:t>
            </a:r>
            <a:r>
              <a:rPr lang="da-DK" b="1" dirty="0">
                <a:solidFill>
                  <a:srgbClr val="0070C0"/>
                </a:solidFill>
              </a:rPr>
              <a:t> = </a:t>
            </a:r>
            <a:r>
              <a:rPr lang="da-DK" b="1" dirty="0"/>
              <a:t>new User('Bill'); </a:t>
            </a:r>
          </a:p>
          <a:p>
            <a:r>
              <a:rPr lang="da-DK" b="1" dirty="0"/>
              <a:t>const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B050"/>
                </a:solidFill>
              </a:rPr>
              <a:t>user2</a:t>
            </a:r>
            <a:r>
              <a:rPr lang="da-DK" b="1" dirty="0">
                <a:solidFill>
                  <a:srgbClr val="0070C0"/>
                </a:solidFill>
              </a:rPr>
              <a:t> = </a:t>
            </a:r>
            <a:r>
              <a:rPr lang="da-DK" b="1" dirty="0"/>
              <a:t>new User('Tom');</a:t>
            </a: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>
                <a:solidFill>
                  <a:schemeClr val="accent2"/>
                </a:solidFill>
              </a:rPr>
              <a:t>user1</a:t>
            </a:r>
            <a:r>
              <a:rPr lang="da-DK" b="1" dirty="0">
                <a:solidFill>
                  <a:srgbClr val="0070C0"/>
                </a:solidFill>
              </a:rPr>
              <a:t>.</a:t>
            </a:r>
            <a:r>
              <a:rPr lang="da-DK" b="1" dirty="0">
                <a:solidFill>
                  <a:srgbClr val="7030A0"/>
                </a:solidFill>
              </a:rPr>
              <a:t>greet()</a:t>
            </a:r>
            <a:r>
              <a:rPr lang="da-DK" b="1" dirty="0">
                <a:solidFill>
                  <a:srgbClr val="0070C0"/>
                </a:solidFill>
              </a:rPr>
              <a:t>;</a:t>
            </a:r>
          </a:p>
          <a:p>
            <a:r>
              <a:rPr lang="da-DK" b="1" dirty="0">
                <a:solidFill>
                  <a:srgbClr val="00B050"/>
                </a:solidFill>
              </a:rPr>
              <a:t>user2</a:t>
            </a:r>
            <a:r>
              <a:rPr lang="da-DK" b="1" dirty="0">
                <a:solidFill>
                  <a:srgbClr val="0070C0"/>
                </a:solidFill>
              </a:rPr>
              <a:t>.</a:t>
            </a:r>
            <a:r>
              <a:rPr lang="da-DK" b="1" dirty="0">
                <a:solidFill>
                  <a:srgbClr val="7030A0"/>
                </a:solidFill>
              </a:rPr>
              <a:t>greet()</a:t>
            </a:r>
            <a:r>
              <a:rPr lang="da-DK" b="1" dirty="0">
                <a:solidFill>
                  <a:srgbClr val="0070C0"/>
                </a:solidFill>
              </a:rPr>
              <a:t>;</a:t>
            </a:r>
            <a:endParaRPr lang="da-DK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63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67844" y="44624"/>
            <a:ext cx="277230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Статические методы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750188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</a:t>
            </a:r>
            <a:r>
              <a:rPr lang="da-DK" b="1" dirty="0">
                <a:solidFill>
                  <a:srgbClr val="C00000"/>
                </a:solidFill>
              </a:rPr>
              <a:t>Course</a:t>
            </a:r>
            <a:r>
              <a:rPr lang="da-DK" b="1" dirty="0"/>
              <a:t> {</a:t>
            </a:r>
            <a:endParaRPr lang="ru-RU" b="1" dirty="0"/>
          </a:p>
          <a:p>
            <a:r>
              <a:rPr lang="da-DK" b="1" dirty="0"/>
              <a:t>	constructor(</a:t>
            </a:r>
            <a:r>
              <a:rPr lang="en-US" b="1" dirty="0"/>
              <a:t>title</a:t>
            </a:r>
            <a:r>
              <a:rPr lang="da-DK" b="1" dirty="0"/>
              <a:t>){</a:t>
            </a:r>
          </a:p>
          <a:p>
            <a:r>
              <a:rPr lang="da-DK" b="1" dirty="0"/>
              <a:t>	   this.title = title;	</a:t>
            </a:r>
          </a:p>
          <a:p>
            <a:r>
              <a:rPr lang="da-DK" b="1" dirty="0"/>
              <a:t>	}		</a:t>
            </a:r>
          </a:p>
          <a:p>
            <a:r>
              <a:rPr lang="da-DK" b="1" dirty="0"/>
              <a:t>	</a:t>
            </a:r>
          </a:p>
          <a:p>
            <a:r>
              <a:rPr lang="da-DK" b="1" dirty="0">
                <a:solidFill>
                  <a:srgbClr val="0070C0"/>
                </a:solidFill>
              </a:rPr>
              <a:t>      </a:t>
            </a:r>
            <a:r>
              <a:rPr lang="da-DK" b="1" dirty="0"/>
              <a:t>static getCompanyInfo(){				  </a:t>
            </a:r>
          </a:p>
          <a:p>
            <a:r>
              <a:rPr lang="da-DK" b="1" dirty="0"/>
              <a:t>         console.log('Design-class');</a:t>
            </a:r>
          </a:p>
          <a:p>
            <a:r>
              <a:rPr lang="da-DK" b="1" dirty="0"/>
              <a:t>	}</a:t>
            </a:r>
          </a:p>
          <a:p>
            <a:r>
              <a:rPr lang="da-DK" b="1" dirty="0"/>
              <a:t>}</a:t>
            </a:r>
            <a:endParaRPr lang="da-DK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9502" y="3789040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php</a:t>
            </a:r>
            <a:r>
              <a:rPr lang="en-US" b="1" dirty="0"/>
              <a:t> = new Course('PHP');</a:t>
            </a:r>
          </a:p>
          <a:p>
            <a:endParaRPr lang="en-US" b="1" i="1" dirty="0">
              <a:solidFill>
                <a:srgbClr val="0070C0"/>
              </a:solidFill>
            </a:endParaRPr>
          </a:p>
          <a:p>
            <a:r>
              <a:rPr lang="en-US" b="1" i="1" dirty="0" err="1"/>
              <a:t>php.</a:t>
            </a:r>
            <a:r>
              <a:rPr lang="en-US" b="1" i="1" dirty="0" err="1">
                <a:solidFill>
                  <a:srgbClr val="0070C0"/>
                </a:solidFill>
              </a:rPr>
              <a:t>getCompanyInfo</a:t>
            </a:r>
            <a:r>
              <a:rPr lang="en-US" b="1" i="1" dirty="0">
                <a:solidFill>
                  <a:srgbClr val="0070C0"/>
                </a:solidFill>
              </a:rPr>
              <a:t>();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 // Error</a:t>
            </a:r>
          </a:p>
          <a:p>
            <a:r>
              <a:rPr lang="en-US" b="1" i="1" dirty="0"/>
              <a:t>console.log(</a:t>
            </a:r>
            <a:r>
              <a:rPr lang="en-US" b="1" i="1" dirty="0" err="1">
                <a:solidFill>
                  <a:srgbClr val="C00000"/>
                </a:solidFill>
              </a:rPr>
              <a:t>Course</a:t>
            </a:r>
            <a:r>
              <a:rPr lang="en-US" b="1" i="1" dirty="0" err="1">
                <a:solidFill>
                  <a:srgbClr val="0070C0"/>
                </a:solidFill>
              </a:rPr>
              <a:t>.getCompanyInfo</a:t>
            </a:r>
            <a:r>
              <a:rPr lang="en-US" b="1" i="1" dirty="0">
                <a:solidFill>
                  <a:srgbClr val="0070C0"/>
                </a:solidFill>
              </a:rPr>
              <a:t>());</a:t>
            </a:r>
            <a:endParaRPr lang="da-DK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5258232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!!! в </a:t>
            </a:r>
            <a:r>
              <a:rPr lang="da-DK" b="1" dirty="0">
                <a:solidFill>
                  <a:srgbClr val="C00000"/>
                </a:solidFill>
              </a:rPr>
              <a:t>static </a:t>
            </a:r>
            <a:r>
              <a:rPr lang="ru-RU" b="1" dirty="0">
                <a:solidFill>
                  <a:srgbClr val="C00000"/>
                </a:solidFill>
              </a:rPr>
              <a:t>методах недоступна переменная </a:t>
            </a:r>
            <a:r>
              <a:rPr lang="da-DK" b="1" dirty="0">
                <a:solidFill>
                  <a:srgbClr val="C00000"/>
                </a:solidFill>
              </a:rPr>
              <a:t>this</a:t>
            </a:r>
            <a:endParaRPr lang="da-DK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21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9802" y="49293"/>
            <a:ext cx="356439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Наследование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76672"/>
            <a:ext cx="8928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</a:t>
            </a:r>
            <a:r>
              <a:rPr lang="da-DK" b="1" dirty="0">
                <a:solidFill>
                  <a:srgbClr val="0070C0"/>
                </a:solidFill>
              </a:rPr>
              <a:t> Vehicle </a:t>
            </a:r>
            <a:r>
              <a:rPr lang="da-DK" b="1" dirty="0"/>
              <a:t>{ }</a:t>
            </a:r>
            <a:endParaRPr lang="ru-RU" b="1" dirty="0"/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/>
              <a:t>class</a:t>
            </a:r>
            <a:r>
              <a:rPr lang="da-DK" b="1" dirty="0">
                <a:solidFill>
                  <a:srgbClr val="0070C0"/>
                </a:solidFill>
              </a:rPr>
              <a:t> Dron</a:t>
            </a:r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dirty="0" err="1">
                <a:solidFill>
                  <a:schemeClr val="accent2"/>
                </a:solidFill>
              </a:rPr>
              <a:t>extends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dirty="0" err="1">
                <a:solidFill>
                  <a:srgbClr val="0070C0"/>
                </a:solidFill>
              </a:rPr>
              <a:t>Vehicle</a:t>
            </a:r>
            <a:r>
              <a:rPr lang="da-DK" b="1" dirty="0">
                <a:solidFill>
                  <a:srgbClr val="0070C0"/>
                </a:solidFill>
              </a:rPr>
              <a:t> {}</a:t>
            </a:r>
          </a:p>
          <a:p>
            <a:r>
              <a:rPr lang="da-DK" b="1" dirty="0"/>
              <a:t>class</a:t>
            </a:r>
            <a:r>
              <a:rPr lang="da-DK" b="1" dirty="0">
                <a:solidFill>
                  <a:srgbClr val="0070C0"/>
                </a:solidFill>
              </a:rPr>
              <a:t> Car </a:t>
            </a:r>
            <a:r>
              <a:rPr lang="da-DK" b="1" dirty="0" err="1">
                <a:solidFill>
                  <a:schemeClr val="accent2"/>
                </a:solidFill>
              </a:rPr>
              <a:t>extends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dirty="0" err="1">
                <a:solidFill>
                  <a:srgbClr val="0070C0"/>
                </a:solidFill>
              </a:rPr>
              <a:t>Vehicle</a:t>
            </a:r>
            <a:r>
              <a:rPr lang="da-DK" b="1" dirty="0">
                <a:solidFill>
                  <a:srgbClr val="0070C0"/>
                </a:solidFill>
              </a:rPr>
              <a:t> {}</a:t>
            </a:r>
            <a:endParaRPr lang="da-DK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28" y="1844824"/>
            <a:ext cx="8928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Родительский класс -</a:t>
            </a:r>
            <a:r>
              <a:rPr lang="en-US" b="1" dirty="0"/>
              <a:t>&gt; </a:t>
            </a:r>
            <a:r>
              <a:rPr lang="en-US" b="1" dirty="0">
                <a:solidFill>
                  <a:schemeClr val="accent2"/>
                </a:solidFill>
              </a:rPr>
              <a:t>super</a:t>
            </a:r>
            <a:r>
              <a:rPr lang="en-US" b="1" dirty="0"/>
              <a:t> </a:t>
            </a:r>
            <a:r>
              <a:rPr lang="uk-UA" b="1" dirty="0" err="1"/>
              <a:t>класс</a:t>
            </a:r>
            <a:endParaRPr lang="ru-RU" b="1" dirty="0"/>
          </a:p>
          <a:p>
            <a:r>
              <a:rPr lang="ru-RU" b="1" dirty="0"/>
              <a:t>Дочерний класс -</a:t>
            </a:r>
            <a:r>
              <a:rPr lang="en-US" b="1" dirty="0"/>
              <a:t>&gt; </a:t>
            </a:r>
            <a:r>
              <a:rPr lang="ru-RU" b="1" dirty="0">
                <a:solidFill>
                  <a:schemeClr val="accent2"/>
                </a:solidFill>
              </a:rPr>
              <a:t>подкласс</a:t>
            </a:r>
          </a:p>
          <a:p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3074184"/>
            <a:ext cx="89289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let c = new Car();</a:t>
            </a:r>
            <a:endParaRPr lang="uk-UA" b="1" dirty="0"/>
          </a:p>
          <a:p>
            <a:endParaRPr lang="uk-UA" b="1" dirty="0">
              <a:solidFill>
                <a:srgbClr val="0070C0"/>
              </a:solidFill>
            </a:endParaRP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70C0"/>
                </a:solidFill>
              </a:rPr>
              <a:t>c instanceof Car</a:t>
            </a:r>
            <a:r>
              <a:rPr lang="da-DK" b="1" dirty="0"/>
              <a:t>);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true</a:t>
            </a:r>
            <a:endParaRPr lang="uk-UA" b="1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uk-UA" b="1" dirty="0">
              <a:solidFill>
                <a:srgbClr val="0070C0"/>
              </a:solidFill>
            </a:endParaRP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70C0"/>
                </a:solidFill>
              </a:rPr>
              <a:t>c instanceof Vehicle</a:t>
            </a:r>
            <a:r>
              <a:rPr lang="da-DK" b="1" dirty="0"/>
              <a:t>);</a:t>
            </a:r>
            <a:r>
              <a:rPr lang="da-DK" b="1" dirty="0">
                <a:solidFill>
                  <a:srgbClr val="0070C0"/>
                </a:solidFill>
              </a:rPr>
              <a:t> 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true</a:t>
            </a:r>
            <a:endParaRPr lang="uk-UA" b="1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uk-UA" b="1" dirty="0">
              <a:solidFill>
                <a:srgbClr val="0070C0"/>
              </a:solidFill>
            </a:endParaRP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70C0"/>
                </a:solidFill>
              </a:rPr>
              <a:t>c instanceof Object</a:t>
            </a:r>
            <a:r>
              <a:rPr lang="da-DK" b="1" dirty="0"/>
              <a:t>);</a:t>
            </a:r>
            <a:r>
              <a:rPr lang="da-DK" b="1" dirty="0">
                <a:solidFill>
                  <a:srgbClr val="0070C0"/>
                </a:solidFill>
              </a:rPr>
              <a:t> 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558096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9802" y="49293"/>
            <a:ext cx="356439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Конструктор подкласса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489446"/>
            <a:ext cx="89289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Vehicle {   </a:t>
            </a:r>
            <a:endParaRPr lang="ru-RU" b="1" dirty="0"/>
          </a:p>
          <a:p>
            <a:r>
              <a:rPr lang="ru-RU" b="1" dirty="0"/>
              <a:t> </a:t>
            </a:r>
            <a:r>
              <a:rPr lang="da-DK" b="1" dirty="0"/>
              <a:t>  constructor(){ </a:t>
            </a:r>
            <a:endParaRPr lang="ru-RU" b="1" dirty="0"/>
          </a:p>
          <a:p>
            <a:r>
              <a:rPr lang="ru-RU" b="1" dirty="0"/>
              <a:t> </a:t>
            </a:r>
            <a:r>
              <a:rPr lang="da-DK" b="1" dirty="0"/>
              <a:t>      console.log("Vehicle constructing");   </a:t>
            </a:r>
            <a:endParaRPr lang="ru-RU" b="1" dirty="0"/>
          </a:p>
          <a:p>
            <a:r>
              <a:rPr lang="da-DK" b="1" dirty="0"/>
              <a:t> </a:t>
            </a:r>
            <a:r>
              <a:rPr lang="ru-RU" b="1" dirty="0"/>
              <a:t> </a:t>
            </a:r>
            <a:r>
              <a:rPr lang="da-DK" b="1" dirty="0"/>
              <a:t> } </a:t>
            </a:r>
            <a:endParaRPr lang="ru-RU" b="1" dirty="0"/>
          </a:p>
          <a:p>
            <a:r>
              <a:rPr lang="da-DK" b="1" dirty="0"/>
              <a:t>}</a:t>
            </a:r>
            <a:endParaRPr lang="ru-RU" b="1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class</a:t>
            </a:r>
            <a:r>
              <a:rPr lang="da-DK" b="1" dirty="0">
                <a:solidFill>
                  <a:srgbClr val="0070C0"/>
                </a:solidFill>
              </a:rPr>
              <a:t> Car </a:t>
            </a:r>
            <a:r>
              <a:rPr lang="da-DK" b="1" dirty="0">
                <a:solidFill>
                  <a:srgbClr val="C00000"/>
                </a:solidFill>
              </a:rPr>
              <a:t>extends</a:t>
            </a:r>
            <a:r>
              <a:rPr lang="da-DK" b="1" dirty="0">
                <a:solidFill>
                  <a:srgbClr val="0070C0"/>
                </a:solidFill>
              </a:rPr>
              <a:t> Vehicle {}</a:t>
            </a:r>
            <a:endParaRPr lang="ru-RU" b="1" dirty="0">
              <a:solidFill>
                <a:srgbClr val="0070C0"/>
              </a:solidFill>
            </a:endParaRP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const</a:t>
            </a:r>
            <a:r>
              <a:rPr lang="da-DK" b="1" dirty="0">
                <a:solidFill>
                  <a:srgbClr val="0070C0"/>
                </a:solidFill>
              </a:rPr>
              <a:t> c </a:t>
            </a:r>
            <a:r>
              <a:rPr lang="da-DK" b="1" dirty="0"/>
              <a:t>= new Car();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Vehicle constructing</a:t>
            </a:r>
          </a:p>
        </p:txBody>
      </p:sp>
    </p:spTree>
    <p:extLst>
      <p:ext uri="{BB962C8B-B14F-4D97-AF65-F5344CB8AC3E}">
        <p14:creationId xmlns:p14="http://schemas.microsoft.com/office/powerpoint/2010/main" val="231899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260648"/>
            <a:ext cx="892899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Vehicle {   </a:t>
            </a:r>
            <a:endParaRPr lang="ru-RU" b="1" dirty="0"/>
          </a:p>
          <a:p>
            <a:r>
              <a:rPr lang="ru-RU" b="1" dirty="0"/>
              <a:t> </a:t>
            </a:r>
            <a:r>
              <a:rPr lang="da-DK" b="1" dirty="0"/>
              <a:t>  constructor(){ </a:t>
            </a:r>
            <a:endParaRPr lang="ru-RU" b="1" dirty="0"/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da-DK" b="1" dirty="0">
                <a:solidFill>
                  <a:srgbClr val="0070C0"/>
                </a:solidFill>
              </a:rPr>
              <a:t>      console.log("Vehicle constructing");  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 </a:t>
            </a:r>
            <a:r>
              <a:rPr lang="ru-RU" b="1" dirty="0"/>
              <a:t> </a:t>
            </a:r>
            <a:r>
              <a:rPr lang="da-DK" b="1" dirty="0"/>
              <a:t> } </a:t>
            </a:r>
            <a:endParaRPr lang="ru-RU" b="1" dirty="0"/>
          </a:p>
          <a:p>
            <a:r>
              <a:rPr lang="da-DK" b="1" dirty="0"/>
              <a:t>}</a:t>
            </a:r>
            <a:endParaRPr lang="ru-RU" b="1" dirty="0"/>
          </a:p>
          <a:p>
            <a:endParaRPr lang="da-DK" b="1" dirty="0"/>
          </a:p>
          <a:p>
            <a:r>
              <a:rPr lang="da-DK" b="1" dirty="0"/>
              <a:t>class Car </a:t>
            </a:r>
            <a:r>
              <a:rPr lang="da-DK" b="1" dirty="0">
                <a:solidFill>
                  <a:schemeClr val="accent2"/>
                </a:solidFill>
              </a:rPr>
              <a:t>extends</a:t>
            </a:r>
            <a:r>
              <a:rPr lang="da-DK" b="1" dirty="0"/>
              <a:t> Vehicle {</a:t>
            </a:r>
            <a:endParaRPr lang="uk-UA" b="1" dirty="0"/>
          </a:p>
          <a:p>
            <a:r>
              <a:rPr lang="uk-UA" b="1" dirty="0"/>
              <a:t>   </a:t>
            </a:r>
            <a:r>
              <a:rPr lang="en-US" b="1" dirty="0"/>
              <a:t>constructor(){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>
                <a:solidFill>
                  <a:schemeClr val="accent2"/>
                </a:solidFill>
              </a:rPr>
              <a:t>super();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console.log("Car constructing");</a:t>
            </a:r>
          </a:p>
          <a:p>
            <a:r>
              <a:rPr lang="en-US" b="1" dirty="0"/>
              <a:t>  }</a:t>
            </a:r>
            <a:endParaRPr lang="uk-UA" b="1" dirty="0"/>
          </a:p>
          <a:p>
            <a:r>
              <a:rPr lang="da-DK" b="1" dirty="0"/>
              <a:t>}</a:t>
            </a:r>
            <a:endParaRPr lang="ru-RU" b="1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const</a:t>
            </a:r>
            <a:r>
              <a:rPr lang="da-DK" b="1" dirty="0">
                <a:solidFill>
                  <a:srgbClr val="0070C0"/>
                </a:solidFill>
              </a:rPr>
              <a:t> c </a:t>
            </a:r>
            <a:r>
              <a:rPr lang="da-DK" b="1" dirty="0"/>
              <a:t>= new Car(); 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Vehicle constructing</a:t>
            </a:r>
          </a:p>
          <a:p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                      // Car constructing</a:t>
            </a:r>
          </a:p>
        </p:txBody>
      </p:sp>
    </p:spTree>
    <p:extLst>
      <p:ext uri="{BB962C8B-B14F-4D97-AF65-F5344CB8AC3E}">
        <p14:creationId xmlns:p14="http://schemas.microsoft.com/office/powerpoint/2010/main" val="3013523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04664"/>
            <a:ext cx="89289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Vehicle {     </a:t>
            </a:r>
          </a:p>
          <a:p>
            <a:r>
              <a:rPr lang="da-DK" b="1" dirty="0"/>
              <a:t>   constructor(id){</a:t>
            </a:r>
          </a:p>
          <a:p>
            <a:r>
              <a:rPr lang="da-DK" b="1" dirty="0"/>
              <a:t>       this.id = id;  </a:t>
            </a:r>
          </a:p>
          <a:p>
            <a:r>
              <a:rPr lang="da-DK" b="1" dirty="0"/>
              <a:t>   } </a:t>
            </a:r>
          </a:p>
          <a:p>
            <a:r>
              <a:rPr lang="da-DK" b="1" dirty="0"/>
              <a:t>}</a:t>
            </a: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/>
              <a:t>class Car </a:t>
            </a:r>
            <a:r>
              <a:rPr lang="da-DK" b="1" dirty="0">
                <a:solidFill>
                  <a:schemeClr val="accent2"/>
                </a:solidFill>
              </a:rPr>
              <a:t>extends</a:t>
            </a:r>
            <a:r>
              <a:rPr lang="da-DK" b="1" dirty="0"/>
              <a:t> Vehicle {	</a:t>
            </a:r>
          </a:p>
          <a:p>
            <a:r>
              <a:rPr lang="da-DK" b="1" dirty="0"/>
              <a:t>    constructor(id){ </a:t>
            </a:r>
          </a:p>
          <a:p>
            <a:r>
              <a:rPr lang="da-DK" b="1" dirty="0"/>
              <a:t>        super(id);  </a:t>
            </a:r>
          </a:p>
          <a:p>
            <a:r>
              <a:rPr lang="da-DK" b="1" dirty="0"/>
              <a:t>   }</a:t>
            </a:r>
          </a:p>
          <a:p>
            <a:r>
              <a:rPr lang="da-DK" b="1" dirty="0"/>
              <a:t>}</a:t>
            </a:r>
          </a:p>
          <a:p>
            <a:endParaRPr lang="da-DK" b="1" dirty="0">
              <a:solidFill>
                <a:srgbClr val="0070C0"/>
              </a:solidFill>
            </a:endParaRPr>
          </a:p>
          <a:p>
            <a:r>
              <a:rPr lang="da-DK" b="1" dirty="0"/>
              <a:t>const</a:t>
            </a:r>
            <a:r>
              <a:rPr lang="da-DK" b="1" dirty="0">
                <a:solidFill>
                  <a:srgbClr val="0070C0"/>
                </a:solidFill>
              </a:rPr>
              <a:t> c</a:t>
            </a:r>
            <a:r>
              <a:rPr lang="da-DK" b="1" dirty="0"/>
              <a:t> = new Car('A111'); </a:t>
            </a:r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70C0"/>
                </a:solidFill>
              </a:rPr>
              <a:t>c</a:t>
            </a:r>
            <a:r>
              <a:rPr lang="da-DK" b="1" dirty="0"/>
              <a:t>.id);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 A111</a:t>
            </a:r>
          </a:p>
        </p:txBody>
      </p:sp>
    </p:spTree>
    <p:extLst>
      <p:ext uri="{BB962C8B-B14F-4D97-AF65-F5344CB8AC3E}">
        <p14:creationId xmlns:p14="http://schemas.microsoft.com/office/powerpoint/2010/main" val="420310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76672"/>
            <a:ext cx="89289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Vehicle {</a:t>
            </a:r>
            <a:endParaRPr lang="ru-RU" b="1" dirty="0"/>
          </a:p>
          <a:p>
            <a:r>
              <a:rPr lang="da-DK" b="1" dirty="0"/>
              <a:t>    constructor(){</a:t>
            </a:r>
            <a:endParaRPr lang="ru-RU" b="1" dirty="0"/>
          </a:p>
          <a:p>
            <a:r>
              <a:rPr lang="da-DK" b="1" dirty="0">
                <a:solidFill>
                  <a:srgbClr val="0070C0"/>
                </a:solidFill>
              </a:rPr>
              <a:t>        </a:t>
            </a:r>
            <a:r>
              <a:rPr lang="da-DK" b="1" dirty="0">
                <a:solidFill>
                  <a:schemeClr val="accent2"/>
                </a:solidFill>
              </a:rPr>
              <a:t>this.gpsEnabled = true;</a:t>
            </a:r>
            <a:r>
              <a:rPr lang="da-DK" b="1" dirty="0">
                <a:solidFill>
                  <a:srgbClr val="0070C0"/>
                </a:solidFill>
              </a:rPr>
              <a:t> 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  </a:t>
            </a:r>
            <a:r>
              <a:rPr lang="ru-RU" b="1" dirty="0"/>
              <a:t>  </a:t>
            </a:r>
            <a:r>
              <a:rPr lang="da-DK" b="1" dirty="0"/>
              <a:t>}</a:t>
            </a:r>
            <a:endParaRPr lang="ru-RU" b="1" dirty="0"/>
          </a:p>
          <a:p>
            <a:r>
              <a:rPr lang="da-DK" b="1" dirty="0"/>
              <a:t>}</a:t>
            </a:r>
            <a:endParaRPr lang="ru-RU" b="1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class Car </a:t>
            </a:r>
            <a:r>
              <a:rPr lang="da-DK" b="1" dirty="0">
                <a:solidFill>
                  <a:schemeClr val="accent2"/>
                </a:solidFill>
              </a:rPr>
              <a:t>extends</a:t>
            </a:r>
            <a:r>
              <a:rPr lang="da-DK" b="1" dirty="0"/>
              <a:t> Vehicle {   </a:t>
            </a:r>
            <a:endParaRPr lang="ru-RU" b="1" dirty="0"/>
          </a:p>
          <a:p>
            <a:r>
              <a:rPr lang="ru-RU" b="1" dirty="0"/>
              <a:t>   </a:t>
            </a:r>
            <a:r>
              <a:rPr lang="da-DK" b="1" dirty="0"/>
              <a:t> constructor(){     </a:t>
            </a:r>
            <a:endParaRPr lang="ru-RU" b="1" dirty="0"/>
          </a:p>
          <a:p>
            <a:r>
              <a:rPr lang="da-DK" b="1" dirty="0"/>
              <a:t>  </a:t>
            </a:r>
            <a:r>
              <a:rPr lang="ru-RU" b="1" dirty="0"/>
              <a:t>  </a:t>
            </a:r>
            <a:r>
              <a:rPr lang="da-DK" b="1" dirty="0">
                <a:solidFill>
                  <a:schemeClr val="accent2"/>
                </a:solidFill>
              </a:rPr>
              <a:t>super();    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ru-RU" b="1" dirty="0"/>
              <a:t>   </a:t>
            </a:r>
            <a:r>
              <a:rPr lang="da-DK" b="1" dirty="0"/>
              <a:t>}</a:t>
            </a:r>
            <a:endParaRPr lang="ru-RU" b="1" dirty="0"/>
          </a:p>
          <a:p>
            <a:r>
              <a:rPr lang="da-DK" b="1" dirty="0"/>
              <a:t>}</a:t>
            </a:r>
            <a:endParaRPr lang="ru-RU" b="1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da-DK" b="1" dirty="0"/>
              <a:t>const </a:t>
            </a:r>
            <a:r>
              <a:rPr lang="da-DK" b="1" dirty="0">
                <a:solidFill>
                  <a:srgbClr val="0070C0"/>
                </a:solidFill>
              </a:rPr>
              <a:t>c</a:t>
            </a:r>
            <a:r>
              <a:rPr lang="da-DK" b="1" dirty="0"/>
              <a:t> = new Car();</a:t>
            </a:r>
            <a:endParaRPr lang="ru-RU" b="1" dirty="0"/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70C0"/>
                </a:solidFill>
              </a:rPr>
              <a:t>c.</a:t>
            </a:r>
            <a:r>
              <a:rPr lang="da-DK" b="1" dirty="0"/>
              <a:t>gpsEnabled));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true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89802" y="49293"/>
            <a:ext cx="356439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Наследование свойств</a:t>
            </a:r>
          </a:p>
        </p:txBody>
      </p:sp>
    </p:spTree>
    <p:extLst>
      <p:ext uri="{BB962C8B-B14F-4D97-AF65-F5344CB8AC3E}">
        <p14:creationId xmlns:p14="http://schemas.microsoft.com/office/powerpoint/2010/main" val="32454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35332"/>
            <a:ext cx="2957661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Терминология ООП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884139"/>
            <a:ext cx="4752528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= new </a:t>
            </a:r>
            <a:r>
              <a:rPr lang="en-US" dirty="0">
                <a:solidFill>
                  <a:schemeClr val="accent3"/>
                </a:solidFill>
              </a:rPr>
              <a:t>Object</a:t>
            </a:r>
            <a:r>
              <a:rPr lang="en-US" dirty="0"/>
              <a:t>();</a:t>
            </a:r>
          </a:p>
          <a:p>
            <a:endParaRPr lang="ru-RU" dirty="0"/>
          </a:p>
          <a:p>
            <a:r>
              <a:rPr lang="en-US" dirty="0"/>
              <a:t>ob.</a:t>
            </a:r>
            <a:r>
              <a:rPr lang="en-US" dirty="0">
                <a:solidFill>
                  <a:schemeClr val="accent2"/>
                </a:solidFill>
              </a:rPr>
              <a:t>name</a:t>
            </a:r>
            <a:r>
              <a:rPr lang="en-US" dirty="0"/>
              <a:t> = 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/>
              <a:t>Thomas</a:t>
            </a:r>
            <a:r>
              <a:rPr lang="en-US" dirty="0">
                <a:cs typeface="Courier New"/>
              </a:rPr>
              <a:t>"</a:t>
            </a:r>
            <a:r>
              <a:rPr lang="en-US" dirty="0"/>
              <a:t>;</a:t>
            </a:r>
          </a:p>
          <a:p>
            <a:endParaRPr lang="ru-RU" dirty="0"/>
          </a:p>
          <a:p>
            <a:r>
              <a:rPr lang="en-US" dirty="0" err="1"/>
              <a:t>ob.</a:t>
            </a:r>
            <a:r>
              <a:rPr lang="en-US" dirty="0" err="1">
                <a:solidFill>
                  <a:srgbClr val="00B050"/>
                </a:solidFill>
              </a:rPr>
              <a:t>greet</a:t>
            </a:r>
            <a:r>
              <a:rPr lang="en-US" dirty="0"/>
              <a:t> = function(){...};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8144" y="3861048"/>
            <a:ext cx="280831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property (</a:t>
            </a:r>
            <a:r>
              <a:rPr lang="uk-UA" b="1" dirty="0" err="1"/>
              <a:t>свойство</a:t>
            </a:r>
            <a:r>
              <a:rPr lang="en-US" b="1" dirty="0"/>
              <a:t>)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1"/>
          </p:cNvCxnSpPr>
          <p:nvPr/>
        </p:nvCxnSpPr>
        <p:spPr>
          <a:xfrm flipH="1">
            <a:off x="827584" y="4045714"/>
            <a:ext cx="5040560" cy="4634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8144" y="4509120"/>
            <a:ext cx="280831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method (</a:t>
            </a:r>
            <a:r>
              <a:rPr lang="uk-UA" b="1" dirty="0"/>
              <a:t>метод</a:t>
            </a:r>
            <a:r>
              <a:rPr lang="en-US" b="1" dirty="0"/>
              <a:t>)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 flipH="1">
            <a:off x="1043608" y="4693786"/>
            <a:ext cx="4781723" cy="31939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170" y="513245"/>
            <a:ext cx="8856984" cy="14773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instantiation </a:t>
            </a:r>
            <a:r>
              <a:rPr lang="en-US" b="1" dirty="0"/>
              <a:t> - </a:t>
            </a:r>
            <a:r>
              <a:rPr lang="ru-RU" b="1" dirty="0"/>
              <a:t>создание экземпляра </a:t>
            </a:r>
            <a:r>
              <a:rPr lang="en-US" b="1" dirty="0"/>
              <a:t>(</a:t>
            </a:r>
            <a:r>
              <a:rPr lang="en-US" b="1" dirty="0">
                <a:solidFill>
                  <a:srgbClr val="0070C0"/>
                </a:solidFill>
              </a:rPr>
              <a:t>instance</a:t>
            </a:r>
            <a:r>
              <a:rPr lang="en-US" b="1" dirty="0"/>
              <a:t>)</a:t>
            </a:r>
            <a:r>
              <a:rPr lang="ru-RU" b="1" dirty="0"/>
              <a:t> объекта </a:t>
            </a:r>
            <a:r>
              <a:rPr lang="en-US" b="1" dirty="0">
                <a:solidFill>
                  <a:schemeClr val="accent3"/>
                </a:solidFill>
              </a:rPr>
              <a:t>Object</a:t>
            </a:r>
          </a:p>
          <a:p>
            <a:endParaRPr lang="uk-UA" b="1" dirty="0"/>
          </a:p>
          <a:p>
            <a:r>
              <a:rPr lang="uk-UA" b="1" dirty="0"/>
              <a:t>В </a:t>
            </a:r>
            <a:r>
              <a:rPr lang="en-US" b="1" dirty="0"/>
              <a:t>JavaScript</a:t>
            </a:r>
            <a:r>
              <a:rPr lang="ru-RU" b="1" dirty="0"/>
              <a:t> нет классов как таковых, а есть объект </a:t>
            </a:r>
            <a:r>
              <a:rPr lang="en-US" b="1" dirty="0">
                <a:solidFill>
                  <a:schemeClr val="accent3"/>
                </a:solidFill>
              </a:rPr>
              <a:t>Object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/>
              <a:t>на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ru-RU" b="1" dirty="0"/>
              <a:t>основе которого мы создаем свои объекты.  </a:t>
            </a:r>
          </a:p>
          <a:p>
            <a:endParaRPr lang="uk-UA" b="1" dirty="0"/>
          </a:p>
        </p:txBody>
      </p:sp>
      <p:cxnSp>
        <p:nvCxnSpPr>
          <p:cNvPr id="18" name="Прямая со стрелкой 17"/>
          <p:cNvCxnSpPr>
            <a:stCxn id="17" idx="2"/>
          </p:cNvCxnSpPr>
          <p:nvPr/>
        </p:nvCxnSpPr>
        <p:spPr>
          <a:xfrm flipH="1">
            <a:off x="1043610" y="1990573"/>
            <a:ext cx="3495052" cy="1974353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288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692696"/>
            <a:ext cx="89289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class Vehicle {</a:t>
            </a:r>
            <a:endParaRPr lang="ru-RU" b="1" dirty="0"/>
          </a:p>
          <a:p>
            <a:r>
              <a:rPr lang="da-DK" b="1" dirty="0"/>
              <a:t>    constructor(){</a:t>
            </a:r>
            <a:endParaRPr lang="ru-RU" b="1" dirty="0"/>
          </a:p>
          <a:p>
            <a:r>
              <a:rPr lang="da-DK" b="1" dirty="0">
                <a:solidFill>
                  <a:srgbClr val="0070C0"/>
                </a:solidFill>
              </a:rPr>
              <a:t>        </a:t>
            </a:r>
            <a:r>
              <a:rPr lang="da-DK" b="1" dirty="0">
                <a:solidFill>
                  <a:srgbClr val="00B050"/>
                </a:solidFill>
              </a:rPr>
              <a:t>this.gpsEnabled = true;  </a:t>
            </a:r>
            <a:endParaRPr lang="ru-RU" b="1" dirty="0">
              <a:solidFill>
                <a:srgbClr val="00B050"/>
              </a:solidFill>
            </a:endParaRPr>
          </a:p>
          <a:p>
            <a:r>
              <a:rPr lang="da-DK" b="1" dirty="0"/>
              <a:t>  </a:t>
            </a:r>
            <a:r>
              <a:rPr lang="ru-RU" b="1" dirty="0"/>
              <a:t>  </a:t>
            </a:r>
            <a:r>
              <a:rPr lang="da-DK" b="1" dirty="0"/>
              <a:t>}</a:t>
            </a:r>
            <a:endParaRPr lang="ru-RU" b="1" dirty="0"/>
          </a:p>
          <a:p>
            <a:r>
              <a:rPr lang="da-DK" b="1" dirty="0"/>
              <a:t>}</a:t>
            </a:r>
            <a:endParaRPr lang="ru-RU" b="1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/>
              <a:t>class Car extends Vehicle { </a:t>
            </a:r>
            <a:endParaRPr lang="uk-UA" b="1" dirty="0"/>
          </a:p>
          <a:p>
            <a:r>
              <a:rPr lang="uk-UA" b="1" dirty="0"/>
              <a:t> </a:t>
            </a:r>
            <a:r>
              <a:rPr lang="en-US" b="1" dirty="0"/>
              <a:t>   constructor(){ </a:t>
            </a:r>
            <a:endParaRPr lang="uk-UA" b="1" dirty="0"/>
          </a:p>
          <a:p>
            <a:r>
              <a:rPr lang="en-US" b="1" dirty="0"/>
              <a:t>       super();    </a:t>
            </a:r>
            <a:endParaRPr lang="uk-UA" b="1" dirty="0"/>
          </a:p>
          <a:p>
            <a:r>
              <a:rPr lang="uk-UA" b="1" dirty="0">
                <a:solidFill>
                  <a:srgbClr val="0070C0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 err="1">
                <a:solidFill>
                  <a:srgbClr val="C00000"/>
                </a:solidFill>
              </a:rPr>
              <a:t>this.gpsEnabled</a:t>
            </a:r>
            <a:r>
              <a:rPr lang="en-US" b="1" dirty="0">
                <a:solidFill>
                  <a:srgbClr val="C00000"/>
                </a:solidFill>
              </a:rPr>
              <a:t> = false;</a:t>
            </a:r>
            <a:endParaRPr lang="uk-UA" b="1" dirty="0">
              <a:solidFill>
                <a:srgbClr val="C00000"/>
              </a:solidFill>
            </a:endParaRPr>
          </a:p>
          <a:p>
            <a:r>
              <a:rPr lang="en-US" b="1" dirty="0"/>
              <a:t>}</a:t>
            </a:r>
          </a:p>
          <a:p>
            <a:endParaRPr lang="ru-RU" b="1" dirty="0"/>
          </a:p>
          <a:p>
            <a:r>
              <a:rPr lang="en-US" b="1" dirty="0" err="1"/>
              <a:t>const</a:t>
            </a:r>
            <a:r>
              <a:rPr lang="da-DK" b="1" dirty="0">
                <a:solidFill>
                  <a:srgbClr val="0070C0"/>
                </a:solidFill>
              </a:rPr>
              <a:t> c </a:t>
            </a:r>
            <a:r>
              <a:rPr lang="da-DK" b="1" dirty="0"/>
              <a:t>= new Car();</a:t>
            </a:r>
            <a:endParaRPr lang="ru-RU" b="1" dirty="0"/>
          </a:p>
          <a:p>
            <a:r>
              <a:rPr lang="da-DK" b="1" dirty="0"/>
              <a:t>console.log(</a:t>
            </a:r>
            <a:r>
              <a:rPr lang="da-DK" b="1" dirty="0">
                <a:solidFill>
                  <a:srgbClr val="0070C0"/>
                </a:solidFill>
              </a:rPr>
              <a:t> c.gpsEnabled </a:t>
            </a:r>
            <a:r>
              <a:rPr lang="da-DK" b="1" dirty="0"/>
              <a:t>) );</a:t>
            </a:r>
            <a:r>
              <a:rPr lang="da-DK" b="1" dirty="0">
                <a:solidFill>
                  <a:srgbClr val="0070C0"/>
                </a:solidFill>
              </a:rPr>
              <a:t> </a:t>
            </a:r>
            <a:r>
              <a:rPr lang="da-DK" b="1" i="1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ru-RU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false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89802" y="49293"/>
            <a:ext cx="3564396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Переопределение свойств</a:t>
            </a:r>
          </a:p>
        </p:txBody>
      </p:sp>
    </p:spTree>
    <p:extLst>
      <p:ext uri="{BB962C8B-B14F-4D97-AF65-F5344CB8AC3E}">
        <p14:creationId xmlns:p14="http://schemas.microsoft.com/office/powerpoint/2010/main" val="3394471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66794"/>
            <a:ext cx="892899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class Vehicle {   </a:t>
            </a:r>
            <a:endParaRPr lang="ru-RU" b="1" dirty="0"/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ru-RU" b="1" dirty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start() {   </a:t>
            </a:r>
            <a:endParaRPr lang="ru-RU" b="1" dirty="0">
              <a:solidFill>
                <a:srgbClr val="7030A0"/>
              </a:solidFill>
            </a:endParaRPr>
          </a:p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     console.log('Vehicle is starting');   </a:t>
            </a:r>
            <a:endParaRPr lang="ru-RU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ru-RU" b="1" dirty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}    </a:t>
            </a:r>
            <a:endParaRPr lang="ru-RU" b="1" dirty="0">
              <a:solidFill>
                <a:srgbClr val="7030A0"/>
              </a:solidFill>
            </a:endParaRPr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/>
              <a:t>class Car </a:t>
            </a:r>
            <a:r>
              <a:rPr lang="en-US" b="1" dirty="0">
                <a:solidFill>
                  <a:srgbClr val="C00000"/>
                </a:solidFill>
              </a:rPr>
              <a:t>extends</a:t>
            </a:r>
            <a:r>
              <a:rPr lang="en-US" b="1" dirty="0"/>
              <a:t> Vehicle {    </a:t>
            </a:r>
            <a:endParaRPr lang="ru-RU" b="1" dirty="0"/>
          </a:p>
          <a:p>
            <a:r>
              <a:rPr lang="ru-RU" b="1" dirty="0">
                <a:solidFill>
                  <a:srgbClr val="C0000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start() {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       </a:t>
            </a:r>
            <a:r>
              <a:rPr lang="en-US" b="1" dirty="0" err="1">
                <a:solidFill>
                  <a:schemeClr val="accent2"/>
                </a:solidFill>
              </a:rPr>
              <a:t>super.start</a:t>
            </a:r>
            <a:r>
              <a:rPr lang="en-US" b="1" dirty="0">
                <a:solidFill>
                  <a:schemeClr val="accent2"/>
                </a:solidFill>
              </a:rPr>
              <a:t>();       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ru-RU" b="1" dirty="0">
                <a:solidFill>
                  <a:srgbClr val="7030A0"/>
                </a:solidFill>
              </a:rPr>
              <a:t>       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console.log('Car is starting');  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</a:t>
            </a:r>
            <a:r>
              <a:rPr lang="ru-RU" b="1" dirty="0">
                <a:solidFill>
                  <a:srgbClr val="7030A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} 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/>
              <a:t>}</a:t>
            </a:r>
            <a:endParaRPr lang="ru-RU" b="1" dirty="0"/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 err="1"/>
              <a:t>const</a:t>
            </a:r>
            <a:r>
              <a:rPr lang="en-US" b="1" dirty="0">
                <a:solidFill>
                  <a:srgbClr val="0070C0"/>
                </a:solidFill>
              </a:rPr>
              <a:t> c</a:t>
            </a:r>
            <a:r>
              <a:rPr lang="en-US" b="1" dirty="0"/>
              <a:t> = new Car();</a:t>
            </a:r>
            <a:endParaRPr lang="ru-RU" b="1" dirty="0"/>
          </a:p>
          <a:p>
            <a:r>
              <a:rPr lang="en-US" b="1" dirty="0" err="1">
                <a:solidFill>
                  <a:srgbClr val="0070C0"/>
                </a:solidFill>
              </a:rPr>
              <a:t>c.start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Car is starting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44624"/>
            <a:ext cx="5616624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Наследование и переопределение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801159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466794"/>
            <a:ext cx="892899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 Vehicle {  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  </a:t>
            </a:r>
            <a:r>
              <a:rPr lang="en-US" b="1" dirty="0">
                <a:solidFill>
                  <a:srgbClr val="0070C0"/>
                </a:solidFill>
              </a:rPr>
              <a:t>start() {  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     console.log('Vehicle is starting');  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  </a:t>
            </a:r>
            <a:r>
              <a:rPr lang="en-US" b="1" dirty="0">
                <a:solidFill>
                  <a:srgbClr val="0070C0"/>
                </a:solidFill>
              </a:rPr>
              <a:t>}   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  </a:t>
            </a:r>
            <a:r>
              <a:rPr lang="en-US" b="1" dirty="0">
                <a:solidFill>
                  <a:srgbClr val="7030A0"/>
                </a:solidFill>
              </a:rPr>
              <a:t>static </a:t>
            </a:r>
            <a:r>
              <a:rPr lang="en-US" b="1" dirty="0" err="1">
                <a:solidFill>
                  <a:srgbClr val="7030A0"/>
                </a:solidFill>
              </a:rPr>
              <a:t>getCompanyInfo</a:t>
            </a:r>
            <a:r>
              <a:rPr lang="en-US" b="1" dirty="0">
                <a:solidFill>
                  <a:srgbClr val="7030A0"/>
                </a:solidFill>
              </a:rPr>
              <a:t>() {    </a:t>
            </a:r>
            <a:endParaRPr lang="ru-RU" b="1" dirty="0">
              <a:solidFill>
                <a:srgbClr val="7030A0"/>
              </a:solidFill>
            </a:endParaRPr>
          </a:p>
          <a:p>
            <a:r>
              <a:rPr lang="ru-RU" b="1" dirty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    console.log('</a:t>
            </a:r>
            <a:r>
              <a:rPr lang="en-US" b="1" dirty="0" err="1">
                <a:solidFill>
                  <a:srgbClr val="7030A0"/>
                </a:solidFill>
              </a:rPr>
              <a:t>Desing</a:t>
            </a:r>
            <a:r>
              <a:rPr lang="en-US" b="1" dirty="0">
                <a:solidFill>
                  <a:srgbClr val="7030A0"/>
                </a:solidFill>
              </a:rPr>
              <a:t>-class');   </a:t>
            </a:r>
            <a:endParaRPr lang="ru-RU" b="1" dirty="0">
              <a:solidFill>
                <a:srgbClr val="7030A0"/>
              </a:solidFill>
            </a:endParaRPr>
          </a:p>
          <a:p>
            <a:r>
              <a:rPr lang="ru-RU" b="1" dirty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 }</a:t>
            </a:r>
            <a:endParaRPr lang="ru-RU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  <a:endParaRPr lang="ru-RU" b="1" dirty="0">
              <a:solidFill>
                <a:srgbClr val="0070C0"/>
              </a:solidFill>
            </a:endParaRP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class Car extends Vehicle {    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0070C0"/>
                </a:solidFill>
              </a:rPr>
              <a:t>    </a:t>
            </a:r>
            <a:r>
              <a:rPr lang="en-US" b="1" dirty="0">
                <a:solidFill>
                  <a:srgbClr val="C00000"/>
                </a:solidFill>
              </a:rPr>
              <a:t>static </a:t>
            </a:r>
            <a:r>
              <a:rPr lang="en-US" b="1" dirty="0" err="1">
                <a:solidFill>
                  <a:srgbClr val="C00000"/>
                </a:solidFill>
              </a:rPr>
              <a:t>getCompanyInfo</a:t>
            </a:r>
            <a:r>
              <a:rPr lang="en-US" b="1" dirty="0">
                <a:solidFill>
                  <a:srgbClr val="C00000"/>
                </a:solidFill>
              </a:rPr>
              <a:t>() {   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C0000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super.getCompanyInfo</a:t>
            </a:r>
            <a:r>
              <a:rPr lang="en-US" b="1" dirty="0">
                <a:solidFill>
                  <a:srgbClr val="C00000"/>
                </a:solidFill>
              </a:rPr>
              <a:t>(); 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ru-RU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      console.log('</a:t>
            </a:r>
            <a:r>
              <a:rPr lang="en-US" b="1" dirty="0" err="1">
                <a:solidFill>
                  <a:srgbClr val="C00000"/>
                </a:solidFill>
              </a:rPr>
              <a:t>Desing</a:t>
            </a:r>
            <a:r>
              <a:rPr lang="en-US" b="1" dirty="0">
                <a:solidFill>
                  <a:srgbClr val="C00000"/>
                </a:solidFill>
              </a:rPr>
              <a:t>-class again');   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C00000"/>
                </a:solidFill>
              </a:rPr>
              <a:t>}</a:t>
            </a:r>
            <a:endParaRPr lang="ru-RU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}</a:t>
            </a:r>
          </a:p>
          <a:p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let c = new Car();</a:t>
            </a:r>
            <a:endParaRPr lang="ru-RU" b="1" dirty="0">
              <a:solidFill>
                <a:srgbClr val="0070C0"/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c.start</a:t>
            </a:r>
            <a:r>
              <a:rPr lang="en-US" b="1" dirty="0">
                <a:solidFill>
                  <a:srgbClr val="0070C0"/>
                </a:solidFill>
              </a:rPr>
              <a:t>();</a:t>
            </a:r>
            <a:r>
              <a:rPr lang="ru-RU" b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Vehicle is starting</a:t>
            </a:r>
          </a:p>
          <a:p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rgbClr val="0070C0"/>
                </a:solidFill>
              </a:rPr>
              <a:t>Car.getCompanyInfo</a:t>
            </a:r>
            <a:r>
              <a:rPr lang="en-US" b="1" dirty="0">
                <a:solidFill>
                  <a:srgbClr val="0070C0"/>
                </a:solidFill>
              </a:rPr>
              <a:t>();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// Design-class, Design-class again</a:t>
            </a:r>
            <a:endParaRPr lang="da-DK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49293"/>
            <a:ext cx="7272808" cy="36004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/>
              <a:t>Наследование</a:t>
            </a:r>
            <a:r>
              <a:rPr lang="en-US" b="1" dirty="0"/>
              <a:t> </a:t>
            </a:r>
            <a:r>
              <a:rPr lang="ru-RU" b="1" dirty="0"/>
              <a:t>и переопределение статических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50134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5367" y="4293096"/>
            <a:ext cx="8677650" cy="73866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Свойства объекта удобно просматривать в консоли функцией </a:t>
            </a:r>
          </a:p>
          <a:p>
            <a:pPr algn="ctr"/>
            <a:r>
              <a:rPr lang="en-US" sz="2400" dirty="0" err="1">
                <a:solidFill>
                  <a:srgbClr val="7030A0"/>
                </a:solidFill>
              </a:rPr>
              <a:t>console.dir</a:t>
            </a:r>
            <a:r>
              <a:rPr lang="en-US" sz="2400" dirty="0">
                <a:solidFill>
                  <a:srgbClr val="7030A0"/>
                </a:solidFill>
              </a:rPr>
              <a:t>(object);</a:t>
            </a:r>
            <a:endParaRPr lang="ru-RU" dirty="0">
              <a:solidFill>
                <a:srgbClr val="7030A0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77046"/>
              </p:ext>
            </p:extLst>
          </p:nvPr>
        </p:nvGraphicFramePr>
        <p:xfrm>
          <a:off x="200983" y="548680"/>
          <a:ext cx="874203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594">
                  <a:extLst>
                    <a:ext uri="{9D8B030D-6E8A-4147-A177-3AD203B41FA5}">
                      <a16:colId xmlns:a16="http://schemas.microsoft.com/office/drawing/2014/main" val="100493775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36708500"/>
                    </a:ext>
                  </a:extLst>
                </a:gridCol>
              </a:tblGrid>
              <a:tr h="147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Для доступа к свойствам объекта можно использовать как точечную нотацию, так и доступ через квадратные скобки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person[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cs typeface="Courier New"/>
                        </a:rPr>
                        <a:t>"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person.name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94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Можно также присваивать значения свойствам </a:t>
                      </a: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person[</a:t>
                      </a:r>
                      <a:r>
                        <a:rPr lang="en-US" b="1" dirty="0">
                          <a:latin typeface="+mn-lt"/>
                          <a:cs typeface="Courier New"/>
                        </a:rPr>
                        <a:t>"</a:t>
                      </a:r>
                      <a:r>
                        <a:rPr lang="en-US" b="1" dirty="0"/>
                        <a:t>name</a:t>
                      </a:r>
                      <a:r>
                        <a:rPr lang="en-US" b="1" dirty="0">
                          <a:cs typeface="Courier New"/>
                        </a:rPr>
                        <a:t>"</a:t>
                      </a:r>
                      <a:r>
                        <a:rPr lang="en-US" b="1" dirty="0"/>
                        <a:t>]</a:t>
                      </a:r>
                      <a:r>
                        <a:rPr lang="ru-RU" b="1" dirty="0"/>
                        <a:t> = </a:t>
                      </a:r>
                      <a:r>
                        <a:rPr lang="en-US" b="1" dirty="0">
                          <a:cs typeface="Courier New"/>
                        </a:rPr>
                        <a:t>"</a:t>
                      </a:r>
                      <a:r>
                        <a:rPr lang="en-US" b="1" dirty="0"/>
                        <a:t>George</a:t>
                      </a:r>
                      <a:r>
                        <a:rPr lang="en-US" b="1" dirty="0">
                          <a:cs typeface="Courier New"/>
                        </a:rPr>
                        <a:t>"</a:t>
                      </a:r>
                      <a:endParaRPr lang="ru-R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person</a:t>
                      </a:r>
                      <a:r>
                        <a:rPr lang="ru-RU" b="1" dirty="0">
                          <a:latin typeface="+mn-lt"/>
                          <a:cs typeface="Courier New"/>
                        </a:rPr>
                        <a:t>.</a:t>
                      </a:r>
                      <a:r>
                        <a:rPr lang="en-US" b="1" dirty="0"/>
                        <a:t>name</a:t>
                      </a:r>
                      <a:r>
                        <a:rPr lang="ru-RU" b="1" dirty="0"/>
                        <a:t> = </a:t>
                      </a:r>
                      <a:r>
                        <a:rPr lang="en-US" b="1" dirty="0">
                          <a:cs typeface="Courier New"/>
                        </a:rPr>
                        <a:t>"</a:t>
                      </a:r>
                      <a:r>
                        <a:rPr lang="en-US" b="1" dirty="0"/>
                        <a:t>George</a:t>
                      </a:r>
                      <a:r>
                        <a:rPr lang="en-US" b="1" dirty="0">
                          <a:cs typeface="Courier New"/>
                        </a:rPr>
                        <a:t>"</a:t>
                      </a:r>
                      <a:endParaRPr lang="ru-RU" b="1" dirty="0"/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07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Если обратиться к несуществующему свойству, то получим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undefined</a:t>
                      </a:r>
                      <a:endParaRPr lang="ru-RU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person.nonexists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839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9904" y="44624"/>
            <a:ext cx="207984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/>
            </a:lvl1pPr>
          </a:lstStyle>
          <a:p>
            <a:r>
              <a:rPr lang="uk-UA" dirty="0" err="1"/>
              <a:t>Особенности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32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2632" y="136467"/>
            <a:ext cx="8928992" cy="230832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Для обхода свойств объекта можно использовать цикл </a:t>
            </a:r>
            <a:r>
              <a:rPr lang="en-US" dirty="0">
                <a:solidFill>
                  <a:srgbClr val="FF0000"/>
                </a:solidFill>
              </a:rPr>
              <a:t>for ... in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= {</a:t>
            </a:r>
          </a:p>
          <a:p>
            <a:r>
              <a:rPr lang="en-US" dirty="0"/>
              <a:t>	name : "Thomas",</a:t>
            </a:r>
          </a:p>
          <a:p>
            <a:r>
              <a:rPr lang="en-US" dirty="0"/>
              <a:t>	age :23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rgbClr val="7030A0"/>
                </a:solidFill>
              </a:rPr>
              <a:t>for(let prop </a:t>
            </a:r>
            <a:r>
              <a:rPr lang="en-US" dirty="0">
                <a:solidFill>
                  <a:srgbClr val="C00000"/>
                </a:solidFill>
              </a:rPr>
              <a:t>in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ob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7030A0"/>
                </a:solidFill>
              </a:rPr>
              <a:t> console.log(prop);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480" y="2676472"/>
            <a:ext cx="8928992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Доступ к свойству объекта с помощью скобок позволяет в скобках использовать не только строковое имя свойства, но и переменную в которой находится имя свойства, то есть </a:t>
            </a:r>
          </a:p>
          <a:p>
            <a:endParaRPr lang="ru-RU" dirty="0"/>
          </a:p>
          <a:p>
            <a:r>
              <a:rPr lang="en-US" dirty="0">
                <a:solidFill>
                  <a:srgbClr val="7030A0"/>
                </a:solidFill>
              </a:rPr>
              <a:t>let prop = "name";</a:t>
            </a:r>
          </a:p>
          <a:p>
            <a:r>
              <a:rPr lang="en-US" dirty="0">
                <a:solidFill>
                  <a:srgbClr val="7030A0"/>
                </a:solidFill>
              </a:rPr>
              <a:t>console.log(</a:t>
            </a:r>
            <a:r>
              <a:rPr lang="en-US" dirty="0" err="1">
                <a:solidFill>
                  <a:srgbClr val="7030A0"/>
                </a:solidFill>
              </a:rPr>
              <a:t>ob</a:t>
            </a:r>
            <a:r>
              <a:rPr lang="en-US" dirty="0">
                <a:solidFill>
                  <a:srgbClr val="7030A0"/>
                </a:solidFill>
              </a:rPr>
              <a:t>[prop]); </a:t>
            </a:r>
            <a:r>
              <a:rPr lang="ru-RU" dirty="0"/>
              <a:t>   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8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107340"/>
            <a:ext cx="5112568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Примитивные и ссылочные типы данных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620688"/>
            <a:ext cx="9001000" cy="20313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Примитивные типы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– 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ru-RU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сылочные</a:t>
            </a:r>
            <a:r>
              <a:rPr lang="ru-RU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типы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996952"/>
            <a:ext cx="9001000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en-US" b="1" dirty="0" err="1"/>
              <a:t>const</a:t>
            </a:r>
            <a:r>
              <a:rPr lang="en-US" b="1" dirty="0"/>
              <a:t> person = new Object();</a:t>
            </a:r>
          </a:p>
          <a:p>
            <a:r>
              <a:rPr lang="en-US" b="1" dirty="0"/>
              <a:t>person.name = "Nicholas";</a:t>
            </a:r>
          </a:p>
          <a:p>
            <a:r>
              <a:rPr lang="en-US" b="1" dirty="0"/>
              <a:t>alert(person.name);   </a:t>
            </a:r>
            <a:r>
              <a:rPr lang="ru-RU" b="1" dirty="0"/>
              <a:t>   </a:t>
            </a:r>
            <a:r>
              <a:rPr lang="en-US" b="1" dirty="0"/>
              <a:t> //</a:t>
            </a:r>
            <a:r>
              <a:rPr lang="ru-RU" b="1" dirty="0"/>
              <a:t> выводит </a:t>
            </a:r>
            <a:r>
              <a:rPr lang="en-US" b="1" dirty="0"/>
              <a:t>"Nicholas"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4293096"/>
            <a:ext cx="9001000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А у примитивных типов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нет свойств и методов, то есть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4747210"/>
            <a:ext cx="9001000" cy="923330"/>
          </a:xfrm>
          <a:prstGeom prst="rect">
            <a:avLst/>
          </a:prstGeom>
          <a:solidFill>
            <a:srgbClr val="FFFF0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</a:lstStyle>
          <a:p>
            <a:r>
              <a:rPr lang="de-DE" b="1" dirty="0" err="1"/>
              <a:t>var</a:t>
            </a:r>
            <a:r>
              <a:rPr lang="de-DE" b="1" dirty="0"/>
              <a:t> </a:t>
            </a:r>
            <a:r>
              <a:rPr lang="de-DE" b="1" dirty="0" err="1"/>
              <a:t>name</a:t>
            </a:r>
            <a:r>
              <a:rPr lang="de-DE" b="1" dirty="0"/>
              <a:t> = </a:t>
            </a:r>
            <a:r>
              <a:rPr lang="en-US" b="1" dirty="0"/>
              <a:t>"Nicholas";</a:t>
            </a:r>
            <a:endParaRPr lang="de-DE" b="1" dirty="0"/>
          </a:p>
          <a:p>
            <a:r>
              <a:rPr lang="de-DE" b="1" dirty="0" err="1"/>
              <a:t>name.age</a:t>
            </a:r>
            <a:r>
              <a:rPr lang="de-DE" b="1" dirty="0"/>
              <a:t> = 27;</a:t>
            </a:r>
          </a:p>
          <a:p>
            <a:r>
              <a:rPr lang="de-DE" b="1" dirty="0"/>
              <a:t>alert(</a:t>
            </a:r>
            <a:r>
              <a:rPr lang="de-DE" b="1" dirty="0" err="1"/>
              <a:t>name.age</a:t>
            </a:r>
            <a:r>
              <a:rPr lang="de-DE" b="1" dirty="0"/>
              <a:t>);    //</a:t>
            </a:r>
            <a:r>
              <a:rPr lang="ru-RU" b="1" dirty="0"/>
              <a:t>выводит </a:t>
            </a:r>
            <a:r>
              <a:rPr lang="de-DE" b="1" dirty="0"/>
              <a:t> </a:t>
            </a:r>
            <a:r>
              <a:rPr lang="de-DE" b="1" dirty="0" err="1"/>
              <a:t>undefined</a:t>
            </a:r>
            <a:endParaRPr lang="ru-R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6A9BB8-5E7D-2340-B386-709D0499286E}"/>
              </a:ext>
            </a:extLst>
          </p:cNvPr>
          <p:cNvSpPr/>
          <p:nvPr/>
        </p:nvSpPr>
        <p:spPr>
          <a:xfrm>
            <a:off x="2663788" y="595422"/>
            <a:ext cx="6390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undefined, null, string, number,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endParaRPr lang="ru-RU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Эти типы непосредственно содержат значение. 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E4D3C-8AA2-804C-8131-2B34011E2B26}"/>
              </a:ext>
            </a:extLst>
          </p:cNvPr>
          <p:cNvSpPr txBox="1"/>
          <p:nvPr/>
        </p:nvSpPr>
        <p:spPr>
          <a:xfrm>
            <a:off x="6084168" y="10734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Кто объяснит?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C995E-4796-6949-AABA-E3902EC3E5E1}"/>
              </a:ext>
            </a:extLst>
          </p:cNvPr>
          <p:cNvSpPr txBox="1"/>
          <p:nvPr/>
        </p:nvSpPr>
        <p:spPr>
          <a:xfrm>
            <a:off x="2527014" y="1194706"/>
            <a:ext cx="6664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. Этот тип в переменной содержит адрес на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область памяти по которому расположен объект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08950-3311-7743-805D-079EE128E342}"/>
              </a:ext>
            </a:extLst>
          </p:cNvPr>
          <p:cNvSpPr/>
          <p:nvPr/>
        </p:nvSpPr>
        <p:spPr>
          <a:xfrm>
            <a:off x="241014" y="1868924"/>
            <a:ext cx="8784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Если мы работаем с ссылочными типами, то можно этим типам добавлять свойства и методы, например</a:t>
            </a:r>
          </a:p>
        </p:txBody>
      </p:sp>
    </p:spTree>
    <p:extLst>
      <p:ext uri="{BB962C8B-B14F-4D97-AF65-F5344CB8AC3E}">
        <p14:creationId xmlns:p14="http://schemas.microsoft.com/office/powerpoint/2010/main" val="25244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8395" y="49710"/>
            <a:ext cx="4973885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Проверка существования свойств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928992" cy="1200329"/>
          </a:xfrm>
          <a:prstGeom prst="rect">
            <a:avLst/>
          </a:prstGeom>
          <a:solidFill>
            <a:srgbClr val="00B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Выполнить проверку существования свойства можно с помощью:</a:t>
            </a:r>
          </a:p>
          <a:p>
            <a:r>
              <a:rPr lang="ru-RU" dirty="0"/>
              <a:t>-</a:t>
            </a:r>
            <a:endParaRPr lang="en-US" dirty="0"/>
          </a:p>
          <a:p>
            <a:r>
              <a:rPr lang="en-US" dirty="0"/>
              <a:t>-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-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0693" y="1954661"/>
            <a:ext cx="5367411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book = {</a:t>
            </a:r>
          </a:p>
          <a:p>
            <a:r>
              <a:rPr lang="en-US" dirty="0"/>
              <a:t>    </a:t>
            </a:r>
            <a:r>
              <a:rPr lang="en-US" dirty="0" err="1"/>
              <a:t>author:"Thomas</a:t>
            </a:r>
            <a:r>
              <a:rPr lang="en-US" dirty="0"/>
              <a:t> </a:t>
            </a:r>
            <a:r>
              <a:rPr lang="en-US" dirty="0" err="1"/>
              <a:t>Mooray</a:t>
            </a:r>
            <a:r>
              <a:rPr lang="en-US" dirty="0"/>
              <a:t>"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"author" in book == true   </a:t>
            </a:r>
            <a:r>
              <a:rPr lang="en-US" dirty="0">
                <a:solidFill>
                  <a:srgbClr val="0070C0"/>
                </a:solidFill>
              </a:rPr>
              <a:t>// true</a:t>
            </a:r>
          </a:p>
          <a:p>
            <a:r>
              <a:rPr lang="en-US" dirty="0"/>
              <a:t>"name" in book == true  </a:t>
            </a:r>
            <a:r>
              <a:rPr lang="en-US" dirty="0">
                <a:solidFill>
                  <a:srgbClr val="0070C0"/>
                </a:solidFill>
              </a:rPr>
              <a:t>// false</a:t>
            </a:r>
          </a:p>
          <a:p>
            <a:r>
              <a:rPr lang="en-US" dirty="0"/>
              <a:t>"</a:t>
            </a:r>
            <a:r>
              <a:rPr lang="en-US" dirty="0" err="1"/>
              <a:t>toString</a:t>
            </a:r>
            <a:r>
              <a:rPr lang="en-US" dirty="0"/>
              <a:t>" in book == true </a:t>
            </a:r>
            <a:r>
              <a:rPr lang="en-US" dirty="0">
                <a:solidFill>
                  <a:srgbClr val="0070C0"/>
                </a:solidFill>
              </a:rPr>
              <a:t>// false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693" y="4376246"/>
            <a:ext cx="6624736" cy="1754326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 err="1"/>
              <a:t>const</a:t>
            </a:r>
            <a:r>
              <a:rPr lang="en-US" dirty="0"/>
              <a:t> book = {</a:t>
            </a:r>
          </a:p>
          <a:p>
            <a:r>
              <a:rPr lang="en-US" dirty="0"/>
              <a:t>    </a:t>
            </a:r>
            <a:r>
              <a:rPr lang="en-US" dirty="0" err="1"/>
              <a:t>author:"Thomas</a:t>
            </a:r>
            <a:r>
              <a:rPr lang="en-US" dirty="0"/>
              <a:t> </a:t>
            </a:r>
            <a:r>
              <a:rPr lang="en-US" dirty="0" err="1"/>
              <a:t>Mooray</a:t>
            </a:r>
            <a:r>
              <a:rPr lang="en-US" dirty="0"/>
              <a:t>"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book.hasOwnProperty</a:t>
            </a:r>
            <a:r>
              <a:rPr lang="en-US" dirty="0"/>
              <a:t>("author")   </a:t>
            </a:r>
            <a:r>
              <a:rPr lang="en-US" dirty="0">
                <a:solidFill>
                  <a:srgbClr val="0070C0"/>
                </a:solidFill>
              </a:rPr>
              <a:t>// true</a:t>
            </a:r>
          </a:p>
          <a:p>
            <a:r>
              <a:rPr lang="en-US" dirty="0" err="1"/>
              <a:t>book.hasOwnProperty</a:t>
            </a:r>
            <a:r>
              <a:rPr lang="en-US" dirty="0"/>
              <a:t>("name")     </a:t>
            </a:r>
            <a:r>
              <a:rPr lang="en-US" dirty="0">
                <a:solidFill>
                  <a:srgbClr val="0070C0"/>
                </a:solidFill>
              </a:rPr>
              <a:t>// false</a:t>
            </a:r>
          </a:p>
          <a:p>
            <a:r>
              <a:rPr lang="en-US" dirty="0" err="1"/>
              <a:t>book.hasOwnProperty</a:t>
            </a:r>
            <a:r>
              <a:rPr lang="en-US" dirty="0"/>
              <a:t>("</a:t>
            </a:r>
            <a:r>
              <a:rPr lang="en-US" dirty="0" err="1"/>
              <a:t>toString</a:t>
            </a:r>
            <a:r>
              <a:rPr lang="en-US" dirty="0"/>
              <a:t>") </a:t>
            </a:r>
            <a:r>
              <a:rPr lang="en-US" dirty="0">
                <a:solidFill>
                  <a:srgbClr val="0070C0"/>
                </a:solidFill>
              </a:rPr>
              <a:t>// 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06E70-14E5-054A-8271-D976A351CE1E}"/>
              </a:ext>
            </a:extLst>
          </p:cNvPr>
          <p:cNvSpPr txBox="1"/>
          <p:nvPr/>
        </p:nvSpPr>
        <p:spPr>
          <a:xfrm>
            <a:off x="107504" y="785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Кто назовет?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10D3C-3DE8-EA48-A301-905EC13C232F}"/>
              </a:ext>
            </a:extLst>
          </p:cNvPr>
          <p:cNvSpPr/>
          <p:nvPr/>
        </p:nvSpPr>
        <p:spPr>
          <a:xfrm>
            <a:off x="323528" y="731717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оператора </a:t>
            </a:r>
            <a:r>
              <a:rPr lang="ru-RU" b="1" dirty="0" err="1">
                <a:solidFill>
                  <a:schemeClr val="accent2"/>
                </a:solidFill>
              </a:rPr>
              <a:t>in</a:t>
            </a:r>
            <a:r>
              <a:rPr lang="en-US" b="1" dirty="0"/>
              <a:t>;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B215B9-EC42-9B43-88CD-157059C8BF8A}"/>
              </a:ext>
            </a:extLst>
          </p:cNvPr>
          <p:cNvSpPr txBox="1"/>
          <p:nvPr/>
        </p:nvSpPr>
        <p:spPr>
          <a:xfrm>
            <a:off x="323528" y="1012198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методов </a:t>
            </a:r>
            <a:r>
              <a:rPr lang="ru-RU" b="1" dirty="0" err="1">
                <a:solidFill>
                  <a:schemeClr val="accent2"/>
                </a:solidFill>
              </a:rPr>
              <a:t>hasOwnProperty</a:t>
            </a:r>
            <a:r>
              <a:rPr lang="en-US" b="1" dirty="0">
                <a:solidFill>
                  <a:schemeClr val="accent2"/>
                </a:solidFill>
              </a:rPr>
              <a:t>() </a:t>
            </a:r>
            <a:r>
              <a:rPr lang="ru-RU" b="1" dirty="0"/>
              <a:t>и </a:t>
            </a:r>
            <a:r>
              <a:rPr lang="ru-RU" b="1" dirty="0" err="1">
                <a:solidFill>
                  <a:schemeClr val="accent2"/>
                </a:solidFill>
              </a:rPr>
              <a:t>property</a:t>
            </a:r>
            <a:r>
              <a:rPr lang="en-US" b="1" dirty="0">
                <a:solidFill>
                  <a:schemeClr val="accent2"/>
                </a:solidFill>
              </a:rPr>
              <a:t>I</a:t>
            </a:r>
            <a:r>
              <a:rPr lang="ru-RU" b="1" dirty="0" err="1">
                <a:solidFill>
                  <a:schemeClr val="accent2"/>
                </a:solidFill>
              </a:rPr>
              <a:t>sEnumerable</a:t>
            </a:r>
            <a:r>
              <a:rPr lang="en-US" b="1" dirty="0">
                <a:solidFill>
                  <a:schemeClr val="accent2"/>
                </a:solidFill>
              </a:rPr>
              <a:t>()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013E9-237B-D140-9D26-4F8231B1F145}"/>
              </a:ext>
            </a:extLst>
          </p:cNvPr>
          <p:cNvSpPr txBox="1"/>
          <p:nvPr/>
        </p:nvSpPr>
        <p:spPr>
          <a:xfrm>
            <a:off x="323528" y="1263244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просто обратившись к свойству.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32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4231" y="16282"/>
            <a:ext cx="6120680" cy="36933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Создание объектов - </a:t>
            </a:r>
            <a:r>
              <a:rPr lang="en-US" b="1" dirty="0"/>
              <a:t>Constructor Pattern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48680"/>
            <a:ext cx="5076056" cy="2031325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/>
              <a:t>function Person(who){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3756F2"/>
                </a:solidFill>
              </a:rPr>
              <a:t>this.me</a:t>
            </a:r>
            <a:r>
              <a:rPr lang="en-US" dirty="0"/>
              <a:t> = who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3756F2"/>
                </a:solidFill>
              </a:rPr>
              <a:t>this.say</a:t>
            </a:r>
            <a:r>
              <a:rPr lang="en-US" dirty="0"/>
              <a:t> = function(){</a:t>
            </a:r>
          </a:p>
          <a:p>
            <a:r>
              <a:rPr lang="en-US" dirty="0"/>
              <a:t>         return "I am " + </a:t>
            </a:r>
            <a:r>
              <a:rPr lang="en-US" dirty="0">
                <a:solidFill>
                  <a:srgbClr val="3756F2"/>
                </a:solidFill>
              </a:rPr>
              <a:t>this.me</a:t>
            </a:r>
            <a:r>
              <a:rPr lang="en-US" dirty="0"/>
              <a:t>    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user1 = </a:t>
            </a:r>
            <a:r>
              <a:rPr lang="en-US" dirty="0">
                <a:solidFill>
                  <a:srgbClr val="FF0000"/>
                </a:solidFill>
              </a:rPr>
              <a:t>new Person</a:t>
            </a:r>
            <a:r>
              <a:rPr lang="en-US" dirty="0"/>
              <a:t>("Bill");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0075" y="2740106"/>
            <a:ext cx="8928992" cy="2893100"/>
          </a:xfrm>
          <a:prstGeom prst="rect">
            <a:avLst/>
          </a:prstGeom>
          <a:solidFill>
            <a:srgbClr val="92D050">
              <a:alpha val="7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ru-RU" dirty="0"/>
              <a:t>О</a:t>
            </a:r>
            <a:r>
              <a:rPr lang="uk-UA" dirty="0" err="1"/>
              <a:t>ператор</a:t>
            </a:r>
            <a:r>
              <a:rPr lang="uk-UA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uk-UA" dirty="0"/>
              <a:t>. </a:t>
            </a:r>
            <a:endParaRPr lang="en-US" dirty="0"/>
          </a:p>
          <a:p>
            <a:r>
              <a:rPr lang="ru-RU" dirty="0"/>
              <a:t>1.</a:t>
            </a:r>
            <a:endParaRPr lang="en-US" dirty="0"/>
          </a:p>
          <a:p>
            <a:endParaRPr lang="ru-RU" dirty="0"/>
          </a:p>
          <a:p>
            <a:r>
              <a:rPr lang="ru-RU" dirty="0"/>
              <a:t>2.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ru-RU" dirty="0"/>
          </a:p>
          <a:p>
            <a:r>
              <a:rPr lang="ru-RU" dirty="0"/>
              <a:t>3.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ru-RU" dirty="0"/>
              <a:t>4.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545715"/>
            <a:ext cx="3384376" cy="923330"/>
          </a:xfrm>
          <a:prstGeom prst="rect">
            <a:avLst/>
          </a:prstGeom>
          <a:solidFill>
            <a:schemeClr val="accent2">
              <a:alpha val="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ru-RU" dirty="0"/>
              <a:t>не используется, функция сама в точку вызова вернет </a:t>
            </a:r>
            <a:r>
              <a:rPr lang="en-US" dirty="0">
                <a:solidFill>
                  <a:srgbClr val="C00000"/>
                </a:solidFill>
              </a:rPr>
              <a:t>this</a:t>
            </a:r>
            <a:r>
              <a:rPr lang="ru-RU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3601C-B20A-1146-AB80-0E35ADAFF392}"/>
              </a:ext>
            </a:extLst>
          </p:cNvPr>
          <p:cNvSpPr txBox="1"/>
          <p:nvPr/>
        </p:nvSpPr>
        <p:spPr>
          <a:xfrm>
            <a:off x="5580112" y="219575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Кто может объяснить?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6D3F-1EA4-224F-933C-8F56F2487626}"/>
              </a:ext>
            </a:extLst>
          </p:cNvPr>
          <p:cNvSpPr txBox="1"/>
          <p:nvPr/>
        </p:nvSpPr>
        <p:spPr>
          <a:xfrm>
            <a:off x="467544" y="3050026"/>
            <a:ext cx="749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err="1"/>
              <a:t>Создается</a:t>
            </a:r>
            <a:r>
              <a:rPr lang="uk-UA" b="1" dirty="0"/>
              <a:t> </a:t>
            </a:r>
            <a:r>
              <a:rPr lang="ru-RU" b="1" dirty="0"/>
              <a:t>пустой </a:t>
            </a:r>
            <a:r>
              <a:rPr lang="uk-UA" b="1" dirty="0" err="1"/>
              <a:t>объект</a:t>
            </a:r>
            <a:r>
              <a:rPr lang="en-US" b="1" dirty="0"/>
              <a:t> </a:t>
            </a:r>
            <a:r>
              <a:rPr lang="uk-UA" b="1" dirty="0"/>
              <a:t>в </a:t>
            </a:r>
            <a:r>
              <a:rPr lang="uk-UA" b="1" dirty="0" err="1"/>
              <a:t>функции</a:t>
            </a:r>
            <a:r>
              <a:rPr lang="en-US" b="1" dirty="0"/>
              <a:t>-</a:t>
            </a:r>
            <a:r>
              <a:rPr lang="ru-RU" b="1" dirty="0"/>
              <a:t>конструкторе</a:t>
            </a:r>
            <a:r>
              <a:rPr lang="uk-UA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Person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84D87-7DF7-8241-8FC5-BBA6D0A4559D}"/>
              </a:ext>
            </a:extLst>
          </p:cNvPr>
          <p:cNvSpPr/>
          <p:nvPr/>
        </p:nvSpPr>
        <p:spPr>
          <a:xfrm>
            <a:off x="467544" y="3582869"/>
            <a:ext cx="783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/>
              <a:t>В </a:t>
            </a:r>
            <a:r>
              <a:rPr lang="uk-UA" b="1" dirty="0" err="1"/>
              <a:t>функции</a:t>
            </a:r>
            <a:r>
              <a:rPr lang="uk-UA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Person</a:t>
            </a:r>
            <a:r>
              <a:rPr lang="uk-UA" b="1" dirty="0"/>
              <a:t> </a:t>
            </a:r>
            <a:r>
              <a:rPr lang="uk-UA" b="1" dirty="0" err="1"/>
              <a:t>переменной</a:t>
            </a:r>
            <a:r>
              <a:rPr lang="uk-UA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this</a:t>
            </a:r>
            <a:r>
              <a:rPr lang="en-US" b="1" dirty="0"/>
              <a:t> </a:t>
            </a:r>
            <a:r>
              <a:rPr lang="ru-RU" b="1" dirty="0"/>
              <a:t>присваивается ссылка на этот объект и выполняется код функции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FC27BB-5763-7B46-A713-55D04C32C6C5}"/>
              </a:ext>
            </a:extLst>
          </p:cNvPr>
          <p:cNvSpPr txBox="1"/>
          <p:nvPr/>
        </p:nvSpPr>
        <p:spPr>
          <a:xfrm>
            <a:off x="467544" y="4273245"/>
            <a:ext cx="818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После окончания работы функции</a:t>
            </a:r>
            <a:r>
              <a:rPr lang="en-US" b="1" dirty="0"/>
              <a:t> </a:t>
            </a:r>
            <a:r>
              <a:rPr lang="ru-RU" b="1" dirty="0"/>
              <a:t>объект </a:t>
            </a:r>
            <a:r>
              <a:rPr lang="en-US" b="1" dirty="0">
                <a:solidFill>
                  <a:schemeClr val="accent2"/>
                </a:solidFill>
              </a:rPr>
              <a:t>this</a:t>
            </a:r>
            <a:r>
              <a:rPr lang="en-US" b="1" dirty="0"/>
              <a:t> </a:t>
            </a:r>
            <a:r>
              <a:rPr lang="ru-RU" b="1" dirty="0"/>
              <a:t>возвращается в </a:t>
            </a:r>
          </a:p>
          <a:p>
            <a:r>
              <a:rPr lang="ru-RU" b="1" dirty="0"/>
              <a:t>точку вызова функции-конструктора</a:t>
            </a:r>
            <a:r>
              <a:rPr lang="en-US" b="1" dirty="0"/>
              <a:t> – </a:t>
            </a:r>
            <a:r>
              <a:rPr lang="uk-UA" b="1" dirty="0" err="1"/>
              <a:t>имеем</a:t>
            </a:r>
            <a:r>
              <a:rPr lang="uk-UA" b="1" dirty="0"/>
              <a:t> </a:t>
            </a:r>
            <a:r>
              <a:rPr lang="uk-UA" b="1" dirty="0" err="1"/>
              <a:t>объект</a:t>
            </a:r>
            <a:r>
              <a:rPr lang="uk-UA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user1</a:t>
            </a:r>
            <a:r>
              <a:rPr lang="ru-RU" b="1" dirty="0"/>
              <a:t>.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66C59-602B-DD49-B3C3-44FAAE4E3755}"/>
              </a:ext>
            </a:extLst>
          </p:cNvPr>
          <p:cNvSpPr txBox="1"/>
          <p:nvPr/>
        </p:nvSpPr>
        <p:spPr>
          <a:xfrm>
            <a:off x="467544" y="49413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Создается ссылка которая связывает объект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user1</a:t>
            </a:r>
            <a:r>
              <a:rPr lang="ru-RU" b="1" dirty="0"/>
              <a:t> и свойство </a:t>
            </a:r>
            <a:r>
              <a:rPr lang="ru-RU" b="1" dirty="0" err="1">
                <a:solidFill>
                  <a:srgbClr val="C00000"/>
                </a:solidFill>
              </a:rPr>
              <a:t>prototype</a:t>
            </a:r>
            <a:r>
              <a:rPr lang="ru-RU" b="1" dirty="0"/>
              <a:t> функции-конструктора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40081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ur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7851</TotalTime>
  <Words>4517</Words>
  <Application>Microsoft Macintosh PowerPoint</Application>
  <PresentationFormat>On-screen Show (4:3)</PresentationFormat>
  <Paragraphs>703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Courier New</vt:lpstr>
      <vt:lpstr>Verdana</vt:lpstr>
      <vt:lpstr>Wingdings 2</vt:lpstr>
      <vt:lpstr>Wingdings 3</vt:lpstr>
      <vt:lpstr>Тема1</vt:lpstr>
      <vt:lpstr>  OOP in  JavaScript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Dmytro Pavlovskyi1</cp:lastModifiedBy>
  <cp:revision>1173</cp:revision>
  <dcterms:modified xsi:type="dcterms:W3CDTF">2020-07-22T07:45:14Z</dcterms:modified>
</cp:coreProperties>
</file>