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355" r:id="rId2"/>
    <p:sldId id="356" r:id="rId3"/>
    <p:sldId id="357" r:id="rId4"/>
    <p:sldId id="256" r:id="rId5"/>
    <p:sldId id="346" r:id="rId6"/>
    <p:sldId id="318" r:id="rId7"/>
    <p:sldId id="350" r:id="rId8"/>
    <p:sldId id="343" r:id="rId9"/>
    <p:sldId id="344" r:id="rId10"/>
    <p:sldId id="348" r:id="rId11"/>
    <p:sldId id="352" r:id="rId12"/>
    <p:sldId id="349" r:id="rId13"/>
    <p:sldId id="345" r:id="rId14"/>
    <p:sldId id="354" r:id="rId15"/>
    <p:sldId id="353" r:id="rId16"/>
    <p:sldId id="347" r:id="rId17"/>
    <p:sldId id="34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6F2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99" autoAdjust="0"/>
    <p:restoredTop sz="77557" autoAdjust="0"/>
  </p:normalViewPr>
  <p:slideViewPr>
    <p:cSldViewPr>
      <p:cViewPr>
        <p:scale>
          <a:sx n="64" d="100"/>
          <a:sy n="64" d="100"/>
        </p:scale>
        <p:origin x="-533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50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319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Это можно сделать с помощью </a:t>
            </a:r>
            <a:r>
              <a:rPr lang="ru-RU" b="1" dirty="0" err="1"/>
              <a:t>render</a:t>
            </a:r>
            <a:r>
              <a:rPr lang="ru-RU" b="1" dirty="0"/>
              <a:t> </a:t>
            </a:r>
            <a:r>
              <a:rPr lang="ru-RU" b="1" dirty="0" err="1"/>
              <a:t>props</a:t>
            </a:r>
            <a:r>
              <a:rPr lang="ru-RU" b="1" dirty="0"/>
              <a:t> или HOC</a:t>
            </a:r>
          </a:p>
          <a:p>
            <a:endParaRPr lang="ru-RU" b="1" dirty="0"/>
          </a:p>
          <a:p>
            <a:r>
              <a:rPr lang="ru-RU" b="1" dirty="0"/>
              <a:t>Конечно, применение нескольких оберток HOC над компонентом означает то, что мы применяем композицию компонентов, каждый их которых выполняет только одну функцию (</a:t>
            </a:r>
            <a:r>
              <a:rPr lang="ru-RU" b="1" dirty="0" err="1"/>
              <a:t>single</a:t>
            </a:r>
            <a:r>
              <a:rPr lang="ru-RU" b="1" dirty="0"/>
              <a:t> </a:t>
            </a:r>
            <a:r>
              <a:rPr lang="ru-RU" b="1" dirty="0" err="1"/>
              <a:t>responsibility</a:t>
            </a:r>
            <a:r>
              <a:rPr lang="ru-RU" b="1" dirty="0"/>
              <a:t>), </a:t>
            </a:r>
          </a:p>
          <a:p>
            <a:r>
              <a:rPr lang="ru-RU" b="1" dirty="0"/>
              <a:t>они становятся понятными, их легко поддерживать и тестировать </a:t>
            </a:r>
          </a:p>
          <a:p>
            <a:endParaRPr lang="ru-RU" b="1" dirty="0"/>
          </a:p>
          <a:p>
            <a:r>
              <a:rPr lang="ru-RU" b="1" dirty="0"/>
              <a:t>Но тут мы получаем проблему </a:t>
            </a:r>
            <a:r>
              <a:rPr lang="ru-RU" b="1" dirty="0" err="1">
                <a:solidFill>
                  <a:srgbClr val="FF0000"/>
                </a:solidFill>
              </a:rPr>
              <a:t>wrapper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hell</a:t>
            </a:r>
            <a:endParaRPr lang="da-DK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305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То есть нам желательно работать с функциями, так как браузер их отрабатывает быстрее классов, и </a:t>
            </a:r>
            <a:r>
              <a:rPr lang="ru-RU" b="1" dirty="0" err="1"/>
              <a:t>расшаривание</a:t>
            </a:r>
            <a:r>
              <a:rPr lang="ru-RU" b="1" dirty="0"/>
              <a:t> логики между функциями требует для программиста меньше усилий</a:t>
            </a:r>
          </a:p>
          <a:p>
            <a:endParaRPr lang="ru-RU" b="1" dirty="0"/>
          </a:p>
          <a:p>
            <a:r>
              <a:rPr lang="ru-RU" b="1" dirty="0"/>
              <a:t>Но у них до </a:t>
            </a:r>
            <a:r>
              <a:rPr lang="ru-RU" b="1" dirty="0" err="1"/>
              <a:t>React</a:t>
            </a:r>
            <a:r>
              <a:rPr lang="ru-RU" b="1" dirty="0"/>
              <a:t> 16.8 не существует ни состояния, ни методов жизненного цикла</a:t>
            </a:r>
          </a:p>
          <a:p>
            <a:r>
              <a:rPr lang="ru-RU" b="1" dirty="0" err="1">
                <a:solidFill>
                  <a:srgbClr val="C00000"/>
                </a:solidFill>
              </a:rPr>
              <a:t>Hooks</a:t>
            </a:r>
            <a:r>
              <a:rPr lang="ru-RU" b="1" dirty="0">
                <a:solidFill>
                  <a:srgbClr val="C00000"/>
                </a:solidFill>
              </a:rPr>
              <a:t> решают эту проблему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585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Начальное значение состояния можно перед инициализацией </a:t>
            </a:r>
            <a:r>
              <a:rPr lang="en-US" b="1" dirty="0" err="1">
                <a:solidFill>
                  <a:srgbClr val="0070C0"/>
                </a:solidFill>
              </a:rPr>
              <a:t>useState</a:t>
            </a:r>
            <a:r>
              <a:rPr lang="en-US" b="1" dirty="0"/>
              <a:t> </a:t>
            </a:r>
            <a:r>
              <a:rPr lang="ru-RU" b="1" dirty="0"/>
              <a:t>вычислять. </a:t>
            </a:r>
            <a:endParaRPr lang="en-US" b="1" dirty="0"/>
          </a:p>
          <a:p>
            <a:endParaRPr lang="ru-RU" b="1" dirty="0"/>
          </a:p>
          <a:p>
            <a:r>
              <a:rPr lang="ru-RU" b="1" dirty="0"/>
              <a:t>Для  этого можно первым аргументом в </a:t>
            </a:r>
            <a:r>
              <a:rPr lang="ru-RU" b="1" dirty="0" err="1">
                <a:solidFill>
                  <a:srgbClr val="0070C0"/>
                </a:solidFill>
              </a:rPr>
              <a:t>useState</a:t>
            </a:r>
            <a:r>
              <a:rPr lang="ru-RU" b="1" dirty="0">
                <a:solidFill>
                  <a:srgbClr val="0070C0"/>
                </a:solidFill>
              </a:rPr>
              <a:t>()</a:t>
            </a:r>
            <a:r>
              <a:rPr lang="ru-RU" b="1" dirty="0"/>
              <a:t> передать функцию, которая должна проводить вычисления и возвращать начальный </a:t>
            </a:r>
            <a:r>
              <a:rPr lang="ru-RU" b="1" dirty="0" err="1">
                <a:solidFill>
                  <a:srgbClr val="0070C0"/>
                </a:solidFill>
              </a:rPr>
              <a:t>state</a:t>
            </a:r>
            <a:r>
              <a:rPr lang="ru-RU" b="1" dirty="0"/>
              <a:t> </a:t>
            </a:r>
            <a:endParaRPr lang="da-DK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055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Все </a:t>
            </a:r>
            <a:r>
              <a:rPr lang="ru-RU" b="1" dirty="0" err="1"/>
              <a:t>hooks</a:t>
            </a:r>
            <a:r>
              <a:rPr lang="ru-RU" b="1" dirty="0"/>
              <a:t> и состояния </a:t>
            </a:r>
            <a:r>
              <a:rPr lang="ru-RU" b="1" dirty="0" err="1"/>
              <a:t>React</a:t>
            </a:r>
            <a:r>
              <a:rPr lang="ru-RU" b="1" dirty="0"/>
              <a:t>  хранит в специальных индексированных структурах</a:t>
            </a:r>
          </a:p>
          <a:p>
            <a:endParaRPr lang="ru-RU" b="1" dirty="0"/>
          </a:p>
          <a:p>
            <a:r>
              <a:rPr lang="ru-RU" b="1" dirty="0"/>
              <a:t>При первом запуске компонента-функции создаются индексированные ячейки (как у массивов) в которые </a:t>
            </a:r>
            <a:r>
              <a:rPr lang="ru-RU" b="1" dirty="0" err="1"/>
              <a:t>React</a:t>
            </a:r>
            <a:r>
              <a:rPr lang="ru-RU" b="1" dirty="0"/>
              <a:t> запоминает состояния, </a:t>
            </a:r>
          </a:p>
          <a:p>
            <a:r>
              <a:rPr lang="ru-RU" b="1" dirty="0"/>
              <a:t>функции-</a:t>
            </a:r>
            <a:r>
              <a:rPr lang="ru-RU" b="1" dirty="0" err="1"/>
              <a:t>updaters</a:t>
            </a:r>
            <a:r>
              <a:rPr lang="ru-RU" b="1" dirty="0"/>
              <a:t> </a:t>
            </a:r>
          </a:p>
          <a:p>
            <a:endParaRPr lang="ru-RU" b="1" dirty="0"/>
          </a:p>
          <a:p>
            <a:r>
              <a:rPr lang="ru-RU" b="1" dirty="0"/>
              <a:t>А при повторном запуске компонента-функции используются те </a:t>
            </a:r>
            <a:r>
              <a:rPr lang="en-US" b="1" dirty="0"/>
              <a:t>state, </a:t>
            </a:r>
            <a:r>
              <a:rPr lang="ru-RU" b="1" dirty="0"/>
              <a:t>функции-</a:t>
            </a:r>
            <a:r>
              <a:rPr lang="ru-RU" b="1" dirty="0" err="1"/>
              <a:t>updaters</a:t>
            </a:r>
            <a:r>
              <a:rPr lang="ru-RU" b="1" dirty="0"/>
              <a:t>, которые записаны в эти  структуры</a:t>
            </a:r>
            <a:endParaRPr lang="da-DK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20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Кроме того </a:t>
            </a:r>
            <a:r>
              <a:rPr lang="ru-RU" b="1" dirty="0" err="1">
                <a:solidFill>
                  <a:srgbClr val="0070C0"/>
                </a:solidFill>
              </a:rPr>
              <a:t>ESLinter</a:t>
            </a:r>
            <a:r>
              <a:rPr lang="ru-RU" b="1" dirty="0"/>
              <a:t> различает </a:t>
            </a:r>
            <a:r>
              <a:rPr lang="ru-RU" b="1" dirty="0" err="1">
                <a:solidFill>
                  <a:srgbClr val="0070C0"/>
                </a:solidFill>
              </a:rPr>
              <a:t>hooks</a:t>
            </a:r>
            <a:r>
              <a:rPr lang="ru-RU" b="1" dirty="0"/>
              <a:t> по приставке </a:t>
            </a:r>
            <a:r>
              <a:rPr lang="ru-RU" b="1" dirty="0" err="1">
                <a:solidFill>
                  <a:srgbClr val="C00000"/>
                </a:solidFill>
              </a:rPr>
              <a:t>use</a:t>
            </a:r>
            <a:r>
              <a:rPr lang="ru-RU" b="1" dirty="0"/>
              <a:t> и </a:t>
            </a:r>
          </a:p>
          <a:p>
            <a:r>
              <a:rPr lang="ru-RU" b="1" dirty="0"/>
              <a:t>  помогает нам правильно их использовать</a:t>
            </a:r>
            <a:endParaRPr lang="da-DK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737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Эффект в каждом рендере, представлен новой функцией, а каждая функция эффекта видит свойства и состояние из конкретного рендера, которому она принадлежит.</a:t>
            </a:r>
            <a:endParaRPr lang="da-DK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10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Если в </a:t>
            </a:r>
            <a:r>
              <a:rPr lang="ru-RU" b="1" dirty="0" err="1">
                <a:solidFill>
                  <a:srgbClr val="0070C0"/>
                </a:solidFill>
              </a:rPr>
              <a:t>useEffect</a:t>
            </a:r>
            <a:r>
              <a:rPr lang="ru-RU" b="1" dirty="0"/>
              <a:t> вторым аргументом передать пустой массив [] </a:t>
            </a:r>
          </a:p>
          <a:p>
            <a:r>
              <a:rPr lang="ru-RU" b="1" dirty="0"/>
              <a:t>- код в </a:t>
            </a:r>
            <a:r>
              <a:rPr lang="ru-RU" b="1" dirty="0" err="1">
                <a:solidFill>
                  <a:srgbClr val="0070C0"/>
                </a:solidFill>
              </a:rPr>
              <a:t>useEffect</a:t>
            </a:r>
            <a:r>
              <a:rPr lang="ru-RU" b="1" dirty="0"/>
              <a:t> сработает только при первом запуске компонента</a:t>
            </a:r>
            <a:endParaRPr lang="ru-RU" b="1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b="1" dirty="0"/>
              <a:t>функция, возвращаемая из </a:t>
            </a:r>
            <a:r>
              <a:rPr lang="ru-RU" b="1" dirty="0" err="1">
                <a:solidFill>
                  <a:srgbClr val="0070C0"/>
                </a:solidFill>
              </a:rPr>
              <a:t>useEffect</a:t>
            </a:r>
            <a:r>
              <a:rPr lang="ru-RU" b="1" dirty="0"/>
              <a:t> выполнится при размонтировании компонента</a:t>
            </a:r>
          </a:p>
          <a:p>
            <a:pPr marL="285750" indent="-285750">
              <a:buFontTx/>
              <a:buChar char="-"/>
            </a:pPr>
            <a:endParaRPr lang="ru-RU" b="1" dirty="0">
              <a:solidFill>
                <a:srgbClr val="0070C0"/>
              </a:solidFill>
            </a:endParaRPr>
          </a:p>
          <a:p>
            <a:r>
              <a:rPr lang="ru-RU" b="1" dirty="0"/>
              <a:t>Если в </a:t>
            </a:r>
            <a:r>
              <a:rPr lang="ru-RU" b="1" dirty="0" err="1">
                <a:solidFill>
                  <a:srgbClr val="0070C0"/>
                </a:solidFill>
              </a:rPr>
              <a:t>useEffect</a:t>
            </a:r>
            <a:r>
              <a:rPr lang="ru-RU" b="1" dirty="0"/>
              <a:t> в массив [] который передается вторым аргументом передать имя переменной </a:t>
            </a:r>
          </a:p>
          <a:p>
            <a:pPr marL="285750" indent="-285750">
              <a:buFontTx/>
              <a:buChar char="-"/>
            </a:pPr>
            <a:r>
              <a:rPr lang="ru-RU" b="1" dirty="0"/>
              <a:t>код в </a:t>
            </a:r>
            <a:r>
              <a:rPr lang="ru-RU" b="1" dirty="0" err="1">
                <a:solidFill>
                  <a:srgbClr val="0070C0"/>
                </a:solidFill>
              </a:rPr>
              <a:t>useEffect</a:t>
            </a:r>
            <a:r>
              <a:rPr lang="ru-RU" b="1" dirty="0"/>
              <a:t> сработает только при изменении значения этой </a:t>
            </a:r>
          </a:p>
          <a:p>
            <a:r>
              <a:rPr lang="ru-RU" b="1" dirty="0"/>
              <a:t>  переменной</a:t>
            </a:r>
            <a:endParaRPr lang="ru-RU" b="1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b="1" dirty="0"/>
              <a:t>функция, возвращаемая из </a:t>
            </a:r>
            <a:r>
              <a:rPr lang="ru-RU" b="1" dirty="0" err="1">
                <a:solidFill>
                  <a:srgbClr val="0070C0"/>
                </a:solidFill>
              </a:rPr>
              <a:t>useEffect</a:t>
            </a:r>
            <a:r>
              <a:rPr lang="ru-RU" b="1" dirty="0"/>
              <a:t> выполнится после каждого </a:t>
            </a:r>
          </a:p>
          <a:p>
            <a:r>
              <a:rPr lang="ru-RU" b="1" dirty="0"/>
              <a:t>  рендеринга и </a:t>
            </a:r>
            <a:r>
              <a:rPr lang="ru-RU" b="1" dirty="0" err="1"/>
              <a:t>коммита</a:t>
            </a:r>
            <a:r>
              <a:rPr lang="ru-RU" b="1" dirty="0"/>
              <a:t> JSX в DOM</a:t>
            </a:r>
            <a:endParaRPr lang="da-DK" b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15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reactjs.org/docs/hooks-effec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blog/2019/02/06/react-v16.8.0.html" TargetMode="External"/><Relationship Id="rId2" Type="http://schemas.openxmlformats.org/officeDocument/2006/relationships/hyperlink" Target="https://reactjs.org/docs/hooks-intro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eactjs.org/docs/hooks-faq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E9B11A-540A-284B-961B-2337C1EC3645}"/>
              </a:ext>
            </a:extLst>
          </p:cNvPr>
          <p:cNvSpPr txBox="1"/>
          <p:nvPr/>
        </p:nvSpPr>
        <p:spPr>
          <a:xfrm>
            <a:off x="3742285" y="3013501"/>
            <a:ext cx="1659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822943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43708" y="2276872"/>
            <a:ext cx="5256584" cy="64807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Как </a:t>
            </a:r>
            <a:r>
              <a:rPr lang="en-US" sz="2400" b="1" dirty="0"/>
              <a:t>React </a:t>
            </a:r>
            <a:r>
              <a:rPr lang="uk-UA" sz="2400" b="1" dirty="0" err="1"/>
              <a:t>хранит</a:t>
            </a:r>
            <a:r>
              <a:rPr lang="uk-UA" sz="2400" b="1" dirty="0"/>
              <a:t> </a:t>
            </a:r>
            <a:r>
              <a:rPr lang="en-US" sz="2400" b="1" dirty="0"/>
              <a:t>hooks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040958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692696"/>
            <a:ext cx="91440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5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11760" y="0"/>
            <a:ext cx="3888432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Правила при работе с </a:t>
            </a:r>
            <a:r>
              <a:rPr lang="ru-RU" b="1" dirty="0" err="1"/>
              <a:t>hooks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76672"/>
            <a:ext cx="892899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b="1" dirty="0" err="1"/>
              <a:t>Hooks</a:t>
            </a:r>
            <a:r>
              <a:rPr lang="ru-RU" b="1" dirty="0"/>
              <a:t> нельзя объявлять в условных конструкциях типа </a:t>
            </a:r>
            <a:r>
              <a:rPr lang="ru-RU" b="1" dirty="0" err="1"/>
              <a:t>if</a:t>
            </a:r>
            <a:r>
              <a:rPr lang="ru-RU" b="1" dirty="0"/>
              <a:t>, </a:t>
            </a:r>
            <a:r>
              <a:rPr lang="en-US" b="1" dirty="0"/>
              <a:t>switch, </a:t>
            </a:r>
            <a:r>
              <a:rPr lang="uk-UA" b="1" dirty="0" err="1"/>
              <a:t>тернарн</a:t>
            </a:r>
            <a:r>
              <a:rPr lang="ru-RU" b="1" dirty="0" err="1"/>
              <a:t>ых</a:t>
            </a:r>
            <a:r>
              <a:rPr lang="ru-RU" b="1" dirty="0"/>
              <a:t> операторах, циклах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Hooks </a:t>
            </a:r>
            <a:r>
              <a:rPr lang="uk-UA" b="1" dirty="0" err="1"/>
              <a:t>вызываются</a:t>
            </a:r>
            <a:r>
              <a:rPr lang="uk-UA" b="1" dirty="0"/>
              <a:t> </a:t>
            </a:r>
            <a:r>
              <a:rPr lang="uk-UA" b="1" dirty="0" err="1">
                <a:solidFill>
                  <a:schemeClr val="accent3"/>
                </a:solidFill>
              </a:rPr>
              <a:t>только</a:t>
            </a:r>
            <a:r>
              <a:rPr lang="uk-UA" b="1" dirty="0"/>
              <a:t> </a:t>
            </a:r>
            <a:r>
              <a:rPr lang="uk-UA" b="1" dirty="0" err="1"/>
              <a:t>из</a:t>
            </a:r>
            <a:r>
              <a:rPr lang="uk-UA" b="1" dirty="0"/>
              <a:t> </a:t>
            </a:r>
            <a:r>
              <a:rPr lang="uk-UA" b="1" dirty="0" err="1"/>
              <a:t>функциональных</a:t>
            </a:r>
            <a:r>
              <a:rPr lang="uk-UA" b="1" dirty="0"/>
              <a:t> </a:t>
            </a:r>
            <a:r>
              <a:rPr lang="uk-UA" b="1" dirty="0" err="1"/>
              <a:t>компонентов</a:t>
            </a:r>
            <a:endParaRPr lang="ru-RU" b="1" dirty="0"/>
          </a:p>
          <a:p>
            <a:r>
              <a:rPr lang="ru-RU" b="1" dirty="0"/>
              <a:t>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b="1" dirty="0"/>
              <a:t>Если мы хотим использовать </a:t>
            </a:r>
            <a:r>
              <a:rPr lang="ru-RU" b="1" dirty="0" err="1"/>
              <a:t>hook</a:t>
            </a:r>
            <a:r>
              <a:rPr lang="ru-RU" b="1" dirty="0"/>
              <a:t> то имя функции должно начинаться с слова </a:t>
            </a:r>
            <a:r>
              <a:rPr lang="ru-RU" b="1" dirty="0" err="1">
                <a:solidFill>
                  <a:srgbClr val="C00000"/>
                </a:solidFill>
              </a:rPr>
              <a:t>use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ru-RU" b="1" dirty="0"/>
              <a:t>так как именно функции, начинающие со слова </a:t>
            </a:r>
            <a:r>
              <a:rPr lang="ru-RU" b="1" dirty="0" err="1">
                <a:solidFill>
                  <a:srgbClr val="C00000"/>
                </a:solidFill>
              </a:rPr>
              <a:t>use</a:t>
            </a:r>
            <a:r>
              <a:rPr lang="ru-RU" b="1" dirty="0"/>
              <a:t> </a:t>
            </a:r>
            <a:r>
              <a:rPr lang="ru-RU" b="1" dirty="0" err="1">
                <a:solidFill>
                  <a:srgbClr val="0070C0"/>
                </a:solidFill>
              </a:rPr>
              <a:t>React</a:t>
            </a:r>
            <a:r>
              <a:rPr lang="ru-RU" b="1" dirty="0"/>
              <a:t> будет добавлять в структуру </a:t>
            </a:r>
            <a:r>
              <a:rPr lang="ru-RU" b="1" dirty="0" err="1">
                <a:solidFill>
                  <a:srgbClr val="0070C0"/>
                </a:solidFill>
              </a:rPr>
              <a:t>hooks</a:t>
            </a:r>
            <a:r>
              <a:rPr lang="ru-RU" b="1" dirty="0"/>
              <a:t>  </a:t>
            </a:r>
          </a:p>
          <a:p>
            <a:r>
              <a:rPr lang="ru-RU" b="1" dirty="0"/>
              <a:t>  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2945675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5856" y="44624"/>
            <a:ext cx="2520280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useEffect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76672"/>
            <a:ext cx="89289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Использование </a:t>
            </a:r>
            <a:r>
              <a:rPr lang="ru-RU" b="1" dirty="0" err="1">
                <a:solidFill>
                  <a:srgbClr val="C00000"/>
                </a:solidFill>
              </a:rPr>
              <a:t>useEffect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/>
              <a:t>позволяет синхронизировать сущности,</a:t>
            </a:r>
          </a:p>
          <a:p>
            <a:r>
              <a:rPr lang="ru-RU" b="1" dirty="0"/>
              <a:t>находящиеся за пределами дерева </a:t>
            </a:r>
            <a:r>
              <a:rPr lang="ru-RU" b="1" dirty="0" err="1">
                <a:solidFill>
                  <a:srgbClr val="3756F2"/>
                </a:solidFill>
              </a:rPr>
              <a:t>React</a:t>
            </a:r>
            <a:r>
              <a:rPr lang="ru-RU" b="1" dirty="0"/>
              <a:t>, со свойствами и состоянием.</a:t>
            </a:r>
            <a:endParaRPr lang="da-DK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1569566"/>
            <a:ext cx="892899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У каждого рендера есть собственные эффекты !!! </a:t>
            </a:r>
          </a:p>
          <a:p>
            <a:r>
              <a:rPr lang="ru-RU" b="1" dirty="0" err="1">
                <a:solidFill>
                  <a:srgbClr val="3756F2"/>
                </a:solidFill>
              </a:rPr>
              <a:t>React</a:t>
            </a:r>
            <a:r>
              <a:rPr lang="ru-RU" b="1" dirty="0"/>
              <a:t> запоминает функцию эффекта, и выполняет</a:t>
            </a:r>
            <a:r>
              <a:rPr lang="en-US" b="1" dirty="0"/>
              <a:t> </a:t>
            </a:r>
            <a:r>
              <a:rPr lang="ru-RU" b="1" dirty="0"/>
              <a:t>ее после того, как позволит браузеру вывести изображение на экран.</a:t>
            </a:r>
          </a:p>
          <a:p>
            <a:r>
              <a:rPr lang="ru-RU" b="1" dirty="0"/>
              <a:t>То есть </a:t>
            </a:r>
            <a:r>
              <a:rPr lang="ru-RU" b="1" dirty="0" err="1"/>
              <a:t>useEffect</a:t>
            </a:r>
            <a:r>
              <a:rPr lang="ru-RU" b="1" dirty="0"/>
              <a:t>  выполняется после каждого рендеринга и </a:t>
            </a:r>
            <a:r>
              <a:rPr lang="ru-RU" b="1" dirty="0" err="1"/>
              <a:t>коммита</a:t>
            </a:r>
            <a:r>
              <a:rPr lang="ru-RU" b="1" dirty="0"/>
              <a:t> JSX в DOM</a:t>
            </a:r>
            <a:endParaRPr lang="da-DK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622C08-8622-4C48-A368-D2BDB5048683}"/>
              </a:ext>
            </a:extLst>
          </p:cNvPr>
          <p:cNvSpPr txBox="1"/>
          <p:nvPr/>
        </p:nvSpPr>
        <p:spPr>
          <a:xfrm>
            <a:off x="107504" y="3626441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https://ru.reactjs.org/docs/hooks-effect.html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95736" y="62630"/>
            <a:ext cx="4464496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Функция очистки в </a:t>
            </a:r>
            <a:r>
              <a:rPr lang="en-US" b="1" dirty="0" err="1"/>
              <a:t>useEffect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76672"/>
            <a:ext cx="892899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Из </a:t>
            </a:r>
            <a:r>
              <a:rPr lang="ru-RU" b="1" dirty="0" err="1">
                <a:solidFill>
                  <a:srgbClr val="0070C0"/>
                </a:solidFill>
              </a:rPr>
              <a:t>useEffect</a:t>
            </a:r>
            <a:r>
              <a:rPr lang="ru-RU" b="1" dirty="0"/>
              <a:t> можно возвращать функцию, которая выполнится</a:t>
            </a:r>
          </a:p>
          <a:p>
            <a:r>
              <a:rPr lang="ru-RU" b="1" dirty="0"/>
              <a:t>- при удалении компонента из DOM</a:t>
            </a:r>
          </a:p>
          <a:p>
            <a:r>
              <a:rPr lang="ru-RU" b="1" dirty="0"/>
              <a:t>- при повторном </a:t>
            </a:r>
            <a:r>
              <a:rPr lang="ru-RU" b="1" dirty="0" err="1"/>
              <a:t>render</a:t>
            </a:r>
            <a:r>
              <a:rPr lang="ru-RU" b="1" dirty="0"/>
              <a:t>, при очередном вызове </a:t>
            </a:r>
            <a:r>
              <a:rPr lang="ru-RU" b="1" dirty="0" err="1"/>
              <a:t>useEffect</a:t>
            </a:r>
            <a:r>
              <a:rPr lang="ru-RU" b="1" dirty="0"/>
              <a:t>,</a:t>
            </a:r>
          </a:p>
          <a:p>
            <a:r>
              <a:rPr lang="ru-RU" b="1" dirty="0"/>
              <a:t>  чтобы удалить например старый </a:t>
            </a:r>
            <a:r>
              <a:rPr lang="ru-RU" b="1" dirty="0" err="1"/>
              <a:t>setTimeout</a:t>
            </a:r>
            <a:r>
              <a:rPr lang="ru-RU" b="1" dirty="0"/>
              <a:t>()</a:t>
            </a:r>
            <a:endParaRPr lang="da-DK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5435" y="1844824"/>
            <a:ext cx="892899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Например </a:t>
            </a:r>
            <a:r>
              <a:rPr lang="ru-RU" b="1" dirty="0" err="1"/>
              <a:t>рендерится</a:t>
            </a:r>
            <a:r>
              <a:rPr lang="ru-RU" b="1" dirty="0"/>
              <a:t> объект </a:t>
            </a:r>
            <a:r>
              <a:rPr lang="ru-RU" b="1" dirty="0">
                <a:solidFill>
                  <a:srgbClr val="0070C0"/>
                </a:solidFill>
              </a:rPr>
              <a:t>{</a:t>
            </a:r>
            <a:r>
              <a:rPr lang="ru-RU" b="1" dirty="0" err="1">
                <a:solidFill>
                  <a:srgbClr val="0070C0"/>
                </a:solidFill>
              </a:rPr>
              <a:t>id</a:t>
            </a:r>
            <a:r>
              <a:rPr lang="ru-RU" b="1" dirty="0">
                <a:solidFill>
                  <a:srgbClr val="0070C0"/>
                </a:solidFill>
              </a:rPr>
              <a:t>: 10}, {</a:t>
            </a:r>
            <a:r>
              <a:rPr lang="ru-RU" b="1" dirty="0" err="1">
                <a:solidFill>
                  <a:srgbClr val="0070C0"/>
                </a:solidFill>
              </a:rPr>
              <a:t>id</a:t>
            </a:r>
            <a:r>
              <a:rPr lang="ru-RU" b="1" dirty="0">
                <a:solidFill>
                  <a:srgbClr val="0070C0"/>
                </a:solidFill>
              </a:rPr>
              <a:t>: 20}, {</a:t>
            </a:r>
            <a:r>
              <a:rPr lang="ru-RU" b="1" dirty="0" err="1">
                <a:solidFill>
                  <a:srgbClr val="0070C0"/>
                </a:solidFill>
              </a:rPr>
              <a:t>id</a:t>
            </a:r>
            <a:r>
              <a:rPr lang="ru-RU" b="1" dirty="0">
                <a:solidFill>
                  <a:srgbClr val="0070C0"/>
                </a:solidFill>
              </a:rPr>
              <a:t>: 30}, ...</a:t>
            </a:r>
            <a:r>
              <a:rPr lang="ru-RU" b="1" dirty="0"/>
              <a:t> </a:t>
            </a:r>
          </a:p>
          <a:p>
            <a:r>
              <a:rPr lang="ru-RU" b="1" dirty="0"/>
              <a:t>Очистка будет в следующем порядке</a:t>
            </a:r>
          </a:p>
          <a:p>
            <a:r>
              <a:rPr lang="ru-RU" b="1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 err="1"/>
              <a:t>React</a:t>
            </a:r>
            <a:r>
              <a:rPr lang="ru-RU" b="1" dirty="0"/>
              <a:t> </a:t>
            </a:r>
            <a:r>
              <a:rPr lang="ru-RU" b="1" dirty="0" err="1"/>
              <a:t>рендерит</a:t>
            </a:r>
            <a:r>
              <a:rPr lang="ru-RU" b="1" dirty="0"/>
              <a:t> интерфейс для </a:t>
            </a:r>
            <a:r>
              <a:rPr lang="ru-RU" b="1" dirty="0">
                <a:solidFill>
                  <a:srgbClr val="0070C0"/>
                </a:solidFill>
              </a:rPr>
              <a:t>{</a:t>
            </a:r>
            <a:r>
              <a:rPr lang="ru-RU" b="1" dirty="0" err="1">
                <a:solidFill>
                  <a:srgbClr val="0070C0"/>
                </a:solidFill>
              </a:rPr>
              <a:t>id</a:t>
            </a:r>
            <a:r>
              <a:rPr lang="ru-RU" b="1" dirty="0">
                <a:solidFill>
                  <a:srgbClr val="0070C0"/>
                </a:solidFill>
              </a:rPr>
              <a:t>: 20}</a:t>
            </a:r>
            <a:endParaRPr lang="ru-RU" b="1" dirty="0"/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Браузер выводит изображение на экран.</a:t>
            </a:r>
          </a:p>
          <a:p>
            <a:r>
              <a:rPr lang="ru-RU" b="1" dirty="0"/>
              <a:t>  Пользователь видит интерфейс для </a:t>
            </a:r>
            <a:r>
              <a:rPr lang="ru-RU" b="1" dirty="0">
                <a:solidFill>
                  <a:srgbClr val="0070C0"/>
                </a:solidFill>
              </a:rPr>
              <a:t>{</a:t>
            </a:r>
            <a:r>
              <a:rPr lang="ru-RU" b="1" dirty="0" err="1">
                <a:solidFill>
                  <a:srgbClr val="0070C0"/>
                </a:solidFill>
              </a:rPr>
              <a:t>id</a:t>
            </a:r>
            <a:r>
              <a:rPr lang="ru-RU" b="1" dirty="0">
                <a:solidFill>
                  <a:srgbClr val="0070C0"/>
                </a:solidFill>
              </a:rPr>
              <a:t>: 20}</a:t>
            </a:r>
          </a:p>
          <a:p>
            <a:r>
              <a:rPr lang="ru-RU" b="1" dirty="0"/>
              <a:t>4.React выполняет очистку эффекта для </a:t>
            </a:r>
            <a:r>
              <a:rPr lang="ru-RU" b="1" dirty="0">
                <a:solidFill>
                  <a:srgbClr val="00B050"/>
                </a:solidFill>
              </a:rPr>
              <a:t>{</a:t>
            </a:r>
            <a:r>
              <a:rPr lang="ru-RU" b="1" dirty="0" err="1">
                <a:solidFill>
                  <a:srgbClr val="00B050"/>
                </a:solidFill>
              </a:rPr>
              <a:t>id</a:t>
            </a:r>
            <a:r>
              <a:rPr lang="ru-RU" b="1" dirty="0">
                <a:solidFill>
                  <a:srgbClr val="00B050"/>
                </a:solidFill>
              </a:rPr>
              <a:t>: 10}</a:t>
            </a:r>
          </a:p>
          <a:p>
            <a:endParaRPr lang="ru-RU" b="1" dirty="0"/>
          </a:p>
          <a:p>
            <a:pPr marL="342900" indent="-342900">
              <a:buFont typeface="+mj-lt"/>
              <a:buAutoNum type="arabicPeriod"/>
            </a:pPr>
            <a:r>
              <a:rPr lang="ru-RU" b="1" dirty="0" err="1"/>
              <a:t>React</a:t>
            </a:r>
            <a:r>
              <a:rPr lang="ru-RU" b="1" dirty="0"/>
              <a:t> выполняет эффект для </a:t>
            </a:r>
            <a:r>
              <a:rPr lang="ru-RU" b="1" dirty="0">
                <a:solidFill>
                  <a:srgbClr val="0070C0"/>
                </a:solidFill>
              </a:rPr>
              <a:t>{</a:t>
            </a:r>
            <a:r>
              <a:rPr lang="ru-RU" b="1" dirty="0" err="1">
                <a:solidFill>
                  <a:srgbClr val="0070C0"/>
                </a:solidFill>
              </a:rPr>
              <a:t>id</a:t>
            </a:r>
            <a:r>
              <a:rPr lang="ru-RU" b="1" dirty="0">
                <a:solidFill>
                  <a:srgbClr val="0070C0"/>
                </a:solidFill>
              </a:rPr>
              <a:t>: 20}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 err="1"/>
              <a:t>React</a:t>
            </a:r>
            <a:r>
              <a:rPr lang="ru-RU" b="1" dirty="0"/>
              <a:t> </a:t>
            </a:r>
            <a:r>
              <a:rPr lang="ru-RU" b="1" dirty="0" err="1"/>
              <a:t>рендерит</a:t>
            </a:r>
            <a:r>
              <a:rPr lang="ru-RU" b="1" dirty="0"/>
              <a:t> интерфейс для </a:t>
            </a:r>
            <a:r>
              <a:rPr lang="ru-RU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  <a:r>
              <a:rPr lang="ru-RU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id</a:t>
            </a:r>
            <a:r>
              <a:rPr lang="ru-RU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30}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Браузер выводит изображение на экран. </a:t>
            </a:r>
          </a:p>
          <a:p>
            <a:r>
              <a:rPr lang="ru-RU" b="1" dirty="0"/>
              <a:t>  Пользователь видит интерфейс для </a:t>
            </a:r>
            <a:r>
              <a:rPr lang="ru-RU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  <a:r>
              <a:rPr lang="ru-RU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id</a:t>
            </a:r>
            <a:r>
              <a:rPr lang="ru-RU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30}</a:t>
            </a:r>
          </a:p>
          <a:p>
            <a:r>
              <a:rPr lang="ru-RU" b="1" dirty="0"/>
              <a:t>4.React выполняет очистку эффекта для </a:t>
            </a:r>
            <a:r>
              <a:rPr lang="ru-RU" b="1" dirty="0">
                <a:solidFill>
                  <a:srgbClr val="0070C0"/>
                </a:solidFill>
              </a:rPr>
              <a:t>{</a:t>
            </a:r>
            <a:r>
              <a:rPr lang="ru-RU" b="1" dirty="0" err="1">
                <a:solidFill>
                  <a:srgbClr val="0070C0"/>
                </a:solidFill>
              </a:rPr>
              <a:t>id</a:t>
            </a:r>
            <a:r>
              <a:rPr lang="ru-RU" b="1" dirty="0">
                <a:solidFill>
                  <a:srgbClr val="0070C0"/>
                </a:solidFill>
              </a:rPr>
              <a:t>: 20}</a:t>
            </a:r>
            <a:endParaRPr lang="da-DK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4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5856" y="44624"/>
            <a:ext cx="2520280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useEffect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76672"/>
            <a:ext cx="89289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0070C0"/>
                </a:solidFill>
              </a:rPr>
              <a:t>useEffect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uk-UA" b="1" dirty="0" err="1"/>
              <a:t>принимает</a:t>
            </a:r>
            <a:r>
              <a:rPr lang="uk-UA" b="1" dirty="0"/>
              <a:t> 2 </a:t>
            </a:r>
            <a:r>
              <a:rPr lang="en-US" b="1" dirty="0"/>
              <a:t>a</a:t>
            </a:r>
            <a:r>
              <a:rPr lang="uk-UA" b="1" dirty="0" err="1"/>
              <a:t>ргумента</a:t>
            </a:r>
            <a:r>
              <a:rPr lang="uk-UA" b="1" dirty="0"/>
              <a:t> </a:t>
            </a:r>
            <a:endParaRPr lang="ru-RU" b="1" dirty="0"/>
          </a:p>
          <a:p>
            <a:r>
              <a:rPr lang="uk-UA" b="1" dirty="0" err="1">
                <a:solidFill>
                  <a:srgbClr val="C00000"/>
                </a:solidFill>
              </a:rPr>
              <a:t>Первый</a:t>
            </a:r>
            <a:r>
              <a:rPr lang="uk-UA" b="1" dirty="0"/>
              <a:t> – </a:t>
            </a:r>
            <a:r>
              <a:rPr lang="uk-UA" b="1" dirty="0" err="1"/>
              <a:t>это</a:t>
            </a:r>
            <a:r>
              <a:rPr lang="uk-UA" b="1" dirty="0"/>
              <a:t> </a:t>
            </a:r>
            <a:r>
              <a:rPr lang="uk-UA" b="1" dirty="0" err="1"/>
              <a:t>функция</a:t>
            </a:r>
            <a:r>
              <a:rPr lang="uk-UA" b="1" dirty="0"/>
              <a:t> </a:t>
            </a:r>
            <a:r>
              <a:rPr lang="uk-UA" b="1" dirty="0" err="1"/>
              <a:t>которая</a:t>
            </a:r>
            <a:r>
              <a:rPr lang="uk-UA" b="1" dirty="0"/>
              <a:t> </a:t>
            </a:r>
            <a:r>
              <a:rPr lang="uk-UA" b="1" dirty="0" err="1"/>
              <a:t>выполняется</a:t>
            </a:r>
            <a:r>
              <a:rPr lang="uk-UA" b="1" dirty="0"/>
              <a:t> при </a:t>
            </a:r>
            <a:r>
              <a:rPr lang="uk-UA" b="1" dirty="0" err="1"/>
              <a:t>каждом</a:t>
            </a:r>
            <a:r>
              <a:rPr lang="uk-UA" b="1" dirty="0"/>
              <a:t> </a:t>
            </a:r>
            <a:r>
              <a:rPr lang="uk-UA" b="1" dirty="0" err="1"/>
              <a:t>вызове</a:t>
            </a:r>
            <a:r>
              <a:rPr lang="uk-UA" b="1" dirty="0"/>
              <a:t> </a:t>
            </a:r>
            <a:r>
              <a:rPr lang="ru-RU" b="1" dirty="0" err="1">
                <a:solidFill>
                  <a:srgbClr val="0070C0"/>
                </a:solidFill>
              </a:rPr>
              <a:t>useEffect</a:t>
            </a:r>
            <a:endParaRPr lang="da-DK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472010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Второй аргумент</a:t>
            </a:r>
            <a:r>
              <a:rPr lang="ru-RU" b="1" dirty="0"/>
              <a:t> - массив, в котором указываются переменные, при изменении которых надо выполнять </a:t>
            </a:r>
            <a:r>
              <a:rPr lang="ru-RU" b="1" dirty="0" err="1">
                <a:solidFill>
                  <a:srgbClr val="0070C0"/>
                </a:solidFill>
              </a:rPr>
              <a:t>useEffect</a:t>
            </a:r>
            <a:endParaRPr lang="ru-R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1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89289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 err="1"/>
              <a:t>Использование</a:t>
            </a:r>
            <a:r>
              <a:rPr lang="uk-UA" b="1" dirty="0"/>
              <a:t> </a:t>
            </a:r>
            <a:r>
              <a:rPr lang="uk-UA" b="1" dirty="0" err="1"/>
              <a:t>остальных</a:t>
            </a:r>
            <a:r>
              <a:rPr lang="uk-UA" b="1" dirty="0"/>
              <a:t> </a:t>
            </a:r>
            <a:r>
              <a:rPr lang="da-DK" b="1" dirty="0"/>
              <a:t>React hooks </a:t>
            </a:r>
            <a:r>
              <a:rPr lang="uk-UA" b="1" dirty="0" err="1"/>
              <a:t>можно</a:t>
            </a:r>
            <a:r>
              <a:rPr lang="uk-UA" b="1" dirty="0"/>
              <a:t> </a:t>
            </a:r>
            <a:r>
              <a:rPr lang="uk-UA" b="1" dirty="0" err="1"/>
              <a:t>посмотреть</a:t>
            </a:r>
            <a:r>
              <a:rPr lang="uk-UA" b="1" dirty="0"/>
              <a:t> в </a:t>
            </a:r>
            <a:r>
              <a:rPr lang="uk-UA" b="1" dirty="0" err="1"/>
              <a:t>документации</a:t>
            </a:r>
            <a:r>
              <a:rPr lang="uk-UA" b="1" dirty="0"/>
              <a:t> </a:t>
            </a:r>
          </a:p>
          <a:p>
            <a:endParaRPr lang="ru-RU" b="1" dirty="0">
              <a:hlinkClick r:id="rId2"/>
            </a:endParaRPr>
          </a:p>
          <a:p>
            <a:r>
              <a:rPr lang="da-DK" b="1" dirty="0">
                <a:hlinkClick r:id="rId2"/>
              </a:rPr>
              <a:t>https://reactjs.org/docs/hooks-intro.html</a:t>
            </a:r>
            <a:r>
              <a:rPr lang="ru-RU" b="1" dirty="0"/>
              <a:t> </a:t>
            </a:r>
          </a:p>
          <a:p>
            <a:r>
              <a:rPr lang="da-DK" b="1" dirty="0">
                <a:hlinkClick r:id="rId3"/>
              </a:rPr>
              <a:t>https://reactjs.org/blog/2019/02/06/react-v16.8.0.html</a:t>
            </a:r>
            <a:r>
              <a:rPr lang="ru-RU" b="1" dirty="0"/>
              <a:t> </a:t>
            </a:r>
            <a:endParaRPr lang="en-US" b="1" dirty="0"/>
          </a:p>
          <a:p>
            <a:r>
              <a:rPr lang="da-DK" b="1" dirty="0">
                <a:hlinkClick r:id="rId4"/>
              </a:rPr>
              <a:t>https://reactjs.org/docs/hooks-faq.html</a:t>
            </a:r>
            <a:endParaRPr lang="da-DK" b="1" dirty="0"/>
          </a:p>
          <a:p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4222633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E3F3D1-C2FD-994A-8980-3503434314FC}"/>
              </a:ext>
            </a:extLst>
          </p:cNvPr>
          <p:cNvSpPr txBox="1"/>
          <p:nvPr/>
        </p:nvSpPr>
        <p:spPr>
          <a:xfrm>
            <a:off x="3004904" y="2598003"/>
            <a:ext cx="3134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93267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3BCFEE7-8B85-AA4D-9DA9-E22A1138E5DC}"/>
              </a:ext>
            </a:extLst>
          </p:cNvPr>
          <p:cNvSpPr txBox="1"/>
          <p:nvPr/>
        </p:nvSpPr>
        <p:spPr>
          <a:xfrm>
            <a:off x="179512" y="188640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Это правильный код для </a:t>
            </a:r>
            <a:r>
              <a:rPr lang="en-US" dirty="0"/>
              <a:t>HOC</a:t>
            </a:r>
            <a:r>
              <a:rPr lang="ru-RU" dirty="0"/>
              <a:t> ?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EC37943-3870-1F46-9797-5C8E196040D8}"/>
              </a:ext>
            </a:extLst>
          </p:cNvPr>
          <p:cNvSpPr/>
          <p:nvPr/>
        </p:nvSpPr>
        <p:spPr>
          <a:xfrm>
            <a:off x="203642" y="692696"/>
            <a:ext cx="4572000" cy="6597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const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withMessage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(props)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state =&gt;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h1 {…props}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&gt;Hello React&lt;/</a:t>
            </a:r>
            <a:r>
              <a:rPr lang="en-US" dirty="0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ADCF8A5-7871-4041-AEF5-75A9E579122F}"/>
              </a:ext>
            </a:extLst>
          </p:cNvPr>
          <p:cNvSpPr txBox="1"/>
          <p:nvPr/>
        </p:nvSpPr>
        <p:spPr>
          <a:xfrm>
            <a:off x="5940152" y="188640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</a:t>
            </a:r>
            <a:r>
              <a:rPr lang="ru-RU" dirty="0"/>
              <a:t>да</a:t>
            </a:r>
            <a:endParaRPr lang="en-US" dirty="0"/>
          </a:p>
          <a:p>
            <a:r>
              <a:rPr lang="en-US" dirty="0"/>
              <a:t>b. </a:t>
            </a:r>
            <a:r>
              <a:rPr lang="ru-RU" dirty="0" smtClean="0"/>
              <a:t>нет</a:t>
            </a:r>
            <a:r>
              <a:rPr lang="en-US" dirty="0" smtClean="0"/>
              <a:t>?//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C7D32F2-55FD-0149-B889-6FB5264B61BC}"/>
              </a:ext>
            </a:extLst>
          </p:cNvPr>
          <p:cNvSpPr txBox="1"/>
          <p:nvPr/>
        </p:nvSpPr>
        <p:spPr>
          <a:xfrm>
            <a:off x="179512" y="1916832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.</a:t>
            </a:r>
            <a:r>
              <a:rPr lang="ru-RU" dirty="0"/>
              <a:t>Правильное ли это </a:t>
            </a:r>
            <a:r>
              <a:rPr lang="ru-RU" dirty="0" err="1"/>
              <a:t>примерение</a:t>
            </a:r>
            <a:r>
              <a:rPr lang="ru-RU" dirty="0"/>
              <a:t> </a:t>
            </a:r>
            <a:r>
              <a:rPr lang="en-US" dirty="0"/>
              <a:t>HOC </a:t>
            </a:r>
            <a:r>
              <a:rPr lang="en-US" dirty="0" err="1"/>
              <a:t>withToggle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93EDEBA-F17D-D74D-8233-885627F2288E}"/>
              </a:ext>
            </a:extLst>
          </p:cNvPr>
          <p:cNvSpPr/>
          <p:nvPr/>
        </p:nvSpPr>
        <p:spPr>
          <a:xfrm>
            <a:off x="167857" y="2442164"/>
            <a:ext cx="4572000" cy="33271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withToggle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(config){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return function(Component){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function(props){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       ...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const Message = () =&gt; {...}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withToggle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(Message)({width: ‘220px’})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123E74A-6706-2344-AD86-525014B7908D}"/>
              </a:ext>
            </a:extLst>
          </p:cNvPr>
          <p:cNvSpPr txBox="1"/>
          <p:nvPr/>
        </p:nvSpPr>
        <p:spPr>
          <a:xfrm>
            <a:off x="7020272" y="1778332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</a:t>
            </a:r>
            <a:r>
              <a:rPr lang="ru-RU" dirty="0"/>
              <a:t>да</a:t>
            </a:r>
            <a:endParaRPr lang="en-US" dirty="0"/>
          </a:p>
          <a:p>
            <a:r>
              <a:rPr lang="en-US" dirty="0"/>
              <a:t>b. </a:t>
            </a:r>
            <a:r>
              <a:rPr lang="ru-RU" dirty="0" smtClean="0"/>
              <a:t>Нет</a:t>
            </a:r>
            <a:r>
              <a:rPr lang="en-US" dirty="0" smtClean="0"/>
              <a:t> //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4A4ED96-1343-2746-B896-0477AD34FDC2}"/>
              </a:ext>
            </a:extLst>
          </p:cNvPr>
          <p:cNvSpPr txBox="1"/>
          <p:nvPr/>
        </p:nvSpPr>
        <p:spPr>
          <a:xfrm>
            <a:off x="251520" y="332656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 </a:t>
            </a:r>
            <a:r>
              <a:rPr lang="ru-RU" dirty="0"/>
              <a:t>Что выведет данный код</a:t>
            </a:r>
            <a:r>
              <a:rPr lang="en-US" dirty="0"/>
              <a:t>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AECDA07-0A47-0048-B938-07214EE08EE5}"/>
              </a:ext>
            </a:extLst>
          </p:cNvPr>
          <p:cNvSpPr/>
          <p:nvPr/>
        </p:nvSpPr>
        <p:spPr>
          <a:xfrm>
            <a:off x="251519" y="701988"/>
            <a:ext cx="4596265" cy="2737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19A66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dirty="0" err="1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8C379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'h1'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    children</a:t>
            </a:r>
            <a:r>
              <a:rPr lang="en-US" dirty="0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8C379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"Hello react"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135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dirty="0" err="1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ReactDOM</a:t>
            </a:r>
            <a:r>
              <a:rPr lang="en-US" dirty="0" err="1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61AFE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(message,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dirty="0" err="1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8C379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"root"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DFB57A-1E8D-ED43-9089-F1B30833B15F}"/>
              </a:ext>
            </a:extLst>
          </p:cNvPr>
          <p:cNvSpPr txBox="1"/>
          <p:nvPr/>
        </p:nvSpPr>
        <p:spPr>
          <a:xfrm>
            <a:off x="5796136" y="332656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ru-RU" dirty="0"/>
              <a:t>. </a:t>
            </a:r>
            <a:r>
              <a:rPr lang="en-US" dirty="0"/>
              <a:t>Hello </a:t>
            </a:r>
            <a:r>
              <a:rPr lang="en-US" dirty="0" smtClean="0"/>
              <a:t>world //</a:t>
            </a:r>
            <a:endParaRPr lang="en-US" dirty="0"/>
          </a:p>
          <a:p>
            <a:r>
              <a:rPr lang="en-US" dirty="0"/>
              <a:t>b</a:t>
            </a:r>
            <a:r>
              <a:rPr lang="ru-RU" dirty="0"/>
              <a:t>. ничего</a:t>
            </a:r>
            <a:endParaRPr lang="en-US" dirty="0"/>
          </a:p>
          <a:p>
            <a:r>
              <a:rPr lang="en-US" dirty="0"/>
              <a:t>c</a:t>
            </a:r>
            <a:r>
              <a:rPr lang="ru-RU" dirty="0"/>
              <a:t>. </a:t>
            </a:r>
            <a:r>
              <a:rPr lang="en-US" dirty="0"/>
              <a:t>Error </a:t>
            </a:r>
            <a:r>
              <a:rPr lang="uk-UA" dirty="0"/>
              <a:t>в </a:t>
            </a:r>
            <a:r>
              <a:rPr lang="uk-UA" dirty="0" err="1"/>
              <a:t>консоли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494A45-2C72-5D43-A4DA-EB19B8BFE5D8}"/>
              </a:ext>
            </a:extLst>
          </p:cNvPr>
          <p:cNvSpPr txBox="1"/>
          <p:nvPr/>
        </p:nvSpPr>
        <p:spPr>
          <a:xfrm>
            <a:off x="251520" y="3803493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4.  Что выведет данный код ?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24D76EF-16DD-B649-AC54-C25B08B8490E}"/>
              </a:ext>
            </a:extLst>
          </p:cNvPr>
          <p:cNvSpPr/>
          <p:nvPr/>
        </p:nvSpPr>
        <p:spPr>
          <a:xfrm>
            <a:off x="275784" y="4192497"/>
            <a:ext cx="5232320" cy="245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1AFE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ru-RU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ru-RU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BE5046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 err="1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en-US" dirty="0" err="1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en-US" dirty="0">
                <a:solidFill>
                  <a:srgbClr val="BE5046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135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ReactDOM</a:t>
            </a:r>
            <a:r>
              <a:rPr lang="en-US" dirty="0" err="1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61AFE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1350"/>
              </a:spcAft>
            </a:pP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US" dirty="0">
                <a:solidFill>
                  <a:srgbClr val="E5C07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&gt;Hello React&lt;/</a:t>
            </a:r>
            <a:r>
              <a:rPr lang="en-US" dirty="0">
                <a:solidFill>
                  <a:srgbClr val="E5C07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135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dirty="0" err="1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8C379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"root"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D2D6A0B-E156-3147-9980-8846778E56F7}"/>
              </a:ext>
            </a:extLst>
          </p:cNvPr>
          <p:cNvSpPr txBox="1"/>
          <p:nvPr/>
        </p:nvSpPr>
        <p:spPr>
          <a:xfrm>
            <a:off x="5796136" y="4365104"/>
            <a:ext cx="2941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</a:t>
            </a:r>
            <a:r>
              <a:rPr lang="en-US" dirty="0" smtClean="0"/>
              <a:t>// Hello </a:t>
            </a:r>
            <a:r>
              <a:rPr lang="en-US" dirty="0"/>
              <a:t>React</a:t>
            </a:r>
          </a:p>
          <a:p>
            <a:r>
              <a:rPr lang="en-US" dirty="0"/>
              <a:t>b. Error </a:t>
            </a:r>
            <a:r>
              <a:rPr lang="uk-UA" dirty="0"/>
              <a:t>в </a:t>
            </a:r>
            <a:r>
              <a:rPr lang="uk-UA" dirty="0" err="1"/>
              <a:t>консоли</a:t>
            </a:r>
            <a:r>
              <a:rPr lang="uk-UA" dirty="0"/>
              <a:t> </a:t>
            </a:r>
            <a:endParaRPr lang="en-US" dirty="0"/>
          </a:p>
          <a:p>
            <a:r>
              <a:rPr lang="en-US" dirty="0"/>
              <a:t>c</a:t>
            </a:r>
            <a:r>
              <a:rPr lang="ru-RU" dirty="0"/>
              <a:t>. ничего</a:t>
            </a:r>
            <a:endParaRPr lang="en-US" dirty="0"/>
          </a:p>
          <a:p>
            <a:r>
              <a:rPr lang="en-US" dirty="0"/>
              <a:t>d</a:t>
            </a:r>
            <a:r>
              <a:rPr lang="ru-RU" dirty="0"/>
              <a:t>. </a:t>
            </a:r>
            <a:r>
              <a:rPr lang="en-US" dirty="0"/>
              <a:t>Warning </a:t>
            </a:r>
            <a:r>
              <a:rPr lang="uk-UA" dirty="0"/>
              <a:t>в </a:t>
            </a:r>
            <a:r>
              <a:rPr lang="uk-UA" dirty="0" err="1"/>
              <a:t>консоли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0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2" y="692696"/>
            <a:ext cx="9054438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5856" y="44624"/>
            <a:ext cx="2520280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Причины появления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476672"/>
            <a:ext cx="892899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На </a:t>
            </a:r>
            <a:r>
              <a:rPr lang="da-DK" b="1" dirty="0"/>
              <a:t>React Conf 2018 </a:t>
            </a:r>
            <a:r>
              <a:rPr lang="ru-RU" b="1" dirty="0"/>
              <a:t>команда </a:t>
            </a:r>
            <a:r>
              <a:rPr lang="da-DK" b="1" dirty="0"/>
              <a:t>React </a:t>
            </a:r>
            <a:r>
              <a:rPr lang="ru-RU" b="1" dirty="0"/>
              <a:t>выделила 3 проблемы при  разработке проектов </a:t>
            </a:r>
            <a:endParaRPr lang="en-US" b="1" dirty="0"/>
          </a:p>
          <a:p>
            <a:endParaRPr lang="ru-RU" b="1" dirty="0"/>
          </a:p>
          <a:p>
            <a:r>
              <a:rPr lang="ru-RU" b="1" dirty="0"/>
              <a:t>- </a:t>
            </a:r>
            <a:r>
              <a:rPr lang="da-DK" b="1" dirty="0"/>
              <a:t>wrapper hell </a:t>
            </a:r>
          </a:p>
          <a:p>
            <a:r>
              <a:rPr lang="da-DK" b="1" dirty="0"/>
              <a:t>- huge components</a:t>
            </a:r>
          </a:p>
          <a:p>
            <a:r>
              <a:rPr lang="da-DK" b="1" dirty="0"/>
              <a:t>- confusing classes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2348880"/>
            <a:ext cx="89289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1. Компоненты, созданные с использованием  классов имеют метод </a:t>
            </a:r>
            <a:r>
              <a:rPr lang="ru-RU" b="1" dirty="0" err="1"/>
              <a:t>render</a:t>
            </a:r>
            <a:r>
              <a:rPr lang="ru-RU" b="1" dirty="0"/>
              <a:t>, что делает неудобным</a:t>
            </a:r>
            <a:r>
              <a:rPr lang="en-US" b="1" dirty="0"/>
              <a:t> </a:t>
            </a:r>
            <a:r>
              <a:rPr lang="ru-RU" b="1" dirty="0"/>
              <a:t>для </a:t>
            </a:r>
            <a:r>
              <a:rPr lang="ru-RU" b="1" dirty="0" err="1"/>
              <a:t>расшаривания</a:t>
            </a:r>
            <a:r>
              <a:rPr lang="ru-RU" b="1" dirty="0"/>
              <a:t> между компонентами  </a:t>
            </a:r>
            <a:r>
              <a:rPr lang="ru-RU" b="1" dirty="0" err="1"/>
              <a:t>non-visual</a:t>
            </a:r>
            <a:r>
              <a:rPr lang="ru-RU" b="1" dirty="0"/>
              <a:t> логики. </a:t>
            </a:r>
          </a:p>
        </p:txBody>
      </p:sp>
    </p:spTree>
    <p:extLst>
      <p:ext uri="{BB962C8B-B14F-4D97-AF65-F5344CB8AC3E}">
        <p14:creationId xmlns:p14="http://schemas.microsoft.com/office/powerpoint/2010/main" val="346783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92899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2. При создании компонента с использованием  классов, мы наследуемся от класса </a:t>
            </a:r>
            <a:r>
              <a:rPr lang="ru-RU" b="1" dirty="0" err="1"/>
              <a:t>Component</a:t>
            </a:r>
            <a:r>
              <a:rPr lang="ru-RU" b="1" dirty="0"/>
              <a:t> и получаем все его методы (</a:t>
            </a:r>
            <a:r>
              <a:rPr lang="ru-RU" b="1" dirty="0" err="1"/>
              <a:t>setState</a:t>
            </a:r>
            <a:r>
              <a:rPr lang="ru-RU" b="1" dirty="0"/>
              <a:t>(), </a:t>
            </a:r>
            <a:r>
              <a:rPr lang="ru-RU" b="1" dirty="0" err="1"/>
              <a:t>componentDidMount</a:t>
            </a:r>
            <a:r>
              <a:rPr lang="ru-RU" b="1" dirty="0"/>
              <a:t>(), и т.д.), хотя реально нам нужен был только один - два метода.</a:t>
            </a:r>
          </a:p>
          <a:p>
            <a:endParaRPr lang="ru-RU" b="1" dirty="0"/>
          </a:p>
          <a:p>
            <a:r>
              <a:rPr lang="ru-RU" b="1" dirty="0"/>
              <a:t>Получаем проблему  </a:t>
            </a:r>
            <a:r>
              <a:rPr lang="ru-RU" b="1" dirty="0" err="1">
                <a:solidFill>
                  <a:srgbClr val="FF0000"/>
                </a:solidFill>
              </a:rPr>
              <a:t>huge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components</a:t>
            </a:r>
            <a:r>
              <a:rPr lang="ru-RU" b="1" dirty="0"/>
              <a:t> </a:t>
            </a:r>
            <a:endParaRPr lang="da-DK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2158848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3. Классы требуют больше ресурсов по сравнению с функциями </a:t>
            </a:r>
          </a:p>
          <a:p>
            <a:r>
              <a:rPr lang="ru-RU" b="1" dirty="0"/>
              <a:t>Это </a:t>
            </a:r>
            <a:r>
              <a:rPr lang="en-US" b="1" dirty="0">
                <a:solidFill>
                  <a:srgbClr val="FF0000"/>
                </a:solidFill>
              </a:rPr>
              <a:t>confusing classes 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17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2756827"/>
            <a:ext cx="718545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Основные </a:t>
            </a:r>
            <a:r>
              <a:rPr lang="en-US" sz="4000" b="1" dirty="0"/>
              <a:t>React hooks</a:t>
            </a:r>
            <a:endParaRPr lang="da-DK" sz="4000" b="1" dirty="0"/>
          </a:p>
        </p:txBody>
      </p:sp>
    </p:spTree>
    <p:extLst>
      <p:ext uri="{BB962C8B-B14F-4D97-AF65-F5344CB8AC3E}">
        <p14:creationId xmlns:p14="http://schemas.microsoft.com/office/powerpoint/2010/main" val="416277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5856" y="44624"/>
            <a:ext cx="2520280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useState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67380"/>
            <a:ext cx="89289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0070C0"/>
                </a:solidFill>
              </a:rPr>
              <a:t>const</a:t>
            </a:r>
            <a:r>
              <a:rPr lang="ru-RU" b="1" dirty="0">
                <a:solidFill>
                  <a:srgbClr val="0070C0"/>
                </a:solidFill>
              </a:rPr>
              <a:t> [</a:t>
            </a:r>
            <a:r>
              <a:rPr lang="ru-RU" b="1" dirty="0" err="1">
                <a:solidFill>
                  <a:srgbClr val="0070C0"/>
                </a:solidFill>
              </a:rPr>
              <a:t>count</a:t>
            </a:r>
            <a:r>
              <a:rPr lang="ru-RU" b="1" dirty="0">
                <a:solidFill>
                  <a:srgbClr val="0070C0"/>
                </a:solidFill>
              </a:rPr>
              <a:t>, </a:t>
            </a:r>
            <a:r>
              <a:rPr lang="ru-RU" b="1" dirty="0" err="1">
                <a:solidFill>
                  <a:srgbClr val="0070C0"/>
                </a:solidFill>
              </a:rPr>
              <a:t>setCount</a:t>
            </a:r>
            <a:r>
              <a:rPr lang="ru-RU" b="1" dirty="0">
                <a:solidFill>
                  <a:srgbClr val="0070C0"/>
                </a:solidFill>
              </a:rPr>
              <a:t>] = </a:t>
            </a:r>
            <a:r>
              <a:rPr lang="ru-RU" b="1" dirty="0" err="1">
                <a:solidFill>
                  <a:srgbClr val="0070C0"/>
                </a:solidFill>
              </a:rPr>
              <a:t>useState</a:t>
            </a:r>
            <a:r>
              <a:rPr lang="ru-RU" b="1" dirty="0">
                <a:solidFill>
                  <a:srgbClr val="0070C0"/>
                </a:solidFill>
              </a:rPr>
              <a:t>(0);</a:t>
            </a:r>
          </a:p>
          <a:p>
            <a:endParaRPr lang="ru-RU" b="1" dirty="0"/>
          </a:p>
          <a:p>
            <a:r>
              <a:rPr lang="ru-RU" b="1" dirty="0"/>
              <a:t>возвращает массив, </a:t>
            </a:r>
            <a:endParaRPr lang="en-US" b="1" dirty="0"/>
          </a:p>
          <a:p>
            <a:r>
              <a:rPr lang="en-US" b="1" dirty="0"/>
              <a:t>- </a:t>
            </a:r>
            <a:r>
              <a:rPr lang="ru-RU" b="1" dirty="0"/>
              <a:t>в индексе 0 которого состояние, </a:t>
            </a:r>
          </a:p>
          <a:p>
            <a:r>
              <a:rPr lang="en-US" b="1" dirty="0"/>
              <a:t>-</a:t>
            </a:r>
            <a:r>
              <a:rPr lang="ru-RU" b="1" dirty="0"/>
              <a:t> в индексе 1  - функция-</a:t>
            </a:r>
            <a:r>
              <a:rPr lang="ru-RU" b="1" dirty="0" err="1"/>
              <a:t>updater</a:t>
            </a:r>
            <a:r>
              <a:rPr lang="ru-RU" b="1" dirty="0"/>
              <a:t> состояния</a:t>
            </a:r>
          </a:p>
          <a:p>
            <a:endParaRPr lang="en-US" b="1" dirty="0"/>
          </a:p>
          <a:p>
            <a:r>
              <a:rPr lang="ru-RU" b="1" dirty="0"/>
              <a:t>Начальное состояние указываем в аргументе функции </a:t>
            </a:r>
            <a:r>
              <a:rPr lang="ru-RU" b="1" dirty="0" err="1"/>
              <a:t>userState</a:t>
            </a:r>
            <a:r>
              <a:rPr lang="ru-RU" b="1" dirty="0"/>
              <a:t>(...)</a:t>
            </a:r>
            <a:endParaRPr lang="da-DK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2636912"/>
            <a:ext cx="892899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Функция-</a:t>
            </a:r>
            <a:r>
              <a:rPr lang="ru-RU" b="1" dirty="0" err="1"/>
              <a:t>updater</a:t>
            </a:r>
            <a:r>
              <a:rPr lang="ru-RU" b="1" dirty="0"/>
              <a:t> состояния может получать в качестве аргумента </a:t>
            </a:r>
            <a:endParaRPr lang="en-US" b="1" dirty="0"/>
          </a:p>
          <a:p>
            <a:endParaRPr lang="ru-RU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b="1" dirty="0"/>
              <a:t>значение состояние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b="1" dirty="0"/>
              <a:t>функцию, </a:t>
            </a:r>
            <a:r>
              <a:rPr lang="ru-RU" b="1" dirty="0" err="1"/>
              <a:t>котороая</a:t>
            </a:r>
            <a:r>
              <a:rPr lang="ru-RU" b="1" dirty="0"/>
              <a:t> получает в качестве аргумента состояние </a:t>
            </a:r>
            <a:endParaRPr lang="en-US" b="1" dirty="0"/>
          </a:p>
          <a:p>
            <a:r>
              <a:rPr lang="en-US" b="1" dirty="0"/>
              <a:t>  </a:t>
            </a:r>
            <a:r>
              <a:rPr lang="ru-RU" b="1" dirty="0"/>
              <a:t>и на его основе должна возвращать новое состояние </a:t>
            </a:r>
            <a:endParaRPr lang="en-US" b="1" dirty="0"/>
          </a:p>
          <a:p>
            <a:r>
              <a:rPr lang="en-US" b="1" dirty="0"/>
              <a:t>  </a:t>
            </a:r>
            <a:r>
              <a:rPr lang="ru-RU" b="1" dirty="0"/>
              <a:t>(текущее состояние менять нельзя !)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Например</a:t>
            </a:r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const increment = () =&gt; </a:t>
            </a:r>
            <a:r>
              <a:rPr lang="en-US" b="1" dirty="0" err="1">
                <a:solidFill>
                  <a:srgbClr val="0070C0"/>
                </a:solidFill>
              </a:rPr>
              <a:t>setCount</a:t>
            </a:r>
            <a:r>
              <a:rPr lang="en-US" b="1" dirty="0">
                <a:solidFill>
                  <a:srgbClr val="0070C0"/>
                </a:solidFill>
              </a:rPr>
              <a:t>(c =&gt; c + 1 );</a:t>
            </a:r>
            <a:endParaRPr lang="da-DK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585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Состояние может быть объектом</a:t>
            </a:r>
          </a:p>
          <a:p>
            <a:endParaRPr lang="ru-RU" b="1" dirty="0"/>
          </a:p>
          <a:p>
            <a:r>
              <a:rPr lang="ru-RU" b="1" dirty="0"/>
              <a:t>Обратите внимание - при аналогичном </a:t>
            </a:r>
            <a:r>
              <a:rPr lang="ru-RU" b="1" dirty="0" err="1">
                <a:solidFill>
                  <a:srgbClr val="0070C0"/>
                </a:solidFill>
              </a:rPr>
              <a:t>state</a:t>
            </a:r>
            <a:r>
              <a:rPr lang="ru-RU" b="1" dirty="0"/>
              <a:t> в классах при вызове метода </a:t>
            </a:r>
            <a:r>
              <a:rPr lang="ru-RU" b="1" dirty="0" err="1">
                <a:solidFill>
                  <a:srgbClr val="0070C0"/>
                </a:solidFill>
              </a:rPr>
              <a:t>setState</a:t>
            </a:r>
            <a:r>
              <a:rPr lang="ru-RU" b="1" dirty="0"/>
              <a:t> нам достаточно было вернуть только одно свойство  объекта-состояния, при этом </a:t>
            </a:r>
            <a:r>
              <a:rPr lang="ru-RU" b="1" dirty="0" err="1">
                <a:solidFill>
                  <a:srgbClr val="0070C0"/>
                </a:solidFill>
              </a:rPr>
              <a:t>setState</a:t>
            </a:r>
            <a:r>
              <a:rPr lang="ru-RU" b="1" dirty="0"/>
              <a:t> выполнял </a:t>
            </a:r>
            <a:r>
              <a:rPr lang="ru-RU" b="1" dirty="0" err="1"/>
              <a:t>shallow</a:t>
            </a:r>
            <a:r>
              <a:rPr lang="ru-RU" b="1" dirty="0"/>
              <a:t> </a:t>
            </a:r>
            <a:r>
              <a:rPr lang="ru-RU" b="1" dirty="0" err="1"/>
              <a:t>merging</a:t>
            </a:r>
            <a:r>
              <a:rPr lang="ru-RU" b="1" dirty="0"/>
              <a:t>, при котором новое значение свойства объединялось с другими свойствами объекта = состояния</a:t>
            </a:r>
          </a:p>
          <a:p>
            <a:endParaRPr lang="ru-RU" b="1" dirty="0"/>
          </a:p>
          <a:p>
            <a:r>
              <a:rPr lang="ru-RU" b="1" dirty="0"/>
              <a:t>При использовании </a:t>
            </a:r>
            <a:r>
              <a:rPr lang="ru-RU" b="1" dirty="0" err="1">
                <a:solidFill>
                  <a:srgbClr val="0070C0"/>
                </a:solidFill>
              </a:rPr>
              <a:t>hooks</a:t>
            </a:r>
            <a:r>
              <a:rPr lang="ru-RU" b="1" dirty="0"/>
              <a:t> нам надо возвращать все свойства состояния, даже если они не меняются</a:t>
            </a:r>
          </a:p>
          <a:p>
            <a:r>
              <a:rPr lang="ru-RU" b="1" dirty="0"/>
              <a:t>(как в методе </a:t>
            </a:r>
            <a:r>
              <a:rPr lang="en-US" b="1" dirty="0" err="1">
                <a:solidFill>
                  <a:srgbClr val="0070C0"/>
                </a:solidFill>
              </a:rPr>
              <a:t>getDerivedStateFromProps</a:t>
            </a:r>
            <a:r>
              <a:rPr lang="ru-RU" b="1" dirty="0"/>
              <a:t>)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300939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7827</TotalTime>
  <Words>991</Words>
  <Application>Microsoft Office PowerPoint</Application>
  <PresentationFormat>Экран (4:3)</PresentationFormat>
  <Paragraphs>161</Paragraphs>
  <Slides>17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Пользователь</cp:lastModifiedBy>
  <cp:revision>917</cp:revision>
  <dcterms:modified xsi:type="dcterms:W3CDTF">2020-08-10T14:44:53Z</dcterms:modified>
</cp:coreProperties>
</file>