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4" r:id="rId2"/>
    <p:sldId id="425" r:id="rId3"/>
    <p:sldId id="426" r:id="rId4"/>
    <p:sldId id="427" r:id="rId5"/>
    <p:sldId id="256" r:id="rId6"/>
    <p:sldId id="318" r:id="rId7"/>
    <p:sldId id="390" r:id="rId8"/>
    <p:sldId id="375" r:id="rId9"/>
    <p:sldId id="391" r:id="rId10"/>
    <p:sldId id="376" r:id="rId11"/>
    <p:sldId id="350" r:id="rId12"/>
    <p:sldId id="394" r:id="rId13"/>
    <p:sldId id="380" r:id="rId14"/>
    <p:sldId id="379" r:id="rId15"/>
    <p:sldId id="347" r:id="rId16"/>
    <p:sldId id="348" r:id="rId17"/>
    <p:sldId id="351" r:id="rId18"/>
    <p:sldId id="352" r:id="rId19"/>
    <p:sldId id="395" r:id="rId20"/>
    <p:sldId id="396" r:id="rId21"/>
    <p:sldId id="397" r:id="rId22"/>
    <p:sldId id="398" r:id="rId23"/>
    <p:sldId id="401" r:id="rId24"/>
    <p:sldId id="402" r:id="rId25"/>
    <p:sldId id="421" r:id="rId26"/>
    <p:sldId id="410" r:id="rId27"/>
    <p:sldId id="418" r:id="rId28"/>
    <p:sldId id="419" r:id="rId29"/>
    <p:sldId id="42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FFFFC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73511" autoAdjust="0"/>
  </p:normalViewPr>
  <p:slideViewPr>
    <p:cSldViewPr>
      <p:cViewPr varScale="1">
        <p:scale>
          <a:sx n="81" d="100"/>
          <a:sy n="81" d="100"/>
        </p:scale>
        <p:origin x="2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203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error-boundaries.html#component-stack-trace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6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React </a:t>
            </a:r>
            <a:r>
              <a:rPr lang="uk-UA" b="1" dirty="0" err="1"/>
              <a:t>построит</a:t>
            </a:r>
            <a:r>
              <a:rPr lang="uk-UA" b="1" dirty="0"/>
              <a:t> </a:t>
            </a:r>
            <a:r>
              <a:rPr lang="uk-UA" b="1" dirty="0" err="1"/>
              <a:t>новый</a:t>
            </a:r>
            <a:r>
              <a:rPr lang="uk-UA" b="1" dirty="0"/>
              <a:t> 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VirtualDom</a:t>
            </a:r>
            <a:r>
              <a:rPr lang="ru-RU" b="1" dirty="0"/>
              <a:t> у которого нет </a:t>
            </a:r>
            <a:r>
              <a:rPr lang="en-US" b="1" dirty="0">
                <a:solidFill>
                  <a:srgbClr val="C00000"/>
                </a:solidFill>
              </a:rPr>
              <a:t>Item </a:t>
            </a:r>
            <a:r>
              <a:rPr lang="ru-RU" b="1" dirty="0">
                <a:solidFill>
                  <a:srgbClr val="C00000"/>
                </a:solidFill>
              </a:rPr>
              <a:t>4</a:t>
            </a:r>
          </a:p>
          <a:p>
            <a:r>
              <a:rPr lang="ru-RU" b="1" dirty="0"/>
              <a:t>Сравнит у всех </a:t>
            </a:r>
            <a:r>
              <a:rPr lang="en-US" b="1" dirty="0">
                <a:solidFill>
                  <a:srgbClr val="C00000"/>
                </a:solidFill>
              </a:rPr>
              <a:t>items</a:t>
            </a:r>
            <a:r>
              <a:rPr lang="en-US" b="1" dirty="0"/>
              <a:t> </a:t>
            </a:r>
            <a:r>
              <a:rPr lang="ru-RU" b="1" dirty="0">
                <a:solidFill>
                  <a:schemeClr val="accent4"/>
                </a:solidFill>
              </a:rPr>
              <a:t>значения</a:t>
            </a:r>
            <a:r>
              <a:rPr lang="ru-RU" b="1" dirty="0"/>
              <a:t>, увидит что у первых 3-х </a:t>
            </a:r>
            <a:r>
              <a:rPr lang="en-US" b="1" dirty="0"/>
              <a:t>items </a:t>
            </a:r>
            <a:r>
              <a:rPr lang="ru-RU" b="1" dirty="0"/>
              <a:t>они не изменились, и просто удалит из реального </a:t>
            </a:r>
            <a:r>
              <a:rPr lang="en-US" b="1" dirty="0"/>
              <a:t>DOM</a:t>
            </a:r>
            <a:r>
              <a:rPr lang="en-US" b="1" dirty="0">
                <a:solidFill>
                  <a:srgbClr val="C00000"/>
                </a:solidFill>
              </a:rPr>
              <a:t> Item </a:t>
            </a:r>
            <a:r>
              <a:rPr lang="ru-RU" b="1" dirty="0">
                <a:solidFill>
                  <a:srgbClr val="C00000"/>
                </a:solidFill>
              </a:rPr>
              <a:t>4</a:t>
            </a:r>
            <a:endParaRPr lang="ru-RU" b="1" dirty="0"/>
          </a:p>
          <a:p>
            <a:r>
              <a:rPr lang="ru-RU" b="1" dirty="0"/>
              <a:t>Это нормальная работа </a:t>
            </a:r>
            <a:r>
              <a:rPr lang="en-US" b="1" dirty="0"/>
              <a:t>React</a:t>
            </a:r>
            <a:endParaRPr lang="ru-RU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0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React </a:t>
            </a:r>
            <a:r>
              <a:rPr lang="uk-UA" b="1" dirty="0" err="1"/>
              <a:t>построит</a:t>
            </a:r>
            <a:r>
              <a:rPr lang="uk-UA" b="1" dirty="0"/>
              <a:t> </a:t>
            </a:r>
            <a:r>
              <a:rPr lang="uk-UA" b="1" dirty="0" err="1"/>
              <a:t>новый</a:t>
            </a:r>
            <a:r>
              <a:rPr lang="uk-UA" b="1" dirty="0"/>
              <a:t> 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VirtualDom</a:t>
            </a:r>
            <a:r>
              <a:rPr lang="ru-RU" b="1" dirty="0"/>
              <a:t> у которого нет </a:t>
            </a:r>
            <a:r>
              <a:rPr lang="en-US" b="1" dirty="0">
                <a:solidFill>
                  <a:srgbClr val="C00000"/>
                </a:solidFill>
              </a:rPr>
              <a:t>Item 1</a:t>
            </a:r>
          </a:p>
          <a:p>
            <a:r>
              <a:rPr lang="ru-RU" b="1" dirty="0">
                <a:solidFill>
                  <a:schemeClr val="accent4"/>
                </a:solidFill>
              </a:rPr>
              <a:t>То есть в массиве по </a:t>
            </a:r>
            <a:r>
              <a:rPr lang="ru-RU" b="1" dirty="0">
                <a:solidFill>
                  <a:srgbClr val="FF0000"/>
                </a:solidFill>
              </a:rPr>
              <a:t>ключу 0</a:t>
            </a:r>
            <a:r>
              <a:rPr lang="ru-RU" b="1" dirty="0">
                <a:solidFill>
                  <a:schemeClr val="accent4"/>
                </a:solidFill>
              </a:rPr>
              <a:t> вместо </a:t>
            </a:r>
            <a:r>
              <a:rPr lang="en-US" b="1" dirty="0">
                <a:solidFill>
                  <a:srgbClr val="C00000"/>
                </a:solidFill>
              </a:rPr>
              <a:t>apple </a:t>
            </a:r>
            <a:r>
              <a:rPr lang="ru-RU" b="1" dirty="0">
                <a:solidFill>
                  <a:schemeClr val="accent4"/>
                </a:solidFill>
              </a:rPr>
              <a:t>сейчас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cherry</a:t>
            </a:r>
            <a:r>
              <a:rPr lang="ru-RU" b="1" dirty="0">
                <a:solidFill>
                  <a:srgbClr val="C00000"/>
                </a:solidFill>
              </a:rPr>
              <a:t>  </a:t>
            </a:r>
          </a:p>
          <a:p>
            <a:r>
              <a:rPr lang="ru-RU" b="1" dirty="0"/>
              <a:t>Сравнит элементы по </a:t>
            </a:r>
            <a:r>
              <a:rPr lang="ru-RU" b="1" dirty="0">
                <a:solidFill>
                  <a:srgbClr val="FF0000"/>
                </a:solidFill>
              </a:rPr>
              <a:t>ключу 0</a:t>
            </a:r>
            <a:r>
              <a:rPr lang="ru-RU" b="1" dirty="0"/>
              <a:t> в новом и старом </a:t>
            </a:r>
            <a:r>
              <a:rPr lang="en-US" b="1" dirty="0" err="1"/>
              <a:t>VirtualDOM</a:t>
            </a:r>
            <a:endParaRPr lang="ru-RU" b="1" dirty="0"/>
          </a:p>
          <a:p>
            <a:r>
              <a:rPr lang="ru-RU" b="1" dirty="0"/>
              <a:t>И у </a:t>
            </a:r>
            <a:r>
              <a:rPr lang="en-US" b="1" dirty="0">
                <a:solidFill>
                  <a:srgbClr val="C00000"/>
                </a:solidFill>
              </a:rPr>
              <a:t>Item 1</a:t>
            </a:r>
            <a:r>
              <a:rPr lang="ru-RU" b="1" dirty="0"/>
              <a:t> заменит </a:t>
            </a:r>
            <a:r>
              <a:rPr lang="en-US" b="1" dirty="0">
                <a:solidFill>
                  <a:srgbClr val="0070C0"/>
                </a:solidFill>
              </a:rPr>
              <a:t>apple</a:t>
            </a:r>
            <a:r>
              <a:rPr lang="en-US" b="1" dirty="0"/>
              <a:t> </a:t>
            </a:r>
            <a:r>
              <a:rPr lang="ru-RU" b="1" dirty="0"/>
              <a:t>на </a:t>
            </a:r>
            <a:r>
              <a:rPr lang="en-US" b="1" dirty="0">
                <a:solidFill>
                  <a:srgbClr val="0070C0"/>
                </a:solidFill>
              </a:rPr>
              <a:t>cherry</a:t>
            </a:r>
            <a:r>
              <a:rPr lang="ru-RU" b="1" dirty="0"/>
              <a:t>, и так аналогично по</a:t>
            </a:r>
          </a:p>
          <a:p>
            <a:r>
              <a:rPr lang="en-US" b="1" dirty="0">
                <a:solidFill>
                  <a:srgbClr val="C00000"/>
                </a:solidFill>
              </a:rPr>
              <a:t>Item 2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Item 3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А </a:t>
            </a:r>
            <a:r>
              <a:rPr lang="en-US" b="1" dirty="0">
                <a:solidFill>
                  <a:srgbClr val="C00000"/>
                </a:solidFill>
              </a:rPr>
              <a:t>Item 4</a:t>
            </a:r>
            <a:r>
              <a:rPr lang="en-US" b="1" dirty="0"/>
              <a:t> </a:t>
            </a:r>
            <a:r>
              <a:rPr lang="ru-RU" b="1" dirty="0"/>
              <a:t>будет просто удален </a:t>
            </a:r>
          </a:p>
          <a:p>
            <a:r>
              <a:rPr lang="ru-RU" b="1" dirty="0"/>
              <a:t>То есть придется провести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rerender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3-х </a:t>
            </a:r>
            <a:r>
              <a:rPr lang="en-US" b="1" dirty="0"/>
              <a:t>Items </a:t>
            </a:r>
            <a:r>
              <a:rPr lang="ru-RU" b="1" dirty="0"/>
              <a:t>вместо одного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5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33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9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err="1"/>
              <a:t>React</a:t>
            </a:r>
            <a:r>
              <a:rPr lang="ru-RU" b="1" dirty="0"/>
              <a:t> создает легковесное дерево из </a:t>
            </a:r>
            <a:r>
              <a:rPr lang="ru-RU" b="1" dirty="0" err="1"/>
              <a:t>JavaScript</a:t>
            </a:r>
            <a:r>
              <a:rPr lang="ru-RU" b="1" dirty="0"/>
              <a:t>-объектов для имитации DOM-дерева. Затем он создает из них HTML, который вставляется или добавляется к нужному DOM-элементу, что вызывает перерисовку страницы в браузере.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  <a:p>
            <a:r>
              <a:rPr lang="ru-RU" dirty="0"/>
              <a:t>Декларативный подход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стиль, в котором вы описываете, какой именно результат вам нужен. И получатель такого сообщения уже сам разбирается, какие шаги для этого надо предпринять.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1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JSX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отображения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JS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переменн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ых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(свойств), результата выполнения функции, или для выполнения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JS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кода используются фигурные скобки, например 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6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ru-RU" dirty="0"/>
              <a:t>присутствует только у </a:t>
            </a:r>
            <a:r>
              <a:rPr lang="en-US" dirty="0"/>
              <a:t>stateful </a:t>
            </a:r>
            <a:r>
              <a:rPr lang="ru-RU" dirty="0"/>
              <a:t>компонентов (которые </a:t>
            </a:r>
            <a:r>
              <a:rPr lang="ru-RU" dirty="0" err="1"/>
              <a:t>экстендятся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8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getDerivedStateFromProps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непосредственно перед вызовом метода </a:t>
            </a:r>
            <a:r>
              <a:rPr lang="en-US" dirty="0"/>
              <a:t>render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при начальном монтировании, так и при последующих обновлениях. Он должен вернуть объект для обновления состояния или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ничего не обновлять.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 err="1"/>
              <a:t>getSnapshotBeforeUpdate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прямо перед этапом «фиксирования» (например, перед добавлением в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DOM).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 позволяет вашему компоненту брать некоторую информацию из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(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положение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componentDidCatch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(error, info)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жизненного цикла вызывается после возникновения ошибки у компонента-потомка. Он получает два параметра: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 —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перехваченная ошибка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 —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с ключом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componentStack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содержащий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информацию о компоненте, в котором произошла ошибка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прокрутки) перед её возможным изменением. Любое значение, возвращаемое этим методом жизненного цикла, будет передано как параметр </a:t>
            </a:r>
            <a:r>
              <a:rPr lang="en-US" dirty="0" err="1"/>
              <a:t>componentDidUpdate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componentDidCatch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жизненного цикла вызывается после возникновения ошибки у компонента-потомка. Он получает два параметра: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 —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перехваченная ошибка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 —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с ключом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componentStack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содержащий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информацию о компоненте, в котором произошла ошибка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5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7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82F3A-4AF2-064D-90DC-4E785BDB47CD}"/>
              </a:ext>
            </a:extLst>
          </p:cNvPr>
          <p:cNvSpPr txBox="1"/>
          <p:nvPr/>
        </p:nvSpPr>
        <p:spPr>
          <a:xfrm>
            <a:off x="3649311" y="2967335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3692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934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React</a:t>
            </a:r>
            <a:r>
              <a:rPr lang="ru-RU" b="1" dirty="0"/>
              <a:t> дает нам язык шаблонов и некоторые </a:t>
            </a:r>
            <a:r>
              <a:rPr lang="ru-RU" b="1" dirty="0" err="1"/>
              <a:t>callback</a:t>
            </a:r>
            <a:r>
              <a:rPr lang="ru-RU" b="1" dirty="0"/>
              <a:t>-функции для </a:t>
            </a:r>
            <a:r>
              <a:rPr lang="ru-RU" b="1" dirty="0" err="1"/>
              <a:t>отрисовки</a:t>
            </a:r>
            <a:r>
              <a:rPr lang="ru-RU" b="1" dirty="0"/>
              <a:t> HTML. Весь результат работы </a:t>
            </a:r>
            <a:r>
              <a:rPr lang="ru-RU" b="1" dirty="0" err="1"/>
              <a:t>React</a:t>
            </a:r>
            <a:r>
              <a:rPr lang="ru-RU" b="1" dirty="0"/>
              <a:t> — это HTML.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56" y="980728"/>
            <a:ext cx="8928992" cy="3139321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</a:rPr>
              <a:t>React</a:t>
            </a:r>
            <a:r>
              <a:rPr lang="ru-RU" b="1" dirty="0"/>
              <a:t> включает:</a:t>
            </a:r>
          </a:p>
          <a:p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элементы</a:t>
            </a:r>
            <a:r>
              <a:rPr lang="ru-RU" b="1" dirty="0"/>
              <a:t> — это объекты </a:t>
            </a:r>
            <a:r>
              <a:rPr lang="ru-RU" b="1" dirty="0" err="1">
                <a:solidFill>
                  <a:srgbClr val="0070C0"/>
                </a:solidFill>
              </a:rPr>
              <a:t>JavaScript</a:t>
            </a:r>
            <a:r>
              <a:rPr lang="ru-RU" b="1" dirty="0"/>
              <a:t>, которые представляют </a:t>
            </a:r>
            <a:endParaRPr lang="en-US" b="1" dirty="0"/>
          </a:p>
          <a:p>
            <a:r>
              <a:rPr lang="en-US" b="1" dirty="0"/>
              <a:t>  </a:t>
            </a:r>
            <a:r>
              <a:rPr lang="ru-RU" b="1" dirty="0"/>
              <a:t>HTML</a:t>
            </a:r>
            <a:r>
              <a:rPr lang="en-US" b="1" dirty="0"/>
              <a:t> </a:t>
            </a:r>
            <a:r>
              <a:rPr lang="ru-RU" b="1" dirty="0"/>
              <a:t>-</a:t>
            </a:r>
            <a:r>
              <a:rPr lang="en-US" b="1" dirty="0"/>
              <a:t> </a:t>
            </a:r>
            <a:r>
              <a:rPr lang="ru-RU" b="1" dirty="0"/>
              <a:t>элементы. Их не существуют в браузере. </a:t>
            </a:r>
          </a:p>
          <a:p>
            <a:r>
              <a:rPr lang="ru-RU" b="1" dirty="0"/>
              <a:t>  Они описывают DOM-элементы, такие как h1, </a:t>
            </a:r>
            <a:r>
              <a:rPr lang="ru-RU" b="1" dirty="0" err="1"/>
              <a:t>div</a:t>
            </a:r>
            <a:r>
              <a:rPr lang="ru-RU" b="1" dirty="0"/>
              <a:t>, или </a:t>
            </a:r>
            <a:r>
              <a:rPr lang="ru-RU" b="1" dirty="0" err="1"/>
              <a:t>section</a:t>
            </a:r>
            <a:r>
              <a:rPr lang="ru-RU" b="1" dirty="0"/>
              <a:t>.</a:t>
            </a:r>
            <a:br>
              <a:rPr lang="ru-RU" b="1" dirty="0"/>
            </a:br>
            <a:r>
              <a:rPr lang="ru-RU" b="1" dirty="0"/>
              <a:t> </a:t>
            </a:r>
          </a:p>
          <a:p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компоненты</a:t>
            </a:r>
            <a:r>
              <a:rPr lang="ru-RU" b="1" dirty="0"/>
              <a:t> — это элементы </a:t>
            </a:r>
            <a:r>
              <a:rPr lang="ru-RU" b="1" dirty="0" err="1">
                <a:solidFill>
                  <a:srgbClr val="0070C0"/>
                </a:solidFill>
              </a:rPr>
              <a:t>React</a:t>
            </a:r>
            <a:r>
              <a:rPr lang="ru-RU" b="1" dirty="0"/>
              <a:t>, </a:t>
            </a:r>
            <a:r>
              <a:rPr lang="ru-RU" b="1" dirty="0" err="1"/>
              <a:t>написаные</a:t>
            </a:r>
            <a:r>
              <a:rPr lang="ru-RU" b="1" dirty="0"/>
              <a:t> разработчиком. </a:t>
            </a:r>
          </a:p>
          <a:p>
            <a:r>
              <a:rPr lang="ru-RU" b="1" dirty="0"/>
              <a:t>  Обычно это части пользовательского интерфейса, которые  </a:t>
            </a:r>
          </a:p>
          <a:p>
            <a:r>
              <a:rPr lang="ru-RU" b="1" dirty="0"/>
              <a:t>   содержат свою структуру и функциональность.</a:t>
            </a:r>
            <a:br>
              <a:rPr lang="ru-RU" b="1" dirty="0"/>
            </a:br>
            <a:br>
              <a:rPr lang="ru-RU" b="1" dirty="0"/>
            </a:br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JSX</a:t>
            </a:r>
            <a:r>
              <a:rPr lang="ru-RU" b="1" dirty="0"/>
              <a:t> — это техника создания элементов и компонентов </a:t>
            </a:r>
            <a:r>
              <a:rPr lang="ru-RU" b="1" dirty="0" err="1">
                <a:solidFill>
                  <a:srgbClr val="0070C0"/>
                </a:solidFill>
              </a:rPr>
              <a:t>React</a:t>
            </a:r>
            <a:r>
              <a:rPr lang="ru-RU" b="1" dirty="0"/>
              <a:t>.</a:t>
            </a:r>
          </a:p>
          <a:p>
            <a:r>
              <a:rPr lang="ru-RU" b="1" dirty="0"/>
              <a:t>  </a:t>
            </a:r>
            <a:r>
              <a:rPr lang="en-US" b="1" dirty="0">
                <a:solidFill>
                  <a:schemeClr val="accent2"/>
                </a:solidFill>
              </a:rPr>
              <a:t>JSX</a:t>
            </a:r>
            <a:r>
              <a:rPr lang="en-US" b="1" dirty="0"/>
              <a:t> </a:t>
            </a:r>
            <a:r>
              <a:rPr lang="ru-RU" b="1" dirty="0"/>
              <a:t>трансформируется в </a:t>
            </a:r>
            <a:r>
              <a:rPr lang="ru-RU" b="1" dirty="0" err="1">
                <a:solidFill>
                  <a:srgbClr val="0070C0"/>
                </a:solidFill>
              </a:rPr>
              <a:t>JavaScript</a:t>
            </a:r>
            <a:r>
              <a:rPr lang="ru-RU" b="1" dirty="0"/>
              <a:t> перед запуском в браузере.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3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39388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Если в методе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render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нужно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отобразить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несколько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лементов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JSX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их вывод, как правило заключается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блочный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элеменет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&lt;div&gt;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или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&lt;ul&gt;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используются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кругл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ы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е скобки.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Например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44624"/>
            <a:ext cx="338437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Особенности </a:t>
            </a:r>
            <a:r>
              <a:rPr lang="en-US" b="1" dirty="0"/>
              <a:t>render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4686" y="1700808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(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&lt;div&gt;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&lt;h1&gt;Hello React&lt;/h1&gt;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&lt;div&gt;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это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ще один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лемент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299174"/>
            <a:ext cx="5688632" cy="108012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60232" y="249376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JSX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93109"/>
            <a:ext cx="88934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>
                <a:latin typeface="Courier New" pitchFamily="49" charset="0"/>
                <a:cs typeface="Courier New" pitchFamily="49" charset="0"/>
              </a:rPr>
              <a:t>Начиная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с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React 16.8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использовать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пустые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угловые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скобки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86" y="1700808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(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&lt;&gt;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&lt;h1&gt;Hello React&lt;/h1&gt;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&lt;div&gt;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это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ще один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лемент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299174"/>
            <a:ext cx="5688632" cy="108012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60232" y="249376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JSX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16632"/>
            <a:ext cx="14401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Атрибуты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82" y="533579"/>
            <a:ext cx="887868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&lt;p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color="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&gt;This is the content!!!&lt;/p&gt;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87460"/>
            <a:ext cx="4464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пишется в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700808"/>
            <a:ext cx="887868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{1+1}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699628"/>
            <a:ext cx="4464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Все теги должны быть закрыты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808" y="3214717"/>
            <a:ext cx="8878688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type="text"  ref="login" /&gt;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type="button"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value="Click Me"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this.addEntry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30" y="5085184"/>
            <a:ext cx="194421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Комментарии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808" y="5502131"/>
            <a:ext cx="887868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&lt;h1&gt;Header&lt;/h1&gt;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//End of the line Comment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/*Multi line 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*/}</a:t>
            </a:r>
          </a:p>
        </p:txBody>
      </p:sp>
    </p:spTree>
    <p:extLst>
      <p:ext uri="{BB962C8B-B14F-4D97-AF65-F5344CB8AC3E}">
        <p14:creationId xmlns:p14="http://schemas.microsoft.com/office/powerpoint/2010/main" val="406434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16632"/>
            <a:ext cx="14401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Стили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82" y="533579"/>
            <a:ext cx="8878688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 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100,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color: '#FF0000'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return 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&lt;h1 style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&gt;Header&lt;/h1&gt;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82" y="4581128"/>
            <a:ext cx="887868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lassName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type="text" 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077072"/>
            <a:ext cx="554461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Имена классов – через атрибут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39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611396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Можно передавать какие либо данные в компонент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15816" y="44624"/>
            <a:ext cx="324036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Свойства компонентов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902" y="1236009"/>
            <a:ext cx="8814195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&lt;App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name="Bill"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={20}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/&gt;,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('root')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App = (props) =&gt; 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&lt;h1&gt;Hello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props.name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}&lt;/h1&gt;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&lt;div&gt;The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{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props.catid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19672" y="2132856"/>
            <a:ext cx="864096" cy="10405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627784" y="2132856"/>
            <a:ext cx="864096" cy="10405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719" y="404664"/>
            <a:ext cx="8600561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App extends Component {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 () =&gt; alert("Function invoked")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&lt;h1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this.test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Hello React !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&lt;/div&gt;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17752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476672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Это объект, который определяется в конструкторе компонента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80728"/>
            <a:ext cx="889349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constructor(){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super(props);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this.state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 name: "Bill"};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636912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Доступ к свойствам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state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&lt;h1&gt;Hello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{this.state.name}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933056"/>
            <a:ext cx="889349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Изменение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this.setState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name: "Tom" }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Только так, и не как иначе можно изменять свойства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ъ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екта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611396"/>
            <a:ext cx="8893496" cy="535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App extends Component 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constructor(){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super(props);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this.state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''};		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this.update.bind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(this);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update = e =&gt;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this.setState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e.target.value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});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render(){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(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&lt;input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={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&lt;h2&gt;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{this.state.msg}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&lt;/div&gt;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);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1780" y="116632"/>
            <a:ext cx="396044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Пример использования </a:t>
            </a:r>
            <a:r>
              <a:rPr lang="en-US" b="1" dirty="0"/>
              <a:t>state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876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5290" y="836712"/>
            <a:ext cx="8733420" cy="205222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Lifecycle methods in React </a:t>
            </a:r>
            <a:endParaRPr lang="ru-RU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1F4EF-9841-4443-AC6E-2DB6563BBD8C}"/>
              </a:ext>
            </a:extLst>
          </p:cNvPr>
          <p:cNvSpPr txBox="1"/>
          <p:nvPr/>
        </p:nvSpPr>
        <p:spPr>
          <a:xfrm>
            <a:off x="398033" y="268941"/>
            <a:ext cx="84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Какой метод компонентов жизненного цикла  не используется в </a:t>
            </a:r>
            <a:r>
              <a:rPr lang="ru-RU" b="1" dirty="0" err="1"/>
              <a:t>React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E55F1-674D-034A-A79C-F614BFFF7330}"/>
              </a:ext>
            </a:extLst>
          </p:cNvPr>
          <p:cNvSpPr/>
          <p:nvPr/>
        </p:nvSpPr>
        <p:spPr>
          <a:xfrm>
            <a:off x="1691680" y="692696"/>
            <a:ext cx="4572000" cy="15661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componentDidUpdate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componentGetReceiveProps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c. render</a:t>
            </a:r>
          </a:p>
          <a:p>
            <a:r>
              <a:rPr lang="en-US" dirty="0">
                <a:ea typeface="Calibri" panose="020F0502020204030204" pitchFamily="34" charset="0"/>
              </a:rPr>
              <a:t>d. </a:t>
            </a:r>
            <a:r>
              <a:rPr lang="en-US" dirty="0" err="1">
                <a:ea typeface="Calibri" panose="020F0502020204030204" pitchFamily="34" charset="0"/>
              </a:rPr>
              <a:t>componentDidMount</a:t>
            </a:r>
            <a:r>
              <a:rPr lang="en-US" dirty="0"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48BDF-59F6-4046-A26C-225352AACD1D}"/>
              </a:ext>
            </a:extLst>
          </p:cNvPr>
          <p:cNvSpPr txBox="1"/>
          <p:nvPr/>
        </p:nvSpPr>
        <p:spPr>
          <a:xfrm>
            <a:off x="398033" y="2564904"/>
            <a:ext cx="84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 Какой тип данных </a:t>
            </a:r>
            <a:r>
              <a:rPr lang="ru-RU" dirty="0" err="1"/>
              <a:t>JavaScript</a:t>
            </a:r>
            <a:r>
              <a:rPr lang="ru-RU" dirty="0"/>
              <a:t> выведет код</a:t>
            </a:r>
            <a:r>
              <a:rPr lang="en-US" dirty="0"/>
              <a:t> </a:t>
            </a:r>
            <a:r>
              <a:rPr lang="ru-RU" b="1" dirty="0" err="1"/>
              <a:t>typeof</a:t>
            </a:r>
            <a:r>
              <a:rPr lang="ru-RU" b="1" dirty="0"/>
              <a:t> </a:t>
            </a:r>
            <a:r>
              <a:rPr lang="ru-RU" b="1" dirty="0" err="1"/>
              <a:t>this.props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FF558-7962-C04C-96FA-8110C6CF846A}"/>
              </a:ext>
            </a:extLst>
          </p:cNvPr>
          <p:cNvSpPr/>
          <p:nvPr/>
        </p:nvSpPr>
        <p:spPr>
          <a:xfrm>
            <a:off x="1717856" y="3390553"/>
            <a:ext cx="4572000" cy="15661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a. Array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b. String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c. Object</a:t>
            </a:r>
          </a:p>
          <a:p>
            <a:r>
              <a:rPr lang="en-US" dirty="0">
                <a:ea typeface="Calibri" panose="020F0502020204030204" pitchFamily="34" charset="0"/>
              </a:rPr>
              <a:t>d. Boolean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65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52" y="44624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React 17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методы жизненного цикла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componentWillMount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componentWillReceiveProps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componentWillUpdate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будут убраны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На смену им идут методы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getDerivedStateFromProps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getSnapshotBeforeUpdate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26790" y="2708920"/>
          <a:ext cx="86936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841">
                  <a:extLst>
                    <a:ext uri="{9D8B030D-6E8A-4147-A177-3AD203B41FA5}">
                      <a16:colId xmlns:a16="http://schemas.microsoft.com/office/drawing/2014/main" val="1260611163"/>
                    </a:ext>
                  </a:extLst>
                </a:gridCol>
                <a:gridCol w="4346841">
                  <a:extLst>
                    <a:ext uri="{9D8B030D-6E8A-4147-A177-3AD203B41FA5}">
                      <a16:colId xmlns:a16="http://schemas.microsoft.com/office/drawing/2014/main" val="29488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React 16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React 17  -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что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использовать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componentWillMount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componentWillReceiveProps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getDerivedStateFromProps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componentWillUpdate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componentWillUnmount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componentWillUnmount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7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componentDidCatch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componentDidCatch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0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5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29" y="27097"/>
            <a:ext cx="30243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1.Component creation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5748" y="764704"/>
            <a:ext cx="266429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constructor()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916832"/>
            <a:ext cx="6120680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getDerivedStateFromProps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03265" y="3068960"/>
            <a:ext cx="2952328" cy="720080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render()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07257" y="4221088"/>
            <a:ext cx="655272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create all direct child components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55193" y="5416649"/>
            <a:ext cx="42844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component</a:t>
            </a:r>
            <a:r>
              <a:rPr lang="en-US" sz="2400" b="1" dirty="0" err="1">
                <a:solidFill>
                  <a:srgbClr val="C00000"/>
                </a:solidFill>
              </a:rPr>
              <a:t>Did</a:t>
            </a:r>
            <a:r>
              <a:rPr lang="en-US" sz="2400" b="1" dirty="0" err="1">
                <a:solidFill>
                  <a:schemeClr val="tx1"/>
                </a:solidFill>
              </a:rPr>
              <a:t>Mount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66667" y="1513359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2666628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2000" y="3832473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81525" y="4982689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0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8373" y="42810"/>
            <a:ext cx="453650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2.Component re-rendering </a:t>
            </a:r>
            <a:r>
              <a:rPr lang="ru-RU" b="1" dirty="0">
                <a:solidFill>
                  <a:srgbClr val="C00000"/>
                </a:solidFill>
              </a:rPr>
              <a:t>из-за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обновления</a:t>
            </a:r>
            <a:r>
              <a:rPr lang="en-US" b="1" dirty="0">
                <a:solidFill>
                  <a:srgbClr val="0070C0"/>
                </a:solidFill>
              </a:rPr>
              <a:t> parent</a:t>
            </a:r>
            <a:r>
              <a:rPr lang="uk-UA" b="1" dirty="0">
                <a:solidFill>
                  <a:srgbClr val="0070C0"/>
                </a:solidFill>
              </a:rPr>
              <a:t> компонента</a:t>
            </a: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обновления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своего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вызова </a:t>
            </a:r>
            <a:r>
              <a:rPr lang="en-US" b="1" dirty="0" err="1">
                <a:solidFill>
                  <a:srgbClr val="0070C0"/>
                </a:solidFill>
              </a:rPr>
              <a:t>this.forceUpdate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0782" y="1484784"/>
            <a:ext cx="8935714" cy="6244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getDerivedStateFromProps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nextState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prevProps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390116" y="2138189"/>
            <a:ext cx="0" cy="6427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740352" y="2138189"/>
            <a:ext cx="0" cy="6202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76359" y="22636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768244" y="2763782"/>
            <a:ext cx="1980220" cy="5455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 render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2841" y="4859432"/>
            <a:ext cx="6829200" cy="4771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getSnapshotBeforeUpdate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prevPros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prevState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55576" y="2758391"/>
            <a:ext cx="295232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render()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3745907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 new props to  all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direct child components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0782" y="5762131"/>
            <a:ext cx="8431658" cy="475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component</a:t>
            </a:r>
            <a:r>
              <a:rPr lang="en-US" sz="2000" b="1" dirty="0" err="1">
                <a:solidFill>
                  <a:srgbClr val="C00000"/>
                </a:solidFill>
              </a:rPr>
              <a:t>Did</a:t>
            </a:r>
            <a:r>
              <a:rPr lang="en-US" sz="2000" b="1" dirty="0" err="1">
                <a:solidFill>
                  <a:schemeClr val="tx1"/>
                </a:solidFill>
              </a:rPr>
              <a:t>Update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prevProps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prevState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prevContext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267744" y="3356992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267744" y="4465987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2554" y="220520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state</a:t>
            </a:r>
            <a:endParaRPr lang="ru-RU" b="1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267744" y="5352457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5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5624"/>
            <a:ext cx="9036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3.Component re-rendering </a:t>
            </a:r>
            <a:r>
              <a:rPr lang="ru-RU" b="1" dirty="0"/>
              <a:t>из-за обнаружения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error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907704" y="5567936"/>
            <a:ext cx="6087234" cy="4771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component</a:t>
            </a:r>
            <a:r>
              <a:rPr lang="en-US" sz="2000" b="1" dirty="0" err="1">
                <a:solidFill>
                  <a:srgbClr val="C00000"/>
                </a:solidFill>
              </a:rPr>
              <a:t>Did</a:t>
            </a:r>
            <a:r>
              <a:rPr lang="en-US" sz="2000" b="1" dirty="0" err="1">
                <a:solidFill>
                  <a:schemeClr val="tx1"/>
                </a:solidFill>
              </a:rPr>
              <a:t>Catch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errorString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errorInfo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95836" y="548680"/>
            <a:ext cx="295232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parentRender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796136" y="2337786"/>
            <a:ext cx="3008033" cy="494667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Show error message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endCxn id="13" idx="3"/>
          </p:cNvCxnSpPr>
          <p:nvPr/>
        </p:nvCxnSpPr>
        <p:spPr>
          <a:xfrm flipH="1">
            <a:off x="2156335" y="1159818"/>
            <a:ext cx="2415665" cy="4894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094631" y="2999069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156176" y="836712"/>
            <a:ext cx="280831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02750" y="1550345"/>
            <a:ext cx="2114681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has error data</a:t>
            </a:r>
            <a:endParaRPr lang="ru-RU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73935" y="1124743"/>
            <a:ext cx="1726257" cy="6102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1464634"/>
            <a:ext cx="197682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 error data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7416316" y="1919677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25066" y="2278989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 new props to  all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direct child components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115616" y="1833966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07504" y="3429000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error thrown in any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life-circle method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094631" y="4149080"/>
            <a:ext cx="3531121" cy="1418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964488" y="836712"/>
            <a:ext cx="0" cy="49697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3"/>
          </p:cNvCxnSpPr>
          <p:nvPr/>
        </p:nvCxnSpPr>
        <p:spPr>
          <a:xfrm>
            <a:off x="7994938" y="5806497"/>
            <a:ext cx="969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3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5624"/>
            <a:ext cx="345638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6.</a:t>
            </a:r>
            <a:r>
              <a:rPr lang="uk-UA" b="1" dirty="0" err="1">
                <a:solidFill>
                  <a:srgbClr val="C00000"/>
                </a:solidFill>
              </a:rPr>
              <a:t>Удаление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component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979712" y="836712"/>
            <a:ext cx="529258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componentWillUnmount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62F2B-3B4A-1248-B76E-7675F1B1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" y="872257"/>
            <a:ext cx="9325506" cy="51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38100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key  </a:t>
            </a:r>
            <a:r>
              <a:rPr lang="uk-UA" b="1" dirty="0"/>
              <a:t>при </a:t>
            </a:r>
            <a:r>
              <a:rPr lang="en-US" b="1" dirty="0"/>
              <a:t>map 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018" y="572130"/>
            <a:ext cx="542328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peach, tomato]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568108"/>
            <a:ext cx="432041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peach]</a:t>
            </a:r>
            <a:endParaRPr lang="ru-RU" b="1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79512" y="1196752"/>
            <a:ext cx="1440160" cy="1412768"/>
            <a:chOff x="827584" y="1443451"/>
            <a:chExt cx="1440160" cy="141276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1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apple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835696" y="1196752"/>
            <a:ext cx="1440160" cy="1412768"/>
            <a:chOff x="827584" y="1443451"/>
            <a:chExt cx="1440160" cy="141276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2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cherry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491880" y="1196752"/>
            <a:ext cx="1440160" cy="1412768"/>
            <a:chOff x="827584" y="1443451"/>
            <a:chExt cx="1440160" cy="141276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3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peach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5148064" y="1196752"/>
            <a:ext cx="1440160" cy="1412768"/>
            <a:chOff x="827584" y="1443451"/>
            <a:chExt cx="1440160" cy="1412768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4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tomato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79512" y="2934331"/>
            <a:ext cx="4777353" cy="1842050"/>
            <a:chOff x="154687" y="3431766"/>
            <a:chExt cx="4777353" cy="1842050"/>
          </a:xfrm>
        </p:grpSpPr>
        <p:sp>
          <p:nvSpPr>
            <p:cNvPr id="18" name="TextBox 17"/>
            <p:cNvSpPr txBox="1"/>
            <p:nvPr/>
          </p:nvSpPr>
          <p:spPr>
            <a:xfrm>
              <a:off x="154687" y="3431766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B050"/>
                  </a:solidFill>
                </a:rPr>
                <a:t>Новый </a:t>
              </a:r>
              <a:r>
                <a:rPr lang="en-US" b="1" dirty="0" err="1">
                  <a:solidFill>
                    <a:srgbClr val="00B050"/>
                  </a:solidFill>
                </a:rPr>
                <a:t>VirtualDom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179512" y="3861048"/>
              <a:ext cx="1440160" cy="1412768"/>
              <a:chOff x="827584" y="1443451"/>
              <a:chExt cx="1440160" cy="1412768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1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apple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1835696" y="3861048"/>
              <a:ext cx="1440160" cy="1412768"/>
              <a:chOff x="827584" y="1443451"/>
              <a:chExt cx="1440160" cy="1412768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cherry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Группа 36"/>
            <p:cNvGrpSpPr/>
            <p:nvPr/>
          </p:nvGrpSpPr>
          <p:grpSpPr>
            <a:xfrm>
              <a:off x="3491880" y="3861048"/>
              <a:ext cx="1440160" cy="1412768"/>
              <a:chOff x="827584" y="1443451"/>
              <a:chExt cx="1440160" cy="1412768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3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peach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7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38100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key  </a:t>
            </a:r>
            <a:r>
              <a:rPr lang="uk-UA" b="1" dirty="0"/>
              <a:t>при </a:t>
            </a:r>
            <a:r>
              <a:rPr lang="en-US" b="1" dirty="0"/>
              <a:t>map </a:t>
            </a:r>
            <a:endParaRPr lang="ru-RU" b="1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79512" y="1196752"/>
            <a:ext cx="1440160" cy="1412768"/>
            <a:chOff x="827584" y="1443451"/>
            <a:chExt cx="1440160" cy="141276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1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apple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835696" y="1196752"/>
            <a:ext cx="1440160" cy="1412768"/>
            <a:chOff x="827584" y="1443451"/>
            <a:chExt cx="1440160" cy="141276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2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cherry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491880" y="1196752"/>
            <a:ext cx="1440160" cy="1412768"/>
            <a:chOff x="827584" y="1443451"/>
            <a:chExt cx="1440160" cy="141276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3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peach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5148064" y="1196752"/>
            <a:ext cx="1440160" cy="1412768"/>
            <a:chOff x="827584" y="1443451"/>
            <a:chExt cx="1440160" cy="1412768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4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tomato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79512" y="2934331"/>
            <a:ext cx="4777353" cy="1842050"/>
            <a:chOff x="154687" y="3431766"/>
            <a:chExt cx="4777353" cy="1842050"/>
          </a:xfrm>
        </p:grpSpPr>
        <p:sp>
          <p:nvSpPr>
            <p:cNvPr id="18" name="TextBox 17"/>
            <p:cNvSpPr txBox="1"/>
            <p:nvPr/>
          </p:nvSpPr>
          <p:spPr>
            <a:xfrm>
              <a:off x="154687" y="3431766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B050"/>
                  </a:solidFill>
                </a:rPr>
                <a:t>Новый </a:t>
              </a:r>
              <a:r>
                <a:rPr lang="en-US" b="1" dirty="0" err="1">
                  <a:solidFill>
                    <a:srgbClr val="00B050"/>
                  </a:solidFill>
                </a:rPr>
                <a:t>VirtualDom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179512" y="3861048"/>
              <a:ext cx="1440160" cy="1412768"/>
              <a:chOff x="827584" y="1443451"/>
              <a:chExt cx="1440160" cy="1412768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cherry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1835696" y="3861048"/>
              <a:ext cx="1440160" cy="1412768"/>
              <a:chOff x="827584" y="1443451"/>
              <a:chExt cx="1440160" cy="1412768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peach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Группа 36"/>
            <p:cNvGrpSpPr/>
            <p:nvPr/>
          </p:nvGrpSpPr>
          <p:grpSpPr>
            <a:xfrm>
              <a:off x="3491880" y="3861048"/>
              <a:ext cx="1440160" cy="1412768"/>
              <a:chOff x="827584" y="1443451"/>
              <a:chExt cx="1440160" cy="1412768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3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tomato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02090" y="1914814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cherry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69816" y="1925246"/>
            <a:ext cx="11496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peach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30338" y="1947838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tomato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018" y="572130"/>
            <a:ext cx="542328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peach, tomato]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1740" y="559480"/>
            <a:ext cx="44582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[cherry, peach, tomato]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842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C1BD-9EF0-9F4A-8525-3A38F33F8C31}"/>
              </a:ext>
            </a:extLst>
          </p:cNvPr>
          <p:cNvSpPr txBox="1"/>
          <p:nvPr/>
        </p:nvSpPr>
        <p:spPr>
          <a:xfrm>
            <a:off x="3126732" y="304427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Практика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859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7C97D-0173-F249-B26E-A9143BFF81BF}"/>
              </a:ext>
            </a:extLst>
          </p:cNvPr>
          <p:cNvSpPr txBox="1"/>
          <p:nvPr/>
        </p:nvSpPr>
        <p:spPr>
          <a:xfrm>
            <a:off x="473336" y="369332"/>
            <a:ext cx="861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*</a:t>
            </a:r>
            <a:r>
              <a:rPr lang="en-US" b="1" dirty="0">
                <a:solidFill>
                  <a:schemeClr val="accent2"/>
                </a:solidFill>
              </a:rPr>
              <a:t>HW</a:t>
            </a:r>
            <a:r>
              <a:rPr lang="en-US" dirty="0"/>
              <a:t>. </a:t>
            </a:r>
            <a:r>
              <a:rPr lang="ru-RU" dirty="0"/>
              <a:t>-Реализовать динамическую </a:t>
            </a:r>
            <a:r>
              <a:rPr lang="ru-RU" dirty="0" err="1"/>
              <a:t>подгрузку</a:t>
            </a:r>
            <a:r>
              <a:rPr lang="ru-RU" dirty="0"/>
              <a:t> данных, отображать данные на всех этапах. </a:t>
            </a:r>
            <a:r>
              <a:rPr lang="en-US" b="1" dirty="0"/>
              <a:t>https://</a:t>
            </a:r>
            <a:r>
              <a:rPr lang="en-US" b="1" dirty="0" err="1"/>
              <a:t>swapi.dev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/people/?format=json</a:t>
            </a:r>
            <a:endParaRPr lang="ru-RU" b="1" dirty="0"/>
          </a:p>
          <a:p>
            <a:r>
              <a:rPr lang="ru-RU" dirty="0"/>
              <a:t>- добавить поиск с фильтрацией по списку имен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9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2C42B-85D1-2844-B8B7-47E9F4E3237D}"/>
              </a:ext>
            </a:extLst>
          </p:cNvPr>
          <p:cNvSpPr txBox="1"/>
          <p:nvPr/>
        </p:nvSpPr>
        <p:spPr>
          <a:xfrm>
            <a:off x="251520" y="332656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В каком варианте правильно передается </a:t>
            </a:r>
            <a:r>
              <a:rPr lang="ru-RU" dirty="0" err="1"/>
              <a:t>prop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09435-3898-D943-A717-2E2B1023BD46}"/>
              </a:ext>
            </a:extLst>
          </p:cNvPr>
          <p:cNvSpPr/>
          <p:nvPr/>
        </p:nvSpPr>
        <p:spPr>
          <a:xfrm>
            <a:off x="5796136" y="764704"/>
            <a:ext cx="4572000" cy="12785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b="1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7F8CD-A5D4-BB42-BDED-D418D4CE0602}"/>
              </a:ext>
            </a:extLst>
          </p:cNvPr>
          <p:cNvSpPr txBox="1"/>
          <p:nvPr/>
        </p:nvSpPr>
        <p:spPr>
          <a:xfrm>
            <a:off x="251520" y="249748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 Будет ли работать такой компонент 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15866-597C-904D-89C4-4B96AAA0376E}"/>
              </a:ext>
            </a:extLst>
          </p:cNvPr>
          <p:cNvSpPr/>
          <p:nvPr/>
        </p:nvSpPr>
        <p:spPr>
          <a:xfrm>
            <a:off x="920492" y="2898668"/>
            <a:ext cx="5955764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rgbClr val="BE504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b="1" dirty="0">
                <a:solidFill>
                  <a:srgbClr val="BE504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B75A1-0AC1-6844-98A8-8DAA928D6B70}"/>
              </a:ext>
            </a:extLst>
          </p:cNvPr>
          <p:cNvSpPr/>
          <p:nvPr/>
        </p:nvSpPr>
        <p:spPr>
          <a:xfrm>
            <a:off x="6281936" y="3044856"/>
            <a:ext cx="1800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a typeface="Calibri" panose="020F0502020204030204" pitchFamily="34" charset="0"/>
              </a:rPr>
              <a:t>b.</a:t>
            </a:r>
            <a:r>
              <a:rPr lang="ru-RU" b="1" dirty="0">
                <a:ea typeface="Calibri" panose="020F0502020204030204" pitchFamily="34" charset="0"/>
              </a:rPr>
              <a:t>Нет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9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205602-C75A-D342-B2F0-EA4B6A1BA787}"/>
              </a:ext>
            </a:extLst>
          </p:cNvPr>
          <p:cNvSpPr/>
          <p:nvPr/>
        </p:nvSpPr>
        <p:spPr>
          <a:xfrm>
            <a:off x="971600" y="908720"/>
            <a:ext cx="6388287" cy="352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(props){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"one"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{...props}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&gt;TEST&lt;/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19A6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"two"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A3E2E-7C41-9540-8257-3C6E827DEA49}"/>
              </a:ext>
            </a:extLst>
          </p:cNvPr>
          <p:cNvSpPr txBox="1"/>
          <p:nvPr/>
        </p:nvSpPr>
        <p:spPr>
          <a:xfrm>
            <a:off x="591671" y="39803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ru-RU" dirty="0"/>
              <a:t>Какой класс будет у компонента?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427BD-E532-DF48-862B-D91005FE7287}"/>
              </a:ext>
            </a:extLst>
          </p:cNvPr>
          <p:cNvSpPr/>
          <p:nvPr/>
        </p:nvSpPr>
        <p:spPr>
          <a:xfrm>
            <a:off x="6300192" y="758767"/>
            <a:ext cx="1637928" cy="117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 one two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two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8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5787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248" y="476672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chemeClr val="accent2"/>
                </a:solidFill>
              </a:rPr>
              <a:t>Проблема </a:t>
            </a:r>
            <a:r>
              <a:rPr lang="en-US" b="1" dirty="0">
                <a:solidFill>
                  <a:schemeClr val="accent2"/>
                </a:solidFill>
              </a:rPr>
              <a:t>DOM </a:t>
            </a:r>
            <a:r>
              <a:rPr lang="en-US" b="1" dirty="0"/>
              <a:t>- </a:t>
            </a:r>
            <a:r>
              <a:rPr lang="ru-RU" b="1" dirty="0"/>
              <a:t>он никогда не был рассчитан для создания динамического пользовательского интерфейса (UI). </a:t>
            </a:r>
            <a:endParaRPr lang="en-US" b="1" dirty="0"/>
          </a:p>
          <a:p>
            <a:pPr fontAlgn="base"/>
            <a:r>
              <a:rPr lang="ru-RU" b="1" dirty="0"/>
              <a:t>Мы можем работать с ним, используя </a:t>
            </a:r>
            <a:r>
              <a:rPr lang="ru-RU" b="1" dirty="0" err="1"/>
              <a:t>JavaScript</a:t>
            </a:r>
            <a:r>
              <a:rPr lang="ru-RU" b="1" dirty="0"/>
              <a:t> и библиотеки типа </a:t>
            </a:r>
            <a:r>
              <a:rPr lang="ru-RU" b="1" dirty="0" err="1"/>
              <a:t>jQuery</a:t>
            </a:r>
            <a:r>
              <a:rPr lang="ru-RU" b="1" dirty="0"/>
              <a:t>, но их использование не решает проблем с производительностью.</a:t>
            </a:r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Для примера, нужно переместить 1000 </a:t>
            </a:r>
            <a:r>
              <a:rPr lang="ru-RU" b="1" dirty="0" err="1"/>
              <a:t>div</a:t>
            </a:r>
            <a:r>
              <a:rPr lang="ru-RU" b="1" dirty="0"/>
              <a:t>-блоков на 5 пикселей влево. Это займет больше секунды — это слишком много для современного интернета.  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2604"/>
            <a:ext cx="88934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 err="1">
                <a:solidFill>
                  <a:schemeClr val="accent2"/>
                </a:solidFill>
              </a:rPr>
              <a:t>Virtual</a:t>
            </a:r>
            <a:r>
              <a:rPr lang="ru-RU" b="1" dirty="0">
                <a:solidFill>
                  <a:schemeClr val="accent2"/>
                </a:solidFill>
              </a:rPr>
              <a:t> DOM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ru-RU" b="1" dirty="0"/>
              <a:t>Идея - есть модель данных и она превращается в DOM</a:t>
            </a:r>
            <a:r>
              <a:rPr lang="en-US" b="1" dirty="0"/>
              <a:t>. </a:t>
            </a:r>
          </a:p>
          <a:p>
            <a:pPr fontAlgn="base"/>
            <a:endParaRPr lang="ru-RU" b="1" dirty="0">
              <a:solidFill>
                <a:schemeClr val="accent2"/>
              </a:solidFill>
            </a:endParaRPr>
          </a:p>
          <a:p>
            <a:r>
              <a:rPr lang="uk-UA" b="1" dirty="0"/>
              <a:t>Но в</a:t>
            </a:r>
            <a:r>
              <a:rPr lang="ru-RU" b="1" dirty="0"/>
              <a:t>место того, чтобы взаимодействовать с DOM напрямую, мы работаем с его легковесной копией – </a:t>
            </a:r>
            <a:r>
              <a:rPr lang="en-US" b="1" dirty="0">
                <a:solidFill>
                  <a:srgbClr val="0070C0"/>
                </a:solidFill>
              </a:rPr>
              <a:t>Virtual DOM</a:t>
            </a:r>
            <a:r>
              <a:rPr lang="ru-RU" b="1" dirty="0"/>
              <a:t>. </a:t>
            </a:r>
          </a:p>
          <a:p>
            <a:endParaRPr lang="uk-UA" b="1" dirty="0"/>
          </a:p>
          <a:p>
            <a:r>
              <a:rPr lang="ru-RU" b="1" dirty="0"/>
              <a:t>На основе модели создается подобие обычного реального DOM, состоящую из композиции обычных </a:t>
            </a:r>
            <a:r>
              <a:rPr lang="ru-RU" b="1" dirty="0" err="1"/>
              <a:t>JavaScript</a:t>
            </a:r>
            <a:r>
              <a:rPr lang="ru-RU" b="1" dirty="0"/>
              <a:t> объектов. </a:t>
            </a:r>
          </a:p>
          <a:p>
            <a:endParaRPr lang="ru-RU" b="1" dirty="0"/>
          </a:p>
          <a:p>
            <a:r>
              <a:rPr lang="ru-RU" b="1" dirty="0" err="1">
                <a:solidFill>
                  <a:srgbClr val="0070C0"/>
                </a:solidFill>
              </a:rPr>
              <a:t>Virtual</a:t>
            </a:r>
            <a:r>
              <a:rPr lang="ru-RU" b="1" dirty="0">
                <a:solidFill>
                  <a:srgbClr val="0070C0"/>
                </a:solidFill>
              </a:rPr>
              <a:t> DOM</a:t>
            </a:r>
            <a:r>
              <a:rPr lang="ru-RU" b="1" dirty="0"/>
              <a:t> </a:t>
            </a:r>
            <a:r>
              <a:rPr lang="ru-RU" b="1" dirty="0" err="1"/>
              <a:t>рендерится</a:t>
            </a:r>
            <a:r>
              <a:rPr lang="ru-RU" b="1" dirty="0"/>
              <a:t> в реальный DOM.</a:t>
            </a:r>
          </a:p>
          <a:p>
            <a:endParaRPr lang="ru-RU" b="1" dirty="0"/>
          </a:p>
          <a:p>
            <a:r>
              <a:rPr lang="ru-RU" b="1" dirty="0"/>
              <a:t>Если происходит изменение в модели, </a:t>
            </a:r>
            <a:r>
              <a:rPr lang="ru-RU" b="1" dirty="0" err="1"/>
              <a:t>React</a:t>
            </a:r>
            <a:r>
              <a:rPr lang="ru-RU" b="1" dirty="0"/>
              <a:t> создает копию </a:t>
            </a:r>
          </a:p>
          <a:p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ru-RU" b="1" dirty="0" err="1">
                <a:solidFill>
                  <a:srgbClr val="0070C0"/>
                </a:solidFill>
              </a:rPr>
              <a:t>irtual</a:t>
            </a:r>
            <a:r>
              <a:rPr lang="ru-RU" b="1" dirty="0">
                <a:solidFill>
                  <a:srgbClr val="0070C0"/>
                </a:solidFill>
              </a:rPr>
              <a:t> DOM</a:t>
            </a:r>
            <a:r>
              <a:rPr lang="ru-RU" b="1" dirty="0"/>
              <a:t>, вносит в нее эти изменения  и  сравнивает 2 копии. После сравнения он выясняет, какие элементы нуждаются в изменении, и в реальном DOM меняет только те элементы, </a:t>
            </a:r>
            <a:r>
              <a:rPr lang="ru-RU" b="1" dirty="0" err="1"/>
              <a:t>котор</a:t>
            </a:r>
            <a:r>
              <a:rPr lang="uk-UA" b="1" dirty="0"/>
              <a:t>ы</a:t>
            </a:r>
            <a:r>
              <a:rPr lang="ru-RU" b="1" dirty="0"/>
              <a:t>е нужно изменить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09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248" y="476672"/>
            <a:ext cx="8893496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rgbClr val="002060"/>
                </a:solidFill>
              </a:rPr>
              <a:t>Вопрос</a:t>
            </a:r>
            <a:r>
              <a:rPr lang="ru-RU" b="1" dirty="0"/>
              <a:t> - когда именно делать повторную перерисовку DOM ?</a:t>
            </a:r>
          </a:p>
          <a:p>
            <a:pPr fontAlgn="base"/>
            <a:r>
              <a:rPr lang="ru-RU" b="1" dirty="0">
                <a:solidFill>
                  <a:srgbClr val="7030A0"/>
                </a:solidFill>
              </a:rPr>
              <a:t>Ответ</a:t>
            </a:r>
            <a:r>
              <a:rPr lang="ru-RU" b="1" dirty="0"/>
              <a:t> - когда данные изменяются и нуждается в обновлении.</a:t>
            </a:r>
          </a:p>
          <a:p>
            <a:pPr fontAlgn="base"/>
            <a:r>
              <a:rPr lang="ru-RU" b="1" dirty="0"/>
              <a:t> </a:t>
            </a:r>
            <a:br>
              <a:rPr lang="ru-RU" b="1" dirty="0"/>
            </a:br>
            <a:r>
              <a:rPr lang="ru-RU" b="1" dirty="0"/>
              <a:t>Есть два варианта узнать, что данные изменились: </a:t>
            </a:r>
            <a:br>
              <a:rPr lang="ru-RU" b="1" dirty="0"/>
            </a:br>
            <a:r>
              <a:rPr lang="ru-RU" b="1" dirty="0" err="1">
                <a:solidFill>
                  <a:srgbClr val="C00000"/>
                </a:solidFill>
              </a:rPr>
              <a:t>dirty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checking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- заключается в том, чтобы опрашивать данные через регулярные промежутки времени и рекурсивно проверять все значения в структуре данных.</a:t>
            </a:r>
          </a:p>
          <a:p>
            <a:pPr fontAlgn="base"/>
            <a:endParaRPr lang="ru-RU" b="1" dirty="0"/>
          </a:p>
          <a:p>
            <a:pPr fontAlgn="base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ru-RU" b="1" dirty="0" err="1">
                <a:solidFill>
                  <a:srgbClr val="C00000"/>
                </a:solidFill>
              </a:rPr>
              <a:t>bservable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- </a:t>
            </a:r>
            <a:r>
              <a:rPr lang="ru-RU" b="1" dirty="0"/>
              <a:t>заключается в наблюдении за изменением состояния. Если ничего не изменилось, мы ничего не делаем. Если изменилось, мы точно знаем, что нужно обновить.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92" y="3717032"/>
            <a:ext cx="889349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rgbClr val="002060"/>
                </a:solidFill>
              </a:rPr>
              <a:t>Вопрос</a:t>
            </a:r>
            <a:r>
              <a:rPr lang="ru-RU" b="1" dirty="0"/>
              <a:t> – как сделать перерисовку </a:t>
            </a:r>
            <a:r>
              <a:rPr lang="en-US" b="1" dirty="0"/>
              <a:t>DOM </a:t>
            </a:r>
            <a:endParaRPr lang="ru-RU" b="1" dirty="0"/>
          </a:p>
          <a:p>
            <a:pPr fontAlgn="base"/>
            <a:r>
              <a:rPr lang="ru-RU" b="1" dirty="0">
                <a:solidFill>
                  <a:srgbClr val="7030A0"/>
                </a:solidFill>
              </a:rPr>
              <a:t>Ответ</a:t>
            </a:r>
            <a:r>
              <a:rPr lang="ru-RU" b="1" dirty="0"/>
              <a:t> – используя:</a:t>
            </a:r>
          </a:p>
          <a:p>
            <a:pPr fontAlgn="base"/>
            <a:r>
              <a:rPr lang="ru-RU" b="1" dirty="0"/>
              <a:t>- эффективные алгоритмы сравнения</a:t>
            </a:r>
          </a:p>
          <a:p>
            <a:pPr fontAlgn="base"/>
            <a:r>
              <a:rPr lang="ru-RU" b="1" dirty="0"/>
              <a:t>- группировку операций чтения/записи при работе с DOM</a:t>
            </a:r>
          </a:p>
          <a:p>
            <a:pPr fontAlgn="base"/>
            <a:r>
              <a:rPr lang="ru-RU" b="1" dirty="0"/>
              <a:t>- эффективное обновление только под-деревьев</a:t>
            </a:r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Это не так просто и реализация может оказаться довольно сложной</a:t>
            </a:r>
          </a:p>
          <a:p>
            <a:pPr fontAlgn="base"/>
            <a:r>
              <a:rPr lang="ru-RU" b="1" dirty="0"/>
              <a:t>И одной из библиотек которая это делает есть </a:t>
            </a:r>
            <a:r>
              <a:rPr lang="en-US" b="1" dirty="0">
                <a:solidFill>
                  <a:srgbClr val="C00000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1959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3 постулата </a:t>
            </a:r>
            <a:r>
              <a:rPr lang="en-US" b="1" dirty="0"/>
              <a:t>React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2604"/>
            <a:ext cx="88934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uk-UA" b="1" dirty="0"/>
              <a:t>Д</a:t>
            </a:r>
            <a:r>
              <a:rPr lang="ru-RU" b="1" dirty="0" err="1"/>
              <a:t>екларативный</a:t>
            </a:r>
            <a:r>
              <a:rPr lang="ru-RU" b="1" dirty="0"/>
              <a:t> подход.</a:t>
            </a:r>
          </a:p>
          <a:p>
            <a:pPr marL="342900" indent="-342900" fontAlgn="base">
              <a:buAutoNum type="arabicPeriod"/>
            </a:pPr>
            <a:r>
              <a:rPr lang="ru-RU" b="1" dirty="0"/>
              <a:t>Компонентно-ориентированный подход - создать компонент один раз, и использовать его в любых проектах.</a:t>
            </a:r>
          </a:p>
          <a:p>
            <a:pPr marL="342900" indent="-342900" fontAlgn="base">
              <a:buAutoNum type="arabicPeriod"/>
            </a:pPr>
            <a:r>
              <a:rPr lang="ru-RU" b="1" dirty="0"/>
              <a:t>Однонаправленный поток данных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2206605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What is React ?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37" y="3933056"/>
            <a:ext cx="88934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React</a:t>
            </a:r>
            <a:r>
              <a:rPr lang="ru-RU" dirty="0"/>
              <a:t> — </a:t>
            </a:r>
            <a:r>
              <a:rPr lang="ru-RU" b="1" dirty="0"/>
              <a:t>это библиотека, а не </a:t>
            </a:r>
            <a:r>
              <a:rPr lang="ru-RU" b="1" dirty="0" err="1"/>
              <a:t>фреймворк</a:t>
            </a:r>
            <a:r>
              <a:rPr lang="ru-RU" b="1" dirty="0"/>
              <a:t>, поэтому сравнивать его с </a:t>
            </a:r>
            <a:r>
              <a:rPr lang="ru-RU" b="1" dirty="0" err="1"/>
              <a:t>Angular</a:t>
            </a:r>
            <a:r>
              <a:rPr lang="ru-RU" b="1" dirty="0"/>
              <a:t> или </a:t>
            </a:r>
            <a:r>
              <a:rPr lang="en-US" b="1" dirty="0"/>
              <a:t>Vue</a:t>
            </a:r>
            <a:r>
              <a:rPr lang="ru-RU" b="1" dirty="0"/>
              <a:t> некорректно.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48" y="2710661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React</a:t>
            </a:r>
            <a:r>
              <a:rPr lang="ru-RU" b="1" dirty="0">
                <a:solidFill>
                  <a:srgbClr val="C00000"/>
                </a:solidFill>
              </a:rPr>
              <a:t> JS </a:t>
            </a:r>
            <a:r>
              <a:rPr lang="ru-RU" dirty="0"/>
              <a:t>— </a:t>
            </a:r>
            <a:r>
              <a:rPr lang="ru-RU" b="1" dirty="0"/>
              <a:t>это </a:t>
            </a:r>
            <a:r>
              <a:rPr lang="ru-RU" b="1" dirty="0" err="1"/>
              <a:t>JavaScript</a:t>
            </a:r>
            <a:r>
              <a:rPr lang="ru-RU" b="1" dirty="0"/>
              <a:t>-библиотека, разработанная в </a:t>
            </a:r>
            <a:r>
              <a:rPr lang="ru-RU" b="1" dirty="0" err="1"/>
              <a:t>Facebook</a:t>
            </a:r>
            <a:r>
              <a:rPr lang="ru-RU" b="1" dirty="0"/>
              <a:t> для создания пользовательских интерфейсов, которая популяризировала идею использования виртуального DOM.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475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12199</TotalTime>
  <Words>2032</Words>
  <Application>Microsoft Macintosh PowerPoint</Application>
  <PresentationFormat>On-screen Show (4:3)</PresentationFormat>
  <Paragraphs>371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Fira Code</vt:lpstr>
      <vt:lpstr>Verdana</vt:lpstr>
      <vt:lpstr>Wingdings</vt:lpstr>
      <vt:lpstr>Wingdings 2</vt:lpstr>
      <vt:lpstr>Wingdings 3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1120</cp:revision>
  <dcterms:modified xsi:type="dcterms:W3CDTF">2020-08-03T15:34:03Z</dcterms:modified>
</cp:coreProperties>
</file>