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5"/>
  </p:notesMasterIdLst>
  <p:sldIdLst>
    <p:sldId id="424" r:id="rId2"/>
    <p:sldId id="425" r:id="rId3"/>
    <p:sldId id="426" r:id="rId4"/>
    <p:sldId id="256" r:id="rId5"/>
    <p:sldId id="377" r:id="rId6"/>
    <p:sldId id="402" r:id="rId7"/>
    <p:sldId id="404" r:id="rId8"/>
    <p:sldId id="428" r:id="rId9"/>
    <p:sldId id="403" r:id="rId10"/>
    <p:sldId id="378" r:id="rId11"/>
    <p:sldId id="379" r:id="rId12"/>
    <p:sldId id="401" r:id="rId13"/>
    <p:sldId id="430" r:id="rId14"/>
    <p:sldId id="423" r:id="rId15"/>
    <p:sldId id="419" r:id="rId16"/>
    <p:sldId id="420" r:id="rId17"/>
    <p:sldId id="421" r:id="rId18"/>
    <p:sldId id="422" r:id="rId19"/>
    <p:sldId id="405" r:id="rId20"/>
    <p:sldId id="407" r:id="rId21"/>
    <p:sldId id="408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27" r:id="rId32"/>
    <p:sldId id="432" r:id="rId33"/>
    <p:sldId id="431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FEB"/>
    <a:srgbClr val="375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9" autoAdjust="0"/>
    <p:restoredTop sz="94513" autoAdjust="0"/>
  </p:normalViewPr>
  <p:slideViewPr>
    <p:cSldViewPr>
      <p:cViewPr varScale="1">
        <p:scale>
          <a:sx n="120" d="100"/>
          <a:sy n="120" d="100"/>
        </p:scale>
        <p:origin x="14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8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20.07.2020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54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985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716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Ссылка на объект меняется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015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Тело функции </a:t>
            </a:r>
            <a:r>
              <a:rPr lang="en-US" dirty="0"/>
              <a:t>show </a:t>
            </a:r>
            <a:r>
              <a:rPr lang="ru-RU" dirty="0"/>
              <a:t>изменилось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994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 </a:t>
            </a:r>
            <a:r>
              <a:rPr lang="ru-RU" dirty="0"/>
              <a:t>оператор  =&gt; применяется  при декларировании функции</a:t>
            </a:r>
            <a:br>
              <a:rPr lang="ru-RU" dirty="0"/>
            </a:br>
            <a:r>
              <a:rPr lang="ru-RU" dirty="0"/>
              <a:t>Его задача - собрать (</a:t>
            </a:r>
            <a:r>
              <a:rPr lang="en-US" dirty="0"/>
              <a:t>gather) </a:t>
            </a:r>
            <a:r>
              <a:rPr lang="ru-RU" dirty="0"/>
              <a:t>аргументы в массив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539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Spread </a:t>
            </a:r>
            <a:r>
              <a:rPr lang="ru-RU" dirty="0"/>
              <a:t>оператор - позволяет преобразовывать значения</a:t>
            </a:r>
            <a:br>
              <a:rPr lang="ru-RU" dirty="0"/>
            </a:br>
            <a:r>
              <a:rPr lang="ru-RU" dirty="0"/>
              <a:t>массивов и объектов в несколько переменных</a:t>
            </a:r>
            <a:br>
              <a:rPr lang="ru-RU" dirty="0"/>
            </a:br>
            <a:r>
              <a:rPr lang="ru-RU" dirty="0"/>
              <a:t>Например в несколько аргументов (при вызовах функции)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74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287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948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err="1"/>
              <a:t>Разбивает</a:t>
            </a:r>
            <a:r>
              <a:rPr lang="uk-UA" dirty="0"/>
              <a:t> </a:t>
            </a:r>
            <a:r>
              <a:rPr lang="ru-RU" dirty="0"/>
              <a:t>итерируемые объекты на отдельные значения</a:t>
            </a:r>
          </a:p>
          <a:p>
            <a:r>
              <a:rPr lang="ru-RU" dirty="0"/>
              <a:t>Итерируемым называется объект, реализующий протокол итераций </a:t>
            </a:r>
            <a:r>
              <a:rPr lang="en-US" dirty="0"/>
              <a:t>ES6, </a:t>
            </a:r>
            <a:r>
              <a:rPr lang="ru-RU" dirty="0"/>
              <a:t>что позволяет перебирать его значения в цикле</a:t>
            </a:r>
            <a:r>
              <a:rPr lang="en-US" dirty="0"/>
              <a:t> </a:t>
            </a:r>
            <a:r>
              <a:rPr lang="ru-RU" dirty="0"/>
              <a:t> 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Оператор </a:t>
            </a:r>
            <a:r>
              <a:rPr lang="en-US" dirty="0">
                <a:solidFill>
                  <a:srgbClr val="C00000"/>
                </a:solidFill>
              </a:rPr>
              <a:t>spread</a:t>
            </a:r>
            <a:r>
              <a:rPr lang="en-US" dirty="0"/>
              <a:t> </a:t>
            </a:r>
            <a:r>
              <a:rPr lang="ru-RU" dirty="0"/>
              <a:t>можно применять в любом месте, где ожидается несколько аргументов функции</a:t>
            </a:r>
          </a:p>
          <a:p>
            <a:r>
              <a:rPr lang="ru-RU" dirty="0"/>
              <a:t>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614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Еще о</a:t>
            </a:r>
            <a:r>
              <a:rPr lang="uk-UA" dirty="0" err="1"/>
              <a:t>ператор</a:t>
            </a:r>
            <a:r>
              <a:rPr lang="uk-UA" dirty="0"/>
              <a:t> </a:t>
            </a:r>
            <a:r>
              <a:rPr lang="en-US" dirty="0">
                <a:solidFill>
                  <a:srgbClr val="C00000"/>
                </a:solidFill>
              </a:rPr>
              <a:t>spread</a:t>
            </a:r>
            <a:r>
              <a:rPr lang="en-US" dirty="0"/>
              <a:t> </a:t>
            </a:r>
            <a:r>
              <a:rPr lang="ru-RU" dirty="0"/>
              <a:t>можно использовать для передачи значений из одного массива в другой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Копирование значения из одного массива в другой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</a:t>
            </a:r>
            <a:r>
              <a:rPr lang="uk-UA" dirty="0" err="1"/>
              <a:t>ператором</a:t>
            </a:r>
            <a:r>
              <a:rPr lang="uk-UA" dirty="0"/>
              <a:t> </a:t>
            </a:r>
            <a:r>
              <a:rPr lang="en-US" dirty="0">
                <a:solidFill>
                  <a:srgbClr val="C00000"/>
                </a:solidFill>
              </a:rPr>
              <a:t>spread</a:t>
            </a:r>
            <a:r>
              <a:rPr lang="en-US" dirty="0"/>
              <a:t> </a:t>
            </a:r>
            <a:r>
              <a:rPr lang="ru-RU" dirty="0"/>
              <a:t>можно расширять несколько массивов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038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Деструктивное присваивание</a:t>
            </a:r>
            <a:r>
              <a:rPr lang="en-US" dirty="0"/>
              <a:t> </a:t>
            </a:r>
            <a:r>
              <a:rPr lang="ru-RU" dirty="0"/>
              <a:t>массивов</a:t>
            </a:r>
            <a:r>
              <a:rPr lang="en-US" dirty="0"/>
              <a:t> </a:t>
            </a:r>
            <a:r>
              <a:rPr lang="ru-RU" dirty="0"/>
              <a:t>или объектов используется для извлечения значений итерируемого объекта и присваивания их переменным.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420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Это такой способ организации кода, когда сложное приложение разбивается на части, которые в дальнейшем собирается в единый файл. Каждая такая часть – это модуль, который подключается в других модулях.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36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Модулем считают файл с кодом, и в нем ключевым является слово </a:t>
            </a:r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export</a:t>
            </a:r>
            <a:r>
              <a:rPr lang="en-US" b="1" dirty="0"/>
              <a:t> </a:t>
            </a:r>
            <a:r>
              <a:rPr lang="ru-RU" b="1" dirty="0"/>
              <a:t>которым обозначаются переменные, объекты, константы, функции которые могут подключаться в другом файле. 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668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Как правило модуль выполняет какую-то одну задачу, и экспортируется только одна сущность. В таких случаях можно использовать ключевое слово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default</a:t>
            </a:r>
            <a:r>
              <a:rPr lang="en-US" b="1" dirty="0"/>
              <a:t>.</a:t>
            </a:r>
            <a:r>
              <a:rPr lang="ru-RU" b="1" dirty="0"/>
              <a:t> </a:t>
            </a:r>
            <a:endParaRPr lang="da-DK" b="1" dirty="0"/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В этом случае при импорте можно не указывать фигурных скобок</a:t>
            </a:r>
            <a:endParaRPr lang="da-DK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6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20.07.2020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20.07.2020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20.07.2020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20.07.2020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318AB-7A9D-7D48-8334-03870BB26560}"/>
              </a:ext>
            </a:extLst>
          </p:cNvPr>
          <p:cNvSpPr txBox="1"/>
          <p:nvPr/>
        </p:nvSpPr>
        <p:spPr>
          <a:xfrm>
            <a:off x="3636487" y="2505670"/>
            <a:ext cx="1871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Test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231539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816" y="68740"/>
            <a:ext cx="4752463" cy="369332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Оператор расширения (</a:t>
            </a:r>
            <a:r>
              <a:rPr lang="en-US" dirty="0"/>
              <a:t>spread</a:t>
            </a:r>
            <a:r>
              <a:rPr lang="ru-RU" dirty="0"/>
              <a:t>)</a:t>
            </a:r>
            <a:r>
              <a:rPr lang="en-US" dirty="0"/>
              <a:t> ...</a:t>
            </a:r>
            <a:r>
              <a:rPr lang="ru-RU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439" y="1556792"/>
            <a:ext cx="8929122" cy="3139321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function </a:t>
            </a:r>
            <a:r>
              <a:rPr lang="en-US" dirty="0" err="1"/>
              <a:t>myFunc</a:t>
            </a:r>
            <a:r>
              <a:rPr lang="en-US" dirty="0"/>
              <a:t>(a, b, c) {</a:t>
            </a:r>
          </a:p>
          <a:p>
            <a:r>
              <a:rPr lang="en-US" dirty="0"/>
              <a:t>   return a + b + c;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let data = [1,2,3];</a:t>
            </a:r>
          </a:p>
          <a:p>
            <a:endParaRPr lang="en-US" dirty="0"/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ru-R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До появления оператора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spread </a:t>
            </a:r>
            <a:r>
              <a:rPr lang="uk-UA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применяли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/>
              <a:t>let res = </a:t>
            </a:r>
            <a:r>
              <a:rPr lang="en-US" dirty="0" err="1"/>
              <a:t>myFunc.apply</a:t>
            </a:r>
            <a:r>
              <a:rPr lang="en-US" dirty="0"/>
              <a:t>(null, data);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6</a:t>
            </a:r>
          </a:p>
          <a:p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ru-R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Используем оператор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spread </a:t>
            </a:r>
          </a:p>
          <a:p>
            <a:r>
              <a:rPr lang="en-US" dirty="0"/>
              <a:t>res = </a:t>
            </a:r>
            <a:r>
              <a:rPr lang="en-US" dirty="0" err="1"/>
              <a:t>myFunc</a:t>
            </a:r>
            <a:r>
              <a:rPr lang="en-US" dirty="0"/>
              <a:t>(...data);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6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  <a:p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1770C-66DF-AD44-A3ED-2868943255A5}"/>
              </a:ext>
            </a:extLst>
          </p:cNvPr>
          <p:cNvSpPr txBox="1"/>
          <p:nvPr/>
        </p:nvSpPr>
        <p:spPr>
          <a:xfrm>
            <a:off x="107439" y="815813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Кто может рассказать?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389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439" y="188640"/>
            <a:ext cx="8929122" cy="923330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let arr1 = [2, 3, 4];</a:t>
            </a:r>
          </a:p>
          <a:p>
            <a:r>
              <a:rPr lang="en-US" dirty="0"/>
              <a:t>let arr2 = [1, ...arr1, 5, 6, 7];</a:t>
            </a:r>
          </a:p>
          <a:p>
            <a:r>
              <a:rPr lang="en-US" dirty="0"/>
              <a:t>console.log(arr2);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[1,2,3,4,5,6,7]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439" y="1534433"/>
            <a:ext cx="8929122" cy="3416320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let arr1 = [2, 3, 4];</a:t>
            </a:r>
          </a:p>
          <a:p>
            <a:r>
              <a:rPr lang="en-US" dirty="0"/>
              <a:t>let arr2 = [1];</a:t>
            </a:r>
            <a:endParaRPr lang="ru-RU" dirty="0"/>
          </a:p>
          <a:p>
            <a:endParaRPr lang="ru-RU" dirty="0"/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 </a:t>
            </a:r>
            <a:r>
              <a:rPr lang="uk-UA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До </a:t>
            </a:r>
            <a:r>
              <a:rPr lang="uk-UA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появления</a:t>
            </a:r>
            <a:r>
              <a:rPr lang="uk-UA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оператора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spread </a:t>
            </a:r>
            <a:r>
              <a:rPr lang="ru-R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делали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так</a:t>
            </a:r>
          </a:p>
          <a:p>
            <a:r>
              <a:rPr lang="en-US" dirty="0" err="1"/>
              <a:t>Array.prototype.push.apply</a:t>
            </a:r>
            <a:r>
              <a:rPr lang="en-US" dirty="0"/>
              <a:t>(arr2, arr1);</a:t>
            </a:r>
            <a:endParaRPr lang="ru-RU" dirty="0"/>
          </a:p>
          <a:p>
            <a:r>
              <a:rPr lang="en-US" dirty="0"/>
              <a:t>console.log(arr2);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[1,2,3,4]</a:t>
            </a: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C </a:t>
            </a:r>
            <a:r>
              <a:rPr lang="ru-R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использованием</a:t>
            </a:r>
            <a:r>
              <a:rPr lang="uk-UA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оператора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spread </a:t>
            </a:r>
            <a:r>
              <a:rPr lang="ru-R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это будет так</a:t>
            </a:r>
          </a:p>
          <a:p>
            <a:r>
              <a:rPr lang="en-US" dirty="0"/>
              <a:t>arr2.push(...arr1);</a:t>
            </a:r>
            <a:endParaRPr lang="ru-RU" dirty="0"/>
          </a:p>
          <a:p>
            <a:r>
              <a:rPr lang="en-US" dirty="0"/>
              <a:t>console.log(arr2);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[1,2,3,4]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  <a:p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EB12A-10FC-4C4C-9508-766C6716726A}"/>
              </a:ext>
            </a:extLst>
          </p:cNvPr>
          <p:cNvSpPr txBox="1"/>
          <p:nvPr/>
        </p:nvSpPr>
        <p:spPr>
          <a:xfrm>
            <a:off x="142785" y="5373216"/>
            <a:ext cx="8929122" cy="1200329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let arr1 = [</a:t>
            </a:r>
            <a:r>
              <a:rPr lang="ru-RU" dirty="0"/>
              <a:t>1</a:t>
            </a:r>
            <a:r>
              <a:rPr lang="en-US" dirty="0"/>
              <a:t>];</a:t>
            </a:r>
          </a:p>
          <a:p>
            <a:r>
              <a:rPr lang="en-US" dirty="0"/>
              <a:t>let arr2 = [</a:t>
            </a:r>
            <a:r>
              <a:rPr lang="ru-RU" dirty="0"/>
              <a:t>2</a:t>
            </a:r>
            <a:r>
              <a:rPr lang="en-US" dirty="0"/>
              <a:t>];</a:t>
            </a:r>
            <a:endParaRPr lang="ru-RU" dirty="0"/>
          </a:p>
          <a:p>
            <a:r>
              <a:rPr lang="en-US" dirty="0"/>
              <a:t>let arr3 = [ ...arr1, ...arr2, ...[3, 4] ]; </a:t>
            </a:r>
          </a:p>
          <a:p>
            <a:r>
              <a:rPr lang="en-US" dirty="0"/>
              <a:t>console.log(arr3);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[1,2,3,4]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85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0843" y="692696"/>
            <a:ext cx="8928992" cy="3139321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let  </a:t>
            </a:r>
            <a:r>
              <a:rPr lang="en-US" dirty="0" err="1"/>
              <a:t>arr</a:t>
            </a:r>
            <a:r>
              <a:rPr lang="en-US" dirty="0"/>
              <a:t> = [10,20,30];</a:t>
            </a:r>
          </a:p>
          <a:p>
            <a:r>
              <a:rPr lang="en-US" dirty="0" err="1"/>
              <a:t>var</a:t>
            </a:r>
            <a:r>
              <a:rPr lang="en-US" dirty="0"/>
              <a:t>  </a:t>
            </a:r>
            <a:r>
              <a:rPr lang="en-US" dirty="0" err="1"/>
              <a:t>a,b,c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uk-UA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как</a:t>
            </a:r>
            <a:r>
              <a:rPr lang="uk-UA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uk-UA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извлекали</a:t>
            </a:r>
            <a:r>
              <a:rPr lang="uk-UA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uk-UA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значения</a:t>
            </a:r>
            <a:r>
              <a:rPr lang="uk-UA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uk-UA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раньше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/>
              <a:t>a = </a:t>
            </a:r>
            <a:r>
              <a:rPr lang="en-US" dirty="0" err="1"/>
              <a:t>arr</a:t>
            </a:r>
            <a:r>
              <a:rPr lang="en-US" dirty="0"/>
              <a:t>[0]</a:t>
            </a:r>
          </a:p>
          <a:p>
            <a:r>
              <a:rPr lang="en-US" dirty="0"/>
              <a:t>b = </a:t>
            </a:r>
            <a:r>
              <a:rPr lang="en-US" dirty="0" err="1"/>
              <a:t>arr</a:t>
            </a:r>
            <a:r>
              <a:rPr lang="en-US" dirty="0"/>
              <a:t>[1]</a:t>
            </a:r>
          </a:p>
          <a:p>
            <a:r>
              <a:rPr lang="en-US" dirty="0"/>
              <a:t>c = </a:t>
            </a:r>
            <a:r>
              <a:rPr lang="en-US" dirty="0" err="1"/>
              <a:t>arr</a:t>
            </a:r>
            <a:r>
              <a:rPr lang="en-US" dirty="0"/>
              <a:t>[2]</a:t>
            </a:r>
          </a:p>
          <a:p>
            <a:endParaRPr lang="en-US" dirty="0"/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uk-UA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как</a:t>
            </a:r>
            <a:r>
              <a:rPr lang="uk-UA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uk-UA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извлека</a:t>
            </a:r>
            <a:r>
              <a:rPr lang="ru-RU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ть</a:t>
            </a:r>
            <a:r>
              <a:rPr lang="uk-UA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uk-UA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значения</a:t>
            </a:r>
            <a:r>
              <a:rPr lang="uk-UA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uk-UA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  <a:p>
            <a:endParaRPr lang="uk-UA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9732" y="116632"/>
            <a:ext cx="4824536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Деструктивное присваивание </a:t>
            </a:r>
            <a:r>
              <a:rPr lang="uk-UA" dirty="0"/>
              <a:t>в </a:t>
            </a:r>
            <a:r>
              <a:rPr lang="en-US" dirty="0"/>
              <a:t>ES6</a:t>
            </a: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C633B-97AA-9C4D-9C09-E1D2F768111E}"/>
              </a:ext>
            </a:extLst>
          </p:cNvPr>
          <p:cNvSpPr/>
          <p:nvPr/>
        </p:nvSpPr>
        <p:spPr>
          <a:xfrm>
            <a:off x="139495" y="31856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[</a:t>
            </a:r>
            <a:r>
              <a:rPr lang="en-US" b="1" dirty="0" err="1"/>
              <a:t>a,b,c</a:t>
            </a:r>
            <a:r>
              <a:rPr lang="en-US" b="1" dirty="0"/>
              <a:t>] = </a:t>
            </a:r>
            <a:r>
              <a:rPr lang="en-US" b="1" dirty="0" err="1"/>
              <a:t>arr</a:t>
            </a:r>
            <a:r>
              <a:rPr lang="en-US" b="1" dirty="0"/>
              <a:t>;</a:t>
            </a:r>
          </a:p>
          <a:p>
            <a:r>
              <a:rPr lang="en-US" b="1" dirty="0" err="1"/>
              <a:t>console.log</a:t>
            </a:r>
            <a:r>
              <a:rPr lang="en-US" b="1" dirty="0"/>
              <a:t>(a, b, c);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7553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3DCEDD-1A02-354D-B560-B12669DCC456}"/>
              </a:ext>
            </a:extLst>
          </p:cNvPr>
          <p:cNvSpPr txBox="1"/>
          <p:nvPr/>
        </p:nvSpPr>
        <p:spPr>
          <a:xfrm>
            <a:off x="3997163" y="11663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Примеры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E6933B-FB32-4E4C-ACE3-B662949A1442}"/>
              </a:ext>
            </a:extLst>
          </p:cNvPr>
          <p:cNvSpPr/>
          <p:nvPr/>
        </p:nvSpPr>
        <p:spPr>
          <a:xfrm>
            <a:off x="251520" y="48703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1. Присваивание</a:t>
            </a:r>
          </a:p>
          <a:p>
            <a:r>
              <a:rPr lang="en-US" b="1" dirty="0"/>
              <a:t>[</a:t>
            </a:r>
            <a:r>
              <a:rPr lang="en-US" b="1" i="1" dirty="0" err="1">
                <a:solidFill>
                  <a:srgbClr val="9876AA"/>
                </a:solidFill>
              </a:rPr>
              <a:t>a</a:t>
            </a:r>
            <a:r>
              <a:rPr lang="en-US" b="1" dirty="0" err="1">
                <a:solidFill>
                  <a:srgbClr val="CC7832"/>
                </a:solidFill>
              </a:rPr>
              <a:t>,</a:t>
            </a:r>
            <a:r>
              <a:rPr lang="en-US" b="1" i="1" dirty="0" err="1">
                <a:solidFill>
                  <a:srgbClr val="9876AA"/>
                </a:solidFill>
              </a:rPr>
              <a:t>b</a:t>
            </a:r>
            <a:r>
              <a:rPr lang="en-US" b="1" dirty="0" err="1">
                <a:solidFill>
                  <a:srgbClr val="CC7832"/>
                </a:solidFill>
              </a:rPr>
              <a:t>,</a:t>
            </a:r>
            <a:r>
              <a:rPr lang="en-US" b="1" i="1" dirty="0" err="1">
                <a:solidFill>
                  <a:srgbClr val="9876AA"/>
                </a:solidFill>
              </a:rPr>
              <a:t>c</a:t>
            </a:r>
            <a:r>
              <a:rPr lang="en-US" b="1" dirty="0"/>
              <a:t>] = [</a:t>
            </a:r>
            <a:r>
              <a:rPr lang="en-US" b="1" dirty="0">
                <a:solidFill>
                  <a:srgbClr val="6897BB"/>
                </a:solidFill>
              </a:rPr>
              <a:t>33</a:t>
            </a:r>
            <a:r>
              <a:rPr lang="en-US" b="1" dirty="0">
                <a:solidFill>
                  <a:srgbClr val="CC7832"/>
                </a:solidFill>
              </a:rPr>
              <a:t>,</a:t>
            </a:r>
            <a:r>
              <a:rPr lang="en-US" b="1" dirty="0">
                <a:solidFill>
                  <a:srgbClr val="6897BB"/>
                </a:solidFill>
              </a:rPr>
              <a:t>44</a:t>
            </a:r>
            <a:r>
              <a:rPr lang="en-US" b="1" dirty="0">
                <a:solidFill>
                  <a:srgbClr val="CC7832"/>
                </a:solidFill>
              </a:rPr>
              <a:t>,</a:t>
            </a:r>
            <a:r>
              <a:rPr lang="en-US" b="1" dirty="0">
                <a:solidFill>
                  <a:srgbClr val="6897BB"/>
                </a:solidFill>
              </a:rPr>
              <a:t>55</a:t>
            </a:r>
            <a:r>
              <a:rPr lang="en-US" b="1" dirty="0"/>
              <a:t>]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i="1" dirty="0" err="1">
                <a:solidFill>
                  <a:srgbClr val="9876AA"/>
                </a:solidFill>
              </a:rPr>
              <a:t>console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FFC66D"/>
                </a:solidFill>
              </a:rPr>
              <a:t>log</a:t>
            </a:r>
            <a:r>
              <a:rPr lang="en-US" b="1" dirty="0"/>
              <a:t>(</a:t>
            </a:r>
            <a:r>
              <a:rPr lang="en-US" b="1" i="1" dirty="0" err="1">
                <a:solidFill>
                  <a:srgbClr val="9876AA"/>
                </a:solidFill>
              </a:rPr>
              <a:t>a</a:t>
            </a:r>
            <a:r>
              <a:rPr lang="en-US" b="1" dirty="0" err="1">
                <a:solidFill>
                  <a:srgbClr val="CC7832"/>
                </a:solidFill>
              </a:rPr>
              <a:t>,</a:t>
            </a:r>
            <a:r>
              <a:rPr lang="en-US" b="1" i="1" dirty="0" err="1">
                <a:solidFill>
                  <a:srgbClr val="9876AA"/>
                </a:solidFill>
              </a:rPr>
              <a:t>b</a:t>
            </a:r>
            <a:r>
              <a:rPr lang="en-US" b="1" dirty="0" err="1">
                <a:solidFill>
                  <a:srgbClr val="CC7832"/>
                </a:solidFill>
              </a:rPr>
              <a:t>,</a:t>
            </a:r>
            <a:r>
              <a:rPr lang="en-US" b="1" i="1" dirty="0" err="1">
                <a:solidFill>
                  <a:srgbClr val="9876AA"/>
                </a:solidFill>
              </a:rPr>
              <a:t>c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B76743-3BD4-D242-9C18-4B9962F1EDB9}"/>
              </a:ext>
            </a:extLst>
          </p:cNvPr>
          <p:cNvSpPr/>
          <p:nvPr/>
        </p:nvSpPr>
        <p:spPr>
          <a:xfrm>
            <a:off x="343885" y="155679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2. Применение при вызове функции</a:t>
            </a:r>
            <a:endParaRPr lang="ru-RU" b="1" dirty="0">
              <a:solidFill>
                <a:srgbClr val="CC7832"/>
              </a:solidFill>
            </a:endParaRPr>
          </a:p>
          <a:p>
            <a:r>
              <a:rPr lang="en-US" b="1" dirty="0">
                <a:solidFill>
                  <a:srgbClr val="CC7832"/>
                </a:solidFill>
              </a:rPr>
              <a:t>function </a:t>
            </a:r>
            <a:r>
              <a:rPr lang="en-US" b="1" dirty="0">
                <a:solidFill>
                  <a:srgbClr val="FFC66D"/>
                </a:solidFill>
              </a:rPr>
              <a:t>foo</a:t>
            </a:r>
            <a:r>
              <a:rPr lang="en-US" b="1" dirty="0"/>
              <a:t>() {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rgbClr val="CC7832"/>
                </a:solidFill>
              </a:rPr>
              <a:t>return </a:t>
            </a:r>
            <a:r>
              <a:rPr lang="en-US" b="1" dirty="0"/>
              <a:t>[</a:t>
            </a:r>
            <a:r>
              <a:rPr lang="en-US" b="1" dirty="0">
                <a:solidFill>
                  <a:srgbClr val="6897BB"/>
                </a:solidFill>
              </a:rPr>
              <a:t>33</a:t>
            </a:r>
            <a:r>
              <a:rPr lang="en-US" b="1" dirty="0">
                <a:solidFill>
                  <a:srgbClr val="CC7832"/>
                </a:solidFill>
              </a:rPr>
              <a:t>,</a:t>
            </a:r>
            <a:r>
              <a:rPr lang="en-US" b="1" dirty="0">
                <a:solidFill>
                  <a:srgbClr val="6897BB"/>
                </a:solidFill>
              </a:rPr>
              <a:t>44</a:t>
            </a:r>
            <a:r>
              <a:rPr lang="en-US" b="1" dirty="0">
                <a:solidFill>
                  <a:srgbClr val="CC7832"/>
                </a:solidFill>
              </a:rPr>
              <a:t>,</a:t>
            </a:r>
            <a:r>
              <a:rPr lang="en-US" b="1" dirty="0">
                <a:solidFill>
                  <a:srgbClr val="6897BB"/>
                </a:solidFill>
              </a:rPr>
              <a:t>55</a:t>
            </a:r>
            <a:r>
              <a:rPr lang="en-US" b="1" dirty="0"/>
              <a:t>]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dirty="0"/>
              <a:t>}</a:t>
            </a:r>
            <a:br>
              <a:rPr lang="en-US" b="1" dirty="0"/>
            </a:br>
            <a:r>
              <a:rPr lang="en-US" b="1" dirty="0"/>
              <a:t>[</a:t>
            </a:r>
            <a:r>
              <a:rPr lang="en-US" b="1" i="1" dirty="0" err="1">
                <a:solidFill>
                  <a:srgbClr val="9876AA"/>
                </a:solidFill>
              </a:rPr>
              <a:t>a</a:t>
            </a:r>
            <a:r>
              <a:rPr lang="en-US" b="1" dirty="0" err="1">
                <a:solidFill>
                  <a:srgbClr val="CC7832"/>
                </a:solidFill>
              </a:rPr>
              <a:t>,</a:t>
            </a:r>
            <a:r>
              <a:rPr lang="en-US" b="1" i="1" dirty="0" err="1">
                <a:solidFill>
                  <a:srgbClr val="9876AA"/>
                </a:solidFill>
              </a:rPr>
              <a:t>b</a:t>
            </a:r>
            <a:r>
              <a:rPr lang="en-US" b="1" dirty="0" err="1">
                <a:solidFill>
                  <a:srgbClr val="CC7832"/>
                </a:solidFill>
              </a:rPr>
              <a:t>,</a:t>
            </a:r>
            <a:r>
              <a:rPr lang="en-US" b="1" i="1" dirty="0" err="1">
                <a:solidFill>
                  <a:srgbClr val="9876AA"/>
                </a:solidFill>
              </a:rPr>
              <a:t>c</a:t>
            </a:r>
            <a:r>
              <a:rPr lang="en-US" b="1" dirty="0"/>
              <a:t>] = </a:t>
            </a:r>
            <a:r>
              <a:rPr lang="en-US" b="1" dirty="0">
                <a:solidFill>
                  <a:srgbClr val="FFC66D"/>
                </a:solidFill>
              </a:rPr>
              <a:t>foo</a:t>
            </a:r>
            <a:r>
              <a:rPr lang="en-US" b="1" dirty="0"/>
              <a:t>()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i="1" dirty="0" err="1">
                <a:solidFill>
                  <a:srgbClr val="9876AA"/>
                </a:solidFill>
              </a:rPr>
              <a:t>console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FFC66D"/>
                </a:solidFill>
              </a:rPr>
              <a:t>log</a:t>
            </a:r>
            <a:r>
              <a:rPr lang="en-US" b="1" dirty="0"/>
              <a:t>(</a:t>
            </a:r>
            <a:r>
              <a:rPr lang="en-US" b="1" i="1" dirty="0">
                <a:solidFill>
                  <a:srgbClr val="9876AA"/>
                </a:solidFill>
              </a:rPr>
              <a:t>a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i="1" dirty="0">
                <a:solidFill>
                  <a:srgbClr val="9876AA"/>
                </a:solidFill>
              </a:rPr>
              <a:t>b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i="1" dirty="0">
                <a:solidFill>
                  <a:srgbClr val="9876AA"/>
                </a:solidFill>
              </a:rPr>
              <a:t>c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9A74A-469D-D341-B136-EE93D13A4E90}"/>
              </a:ext>
            </a:extLst>
          </p:cNvPr>
          <p:cNvSpPr/>
          <p:nvPr/>
        </p:nvSpPr>
        <p:spPr>
          <a:xfrm>
            <a:off x="343884" y="3415583"/>
            <a:ext cx="80445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3. Можно использовать в деструктивных выражениях значение по умолчанию</a:t>
            </a:r>
            <a:br>
              <a:rPr lang="ru-RU" b="1" dirty="0"/>
            </a:br>
            <a:br>
              <a:rPr lang="ru-RU" b="1" dirty="0"/>
            </a:br>
            <a:r>
              <a:rPr lang="ru-RU" b="1" dirty="0"/>
              <a:t>[</a:t>
            </a:r>
            <a:r>
              <a:rPr lang="en-US" b="1" i="1" dirty="0">
                <a:solidFill>
                  <a:srgbClr val="9876AA"/>
                </a:solidFill>
              </a:rPr>
              <a:t>a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i="1" dirty="0">
                <a:solidFill>
                  <a:srgbClr val="9876AA"/>
                </a:solidFill>
              </a:rPr>
              <a:t>b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i="1" dirty="0">
                <a:solidFill>
                  <a:srgbClr val="9876AA"/>
                </a:solidFill>
              </a:rPr>
              <a:t>c </a:t>
            </a:r>
            <a:r>
              <a:rPr lang="en-US" b="1" dirty="0"/>
              <a:t>= </a:t>
            </a:r>
            <a:r>
              <a:rPr lang="en-US" b="1" dirty="0">
                <a:solidFill>
                  <a:srgbClr val="6897BB"/>
                </a:solidFill>
              </a:rPr>
              <a:t>1000</a:t>
            </a:r>
            <a:r>
              <a:rPr lang="en-US" b="1" dirty="0"/>
              <a:t>] = [</a:t>
            </a:r>
            <a:r>
              <a:rPr lang="en-US" b="1" dirty="0">
                <a:solidFill>
                  <a:srgbClr val="6897BB"/>
                </a:solidFill>
              </a:rPr>
              <a:t>11</a:t>
            </a:r>
            <a:r>
              <a:rPr lang="en-US" b="1" dirty="0">
                <a:solidFill>
                  <a:srgbClr val="CC7832"/>
                </a:solidFill>
              </a:rPr>
              <a:t>,</a:t>
            </a:r>
            <a:r>
              <a:rPr lang="en-US" b="1" dirty="0">
                <a:solidFill>
                  <a:srgbClr val="6897BB"/>
                </a:solidFill>
              </a:rPr>
              <a:t>22</a:t>
            </a:r>
            <a:r>
              <a:rPr lang="en-US" b="1" dirty="0"/>
              <a:t>]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i="1" dirty="0" err="1">
                <a:solidFill>
                  <a:srgbClr val="9876AA"/>
                </a:solidFill>
              </a:rPr>
              <a:t>console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FFC66D"/>
                </a:solidFill>
              </a:rPr>
              <a:t>log</a:t>
            </a:r>
            <a:r>
              <a:rPr lang="en-US" b="1" dirty="0"/>
              <a:t>(</a:t>
            </a:r>
            <a:r>
              <a:rPr lang="en-US" b="1" i="1" dirty="0">
                <a:solidFill>
                  <a:srgbClr val="9876AA"/>
                </a:solidFill>
              </a:rPr>
              <a:t>a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i="1" dirty="0">
                <a:solidFill>
                  <a:srgbClr val="9876AA"/>
                </a:solidFill>
              </a:rPr>
              <a:t>b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i="1" dirty="0">
                <a:solidFill>
                  <a:srgbClr val="9876AA"/>
                </a:solidFill>
              </a:rPr>
              <a:t>c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EF7171-0B5D-0E4F-8A67-1950F2F2D2C4}"/>
              </a:ext>
            </a:extLst>
          </p:cNvPr>
          <p:cNvSpPr/>
          <p:nvPr/>
        </p:nvSpPr>
        <p:spPr>
          <a:xfrm>
            <a:off x="343884" y="5103674"/>
            <a:ext cx="86206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4. Деструктурируем вложенный массив</a:t>
            </a:r>
          </a:p>
          <a:p>
            <a:r>
              <a:rPr lang="en-US" b="1" dirty="0">
                <a:solidFill>
                  <a:srgbClr val="CC7832"/>
                </a:solidFill>
              </a:rPr>
              <a:t>var </a:t>
            </a:r>
            <a:r>
              <a:rPr lang="en-US" b="1" i="1" dirty="0" err="1">
                <a:solidFill>
                  <a:srgbClr val="9876AA"/>
                </a:solidFill>
              </a:rPr>
              <a:t>nums</a:t>
            </a:r>
            <a:r>
              <a:rPr lang="en-US" b="1" i="1" dirty="0">
                <a:solidFill>
                  <a:srgbClr val="9876AA"/>
                </a:solidFill>
              </a:rPr>
              <a:t> </a:t>
            </a:r>
            <a:r>
              <a:rPr lang="en-US" b="1" dirty="0"/>
              <a:t>= [</a:t>
            </a:r>
            <a:r>
              <a:rPr lang="en-US" b="1" dirty="0">
                <a:solidFill>
                  <a:srgbClr val="6897BB"/>
                </a:solidFill>
              </a:rPr>
              <a:t>10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6897BB"/>
                </a:solidFill>
              </a:rPr>
              <a:t>20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/>
              <a:t>[</a:t>
            </a:r>
            <a:r>
              <a:rPr lang="en-US" b="1" dirty="0">
                <a:solidFill>
                  <a:srgbClr val="6897BB"/>
                </a:solidFill>
              </a:rPr>
              <a:t>30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6897BB"/>
                </a:solidFill>
              </a:rPr>
              <a:t>40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6897BB"/>
                </a:solidFill>
              </a:rPr>
              <a:t>50</a:t>
            </a:r>
            <a:r>
              <a:rPr lang="en-US" b="1" dirty="0"/>
              <a:t>]]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CC7832"/>
                </a:solidFill>
              </a:rPr>
              <a:t>var </a:t>
            </a:r>
            <a:r>
              <a:rPr lang="en-US" b="1" dirty="0"/>
              <a:t>[</a:t>
            </a:r>
            <a:r>
              <a:rPr lang="en-US" b="1" i="1" dirty="0" err="1">
                <a:solidFill>
                  <a:srgbClr val="9876AA"/>
                </a:solidFill>
              </a:rPr>
              <a:t>firstNum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i="1" dirty="0" err="1">
                <a:solidFill>
                  <a:srgbClr val="9876AA"/>
                </a:solidFill>
              </a:rPr>
              <a:t>secondNum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/>
              <a:t>[</a:t>
            </a:r>
            <a:r>
              <a:rPr lang="en-US" b="1" i="1" dirty="0" err="1">
                <a:solidFill>
                  <a:srgbClr val="9876AA"/>
                </a:solidFill>
              </a:rPr>
              <a:t>thirdNum</a:t>
            </a:r>
            <a:r>
              <a:rPr lang="en-US" b="1" dirty="0">
                <a:solidFill>
                  <a:srgbClr val="CC7832"/>
                </a:solidFill>
              </a:rPr>
              <a:t>, , </a:t>
            </a:r>
            <a:r>
              <a:rPr lang="en-US" b="1" i="1" dirty="0" err="1">
                <a:solidFill>
                  <a:srgbClr val="9876AA"/>
                </a:solidFill>
              </a:rPr>
              <a:t>fifthNum</a:t>
            </a:r>
            <a:r>
              <a:rPr lang="en-US" b="1" dirty="0"/>
              <a:t>] ] = </a:t>
            </a:r>
            <a:r>
              <a:rPr lang="en-US" b="1" i="1" dirty="0" err="1">
                <a:solidFill>
                  <a:srgbClr val="9876AA"/>
                </a:solidFill>
              </a:rPr>
              <a:t>nums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i="1" dirty="0" err="1">
                <a:solidFill>
                  <a:srgbClr val="9876AA"/>
                </a:solidFill>
              </a:rPr>
              <a:t>console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FFC66D"/>
                </a:solidFill>
              </a:rPr>
              <a:t>log</a:t>
            </a:r>
            <a:r>
              <a:rPr lang="en-US" b="1" dirty="0"/>
              <a:t>(</a:t>
            </a:r>
            <a:r>
              <a:rPr lang="en-US" b="1" i="1" dirty="0" err="1">
                <a:solidFill>
                  <a:srgbClr val="9876AA"/>
                </a:solidFill>
              </a:rPr>
              <a:t>firstNum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i="1" dirty="0" err="1">
                <a:solidFill>
                  <a:srgbClr val="9876AA"/>
                </a:solidFill>
              </a:rPr>
              <a:t>secondNum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i="1" dirty="0" err="1">
                <a:solidFill>
                  <a:srgbClr val="9876AA"/>
                </a:solidFill>
              </a:rPr>
              <a:t>thirdNum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i="1" dirty="0" err="1">
                <a:solidFill>
                  <a:srgbClr val="9876AA"/>
                </a:solidFill>
              </a:rPr>
              <a:t>fifthNum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2535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60648"/>
            <a:ext cx="7920880" cy="83099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Модули в </a:t>
            </a:r>
            <a:r>
              <a:rPr lang="en-US" sz="4800" b="1" dirty="0"/>
              <a:t>ES 6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3857609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23728" y="71244"/>
            <a:ext cx="4392488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Экспорт объявляемой сущности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" y="692696"/>
            <a:ext cx="898660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6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Подключаются модули через ключевое слово </a:t>
            </a:r>
            <a:r>
              <a:rPr lang="en-US" b="1" dirty="0">
                <a:solidFill>
                  <a:srgbClr val="C00000"/>
                </a:solidFill>
              </a:rPr>
              <a:t>import</a:t>
            </a:r>
            <a:r>
              <a:rPr lang="ru-RU" b="1" dirty="0"/>
              <a:t>.</a:t>
            </a:r>
          </a:p>
          <a:p>
            <a:r>
              <a:rPr lang="ru-RU" b="1" dirty="0"/>
              <a:t>Базовый синтаксис</a:t>
            </a:r>
            <a:r>
              <a:rPr lang="en-US" b="1" dirty="0"/>
              <a:t>  </a:t>
            </a:r>
            <a:r>
              <a:rPr lang="en-US" b="1" dirty="0">
                <a:solidFill>
                  <a:srgbClr val="C00000"/>
                </a:solidFill>
              </a:rPr>
              <a:t>import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&lt;</a:t>
            </a:r>
            <a:r>
              <a:rPr lang="uk-UA" b="1" dirty="0" err="1">
                <a:solidFill>
                  <a:srgbClr val="0070C0"/>
                </a:solidFill>
              </a:rPr>
              <a:t>любое</a:t>
            </a:r>
            <a:r>
              <a:rPr lang="ru-RU" b="1" dirty="0">
                <a:solidFill>
                  <a:srgbClr val="0070C0"/>
                </a:solidFill>
              </a:rPr>
              <a:t>_имя</a:t>
            </a:r>
            <a:r>
              <a:rPr lang="en-US" b="1" dirty="0">
                <a:solidFill>
                  <a:srgbClr val="0070C0"/>
                </a:solidFill>
              </a:rPr>
              <a:t>&gt; </a:t>
            </a:r>
            <a:r>
              <a:rPr lang="en-US" b="1" dirty="0">
                <a:solidFill>
                  <a:schemeClr val="accent2"/>
                </a:solidFill>
              </a:rPr>
              <a:t>from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uk-UA" b="1" dirty="0" err="1">
                <a:solidFill>
                  <a:srgbClr val="7030A0"/>
                </a:solidFill>
              </a:rPr>
              <a:t>путь_к_модулю</a:t>
            </a:r>
            <a:r>
              <a:rPr lang="en-US" b="1" dirty="0">
                <a:solidFill>
                  <a:srgbClr val="7030A0"/>
                </a:solidFill>
              </a:rPr>
              <a:t>&gt;</a:t>
            </a:r>
            <a:r>
              <a:rPr lang="ru-RU" b="1" dirty="0">
                <a:solidFill>
                  <a:srgbClr val="7030A0"/>
                </a:solidFill>
              </a:rPr>
              <a:t> </a:t>
            </a:r>
            <a:endParaRPr lang="da-DK" b="1" dirty="0">
              <a:solidFill>
                <a:srgbClr val="7030A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08720"/>
            <a:ext cx="8993979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29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35332"/>
            <a:ext cx="2880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 err="1"/>
              <a:t>Импорт</a:t>
            </a:r>
            <a:r>
              <a:rPr lang="uk-UA" b="1" dirty="0"/>
              <a:t> по</a:t>
            </a:r>
            <a:r>
              <a:rPr lang="en-US" b="1" dirty="0"/>
              <a:t> </a:t>
            </a:r>
            <a:r>
              <a:rPr lang="ru-RU" b="1" dirty="0"/>
              <a:t>умолчанию</a:t>
            </a:r>
            <a:endParaRPr lang="da-DK" b="1" dirty="0">
              <a:solidFill>
                <a:srgbClr val="7030A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48680"/>
            <a:ext cx="9036496" cy="415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3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7" y="188640"/>
            <a:ext cx="8957971" cy="476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96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052736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Если запустить код модуля - он просто выполняется</a:t>
            </a:r>
            <a:endParaRPr lang="da-DK" b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194480"/>
              </p:ext>
            </p:extLst>
          </p:nvPr>
        </p:nvGraphicFramePr>
        <p:xfrm>
          <a:off x="131676" y="188640"/>
          <a:ext cx="888064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648">
                  <a:extLst>
                    <a:ext uri="{9D8B030D-6E8A-4147-A177-3AD203B41FA5}">
                      <a16:colId xmlns:a16="http://schemas.microsoft.com/office/drawing/2014/main" val="10331938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---- base.js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console.log("in base.js");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69403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3645024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Будет</a:t>
            </a:r>
            <a:r>
              <a:rPr lang="en-US" b="1" dirty="0"/>
              <a:t> </a:t>
            </a:r>
            <a:r>
              <a:rPr lang="en-US" b="1" dirty="0" err="1"/>
              <a:t>ошибка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Runtime Error: variable undefined in strict mode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en-US" b="1" dirty="0" err="1"/>
              <a:t>так</a:t>
            </a:r>
            <a:r>
              <a:rPr lang="en-US" b="1" dirty="0"/>
              <a:t> </a:t>
            </a:r>
            <a:r>
              <a:rPr lang="en-US" b="1" dirty="0" err="1"/>
              <a:t>как</a:t>
            </a:r>
            <a:r>
              <a:rPr lang="en-US" b="1" dirty="0"/>
              <a:t> </a:t>
            </a:r>
            <a:r>
              <a:rPr lang="en-US" b="1" dirty="0" err="1"/>
              <a:t>модуль</a:t>
            </a:r>
            <a:r>
              <a:rPr lang="en-US" b="1" dirty="0"/>
              <a:t> </a:t>
            </a:r>
            <a:r>
              <a:rPr lang="en-US" b="1" dirty="0" err="1"/>
              <a:t>раб</a:t>
            </a:r>
            <a:r>
              <a:rPr lang="ru-RU" b="1" dirty="0"/>
              <a:t>о</a:t>
            </a:r>
            <a:r>
              <a:rPr lang="en-US" b="1" dirty="0" err="1"/>
              <a:t>тает</a:t>
            </a:r>
            <a:r>
              <a:rPr lang="en-US" b="1" dirty="0"/>
              <a:t> в </a:t>
            </a:r>
            <a:r>
              <a:rPr lang="ru-RU" b="1" dirty="0"/>
              <a:t>режиме</a:t>
            </a:r>
            <a:r>
              <a:rPr lang="en-US" b="1" dirty="0"/>
              <a:t> "use strict"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891374"/>
              </p:ext>
            </p:extLst>
          </p:nvPr>
        </p:nvGraphicFramePr>
        <p:xfrm>
          <a:off x="131676" y="2492896"/>
          <a:ext cx="88806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648">
                  <a:extLst>
                    <a:ext uri="{9D8B030D-6E8A-4147-A177-3AD203B41FA5}">
                      <a16:colId xmlns:a16="http://schemas.microsoft.com/office/drawing/2014/main" val="10331938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---- base.js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id = 99;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console.log("in base.js");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694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4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A392FE-B911-DC4B-8DCD-DEEBF7311051}"/>
              </a:ext>
            </a:extLst>
          </p:cNvPr>
          <p:cNvSpPr txBox="1"/>
          <p:nvPr/>
        </p:nvSpPr>
        <p:spPr>
          <a:xfrm>
            <a:off x="107504" y="260648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</a:t>
            </a:r>
            <a:r>
              <a:rPr lang="ru-RU" b="1" dirty="0"/>
              <a:t>Какой синтаксис используется для</a:t>
            </a:r>
            <a:r>
              <a:rPr lang="en-US" b="1" dirty="0"/>
              <a:t> </a:t>
            </a:r>
            <a:r>
              <a:rPr lang="ru-RU" b="1" dirty="0"/>
              <a:t>создания регулярных</a:t>
            </a:r>
            <a:r>
              <a:rPr lang="en-US" b="1" dirty="0"/>
              <a:t> </a:t>
            </a:r>
            <a:r>
              <a:rPr lang="ru-RU" b="1" dirty="0"/>
              <a:t>выражений?</a:t>
            </a:r>
            <a:r>
              <a:rPr lang="en-US" b="1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A89493-9E57-F04A-A144-8FEA99176525}"/>
              </a:ext>
            </a:extLst>
          </p:cNvPr>
          <p:cNvSpPr/>
          <p:nvPr/>
        </p:nvSpPr>
        <p:spPr>
          <a:xfrm>
            <a:off x="251520" y="906979"/>
            <a:ext cx="8712968" cy="1979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a.  new </a:t>
            </a:r>
            <a:r>
              <a:rPr lang="en-US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RegExpression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(pattern [, flags])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b.  new Expr(pattern)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c.  new </a:t>
            </a:r>
            <a:r>
              <a:rPr lang="en-US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RegExp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(pattern [, flags])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d.  new </a:t>
            </a:r>
            <a:r>
              <a:rPr lang="en-US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RegExp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(pattern1, pattern2)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e.  new </a:t>
            </a:r>
            <a:r>
              <a:rPr lang="en-US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StringExpression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(pattern [, flags])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AF1216-8A9A-C34B-94D0-A1959D67748E}"/>
              </a:ext>
            </a:extLst>
          </p:cNvPr>
          <p:cNvSpPr txBox="1"/>
          <p:nvPr/>
        </p:nvSpPr>
        <p:spPr>
          <a:xfrm>
            <a:off x="107504" y="3971313"/>
            <a:ext cx="845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</a:t>
            </a:r>
            <a:r>
              <a:rPr lang="ru-RU" b="1" dirty="0"/>
              <a:t>Какие флаги можно использовать в регулярных выражениях</a:t>
            </a:r>
            <a:r>
              <a:rPr lang="en-US" b="1" dirty="0"/>
              <a:t>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7FB12-0B60-3C43-A1D7-9AFBFD72EF7C}"/>
              </a:ext>
            </a:extLst>
          </p:cNvPr>
          <p:cNvSpPr txBox="1"/>
          <p:nvPr/>
        </p:nvSpPr>
        <p:spPr>
          <a:xfrm>
            <a:off x="251520" y="4581128"/>
            <a:ext cx="2390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a.    g, </a:t>
            </a:r>
            <a:r>
              <a:rPr lang="en-US" b="1" dirty="0" err="1"/>
              <a:t>i</a:t>
            </a:r>
            <a:r>
              <a:rPr lang="en-US" b="1" dirty="0"/>
              <a:t>   </a:t>
            </a:r>
          </a:p>
          <a:p>
            <a:r>
              <a:rPr lang="en-US" b="1" dirty="0"/>
              <a:t>b.    g, </a:t>
            </a:r>
            <a:r>
              <a:rPr lang="en-US" b="1" dirty="0" err="1"/>
              <a:t>i</a:t>
            </a:r>
            <a:r>
              <a:rPr lang="en-US" b="1" dirty="0"/>
              <a:t>, m </a:t>
            </a:r>
          </a:p>
          <a:p>
            <a:r>
              <a:rPr lang="en-US" b="1" dirty="0"/>
              <a:t>c.    s, v, g  </a:t>
            </a:r>
          </a:p>
          <a:p>
            <a:r>
              <a:rPr lang="en-US" b="1" dirty="0"/>
              <a:t>d.    d, s, v, g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0332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315" y="1715594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Выводится</a:t>
            </a:r>
            <a:r>
              <a:rPr lang="ru-RU" b="1" dirty="0"/>
              <a:t> 99</a:t>
            </a:r>
            <a:endParaRPr lang="da-DK" b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19051"/>
              </p:ext>
            </p:extLst>
          </p:nvPr>
        </p:nvGraphicFramePr>
        <p:xfrm>
          <a:off x="145487" y="559913"/>
          <a:ext cx="88806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316">
                  <a:extLst>
                    <a:ext uri="{9D8B030D-6E8A-4147-A177-3AD203B41FA5}">
                      <a16:colId xmlns:a16="http://schemas.microsoft.com/office/drawing/2014/main" val="103319380"/>
                    </a:ext>
                  </a:extLst>
                </a:gridCol>
                <a:gridCol w="4512332">
                  <a:extLst>
                    <a:ext uri="{9D8B030D-6E8A-4147-A177-3AD203B41FA5}">
                      <a16:colId xmlns:a16="http://schemas.microsoft.com/office/drawing/2014/main" val="3407587459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---- base.js</a:t>
                      </a:r>
                    </a:p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import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{id} from './module';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console.log(id);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----- </a:t>
                      </a:r>
                      <a:r>
                        <a:rPr lang="en-US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module.js</a:t>
                      </a:r>
                      <a:endParaRPr lang="en-US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69403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5487" y="3867298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Выводится</a:t>
            </a:r>
            <a:r>
              <a:rPr lang="ru-RU" b="1" dirty="0"/>
              <a:t> </a:t>
            </a:r>
            <a:r>
              <a:rPr lang="en-US" b="1" dirty="0"/>
              <a:t>Bill </a:t>
            </a:r>
            <a:r>
              <a:rPr lang="ru-RU" b="1" dirty="0"/>
              <a:t> - </a:t>
            </a:r>
            <a:r>
              <a:rPr lang="en-US" b="1" dirty="0"/>
              <a:t> 66</a:t>
            </a:r>
            <a:endParaRPr lang="da-DK" b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477346"/>
              </p:ext>
            </p:extLst>
          </p:nvPr>
        </p:nvGraphicFramePr>
        <p:xfrm>
          <a:off x="145487" y="2697480"/>
          <a:ext cx="88806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2617">
                  <a:extLst>
                    <a:ext uri="{9D8B030D-6E8A-4147-A177-3AD203B41FA5}">
                      <a16:colId xmlns:a16="http://schemas.microsoft.com/office/drawing/2014/main" val="103319380"/>
                    </a:ext>
                  </a:extLst>
                </a:gridCol>
                <a:gridCol w="3518031">
                  <a:extLst>
                    <a:ext uri="{9D8B030D-6E8A-4147-A177-3AD203B41FA5}">
                      <a16:colId xmlns:a16="http://schemas.microsoft.com/office/drawing/2014/main" val="3407587459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---- base.js</a:t>
                      </a:r>
                    </a:p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import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{age, name} from './module';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console.log(`${name}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${age}`);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----- </a:t>
                      </a:r>
                      <a:r>
                        <a:rPr lang="en-US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module.js</a:t>
                      </a:r>
                      <a:endParaRPr lang="en-US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6940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3CE59EC-8F75-5A44-A4A3-E4564146A48B}"/>
              </a:ext>
            </a:extLst>
          </p:cNvPr>
          <p:cNvSpPr txBox="1"/>
          <p:nvPr/>
        </p:nvSpPr>
        <p:spPr>
          <a:xfrm>
            <a:off x="121315" y="68970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Что лежит в</a:t>
            </a:r>
            <a:r>
              <a:rPr lang="en-US" b="1" dirty="0"/>
              <a:t> </a:t>
            </a:r>
            <a:r>
              <a:rPr lang="ru-RU" b="1" dirty="0"/>
              <a:t>файле </a:t>
            </a:r>
            <a:r>
              <a:rPr lang="en-US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module.js</a:t>
            </a: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59417-5C08-9646-99FF-1BDED37EB368}"/>
              </a:ext>
            </a:extLst>
          </p:cNvPr>
          <p:cNvSpPr txBox="1"/>
          <p:nvPr/>
        </p:nvSpPr>
        <p:spPr>
          <a:xfrm>
            <a:off x="4590062" y="918374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export</a:t>
            </a:r>
            <a:r>
              <a:rPr lang="en-US" b="1" dirty="0"/>
              <a:t> let id = 99;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23A4A-9652-1648-9C37-CA1DFE419C93}"/>
              </a:ext>
            </a:extLst>
          </p:cNvPr>
          <p:cNvSpPr txBox="1"/>
          <p:nvPr/>
        </p:nvSpPr>
        <p:spPr>
          <a:xfrm>
            <a:off x="5505249" y="2952898"/>
            <a:ext cx="349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export</a:t>
            </a:r>
            <a:r>
              <a:rPr lang="en-US" b="1" dirty="0"/>
              <a:t> let age = 66;</a:t>
            </a:r>
          </a:p>
          <a:p>
            <a:r>
              <a:rPr lang="en-US" b="1" dirty="0">
                <a:solidFill>
                  <a:srgbClr val="0070C0"/>
                </a:solidFill>
              </a:rPr>
              <a:t>export</a:t>
            </a:r>
            <a:r>
              <a:rPr lang="en-US" b="1" dirty="0"/>
              <a:t> let name = 'Bill'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0530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4951" y="2352655"/>
            <a:ext cx="49685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Выводится</a:t>
            </a:r>
            <a:r>
              <a:rPr lang="ru-RU" b="1" dirty="0"/>
              <a:t> </a:t>
            </a:r>
            <a:r>
              <a:rPr lang="en-US" b="1" dirty="0"/>
              <a:t>Bill has 66 years old</a:t>
            </a:r>
            <a:endParaRPr lang="da-DK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48289" y="5301208"/>
            <a:ext cx="6897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Выводится</a:t>
            </a:r>
            <a:r>
              <a:rPr lang="ru-RU" b="1" dirty="0"/>
              <a:t> </a:t>
            </a:r>
            <a:r>
              <a:rPr lang="en-US" b="1" dirty="0"/>
              <a:t>Runtime Error: </a:t>
            </a:r>
            <a:r>
              <a:rPr lang="en-US" b="1" dirty="0" err="1"/>
              <a:t>firstName</a:t>
            </a:r>
            <a:r>
              <a:rPr lang="en-US" b="1" dirty="0"/>
              <a:t> is undefined</a:t>
            </a:r>
            <a:endParaRPr lang="da-DK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61907"/>
            <a:ext cx="427409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----- module.js</a:t>
            </a:r>
          </a:p>
          <a:p>
            <a:r>
              <a:rPr lang="en-US" b="1" dirty="0">
                <a:solidFill>
                  <a:srgbClr val="0070C0"/>
                </a:solidFill>
              </a:rPr>
              <a:t>export</a:t>
            </a:r>
            <a:r>
              <a:rPr lang="en-US" b="1" dirty="0"/>
              <a:t> let age = 66;</a:t>
            </a:r>
          </a:p>
          <a:p>
            <a:r>
              <a:rPr lang="en-US" b="1" dirty="0">
                <a:solidFill>
                  <a:srgbClr val="0070C0"/>
                </a:solidFill>
              </a:rPr>
              <a:t>export</a:t>
            </a:r>
            <a:r>
              <a:rPr lang="en-US" b="1" dirty="0"/>
              <a:t> let </a:t>
            </a:r>
            <a:r>
              <a:rPr lang="en-US" b="1" dirty="0" err="1"/>
              <a:t>firstName</a:t>
            </a:r>
            <a:r>
              <a:rPr lang="en-US" b="1" dirty="0"/>
              <a:t> = 'Bill'</a:t>
            </a:r>
            <a:endParaRPr lang="da-DK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1991" y="1205682"/>
            <a:ext cx="687478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 base.js</a:t>
            </a:r>
          </a:p>
          <a:p>
            <a:r>
              <a:rPr lang="da-DK" b="1" dirty="0">
                <a:solidFill>
                  <a:srgbClr val="0070C0"/>
                </a:solidFill>
              </a:rPr>
              <a:t>import</a:t>
            </a:r>
            <a:r>
              <a:rPr lang="da-DK" b="1" dirty="0"/>
              <a:t> {age, firstName as name} from </a:t>
            </a:r>
            <a:r>
              <a:rPr lang="da-DK" b="1" dirty="0">
                <a:solidFill>
                  <a:srgbClr val="0070C0"/>
                </a:solidFill>
              </a:rPr>
              <a:t>'./module'</a:t>
            </a:r>
            <a:r>
              <a:rPr lang="da-DK" b="1" dirty="0"/>
              <a:t>;</a:t>
            </a:r>
          </a:p>
          <a:p>
            <a:r>
              <a:rPr lang="da-DK" b="1" dirty="0"/>
              <a:t>console.log(`${name} has ${age} years old`);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48289" y="4135944"/>
            <a:ext cx="687478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 base.js</a:t>
            </a:r>
          </a:p>
          <a:p>
            <a:r>
              <a:rPr lang="en-US" b="1" dirty="0">
                <a:solidFill>
                  <a:srgbClr val="0070C0"/>
                </a:solidFill>
              </a:rPr>
              <a:t>import</a:t>
            </a:r>
            <a:r>
              <a:rPr lang="en-US" b="1" dirty="0"/>
              <a:t> {age, </a:t>
            </a:r>
            <a:r>
              <a:rPr lang="en-US" b="1" dirty="0" err="1">
                <a:solidFill>
                  <a:srgbClr val="0070C0"/>
                </a:solidFill>
              </a:rPr>
              <a:t>firstName</a:t>
            </a:r>
            <a:r>
              <a:rPr lang="en-US" b="1" dirty="0">
                <a:solidFill>
                  <a:srgbClr val="0070C0"/>
                </a:solidFill>
              </a:rPr>
              <a:t> as name</a:t>
            </a:r>
            <a:r>
              <a:rPr lang="en-US" b="1" dirty="0"/>
              <a:t>} from './module';</a:t>
            </a:r>
          </a:p>
          <a:p>
            <a:r>
              <a:rPr lang="en-US" b="1" dirty="0"/>
              <a:t>console.log(`${</a:t>
            </a:r>
            <a:r>
              <a:rPr lang="en-US" b="1" dirty="0" err="1"/>
              <a:t>firstName</a:t>
            </a:r>
            <a:r>
              <a:rPr lang="en-US" b="1" dirty="0"/>
              <a:t>} has ${age} years old`);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75" y="364502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Внимание </a:t>
            </a:r>
            <a:r>
              <a:rPr lang="en-US" b="1" dirty="0">
                <a:solidFill>
                  <a:srgbClr val="C00000"/>
                </a:solidFill>
              </a:rPr>
              <a:t>!!!</a:t>
            </a:r>
            <a:endParaRPr lang="ru-RU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769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1991" y="4293096"/>
            <a:ext cx="496855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Очередность загрузки</a:t>
            </a:r>
          </a:p>
          <a:p>
            <a:endParaRPr lang="ru-RU" b="1" dirty="0"/>
          </a:p>
          <a:p>
            <a:endParaRPr lang="ru-RU" b="1" dirty="0"/>
          </a:p>
          <a:p>
            <a:endParaRPr lang="da-DK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1593667"/>
            <a:ext cx="499417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----- module.js</a:t>
            </a:r>
          </a:p>
          <a:p>
            <a:r>
              <a:rPr lang="en-US" b="1" dirty="0"/>
              <a:t>console.log(</a:t>
            </a:r>
            <a:r>
              <a:rPr lang="en-US" b="1" dirty="0">
                <a:solidFill>
                  <a:srgbClr val="00B0F0"/>
                </a:solidFill>
              </a:rPr>
              <a:t>'in module.js'</a:t>
            </a:r>
            <a:r>
              <a:rPr lang="en-US" b="1" dirty="0"/>
              <a:t>);</a:t>
            </a:r>
            <a:endParaRPr lang="ru-RU" b="1" dirty="0"/>
          </a:p>
          <a:p>
            <a:r>
              <a:rPr lang="en-US" b="1" dirty="0">
                <a:solidFill>
                  <a:srgbClr val="0070C0"/>
                </a:solidFill>
              </a:rPr>
              <a:t>export</a:t>
            </a:r>
            <a:r>
              <a:rPr lang="en-US" b="1" dirty="0"/>
              <a:t>  let age = 66;</a:t>
            </a:r>
            <a:endParaRPr lang="da-DK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0963" y="2708920"/>
            <a:ext cx="68747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 base.js</a:t>
            </a:r>
          </a:p>
          <a:p>
            <a:r>
              <a:rPr lang="da-DK" b="1" dirty="0"/>
              <a:t>console.log(</a:t>
            </a:r>
            <a:r>
              <a:rPr lang="da-DK" b="1" dirty="0">
                <a:solidFill>
                  <a:srgbClr val="00B050"/>
                </a:solidFill>
              </a:rPr>
              <a:t>'start base.js'</a:t>
            </a:r>
            <a:r>
              <a:rPr lang="da-DK" b="1" dirty="0"/>
              <a:t>);</a:t>
            </a:r>
          </a:p>
          <a:p>
            <a:r>
              <a:rPr lang="da-DK" b="1" dirty="0">
                <a:solidFill>
                  <a:srgbClr val="0070C0"/>
                </a:solidFill>
              </a:rPr>
              <a:t>import</a:t>
            </a:r>
            <a:r>
              <a:rPr lang="da-DK" b="1" dirty="0"/>
              <a:t> {age} from './module';</a:t>
            </a:r>
          </a:p>
          <a:p>
            <a:r>
              <a:rPr lang="da-DK" b="1" dirty="0"/>
              <a:t>console.log(</a:t>
            </a:r>
            <a:r>
              <a:rPr lang="da-DK" b="1" dirty="0">
                <a:solidFill>
                  <a:srgbClr val="00B050"/>
                </a:solidFill>
              </a:rPr>
              <a:t>'finish base.js'</a:t>
            </a:r>
            <a:r>
              <a:rPr lang="da-DK" b="1" dirty="0"/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964DCF-F148-8945-B86D-CD17D40E326B}"/>
              </a:ext>
            </a:extLst>
          </p:cNvPr>
          <p:cNvSpPr txBox="1"/>
          <p:nvPr/>
        </p:nvSpPr>
        <p:spPr>
          <a:xfrm>
            <a:off x="251520" y="260648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Какая будет очередность загрузки?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60880D-06FE-524E-B287-FCF1446F3D9E}"/>
              </a:ext>
            </a:extLst>
          </p:cNvPr>
          <p:cNvSpPr txBox="1"/>
          <p:nvPr/>
        </p:nvSpPr>
        <p:spPr>
          <a:xfrm>
            <a:off x="2181602" y="4570095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'in </a:t>
            </a:r>
            <a:r>
              <a:rPr lang="en-US" b="1" dirty="0" err="1">
                <a:solidFill>
                  <a:srgbClr val="00B0F0"/>
                </a:solidFill>
              </a:rPr>
              <a:t>module.js</a:t>
            </a:r>
            <a:r>
              <a:rPr lang="en-US" b="1" dirty="0">
                <a:solidFill>
                  <a:srgbClr val="00B0F0"/>
                </a:solidFill>
              </a:rPr>
              <a:t>'</a:t>
            </a:r>
            <a:endParaRPr lang="ru-RU" b="1" dirty="0"/>
          </a:p>
          <a:p>
            <a:r>
              <a:rPr lang="da-DK" b="1" dirty="0">
                <a:solidFill>
                  <a:srgbClr val="00B050"/>
                </a:solidFill>
              </a:rPr>
              <a:t>'start </a:t>
            </a:r>
            <a:r>
              <a:rPr lang="da-DK" b="1" dirty="0" err="1">
                <a:solidFill>
                  <a:srgbClr val="00B050"/>
                </a:solidFill>
              </a:rPr>
              <a:t>base.js</a:t>
            </a:r>
            <a:r>
              <a:rPr lang="da-DK" b="1" dirty="0">
                <a:solidFill>
                  <a:srgbClr val="00B050"/>
                </a:solidFill>
              </a:rPr>
              <a:t>'</a:t>
            </a:r>
            <a:endParaRPr lang="ru-RU" b="1" dirty="0"/>
          </a:p>
          <a:p>
            <a:r>
              <a:rPr lang="da-DK" b="1" dirty="0">
                <a:solidFill>
                  <a:srgbClr val="00B050"/>
                </a:solidFill>
              </a:rPr>
              <a:t>'finish </a:t>
            </a:r>
            <a:r>
              <a:rPr lang="da-DK" b="1" dirty="0" err="1">
                <a:solidFill>
                  <a:srgbClr val="00B050"/>
                </a:solidFill>
              </a:rPr>
              <a:t>base.js</a:t>
            </a:r>
            <a:r>
              <a:rPr lang="da-DK" b="1" dirty="0">
                <a:solidFill>
                  <a:srgbClr val="00B050"/>
                </a:solidFill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3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8290" y="2301926"/>
            <a:ext cx="25237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Выводится</a:t>
            </a:r>
            <a:r>
              <a:rPr lang="ru-RU" b="1" dirty="0"/>
              <a:t> </a:t>
            </a:r>
            <a:r>
              <a:rPr lang="en-US" b="1" dirty="0"/>
              <a:t>66 </a:t>
            </a:r>
            <a:endParaRPr lang="da-DK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68137" y="4854961"/>
            <a:ext cx="26038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Выводится</a:t>
            </a:r>
            <a:r>
              <a:rPr lang="ru-RU" b="1" dirty="0"/>
              <a:t> </a:t>
            </a:r>
            <a:r>
              <a:rPr lang="en-US" b="1" dirty="0"/>
              <a:t>66</a:t>
            </a:r>
            <a:endParaRPr lang="da-DK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0402" y="182625"/>
            <a:ext cx="427409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----- module.js</a:t>
            </a:r>
          </a:p>
          <a:p>
            <a:r>
              <a:rPr lang="en-US" b="1" dirty="0"/>
              <a:t>let age = 66;</a:t>
            </a:r>
          </a:p>
          <a:p>
            <a:r>
              <a:rPr lang="en-US" b="1" dirty="0">
                <a:solidFill>
                  <a:srgbClr val="0070C0"/>
                </a:solidFill>
              </a:rPr>
              <a:t>export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default</a:t>
            </a:r>
            <a:r>
              <a:rPr lang="en-US" b="1" dirty="0"/>
              <a:t> age;</a:t>
            </a:r>
            <a:endParaRPr lang="da-DK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48289" y="1196835"/>
            <a:ext cx="680620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 base.js</a:t>
            </a:r>
          </a:p>
          <a:p>
            <a:r>
              <a:rPr lang="en-US" b="1" dirty="0">
                <a:solidFill>
                  <a:srgbClr val="0070C0"/>
                </a:solidFill>
              </a:rPr>
              <a:t>import</a:t>
            </a:r>
            <a:r>
              <a:rPr lang="en-US" b="1" dirty="0"/>
              <a:t> </a:t>
            </a:r>
            <a:r>
              <a:rPr lang="en-US" b="1" dirty="0" err="1"/>
              <a:t>someValue</a:t>
            </a:r>
            <a:r>
              <a:rPr lang="en-US" b="1" dirty="0"/>
              <a:t> from './module';</a:t>
            </a:r>
          </a:p>
          <a:p>
            <a:r>
              <a:rPr lang="en-US" b="1" dirty="0"/>
              <a:t>console.log(</a:t>
            </a:r>
            <a:r>
              <a:rPr lang="en-US" b="1" dirty="0" err="1"/>
              <a:t>someValue</a:t>
            </a:r>
            <a:r>
              <a:rPr lang="en-US" b="1" dirty="0"/>
              <a:t>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79712" y="3645024"/>
            <a:ext cx="687478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 base.js</a:t>
            </a:r>
          </a:p>
          <a:p>
            <a:r>
              <a:rPr lang="en-US" b="1" dirty="0">
                <a:solidFill>
                  <a:srgbClr val="0070C0"/>
                </a:solidFill>
              </a:rPr>
              <a:t>import</a:t>
            </a:r>
            <a:r>
              <a:rPr lang="en-US" b="1" dirty="0"/>
              <a:t> {</a:t>
            </a:r>
            <a:r>
              <a:rPr lang="en-US" b="1" dirty="0">
                <a:solidFill>
                  <a:srgbClr val="C00000"/>
                </a:solidFill>
              </a:rPr>
              <a:t>default as </a:t>
            </a:r>
            <a:r>
              <a:rPr lang="en-US" b="1" dirty="0" err="1">
                <a:solidFill>
                  <a:srgbClr val="C00000"/>
                </a:solidFill>
              </a:rPr>
              <a:t>someValue</a:t>
            </a:r>
            <a:r>
              <a:rPr lang="en-US" b="1" dirty="0"/>
              <a:t>} from './module';</a:t>
            </a:r>
          </a:p>
          <a:p>
            <a:r>
              <a:rPr lang="en-US" b="1" dirty="0"/>
              <a:t>console.log(</a:t>
            </a:r>
            <a:r>
              <a:rPr lang="en-US" b="1" dirty="0" err="1"/>
              <a:t>someValue</a:t>
            </a:r>
            <a:r>
              <a:rPr lang="en-US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78126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0560" y="2509808"/>
            <a:ext cx="29414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Выводится</a:t>
            </a:r>
            <a:r>
              <a:rPr lang="ru-RU" b="1" dirty="0"/>
              <a:t> </a:t>
            </a:r>
            <a:r>
              <a:rPr lang="en-US" b="1" dirty="0"/>
              <a:t>undefined </a:t>
            </a:r>
            <a:endParaRPr lang="da-DK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7907" y="190154"/>
            <a:ext cx="427409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----- module.js</a:t>
            </a:r>
          </a:p>
          <a:p>
            <a:r>
              <a:rPr lang="en-US" b="1" dirty="0"/>
              <a:t>let age = 66;</a:t>
            </a:r>
          </a:p>
          <a:p>
            <a:r>
              <a:rPr lang="en-US" b="1" dirty="0"/>
              <a:t>let name  = "Bill";</a:t>
            </a:r>
          </a:p>
          <a:p>
            <a:r>
              <a:rPr lang="en-US" b="1" dirty="0">
                <a:solidFill>
                  <a:srgbClr val="0070C0"/>
                </a:solidFill>
              </a:rPr>
              <a:t>export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{name, age}</a:t>
            </a:r>
            <a:r>
              <a:rPr lang="en-US" b="1" dirty="0"/>
              <a:t>;</a:t>
            </a:r>
            <a:endParaRPr lang="da-DK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59266" y="1484537"/>
            <a:ext cx="680620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 base.js</a:t>
            </a:r>
          </a:p>
          <a:p>
            <a:r>
              <a:rPr lang="en-US" b="1" dirty="0">
                <a:solidFill>
                  <a:srgbClr val="0070C0"/>
                </a:solidFill>
              </a:rPr>
              <a:t>import</a:t>
            </a:r>
            <a:r>
              <a:rPr lang="en-US" b="1" dirty="0"/>
              <a:t> </a:t>
            </a:r>
            <a:r>
              <a:rPr lang="en-US" b="1" dirty="0" err="1"/>
              <a:t>someValue</a:t>
            </a:r>
            <a:r>
              <a:rPr lang="en-US" b="1" dirty="0"/>
              <a:t> from './module';</a:t>
            </a:r>
          </a:p>
          <a:p>
            <a:r>
              <a:rPr lang="en-US" b="1" dirty="0"/>
              <a:t>console.log(</a:t>
            </a:r>
            <a:r>
              <a:rPr lang="en-US" b="1" dirty="0" err="1"/>
              <a:t>someValue</a:t>
            </a:r>
            <a:r>
              <a:rPr lang="en-US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30070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0560" y="2509808"/>
            <a:ext cx="29414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Выводится</a:t>
            </a:r>
            <a:r>
              <a:rPr lang="ru-RU" b="1" dirty="0"/>
              <a:t> </a:t>
            </a:r>
            <a:r>
              <a:rPr lang="en-US" b="1" dirty="0"/>
              <a:t>Bill </a:t>
            </a:r>
            <a:endParaRPr lang="da-DK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5898" y="190154"/>
            <a:ext cx="470614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----- module.js</a:t>
            </a:r>
          </a:p>
          <a:p>
            <a:r>
              <a:rPr lang="en-US" b="1" dirty="0"/>
              <a:t>let age = 66;</a:t>
            </a:r>
          </a:p>
          <a:p>
            <a:r>
              <a:rPr lang="en-US" b="1" dirty="0"/>
              <a:t>let name  = "Bill";</a:t>
            </a:r>
          </a:p>
          <a:p>
            <a:r>
              <a:rPr lang="en-US" b="1" dirty="0">
                <a:solidFill>
                  <a:srgbClr val="0070C0"/>
                </a:solidFill>
              </a:rPr>
              <a:t>export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{name as default, age}</a:t>
            </a:r>
            <a:r>
              <a:rPr lang="en-US" b="1" dirty="0">
                <a:solidFill>
                  <a:srgbClr val="0070C0"/>
                </a:solidFill>
              </a:rPr>
              <a:t>;</a:t>
            </a:r>
            <a:endParaRPr lang="da-DK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59266" y="1484537"/>
            <a:ext cx="680620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 base.js</a:t>
            </a:r>
          </a:p>
          <a:p>
            <a:r>
              <a:rPr lang="en-US" b="1" dirty="0">
                <a:solidFill>
                  <a:srgbClr val="0070C0"/>
                </a:solidFill>
              </a:rPr>
              <a:t>import</a:t>
            </a:r>
            <a:r>
              <a:rPr lang="en-US" b="1" dirty="0"/>
              <a:t> </a:t>
            </a:r>
            <a:r>
              <a:rPr lang="en-US" b="1" err="1"/>
              <a:t>someValue</a:t>
            </a:r>
            <a:r>
              <a:rPr lang="en-US" b="1"/>
              <a:t> from </a:t>
            </a:r>
            <a:r>
              <a:rPr lang="en-US" b="1" dirty="0"/>
              <a:t>'./module';</a:t>
            </a:r>
          </a:p>
          <a:p>
            <a:r>
              <a:rPr lang="en-US" b="1" dirty="0"/>
              <a:t>console.log(</a:t>
            </a:r>
            <a:r>
              <a:rPr lang="en-US" b="1" dirty="0" err="1"/>
              <a:t>someValue</a:t>
            </a:r>
            <a:r>
              <a:rPr lang="en-US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7268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0294" y="3212976"/>
            <a:ext cx="394959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Выводится</a:t>
            </a:r>
            <a:r>
              <a:rPr lang="ru-RU" b="1" dirty="0"/>
              <a:t> </a:t>
            </a:r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746120"/>
            <a:ext cx="470614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----- module.js</a:t>
            </a:r>
          </a:p>
          <a:p>
            <a:r>
              <a:rPr lang="en-US" b="1" dirty="0"/>
              <a:t>let age = 66;</a:t>
            </a:r>
          </a:p>
          <a:p>
            <a:r>
              <a:rPr lang="en-US" b="1" dirty="0"/>
              <a:t>let name  = "Bill";</a:t>
            </a:r>
          </a:p>
          <a:p>
            <a:r>
              <a:rPr lang="en-US" b="1" dirty="0">
                <a:solidFill>
                  <a:srgbClr val="0070C0"/>
                </a:solidFill>
              </a:rPr>
              <a:t>export</a:t>
            </a:r>
            <a:r>
              <a:rPr lang="en-US" b="1" dirty="0"/>
              <a:t> {name, age};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60294" y="2060848"/>
            <a:ext cx="680620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 base.js</a:t>
            </a:r>
          </a:p>
          <a:p>
            <a:r>
              <a:rPr lang="en-US" b="1" dirty="0">
                <a:solidFill>
                  <a:srgbClr val="0070C0"/>
                </a:solidFill>
              </a:rPr>
              <a:t>import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* </a:t>
            </a:r>
            <a:r>
              <a:rPr lang="en-US" b="1" dirty="0">
                <a:solidFill>
                  <a:srgbClr val="0070C0"/>
                </a:solidFill>
              </a:rPr>
              <a:t>as values</a:t>
            </a:r>
            <a:r>
              <a:rPr lang="en-US" b="1" dirty="0"/>
              <a:t> from './module';</a:t>
            </a:r>
          </a:p>
          <a:p>
            <a:r>
              <a:rPr lang="en-US" b="1" dirty="0"/>
              <a:t>console.log(values);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A4828D-7B57-7947-9E8C-0AB49C408D0D}"/>
              </a:ext>
            </a:extLst>
          </p:cNvPr>
          <p:cNvSpPr txBox="1"/>
          <p:nvPr/>
        </p:nvSpPr>
        <p:spPr>
          <a:xfrm>
            <a:off x="467544" y="147990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Что выведется?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AC43E7-3C70-174F-A56B-6FB58EDB984F}"/>
              </a:ext>
            </a:extLst>
          </p:cNvPr>
          <p:cNvSpPr txBox="1"/>
          <p:nvPr/>
        </p:nvSpPr>
        <p:spPr>
          <a:xfrm>
            <a:off x="1763688" y="3489975"/>
            <a:ext cx="3313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en-US" b="1" dirty="0"/>
              <a:t>{</a:t>
            </a:r>
            <a:endParaRPr lang="ru-RU" b="1" dirty="0"/>
          </a:p>
          <a:p>
            <a:pPr lvl="2"/>
            <a:r>
              <a:rPr lang="en-US" b="1" dirty="0"/>
              <a:t>    age: 66,</a:t>
            </a:r>
          </a:p>
          <a:p>
            <a:pPr lvl="2"/>
            <a:r>
              <a:rPr lang="en-US" b="1" dirty="0"/>
              <a:t>    name: 'Bill'</a:t>
            </a:r>
          </a:p>
          <a:p>
            <a:pPr lvl="2"/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2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0559" y="2509808"/>
            <a:ext cx="6723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Выводится</a:t>
            </a:r>
            <a:r>
              <a:rPr lang="ru-RU" b="1" dirty="0"/>
              <a:t> </a:t>
            </a:r>
            <a:r>
              <a:rPr lang="en-US" b="1" dirty="0"/>
              <a:t> Runtime error: age is read only</a:t>
            </a:r>
            <a:endParaRPr lang="da-DK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78033"/>
            <a:ext cx="47061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----- module.js</a:t>
            </a:r>
          </a:p>
          <a:p>
            <a:r>
              <a:rPr lang="en-US" b="1" dirty="0">
                <a:solidFill>
                  <a:srgbClr val="0070C0"/>
                </a:solidFill>
              </a:rPr>
              <a:t>export</a:t>
            </a:r>
            <a:r>
              <a:rPr lang="en-US" b="1" dirty="0"/>
              <a:t> let age = 66;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7704" y="1052736"/>
            <a:ext cx="680620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 base.js</a:t>
            </a:r>
          </a:p>
          <a:p>
            <a:r>
              <a:rPr lang="en-US" b="1" dirty="0">
                <a:solidFill>
                  <a:srgbClr val="0070C0"/>
                </a:solidFill>
              </a:rPr>
              <a:t>import</a:t>
            </a:r>
            <a:r>
              <a:rPr lang="en-US" b="1" dirty="0"/>
              <a:t>  {age} from './module';</a:t>
            </a:r>
          </a:p>
          <a:p>
            <a:r>
              <a:rPr lang="en-US" b="1" dirty="0">
                <a:solidFill>
                  <a:srgbClr val="00B050"/>
                </a:solidFill>
              </a:rPr>
              <a:t>age = 100;</a:t>
            </a:r>
          </a:p>
          <a:p>
            <a:r>
              <a:rPr lang="en-US" b="1" dirty="0"/>
              <a:t>console.log(age);</a:t>
            </a:r>
          </a:p>
        </p:txBody>
      </p:sp>
    </p:spTree>
    <p:extLst>
      <p:ext uri="{BB962C8B-B14F-4D97-AF65-F5344CB8AC3E}">
        <p14:creationId xmlns:p14="http://schemas.microsoft.com/office/powerpoint/2010/main" val="2550189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3962" y="3501008"/>
            <a:ext cx="6723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Выводится</a:t>
            </a:r>
            <a:endParaRPr lang="da-DK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25319" y="632591"/>
            <a:ext cx="470614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----- module.js</a:t>
            </a:r>
          </a:p>
          <a:p>
            <a:r>
              <a:rPr lang="en-US" b="1" dirty="0">
                <a:solidFill>
                  <a:srgbClr val="0070C0"/>
                </a:solidFill>
              </a:rPr>
              <a:t>export </a:t>
            </a:r>
            <a:r>
              <a:rPr lang="en-US" b="1" dirty="0"/>
              <a:t>let </a:t>
            </a:r>
            <a:r>
              <a:rPr lang="en-US" b="1" dirty="0" err="1"/>
              <a:t>ob</a:t>
            </a:r>
            <a:r>
              <a:rPr lang="en-US" b="1" dirty="0"/>
              <a:t> = {</a:t>
            </a:r>
          </a:p>
          <a:p>
            <a:r>
              <a:rPr lang="en-US" b="1" dirty="0"/>
              <a:t>        age: 66</a:t>
            </a:r>
          </a:p>
          <a:p>
            <a:r>
              <a:rPr lang="en-US" b="1" dirty="0"/>
              <a:t>};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3962" y="1988840"/>
            <a:ext cx="680620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 base.js</a:t>
            </a:r>
          </a:p>
          <a:p>
            <a:r>
              <a:rPr lang="en-US" b="1" dirty="0">
                <a:solidFill>
                  <a:srgbClr val="0070C0"/>
                </a:solidFill>
              </a:rPr>
              <a:t>import</a:t>
            </a:r>
            <a:r>
              <a:rPr lang="en-US" b="1" dirty="0"/>
              <a:t>  {</a:t>
            </a:r>
            <a:r>
              <a:rPr lang="en-US" b="1" dirty="0" err="1"/>
              <a:t>ob</a:t>
            </a:r>
            <a:r>
              <a:rPr lang="en-US" b="1" dirty="0"/>
              <a:t>} from './module';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ob.age</a:t>
            </a:r>
            <a:r>
              <a:rPr lang="en-US" b="1" dirty="0">
                <a:solidFill>
                  <a:srgbClr val="00B050"/>
                </a:solidFill>
              </a:rPr>
              <a:t> = 100;</a:t>
            </a:r>
          </a:p>
          <a:p>
            <a:r>
              <a:rPr lang="en-US" b="1" dirty="0"/>
              <a:t>console.log(</a:t>
            </a:r>
            <a:r>
              <a:rPr lang="en-US" b="1" dirty="0" err="1"/>
              <a:t>ob.age</a:t>
            </a:r>
            <a:r>
              <a:rPr lang="en-US" b="1" dirty="0"/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C835C0-C551-4B4F-84B8-8A20838C847F}"/>
              </a:ext>
            </a:extLst>
          </p:cNvPr>
          <p:cNvSpPr txBox="1"/>
          <p:nvPr/>
        </p:nvSpPr>
        <p:spPr>
          <a:xfrm>
            <a:off x="625319" y="8332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Что выведет?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0CAB4-F993-8249-B210-F07CC5C27932}"/>
              </a:ext>
            </a:extLst>
          </p:cNvPr>
          <p:cNvSpPr txBox="1"/>
          <p:nvPr/>
        </p:nvSpPr>
        <p:spPr>
          <a:xfrm>
            <a:off x="3347864" y="35010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8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840" y="3955123"/>
            <a:ext cx="6723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Выводится</a:t>
            </a:r>
            <a:r>
              <a:rPr lang="ru-RU" b="1" dirty="0"/>
              <a:t> </a:t>
            </a:r>
            <a:r>
              <a:rPr lang="en-US" b="1" dirty="0"/>
              <a:t> 1000</a:t>
            </a:r>
          </a:p>
          <a:p>
            <a:r>
              <a:rPr lang="en-US" b="1" dirty="0"/>
              <a:t>           1000</a:t>
            </a:r>
            <a:endParaRPr lang="da-DK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3246" y="253097"/>
            <a:ext cx="47061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----- module.js</a:t>
            </a:r>
          </a:p>
          <a:p>
            <a:r>
              <a:rPr lang="en-US" b="1" dirty="0">
                <a:solidFill>
                  <a:srgbClr val="0070C0"/>
                </a:solidFill>
              </a:rPr>
              <a:t>export </a:t>
            </a:r>
            <a:r>
              <a:rPr lang="en-US" b="1" dirty="0"/>
              <a:t>let </a:t>
            </a:r>
            <a:r>
              <a:rPr lang="en-US" b="1" dirty="0" err="1"/>
              <a:t>ob</a:t>
            </a:r>
            <a:r>
              <a:rPr lang="en-US" b="1" dirty="0"/>
              <a:t> = {</a:t>
            </a:r>
          </a:p>
          <a:p>
            <a:r>
              <a:rPr lang="en-US" b="1" dirty="0"/>
              <a:t>	age: 66</a:t>
            </a:r>
          </a:p>
          <a:p>
            <a:r>
              <a:rPr lang="en-US" b="1" dirty="0"/>
              <a:t>};</a:t>
            </a:r>
          </a:p>
          <a:p>
            <a:r>
              <a:rPr lang="en-US" b="1" dirty="0">
                <a:solidFill>
                  <a:srgbClr val="0070C0"/>
                </a:solidFill>
              </a:rPr>
              <a:t>export</a:t>
            </a:r>
            <a:r>
              <a:rPr lang="en-US" b="1" dirty="0"/>
              <a:t> function </a:t>
            </a:r>
            <a:r>
              <a:rPr lang="en-US" b="1" dirty="0" err="1"/>
              <a:t>showAge</a:t>
            </a:r>
            <a:r>
              <a:rPr lang="en-US" b="1" dirty="0"/>
              <a:t>(){</a:t>
            </a:r>
          </a:p>
          <a:p>
            <a:r>
              <a:rPr lang="en-US" b="1" dirty="0"/>
              <a:t>    console.log(</a:t>
            </a:r>
            <a:r>
              <a:rPr lang="en-US" b="1" dirty="0" err="1"/>
              <a:t>ob.age</a:t>
            </a:r>
            <a:r>
              <a:rPr lang="en-US" b="1" dirty="0"/>
              <a:t>);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2840" y="2348880"/>
            <a:ext cx="680620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 base.js</a:t>
            </a:r>
          </a:p>
          <a:p>
            <a:r>
              <a:rPr lang="en-US" b="1" dirty="0">
                <a:solidFill>
                  <a:srgbClr val="0070C0"/>
                </a:solidFill>
              </a:rPr>
              <a:t>import</a:t>
            </a:r>
            <a:r>
              <a:rPr lang="en-US" b="1" dirty="0"/>
              <a:t>  {</a:t>
            </a:r>
            <a:r>
              <a:rPr lang="en-US" b="1" dirty="0" err="1">
                <a:solidFill>
                  <a:srgbClr val="C00000"/>
                </a:solidFill>
              </a:rPr>
              <a:t>ob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showAge</a:t>
            </a:r>
            <a:r>
              <a:rPr lang="en-US" b="1" dirty="0"/>
              <a:t>} from './module';</a:t>
            </a:r>
          </a:p>
          <a:p>
            <a:r>
              <a:rPr lang="en-US" b="1" dirty="0" err="1"/>
              <a:t>ob.age</a:t>
            </a:r>
            <a:r>
              <a:rPr lang="en-US" b="1" dirty="0"/>
              <a:t> = 1000;</a:t>
            </a:r>
          </a:p>
          <a:p>
            <a:r>
              <a:rPr lang="en-US" b="1" dirty="0" err="1">
                <a:solidFill>
                  <a:srgbClr val="C00000"/>
                </a:solidFill>
              </a:rPr>
              <a:t>showAge</a:t>
            </a:r>
            <a:r>
              <a:rPr lang="en-US" b="1" dirty="0"/>
              <a:t>();</a:t>
            </a:r>
          </a:p>
          <a:p>
            <a:r>
              <a:rPr lang="en-US" b="1" dirty="0"/>
              <a:t>console.log(</a:t>
            </a:r>
            <a:r>
              <a:rPr lang="en-US" b="1" dirty="0" err="1"/>
              <a:t>ob.age</a:t>
            </a:r>
            <a:r>
              <a:rPr lang="en-US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8760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A392FE-B911-DC4B-8DCD-DEEBF7311051}"/>
              </a:ext>
            </a:extLst>
          </p:cNvPr>
          <p:cNvSpPr txBox="1"/>
          <p:nvPr/>
        </p:nvSpPr>
        <p:spPr>
          <a:xfrm>
            <a:off x="107504" y="260648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3. Какой вариант строк совпадет с регулярным выражением </a:t>
            </a:r>
            <a:r>
              <a:rPr lang="ru-RU" b="1" dirty="0" err="1">
                <a:solidFill>
                  <a:schemeClr val="accent1"/>
                </a:solidFill>
              </a:rPr>
              <a:t>gr</a:t>
            </a:r>
            <a:r>
              <a:rPr lang="ru-RU" b="1" dirty="0">
                <a:solidFill>
                  <a:schemeClr val="accent1"/>
                </a:solidFill>
              </a:rPr>
              <a:t>[</a:t>
            </a:r>
            <a:r>
              <a:rPr lang="ru-RU" b="1" dirty="0" err="1">
                <a:solidFill>
                  <a:schemeClr val="accent1"/>
                </a:solidFill>
              </a:rPr>
              <a:t>ea</a:t>
            </a:r>
            <a:r>
              <a:rPr lang="ru-RU" b="1" dirty="0">
                <a:solidFill>
                  <a:schemeClr val="accent1"/>
                </a:solidFill>
              </a:rPr>
              <a:t>]</a:t>
            </a:r>
            <a:r>
              <a:rPr lang="ru-RU" b="1" dirty="0" err="1">
                <a:solidFill>
                  <a:schemeClr val="accent1"/>
                </a:solidFill>
              </a:rPr>
              <a:t>y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A89493-9E57-F04A-A144-8FEA99176525}"/>
              </a:ext>
            </a:extLst>
          </p:cNvPr>
          <p:cNvSpPr/>
          <p:nvPr/>
        </p:nvSpPr>
        <p:spPr>
          <a:xfrm>
            <a:off x="251520" y="906979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a. </a:t>
            </a:r>
            <a:r>
              <a:rPr lang="en-US" b="1" dirty="0" err="1"/>
              <a:t>greay</a:t>
            </a:r>
            <a:r>
              <a:rPr lang="en-US" b="1" dirty="0"/>
              <a:t>   </a:t>
            </a:r>
          </a:p>
          <a:p>
            <a:r>
              <a:rPr lang="en-US" b="1" dirty="0"/>
              <a:t>b. grey </a:t>
            </a:r>
          </a:p>
          <a:p>
            <a:r>
              <a:rPr lang="en-US" b="1" dirty="0"/>
              <a:t>c. grey, gray  </a:t>
            </a:r>
          </a:p>
          <a:p>
            <a:r>
              <a:rPr lang="en-US" b="1" dirty="0"/>
              <a:t>d. gray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AF1216-8A9A-C34B-94D0-A1959D67748E}"/>
              </a:ext>
            </a:extLst>
          </p:cNvPr>
          <p:cNvSpPr txBox="1"/>
          <p:nvPr/>
        </p:nvSpPr>
        <p:spPr>
          <a:xfrm>
            <a:off x="107504" y="3971313"/>
            <a:ext cx="556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4. Какой записи равносилен паттерн \</a:t>
            </a:r>
            <a:r>
              <a:rPr lang="ru-RU" b="1" dirty="0" err="1"/>
              <a:t>w</a:t>
            </a:r>
            <a:r>
              <a:rPr lang="ru-RU" b="1" dirty="0"/>
              <a:t>?</a:t>
            </a:r>
            <a:r>
              <a:rPr lang="en-US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7FB12-0B60-3C43-A1D7-9AFBFD72EF7C}"/>
              </a:ext>
            </a:extLst>
          </p:cNvPr>
          <p:cNvSpPr txBox="1"/>
          <p:nvPr/>
        </p:nvSpPr>
        <p:spPr>
          <a:xfrm>
            <a:off x="251520" y="4581128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a. [a-</a:t>
            </a:r>
            <a:r>
              <a:rPr lang="en-US" b="1" dirty="0" err="1"/>
              <a:t>zA</a:t>
            </a:r>
            <a:r>
              <a:rPr lang="en-US" b="1" dirty="0"/>
              <a:t>-Z]   </a:t>
            </a:r>
          </a:p>
          <a:p>
            <a:r>
              <a:rPr lang="en-US" b="1" dirty="0"/>
              <a:t>b. [a-zA-Z0-9_]</a:t>
            </a:r>
          </a:p>
          <a:p>
            <a:r>
              <a:rPr lang="en-US" b="1" dirty="0"/>
              <a:t>c. [a-zA-Z0-9]</a:t>
            </a:r>
          </a:p>
          <a:p>
            <a:r>
              <a:rPr lang="en-US" b="1" dirty="0"/>
              <a:t>d. [a-zA-Z0-9  _]</a:t>
            </a:r>
          </a:p>
        </p:txBody>
      </p:sp>
    </p:spTree>
    <p:extLst>
      <p:ext uri="{BB962C8B-B14F-4D97-AF65-F5344CB8AC3E}">
        <p14:creationId xmlns:p14="http://schemas.microsoft.com/office/powerpoint/2010/main" val="866165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1920" y="4553253"/>
            <a:ext cx="6723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Выводится</a:t>
            </a:r>
            <a:r>
              <a:rPr lang="ru-RU" b="1" dirty="0"/>
              <a:t> </a:t>
            </a:r>
            <a:r>
              <a:rPr lang="en-US" b="1" dirty="0"/>
              <a:t>show</a:t>
            </a:r>
          </a:p>
          <a:p>
            <a:r>
              <a:rPr lang="en-US" b="1" dirty="0"/>
              <a:t>	   </a:t>
            </a:r>
            <a:r>
              <a:rPr lang="en-US" b="1"/>
              <a:t>updated show</a:t>
            </a:r>
            <a:endParaRPr lang="da-DK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188640"/>
            <a:ext cx="542622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----- module.js</a:t>
            </a:r>
          </a:p>
          <a:p>
            <a:r>
              <a:rPr lang="en-US" b="1" dirty="0">
                <a:solidFill>
                  <a:srgbClr val="0070C0"/>
                </a:solidFill>
              </a:rPr>
              <a:t>export</a:t>
            </a:r>
            <a:r>
              <a:rPr lang="en-US" b="1" dirty="0"/>
              <a:t> function </a:t>
            </a:r>
            <a:r>
              <a:rPr lang="en-US" b="1" dirty="0">
                <a:solidFill>
                  <a:srgbClr val="C00000"/>
                </a:solidFill>
              </a:rPr>
              <a:t>show</a:t>
            </a:r>
            <a:r>
              <a:rPr lang="en-US" b="1" dirty="0"/>
              <a:t> () {</a:t>
            </a:r>
          </a:p>
          <a:p>
            <a:r>
              <a:rPr lang="en-US" b="1" dirty="0"/>
              <a:t>     console.log(</a:t>
            </a:r>
            <a:r>
              <a:rPr lang="en-US" b="1" dirty="0">
                <a:solidFill>
                  <a:srgbClr val="00B050"/>
                </a:solidFill>
              </a:rPr>
              <a:t>'show'</a:t>
            </a:r>
            <a:r>
              <a:rPr lang="en-US" b="1" dirty="0"/>
              <a:t>);</a:t>
            </a:r>
          </a:p>
          <a:p>
            <a:r>
              <a:rPr lang="en-US" b="1" dirty="0"/>
              <a:t>};</a:t>
            </a:r>
          </a:p>
          <a:p>
            <a:r>
              <a:rPr lang="en-US" b="1" dirty="0">
                <a:solidFill>
                  <a:srgbClr val="0070C0"/>
                </a:solidFill>
              </a:rPr>
              <a:t>export</a:t>
            </a:r>
            <a:r>
              <a:rPr lang="en-US" b="1" dirty="0"/>
              <a:t> function </a:t>
            </a:r>
            <a:r>
              <a:rPr lang="en-US" b="1" dirty="0" err="1">
                <a:solidFill>
                  <a:srgbClr val="C00000"/>
                </a:solidFill>
              </a:rPr>
              <a:t>updateShow</a:t>
            </a:r>
            <a:r>
              <a:rPr lang="en-US" b="1" dirty="0"/>
              <a:t>()</a:t>
            </a:r>
            <a:r>
              <a:rPr lang="ru-RU" b="1" dirty="0"/>
              <a:t> </a:t>
            </a:r>
            <a:r>
              <a:rPr lang="en-US" b="1" dirty="0"/>
              <a:t>{</a:t>
            </a:r>
          </a:p>
          <a:p>
            <a:r>
              <a:rPr lang="en-US" b="1" dirty="0"/>
              <a:t>    show = function(){</a:t>
            </a:r>
          </a:p>
          <a:p>
            <a:r>
              <a:rPr lang="en-US" b="1" dirty="0"/>
              <a:t>        console.log(</a:t>
            </a:r>
            <a:r>
              <a:rPr lang="en-US" b="1" dirty="0">
                <a:solidFill>
                  <a:srgbClr val="7030A0"/>
                </a:solidFill>
              </a:rPr>
              <a:t>'Updated show'</a:t>
            </a:r>
            <a:r>
              <a:rPr lang="en-US" b="1" dirty="0"/>
              <a:t>);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7704" y="2924944"/>
            <a:ext cx="680620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 base.js</a:t>
            </a:r>
          </a:p>
          <a:p>
            <a:r>
              <a:rPr lang="en-US" b="1" dirty="0">
                <a:solidFill>
                  <a:srgbClr val="0070C0"/>
                </a:solidFill>
              </a:rPr>
              <a:t>import</a:t>
            </a:r>
            <a:r>
              <a:rPr lang="en-US" b="1" dirty="0"/>
              <a:t>  {</a:t>
            </a:r>
            <a:r>
              <a:rPr lang="en-US" b="1" dirty="0">
                <a:solidFill>
                  <a:srgbClr val="C00000"/>
                </a:solidFill>
              </a:rPr>
              <a:t>show, </a:t>
            </a:r>
            <a:r>
              <a:rPr lang="en-US" b="1" dirty="0" err="1">
                <a:solidFill>
                  <a:srgbClr val="C00000"/>
                </a:solidFill>
              </a:rPr>
              <a:t>updateShow</a:t>
            </a:r>
            <a:r>
              <a:rPr lang="en-US" b="1" dirty="0"/>
              <a:t>} from './module';</a:t>
            </a:r>
          </a:p>
          <a:p>
            <a:r>
              <a:rPr lang="en-US" b="1" dirty="0"/>
              <a:t>show();</a:t>
            </a:r>
          </a:p>
          <a:p>
            <a:r>
              <a:rPr lang="en-US" b="1" dirty="0" err="1"/>
              <a:t>updateShow</a:t>
            </a:r>
            <a:r>
              <a:rPr lang="en-US" b="1" dirty="0"/>
              <a:t>();</a:t>
            </a:r>
          </a:p>
          <a:p>
            <a:r>
              <a:rPr lang="en-US" b="1" dirty="0"/>
              <a:t>show();</a:t>
            </a:r>
          </a:p>
        </p:txBody>
      </p:sp>
    </p:spTree>
    <p:extLst>
      <p:ext uri="{BB962C8B-B14F-4D97-AF65-F5344CB8AC3E}">
        <p14:creationId xmlns:p14="http://schemas.microsoft.com/office/powerpoint/2010/main" val="1199237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05FB37-59A3-0144-AEB0-460F3E875FF0}"/>
              </a:ext>
            </a:extLst>
          </p:cNvPr>
          <p:cNvSpPr txBox="1"/>
          <p:nvPr/>
        </p:nvSpPr>
        <p:spPr>
          <a:xfrm>
            <a:off x="3032155" y="247269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Rest operator </a:t>
            </a:r>
            <a:r>
              <a:rPr lang="ru-RU" b="1" dirty="0"/>
              <a:t>примеры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CD025A-9B8C-2A45-A9F7-F73C5C094BF5}"/>
              </a:ext>
            </a:extLst>
          </p:cNvPr>
          <p:cNvSpPr/>
          <p:nvPr/>
        </p:nvSpPr>
        <p:spPr>
          <a:xfrm>
            <a:off x="194133" y="1148551"/>
            <a:ext cx="50973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1. </a:t>
            </a:r>
            <a:r>
              <a:rPr lang="en-US" b="1" dirty="0">
                <a:solidFill>
                  <a:srgbClr val="CC7832"/>
                </a:solidFill>
              </a:rPr>
              <a:t>function </a:t>
            </a:r>
            <a:r>
              <a:rPr lang="en-US" b="1" dirty="0">
                <a:solidFill>
                  <a:srgbClr val="FFC66D"/>
                </a:solidFill>
              </a:rPr>
              <a:t>foo</a:t>
            </a:r>
            <a:r>
              <a:rPr lang="en-US" b="1" dirty="0"/>
              <a:t>(...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  <a:br>
              <a:rPr lang="en-US" b="1" dirty="0"/>
            </a:br>
            <a:r>
              <a:rPr lang="en-US" b="1" dirty="0"/>
              <a:t>  </a:t>
            </a:r>
            <a:r>
              <a:rPr lang="en-US" b="1" i="1" dirty="0" err="1">
                <a:solidFill>
                  <a:srgbClr val="9876AA"/>
                </a:solidFill>
              </a:rPr>
              <a:t>console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FFC66D"/>
                </a:solidFill>
              </a:rPr>
              <a:t>log</a:t>
            </a:r>
            <a:r>
              <a:rPr lang="en-US" b="1" dirty="0"/>
              <a:t>(</a:t>
            </a:r>
            <a:r>
              <a:rPr lang="en-US" b="1" dirty="0" err="1"/>
              <a:t>args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 </a:t>
            </a:r>
            <a:r>
              <a:rPr lang="en-US" b="1" dirty="0">
                <a:solidFill>
                  <a:srgbClr val="808080"/>
                </a:solidFill>
              </a:rPr>
              <a:t>// [1,2,3,4,5]</a:t>
            </a:r>
            <a:br>
              <a:rPr lang="en-US" b="1" dirty="0">
                <a:solidFill>
                  <a:srgbClr val="808080"/>
                </a:solidFill>
              </a:rPr>
            </a:br>
            <a:r>
              <a:rPr lang="en-US" b="1" dirty="0"/>
              <a:t>}</a:t>
            </a:r>
            <a:br>
              <a:rPr lang="en-US" b="1" dirty="0"/>
            </a:br>
            <a:r>
              <a:rPr lang="en-US" b="1" dirty="0">
                <a:solidFill>
                  <a:srgbClr val="FFC66D"/>
                </a:solidFill>
              </a:rPr>
              <a:t>foo</a:t>
            </a:r>
            <a:r>
              <a:rPr lang="en-US" b="1" dirty="0"/>
              <a:t>(</a:t>
            </a:r>
            <a:r>
              <a:rPr lang="en-US" b="1" dirty="0">
                <a:solidFill>
                  <a:srgbClr val="6897BB"/>
                </a:solidFill>
              </a:rPr>
              <a:t>1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6897BB"/>
                </a:solidFill>
              </a:rPr>
              <a:t>2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6897BB"/>
                </a:solidFill>
              </a:rPr>
              <a:t>3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6897BB"/>
                </a:solidFill>
              </a:rPr>
              <a:t>4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6897BB"/>
                </a:solidFill>
              </a:rPr>
              <a:t>5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0FFB11-CC46-4F4A-8779-B281DA1D273E}"/>
              </a:ext>
            </a:extLst>
          </p:cNvPr>
          <p:cNvSpPr/>
          <p:nvPr/>
        </p:nvSpPr>
        <p:spPr>
          <a:xfrm>
            <a:off x="194133" y="2985627"/>
            <a:ext cx="82809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2. </a:t>
            </a:r>
            <a:r>
              <a:rPr lang="ru-RU" b="1" dirty="0"/>
              <a:t>оператор </a:t>
            </a:r>
            <a:r>
              <a:rPr lang="en-US" b="1" dirty="0"/>
              <a:t>Rest </a:t>
            </a:r>
            <a:r>
              <a:rPr lang="ru-RU" b="1" dirty="0"/>
              <a:t>позволяют передавать функции любое количество аргументов.</a:t>
            </a:r>
            <a:endParaRPr lang="en-US" b="1" dirty="0"/>
          </a:p>
          <a:p>
            <a:endParaRPr lang="en-US" b="1" dirty="0">
              <a:solidFill>
                <a:srgbClr val="CC7832"/>
              </a:solidFill>
            </a:endParaRPr>
          </a:p>
          <a:p>
            <a:r>
              <a:rPr lang="en-US" b="1" dirty="0">
                <a:solidFill>
                  <a:srgbClr val="CC7832"/>
                </a:solidFill>
              </a:rPr>
              <a:t>function </a:t>
            </a:r>
            <a:r>
              <a:rPr lang="en-US" b="1" dirty="0">
                <a:solidFill>
                  <a:srgbClr val="FFC66D"/>
                </a:solidFill>
              </a:rPr>
              <a:t>foo</a:t>
            </a:r>
            <a:r>
              <a:rPr lang="en-US" b="1" dirty="0"/>
              <a:t>(x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/>
              <a:t>...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  <a:br>
              <a:rPr lang="en-US" b="1" dirty="0"/>
            </a:br>
            <a:r>
              <a:rPr lang="en-US" b="1" dirty="0"/>
              <a:t>  </a:t>
            </a:r>
            <a:r>
              <a:rPr lang="en-US" b="1" i="1" dirty="0" err="1">
                <a:solidFill>
                  <a:srgbClr val="9876AA"/>
                </a:solidFill>
              </a:rPr>
              <a:t>console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FFC66D"/>
                </a:solidFill>
              </a:rPr>
              <a:t>log</a:t>
            </a:r>
            <a:r>
              <a:rPr lang="en-US" b="1" dirty="0"/>
              <a:t>(x)</a:t>
            </a:r>
            <a:r>
              <a:rPr lang="en-US" b="1" dirty="0">
                <a:solidFill>
                  <a:srgbClr val="CC7832"/>
                </a:solidFill>
              </a:rPr>
              <a:t>; </a:t>
            </a:r>
            <a:r>
              <a:rPr lang="en-US" b="1" dirty="0">
                <a:solidFill>
                  <a:srgbClr val="808080"/>
                </a:solidFill>
              </a:rPr>
              <a:t>// 1</a:t>
            </a:r>
            <a:br>
              <a:rPr lang="en-US" b="1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808080"/>
                </a:solidFill>
              </a:rPr>
              <a:t>  </a:t>
            </a:r>
            <a:r>
              <a:rPr lang="en-US" b="1" i="1" dirty="0" err="1">
                <a:solidFill>
                  <a:srgbClr val="9876AA"/>
                </a:solidFill>
              </a:rPr>
              <a:t>console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FFC66D"/>
                </a:solidFill>
              </a:rPr>
              <a:t>log</a:t>
            </a:r>
            <a:r>
              <a:rPr lang="en-US" b="1" dirty="0"/>
              <a:t>(</a:t>
            </a:r>
            <a:r>
              <a:rPr lang="en-US" b="1" dirty="0" err="1"/>
              <a:t>args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 </a:t>
            </a:r>
            <a:r>
              <a:rPr lang="en-US" b="1" dirty="0">
                <a:solidFill>
                  <a:srgbClr val="808080"/>
                </a:solidFill>
              </a:rPr>
              <a:t>// [2,3,4]</a:t>
            </a:r>
            <a:br>
              <a:rPr lang="en-US" b="1" dirty="0">
                <a:solidFill>
                  <a:srgbClr val="808080"/>
                </a:solidFill>
              </a:rPr>
            </a:br>
            <a:r>
              <a:rPr lang="en-US" b="1" dirty="0"/>
              <a:t>}</a:t>
            </a:r>
            <a:br>
              <a:rPr lang="en-US" b="1" dirty="0"/>
            </a:br>
            <a:r>
              <a:rPr lang="en-US" b="1" dirty="0">
                <a:solidFill>
                  <a:srgbClr val="FFC66D"/>
                </a:solidFill>
              </a:rPr>
              <a:t>foo</a:t>
            </a:r>
            <a:r>
              <a:rPr lang="en-US" b="1" dirty="0"/>
              <a:t>(</a:t>
            </a:r>
            <a:r>
              <a:rPr lang="en-US" b="1" dirty="0">
                <a:solidFill>
                  <a:srgbClr val="6897BB"/>
                </a:solidFill>
              </a:rPr>
              <a:t>1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6897BB"/>
                </a:solidFill>
              </a:rPr>
              <a:t>2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6897BB"/>
                </a:solidFill>
              </a:rPr>
              <a:t>3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6897BB"/>
                </a:solidFill>
              </a:rPr>
              <a:t>4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2685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05FB37-59A3-0144-AEB0-460F3E875FF0}"/>
              </a:ext>
            </a:extLst>
          </p:cNvPr>
          <p:cNvSpPr txBox="1"/>
          <p:nvPr/>
        </p:nvSpPr>
        <p:spPr>
          <a:xfrm>
            <a:off x="2894297" y="29999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Spread operator </a:t>
            </a:r>
            <a:r>
              <a:rPr lang="ru-RU" b="1" dirty="0"/>
              <a:t>примеры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7EBFA-028D-814B-BBA2-9937CC4B4F29}"/>
              </a:ext>
            </a:extLst>
          </p:cNvPr>
          <p:cNvSpPr/>
          <p:nvPr/>
        </p:nvSpPr>
        <p:spPr>
          <a:xfrm>
            <a:off x="194133" y="2348880"/>
            <a:ext cx="8698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DE895C-EB7A-4545-B48F-5784AB6FB4C5}"/>
              </a:ext>
            </a:extLst>
          </p:cNvPr>
          <p:cNvSpPr/>
          <p:nvPr/>
        </p:nvSpPr>
        <p:spPr>
          <a:xfrm>
            <a:off x="216399" y="399331"/>
            <a:ext cx="69665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1. </a:t>
            </a:r>
          </a:p>
          <a:p>
            <a:r>
              <a:rPr lang="en-US" b="1" dirty="0">
                <a:solidFill>
                  <a:srgbClr val="CC7832"/>
                </a:solidFill>
              </a:rPr>
              <a:t>var </a:t>
            </a:r>
            <a:r>
              <a:rPr lang="en-US" b="1" i="1" dirty="0">
                <a:solidFill>
                  <a:srgbClr val="9876AA"/>
                </a:solidFill>
              </a:rPr>
              <a:t>arr1 </a:t>
            </a:r>
            <a:r>
              <a:rPr lang="en-US" b="1" dirty="0"/>
              <a:t>= [</a:t>
            </a:r>
            <a:r>
              <a:rPr lang="en-US" b="1" dirty="0">
                <a:solidFill>
                  <a:srgbClr val="6897BB"/>
                </a:solidFill>
              </a:rPr>
              <a:t>1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6897BB"/>
                </a:solidFill>
              </a:rPr>
              <a:t>2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6897BB"/>
                </a:solidFill>
              </a:rPr>
              <a:t>3</a:t>
            </a:r>
            <a:r>
              <a:rPr lang="en-US" b="1" dirty="0"/>
              <a:t>]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CC7832"/>
                </a:solidFill>
              </a:rPr>
              <a:t>var </a:t>
            </a:r>
            <a:r>
              <a:rPr lang="en-US" b="1" i="1" dirty="0">
                <a:solidFill>
                  <a:srgbClr val="9876AA"/>
                </a:solidFill>
              </a:rPr>
              <a:t>arr2 </a:t>
            </a:r>
            <a:r>
              <a:rPr lang="en-US" b="1" dirty="0"/>
              <a:t>= [</a:t>
            </a:r>
            <a:r>
              <a:rPr lang="en-US" b="1" dirty="0">
                <a:solidFill>
                  <a:srgbClr val="6897BB"/>
                </a:solidFill>
              </a:rPr>
              <a:t>4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6897BB"/>
                </a:solidFill>
              </a:rPr>
              <a:t>5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6897BB"/>
                </a:solidFill>
              </a:rPr>
              <a:t>6</a:t>
            </a:r>
            <a:r>
              <a:rPr lang="en-US" b="1" dirty="0"/>
              <a:t>]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br>
              <a:rPr lang="en-US" b="1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CC7832"/>
                </a:solidFill>
              </a:rPr>
              <a:t>var </a:t>
            </a:r>
            <a:r>
              <a:rPr lang="en-US" b="1" i="1" dirty="0">
                <a:solidFill>
                  <a:srgbClr val="9876AA"/>
                </a:solidFill>
              </a:rPr>
              <a:t>res </a:t>
            </a:r>
            <a:r>
              <a:rPr lang="en-US" b="1" dirty="0"/>
              <a:t>= [</a:t>
            </a:r>
            <a:r>
              <a:rPr lang="en-US" b="1" dirty="0">
                <a:solidFill>
                  <a:srgbClr val="6897BB"/>
                </a:solidFill>
              </a:rPr>
              <a:t>0</a:t>
            </a:r>
            <a:r>
              <a:rPr lang="en-US" b="1" dirty="0"/>
              <a:t>].</a:t>
            </a:r>
            <a:r>
              <a:rPr lang="en-US" b="1" dirty="0" err="1">
                <a:solidFill>
                  <a:srgbClr val="FFC66D"/>
                </a:solidFill>
              </a:rPr>
              <a:t>concat</a:t>
            </a:r>
            <a:r>
              <a:rPr lang="en-US" b="1" dirty="0"/>
              <a:t>(</a:t>
            </a:r>
            <a:r>
              <a:rPr lang="en-US" b="1" i="1" dirty="0">
                <a:solidFill>
                  <a:srgbClr val="9876AA"/>
                </a:solidFill>
              </a:rPr>
              <a:t>arr1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i="1" dirty="0">
                <a:solidFill>
                  <a:srgbClr val="9876AA"/>
                </a:solidFill>
              </a:rPr>
              <a:t>arr2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/>
              <a:t>[</a:t>
            </a:r>
            <a:r>
              <a:rPr lang="en-US" b="1" dirty="0">
                <a:solidFill>
                  <a:srgbClr val="6897BB"/>
                </a:solidFill>
              </a:rPr>
              <a:t>7</a:t>
            </a:r>
            <a:r>
              <a:rPr lang="en-US" b="1" dirty="0"/>
              <a:t>])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i="1" dirty="0" err="1">
                <a:solidFill>
                  <a:srgbClr val="9876AA"/>
                </a:solidFill>
              </a:rPr>
              <a:t>console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FFC66D"/>
                </a:solidFill>
              </a:rPr>
              <a:t>log</a:t>
            </a:r>
            <a:r>
              <a:rPr lang="en-US" b="1" dirty="0"/>
              <a:t>(</a:t>
            </a:r>
            <a:r>
              <a:rPr lang="en-US" b="1" i="1" dirty="0">
                <a:solidFill>
                  <a:srgbClr val="9876AA"/>
                </a:solidFill>
              </a:rPr>
              <a:t>res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 </a:t>
            </a:r>
            <a:r>
              <a:rPr lang="en-US" b="1" dirty="0">
                <a:solidFill>
                  <a:srgbClr val="808080"/>
                </a:solidFill>
              </a:rPr>
              <a:t>// [0, 1, 2, 3, 4, 5, 6, 7]</a:t>
            </a:r>
            <a:br>
              <a:rPr lang="en-US" b="1" dirty="0">
                <a:solidFill>
                  <a:srgbClr val="808080"/>
                </a:solidFill>
              </a:rPr>
            </a:br>
            <a:br>
              <a:rPr lang="en-US" b="1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808080"/>
                </a:solidFill>
              </a:rPr>
              <a:t>// </a:t>
            </a:r>
            <a:r>
              <a:rPr lang="ru-RU" b="1" dirty="0">
                <a:solidFill>
                  <a:srgbClr val="808080"/>
                </a:solidFill>
              </a:rPr>
              <a:t>А можно сделать так</a:t>
            </a:r>
            <a:br>
              <a:rPr lang="ru-RU" b="1" dirty="0">
                <a:solidFill>
                  <a:srgbClr val="808080"/>
                </a:solidFill>
              </a:rPr>
            </a:br>
            <a:r>
              <a:rPr lang="en-US" b="1" i="1" dirty="0">
                <a:solidFill>
                  <a:srgbClr val="9876AA"/>
                </a:solidFill>
              </a:rPr>
              <a:t>res </a:t>
            </a:r>
            <a:r>
              <a:rPr lang="en-US" b="1" dirty="0"/>
              <a:t>= [</a:t>
            </a:r>
            <a:r>
              <a:rPr lang="en-US" b="1" dirty="0">
                <a:solidFill>
                  <a:srgbClr val="6897BB"/>
                </a:solidFill>
              </a:rPr>
              <a:t>0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/>
              <a:t>...</a:t>
            </a:r>
            <a:r>
              <a:rPr lang="en-US" b="1" i="1" dirty="0">
                <a:solidFill>
                  <a:srgbClr val="9876AA"/>
                </a:solidFill>
              </a:rPr>
              <a:t>arr1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/>
              <a:t>...</a:t>
            </a:r>
            <a:r>
              <a:rPr lang="en-US" b="1" i="1" dirty="0">
                <a:solidFill>
                  <a:srgbClr val="9876AA"/>
                </a:solidFill>
              </a:rPr>
              <a:t>arr2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6897BB"/>
                </a:solidFill>
              </a:rPr>
              <a:t>7</a:t>
            </a:r>
            <a:r>
              <a:rPr lang="en-US" b="1" dirty="0"/>
              <a:t>]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i="1" dirty="0" err="1">
                <a:solidFill>
                  <a:srgbClr val="9876AA"/>
                </a:solidFill>
              </a:rPr>
              <a:t>console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FFC66D"/>
                </a:solidFill>
              </a:rPr>
              <a:t>log</a:t>
            </a:r>
            <a:r>
              <a:rPr lang="en-US" b="1" dirty="0"/>
              <a:t>(</a:t>
            </a:r>
            <a:r>
              <a:rPr lang="en-US" b="1" i="1" dirty="0">
                <a:solidFill>
                  <a:srgbClr val="9876AA"/>
                </a:solidFill>
              </a:rPr>
              <a:t>res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 </a:t>
            </a:r>
            <a:r>
              <a:rPr lang="en-US" b="1" dirty="0">
                <a:solidFill>
                  <a:srgbClr val="808080"/>
                </a:solidFill>
              </a:rPr>
              <a:t>// [0, 1, 2, 3, 4, 5, 6, 7]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731A2A-8ECD-994D-9140-6966C0CC654E}"/>
              </a:ext>
            </a:extLst>
          </p:cNvPr>
          <p:cNvSpPr/>
          <p:nvPr/>
        </p:nvSpPr>
        <p:spPr>
          <a:xfrm>
            <a:off x="216399" y="3404324"/>
            <a:ext cx="82239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2. </a:t>
            </a:r>
            <a:r>
              <a:rPr lang="ru-RU" b="1" dirty="0"/>
              <a:t>Использование с </a:t>
            </a:r>
            <a:r>
              <a:rPr lang="en-US" b="1" dirty="0"/>
              <a:t>push</a:t>
            </a:r>
            <a:br>
              <a:rPr lang="en-US" b="1" dirty="0"/>
            </a:br>
            <a:r>
              <a:rPr lang="en-US" b="1" i="1" dirty="0">
                <a:solidFill>
                  <a:srgbClr val="9876AA"/>
                </a:solidFill>
              </a:rPr>
              <a:t>arr1</a:t>
            </a:r>
            <a:r>
              <a:rPr lang="en-US" b="1" dirty="0"/>
              <a:t>.</a:t>
            </a:r>
            <a:r>
              <a:rPr lang="en-US" b="1" dirty="0">
                <a:solidFill>
                  <a:srgbClr val="FFC66D"/>
                </a:solidFill>
              </a:rPr>
              <a:t>push</a:t>
            </a:r>
            <a:r>
              <a:rPr lang="en-US" b="1" dirty="0"/>
              <a:t>(</a:t>
            </a:r>
            <a:r>
              <a:rPr lang="en-US" b="1" i="1" dirty="0">
                <a:solidFill>
                  <a:srgbClr val="9876AA"/>
                </a:solidFill>
              </a:rPr>
              <a:t>arr2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i="1" dirty="0" err="1">
                <a:solidFill>
                  <a:srgbClr val="9876AA"/>
                </a:solidFill>
              </a:rPr>
              <a:t>console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FFC66D"/>
                </a:solidFill>
              </a:rPr>
              <a:t>log</a:t>
            </a:r>
            <a:r>
              <a:rPr lang="en-US" b="1" dirty="0"/>
              <a:t>(</a:t>
            </a:r>
            <a:r>
              <a:rPr lang="en-US" b="1" i="1" dirty="0">
                <a:solidFill>
                  <a:srgbClr val="9876AA"/>
                </a:solidFill>
              </a:rPr>
              <a:t>arr1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 </a:t>
            </a:r>
            <a:r>
              <a:rPr lang="en-US" b="1" dirty="0">
                <a:solidFill>
                  <a:srgbClr val="808080"/>
                </a:solidFill>
              </a:rPr>
              <a:t>//[1,2,3, [4,5,6]] - </a:t>
            </a:r>
            <a:r>
              <a:rPr lang="ru-RU" b="1" dirty="0">
                <a:solidFill>
                  <a:srgbClr val="808080"/>
                </a:solidFill>
              </a:rPr>
              <a:t>не то что хотели</a:t>
            </a:r>
            <a:br>
              <a:rPr lang="ru-RU" b="1" dirty="0">
                <a:solidFill>
                  <a:srgbClr val="808080"/>
                </a:solidFill>
              </a:rPr>
            </a:br>
            <a:br>
              <a:rPr lang="ru-RU" b="1" dirty="0">
                <a:solidFill>
                  <a:srgbClr val="808080"/>
                </a:solidFill>
              </a:rPr>
            </a:br>
            <a:r>
              <a:rPr lang="en-US" b="1" i="1" dirty="0">
                <a:solidFill>
                  <a:srgbClr val="9876AA"/>
                </a:solidFill>
              </a:rPr>
              <a:t>arr1</a:t>
            </a:r>
            <a:r>
              <a:rPr lang="en-US" b="1" dirty="0"/>
              <a:t>.</a:t>
            </a:r>
            <a:r>
              <a:rPr lang="en-US" b="1" dirty="0">
                <a:solidFill>
                  <a:srgbClr val="FFC66D"/>
                </a:solidFill>
              </a:rPr>
              <a:t>push</a:t>
            </a:r>
            <a:r>
              <a:rPr lang="en-US" b="1" dirty="0"/>
              <a:t>(...</a:t>
            </a:r>
            <a:r>
              <a:rPr lang="en-US" b="1" i="1" dirty="0">
                <a:solidFill>
                  <a:srgbClr val="9876AA"/>
                </a:solidFill>
              </a:rPr>
              <a:t>arr2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i="1" dirty="0" err="1">
                <a:solidFill>
                  <a:srgbClr val="9876AA"/>
                </a:solidFill>
              </a:rPr>
              <a:t>console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FFC66D"/>
                </a:solidFill>
              </a:rPr>
              <a:t>log</a:t>
            </a:r>
            <a:r>
              <a:rPr lang="en-US" b="1" dirty="0"/>
              <a:t>(</a:t>
            </a:r>
            <a:r>
              <a:rPr lang="en-US" b="1" i="1" dirty="0">
                <a:solidFill>
                  <a:srgbClr val="9876AA"/>
                </a:solidFill>
              </a:rPr>
              <a:t>arr1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r>
              <a:rPr lang="en-US" b="1" dirty="0">
                <a:solidFill>
                  <a:srgbClr val="808080"/>
                </a:solidFill>
              </a:rPr>
              <a:t>// [1,2,3,4,5,6]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2E2339-57A5-914F-A02D-43BCA29E86A0}"/>
              </a:ext>
            </a:extLst>
          </p:cNvPr>
          <p:cNvSpPr/>
          <p:nvPr/>
        </p:nvSpPr>
        <p:spPr>
          <a:xfrm>
            <a:off x="216399" y="5234326"/>
            <a:ext cx="83880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3. </a:t>
            </a:r>
          </a:p>
          <a:p>
            <a:r>
              <a:rPr lang="en-US" b="1" dirty="0">
                <a:solidFill>
                  <a:srgbClr val="CC7832"/>
                </a:solidFill>
              </a:rPr>
              <a:t>function </a:t>
            </a:r>
            <a:r>
              <a:rPr lang="en-US" b="1" dirty="0">
                <a:solidFill>
                  <a:srgbClr val="FFC66D"/>
                </a:solidFill>
              </a:rPr>
              <a:t>sum</a:t>
            </a:r>
            <a:r>
              <a:rPr lang="en-US" b="1" dirty="0"/>
              <a:t>(</a:t>
            </a:r>
            <a:r>
              <a:rPr lang="en-US" b="1" dirty="0" err="1"/>
              <a:t>a</a:t>
            </a:r>
            <a:r>
              <a:rPr lang="en-US" b="1" dirty="0" err="1">
                <a:solidFill>
                  <a:srgbClr val="CC7832"/>
                </a:solidFill>
              </a:rPr>
              <a:t>,</a:t>
            </a:r>
            <a:r>
              <a:rPr lang="en-US" b="1" dirty="0" err="1"/>
              <a:t>b</a:t>
            </a:r>
            <a:r>
              <a:rPr lang="en-US" b="1" dirty="0" err="1">
                <a:solidFill>
                  <a:srgbClr val="CC7832"/>
                </a:solidFill>
              </a:rPr>
              <a:t>,</a:t>
            </a:r>
            <a:r>
              <a:rPr lang="en-US" b="1" dirty="0" err="1"/>
              <a:t>c</a:t>
            </a:r>
            <a:r>
              <a:rPr lang="en-US" b="1" dirty="0"/>
              <a:t>) { </a:t>
            </a:r>
            <a:r>
              <a:rPr lang="en-US" b="1" dirty="0">
                <a:solidFill>
                  <a:srgbClr val="CC7832"/>
                </a:solidFill>
              </a:rPr>
              <a:t>return </a:t>
            </a:r>
            <a:r>
              <a:rPr lang="en-US" b="1" dirty="0"/>
              <a:t>a + b + c }</a:t>
            </a:r>
            <a:br>
              <a:rPr lang="en-US" b="1" dirty="0"/>
            </a:br>
            <a:r>
              <a:rPr lang="en-US" b="1" dirty="0">
                <a:solidFill>
                  <a:srgbClr val="CC7832"/>
                </a:solidFill>
              </a:rPr>
              <a:t>var </a:t>
            </a:r>
            <a:r>
              <a:rPr lang="en-US" b="1" i="1" dirty="0" err="1">
                <a:solidFill>
                  <a:srgbClr val="9876AA"/>
                </a:solidFill>
              </a:rPr>
              <a:t>arr</a:t>
            </a:r>
            <a:r>
              <a:rPr lang="en-US" b="1" i="1" dirty="0">
                <a:solidFill>
                  <a:srgbClr val="9876AA"/>
                </a:solidFill>
              </a:rPr>
              <a:t> </a:t>
            </a:r>
            <a:r>
              <a:rPr lang="en-US" b="1" dirty="0"/>
              <a:t>= [</a:t>
            </a:r>
            <a:r>
              <a:rPr lang="en-US" b="1" dirty="0">
                <a:solidFill>
                  <a:srgbClr val="6897BB"/>
                </a:solidFill>
              </a:rPr>
              <a:t>10</a:t>
            </a:r>
            <a:r>
              <a:rPr lang="en-US" b="1" dirty="0">
                <a:solidFill>
                  <a:srgbClr val="CC7832"/>
                </a:solidFill>
              </a:rPr>
              <a:t>,</a:t>
            </a:r>
            <a:r>
              <a:rPr lang="en-US" b="1" dirty="0">
                <a:solidFill>
                  <a:srgbClr val="6897BB"/>
                </a:solidFill>
              </a:rPr>
              <a:t>20</a:t>
            </a:r>
            <a:r>
              <a:rPr lang="en-US" b="1" dirty="0">
                <a:solidFill>
                  <a:srgbClr val="CC7832"/>
                </a:solidFill>
              </a:rPr>
              <a:t>,</a:t>
            </a:r>
            <a:r>
              <a:rPr lang="en-US" b="1" dirty="0">
                <a:solidFill>
                  <a:srgbClr val="6897BB"/>
                </a:solidFill>
              </a:rPr>
              <a:t>30</a:t>
            </a:r>
            <a:r>
              <a:rPr lang="en-US" b="1" dirty="0"/>
              <a:t>]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CC7832"/>
                </a:solidFill>
              </a:rPr>
              <a:t>var </a:t>
            </a:r>
            <a:r>
              <a:rPr lang="en-US" b="1" i="1" dirty="0">
                <a:solidFill>
                  <a:srgbClr val="9876AA"/>
                </a:solidFill>
              </a:rPr>
              <a:t>res </a:t>
            </a:r>
            <a:r>
              <a:rPr lang="en-US" b="1" dirty="0"/>
              <a:t>= </a:t>
            </a:r>
            <a:r>
              <a:rPr lang="en-US" b="1" dirty="0">
                <a:solidFill>
                  <a:srgbClr val="FFC66D"/>
                </a:solidFill>
              </a:rPr>
              <a:t>sum</a:t>
            </a:r>
            <a:r>
              <a:rPr lang="en-US" b="1" dirty="0"/>
              <a:t>(...</a:t>
            </a:r>
            <a:r>
              <a:rPr lang="en-US" b="1" i="1" dirty="0" err="1">
                <a:solidFill>
                  <a:srgbClr val="9876AA"/>
                </a:solidFill>
              </a:rPr>
              <a:t>arr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i="1" dirty="0" err="1">
                <a:solidFill>
                  <a:srgbClr val="9876AA"/>
                </a:solidFill>
              </a:rPr>
              <a:t>console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FFC66D"/>
                </a:solidFill>
              </a:rPr>
              <a:t>log</a:t>
            </a:r>
            <a:r>
              <a:rPr lang="en-US" b="1" dirty="0"/>
              <a:t>(</a:t>
            </a:r>
            <a:r>
              <a:rPr lang="en-US" b="1" i="1" dirty="0">
                <a:solidFill>
                  <a:srgbClr val="9876AA"/>
                </a:solidFill>
              </a:rPr>
              <a:t>res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 </a:t>
            </a:r>
            <a:r>
              <a:rPr lang="en-US" b="1" dirty="0">
                <a:solidFill>
                  <a:srgbClr val="808080"/>
                </a:solidFill>
              </a:rPr>
              <a:t>// 60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2881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9FEAFC-9310-9440-8A11-0EEC8BE20A0E}"/>
              </a:ext>
            </a:extLst>
          </p:cNvPr>
          <p:cNvSpPr txBox="1"/>
          <p:nvPr/>
        </p:nvSpPr>
        <p:spPr>
          <a:xfrm>
            <a:off x="3004102" y="2967335"/>
            <a:ext cx="3135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Webpack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17014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b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ES6, ES7</a:t>
            </a:r>
            <a:endParaRPr lang="ru-RU" sz="13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3067" y="96018"/>
            <a:ext cx="4464496" cy="369332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Arrow functions – </a:t>
            </a:r>
            <a:r>
              <a:rPr lang="ru-RU" dirty="0"/>
              <a:t>общий</a:t>
            </a:r>
            <a:r>
              <a:rPr lang="en-US" dirty="0"/>
              <a:t> </a:t>
            </a:r>
            <a:r>
              <a:rPr lang="ru-RU" dirty="0"/>
              <a:t>вид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910837"/>
              </p:ext>
            </p:extLst>
          </p:nvPr>
        </p:nvGraphicFramePr>
        <p:xfrm>
          <a:off x="189388" y="620688"/>
          <a:ext cx="8847108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524">
                  <a:extLst>
                    <a:ext uri="{9D8B030D-6E8A-4147-A177-3AD203B41FA5}">
                      <a16:colId xmlns:a16="http://schemas.microsoft.com/office/drawing/2014/main" val="3440170016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655851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() =&gt; 3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lphaLcParenBoth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=&gt; a + 3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 =&gt; a + 3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87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a,b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) =&gt; a + b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10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foo = () =&gt; 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53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foo = (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{</a:t>
                      </a:r>
                    </a:p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  name: 'Bill',</a:t>
                      </a:r>
                    </a:p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  age:</a:t>
                      </a:r>
                      <a:r>
                        <a:rPr lang="en-US" b="1" baseline="0" dirty="0">
                          <a:solidFill>
                            <a:srgbClr val="0070C0"/>
                          </a:solidFill>
                        </a:rPr>
                        <a:t> 30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}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2715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3FFD57F-2354-E441-8CCD-946297F7E045}"/>
              </a:ext>
            </a:extLst>
          </p:cNvPr>
          <p:cNvSpPr txBox="1"/>
          <p:nvPr/>
        </p:nvSpPr>
        <p:spPr>
          <a:xfrm>
            <a:off x="189388" y="44624"/>
            <a:ext cx="265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Чему эквивалентно?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5397F-64B3-4B49-90E9-6404A293441A}"/>
              </a:ext>
            </a:extLst>
          </p:cNvPr>
          <p:cNvSpPr txBox="1"/>
          <p:nvPr/>
        </p:nvSpPr>
        <p:spPr>
          <a:xfrm>
            <a:off x="3851920" y="608262"/>
            <a:ext cx="3599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function() { </a:t>
            </a:r>
          </a:p>
          <a:p>
            <a:r>
              <a:rPr lang="en-US" b="1" dirty="0"/>
              <a:t>    return 3; </a:t>
            </a:r>
          </a:p>
          <a:p>
            <a:r>
              <a:rPr lang="en-US" b="1" dirty="0"/>
              <a:t>}</a:t>
            </a:r>
            <a:endParaRPr lang="ru-R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18271-C366-AE41-8A20-6EEEC35BD74C}"/>
              </a:ext>
            </a:extLst>
          </p:cNvPr>
          <p:cNvSpPr txBox="1"/>
          <p:nvPr/>
        </p:nvSpPr>
        <p:spPr>
          <a:xfrm>
            <a:off x="3851920" y="1544018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function(a) {</a:t>
            </a:r>
          </a:p>
          <a:p>
            <a:r>
              <a:rPr lang="en-US" b="1" dirty="0"/>
              <a:t>   return 3 + a; </a:t>
            </a:r>
          </a:p>
          <a:p>
            <a:r>
              <a:rPr lang="en-US" b="1" dirty="0"/>
              <a:t>}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A61DE-4F10-204D-82B9-49F315ED7BD9}"/>
              </a:ext>
            </a:extLst>
          </p:cNvPr>
          <p:cNvSpPr txBox="1"/>
          <p:nvPr/>
        </p:nvSpPr>
        <p:spPr>
          <a:xfrm>
            <a:off x="3851920" y="2479147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function(</a:t>
            </a:r>
            <a:r>
              <a:rPr lang="en-US" b="1" dirty="0" err="1"/>
              <a:t>a,b</a:t>
            </a:r>
            <a:r>
              <a:rPr lang="en-US" b="1" dirty="0"/>
              <a:t>){ </a:t>
            </a:r>
          </a:p>
          <a:p>
            <a:r>
              <a:rPr lang="en-US" b="1" dirty="0"/>
              <a:t>   return a + b;</a:t>
            </a:r>
          </a:p>
          <a:p>
            <a:r>
              <a:rPr lang="en-US" b="1" dirty="0"/>
              <a:t>}</a:t>
            </a:r>
            <a:endParaRPr lang="ru-R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30A72-546F-BE4A-8105-8B7F72D7D72E}"/>
              </a:ext>
            </a:extLst>
          </p:cNvPr>
          <p:cNvSpPr txBox="1"/>
          <p:nvPr/>
        </p:nvSpPr>
        <p:spPr>
          <a:xfrm>
            <a:off x="3846566" y="3318168"/>
            <a:ext cx="335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 foo = function(){</a:t>
            </a:r>
          </a:p>
          <a:p>
            <a:r>
              <a:rPr lang="en-US" b="1" dirty="0"/>
              <a:t>    return 3;</a:t>
            </a:r>
          </a:p>
          <a:p>
            <a:r>
              <a:rPr lang="en-US" b="1" dirty="0"/>
              <a:t>}</a:t>
            </a:r>
            <a:endParaRPr lang="ru-R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BB92FF-64A4-A144-B658-A2BB75BEBD2B}"/>
              </a:ext>
            </a:extLst>
          </p:cNvPr>
          <p:cNvSpPr txBox="1"/>
          <p:nvPr/>
        </p:nvSpPr>
        <p:spPr>
          <a:xfrm>
            <a:off x="3846566" y="4286362"/>
            <a:ext cx="33554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 foo = function(){</a:t>
            </a:r>
          </a:p>
          <a:p>
            <a:r>
              <a:rPr lang="en-US" b="1" dirty="0"/>
              <a:t>   return </a:t>
            </a:r>
            <a:r>
              <a:rPr lang="en-US" b="1" dirty="0">
                <a:solidFill>
                  <a:srgbClr val="0070C0"/>
                </a:solidFill>
              </a:rPr>
              <a:t>{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name: 'Bill',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age: 30</a:t>
            </a:r>
          </a:p>
          <a:p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r>
              <a:rPr lang="en-US" b="1" dirty="0"/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911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500479"/>
            <a:ext cx="8929122" cy="1477328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2848" y="2204864"/>
            <a:ext cx="4417144" cy="2585323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>
                <a:solidFill>
                  <a:srgbClr val="00206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ob</a:t>
            </a:r>
            <a:r>
              <a:rPr lang="en-US" dirty="0">
                <a:solidFill>
                  <a:srgbClr val="002060"/>
                </a:solidFill>
              </a:rPr>
              <a:t> = {</a:t>
            </a:r>
          </a:p>
          <a:p>
            <a:r>
              <a:rPr lang="en-US" dirty="0">
                <a:solidFill>
                  <a:srgbClr val="002060"/>
                </a:solidFill>
              </a:rPr>
              <a:t>  id: 33,</a:t>
            </a:r>
          </a:p>
          <a:p>
            <a:r>
              <a:rPr lang="en-US" dirty="0">
                <a:solidFill>
                  <a:srgbClr val="002060"/>
                </a:solidFill>
              </a:rPr>
              <a:t>  foo: function(){</a:t>
            </a:r>
          </a:p>
          <a:p>
            <a:r>
              <a:rPr lang="uk-UA" dirty="0">
                <a:solidFill>
                  <a:srgbClr val="002060"/>
                </a:solidFill>
              </a:rPr>
              <a:t>       </a:t>
            </a:r>
            <a:r>
              <a:rPr lang="en-US" dirty="0" err="1">
                <a:solidFill>
                  <a:srgbClr val="002060"/>
                </a:solidFill>
              </a:rPr>
              <a:t>setTimeout</a:t>
            </a:r>
            <a:r>
              <a:rPr lang="en-US" dirty="0">
                <a:solidFill>
                  <a:srgbClr val="002060"/>
                </a:solidFill>
              </a:rPr>
              <a:t>(function(){</a:t>
            </a:r>
          </a:p>
          <a:p>
            <a:r>
              <a:rPr lang="en-US" dirty="0">
                <a:solidFill>
                  <a:srgbClr val="002060"/>
                </a:solidFill>
              </a:rPr>
              <a:t>         console.log(this.id);</a:t>
            </a:r>
          </a:p>
          <a:p>
            <a:r>
              <a:rPr lang="en-US" dirty="0">
                <a:solidFill>
                  <a:srgbClr val="002060"/>
                </a:solidFill>
              </a:rPr>
              <a:t>      }, 1000)</a:t>
            </a:r>
          </a:p>
          <a:p>
            <a:r>
              <a:rPr lang="en-US" dirty="0">
                <a:solidFill>
                  <a:srgbClr val="002060"/>
                </a:solidFill>
              </a:rPr>
              <a:t>  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 err="1">
                <a:solidFill>
                  <a:srgbClr val="002060"/>
                </a:solidFill>
              </a:rPr>
              <a:t>ob.foo</a:t>
            </a:r>
            <a:r>
              <a:rPr lang="en-US" dirty="0">
                <a:solidFill>
                  <a:srgbClr val="002060"/>
                </a:solidFill>
              </a:rPr>
              <a:t>();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undefined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9752" y="44624"/>
            <a:ext cx="4464496" cy="369332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Особенности а</a:t>
            </a:r>
            <a:r>
              <a:rPr lang="en-US" dirty="0" err="1"/>
              <a:t>rrow</a:t>
            </a:r>
            <a:r>
              <a:rPr lang="en-US" dirty="0"/>
              <a:t> functions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19352" y="2204864"/>
            <a:ext cx="4417144" cy="2585323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>
                <a:solidFill>
                  <a:srgbClr val="00206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ob</a:t>
            </a:r>
            <a:r>
              <a:rPr lang="en-US" dirty="0">
                <a:solidFill>
                  <a:srgbClr val="002060"/>
                </a:solidFill>
              </a:rPr>
              <a:t> = {</a:t>
            </a:r>
          </a:p>
          <a:p>
            <a:r>
              <a:rPr lang="en-US" dirty="0">
                <a:solidFill>
                  <a:srgbClr val="002060"/>
                </a:solidFill>
              </a:rPr>
              <a:t>  id: 33,</a:t>
            </a:r>
          </a:p>
          <a:p>
            <a:r>
              <a:rPr lang="en-US" dirty="0">
                <a:solidFill>
                  <a:srgbClr val="002060"/>
                </a:solidFill>
              </a:rPr>
              <a:t>  foo: function (){</a:t>
            </a:r>
          </a:p>
          <a:p>
            <a:r>
              <a:rPr lang="uk-UA" dirty="0">
                <a:solidFill>
                  <a:srgbClr val="002060"/>
                </a:solidFill>
              </a:rPr>
              <a:t>         </a:t>
            </a:r>
            <a:r>
              <a:rPr lang="en-US" dirty="0" err="1">
                <a:solidFill>
                  <a:srgbClr val="002060"/>
                </a:solidFill>
              </a:rPr>
              <a:t>setTimeout</a:t>
            </a:r>
            <a:r>
              <a:rPr lang="en-US" dirty="0">
                <a:solidFill>
                  <a:srgbClr val="002060"/>
                </a:solidFill>
              </a:rPr>
              <a:t>(() =&gt; {</a:t>
            </a:r>
          </a:p>
          <a:p>
            <a:r>
              <a:rPr lang="en-US" dirty="0">
                <a:solidFill>
                  <a:srgbClr val="002060"/>
                </a:solidFill>
              </a:rPr>
              <a:t>          console.log(this.id);</a:t>
            </a:r>
          </a:p>
          <a:p>
            <a:r>
              <a:rPr lang="en-US" dirty="0">
                <a:solidFill>
                  <a:srgbClr val="002060"/>
                </a:solidFill>
              </a:rPr>
              <a:t>      }, 1000)</a:t>
            </a:r>
          </a:p>
          <a:p>
            <a:r>
              <a:rPr lang="en-US" dirty="0">
                <a:solidFill>
                  <a:srgbClr val="002060"/>
                </a:solidFill>
              </a:rPr>
              <a:t>  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 err="1">
                <a:solidFill>
                  <a:srgbClr val="002060"/>
                </a:solidFill>
              </a:rPr>
              <a:t>ob.foo</a:t>
            </a:r>
            <a:r>
              <a:rPr lang="en-US" dirty="0">
                <a:solidFill>
                  <a:srgbClr val="002060"/>
                </a:solidFill>
              </a:rPr>
              <a:t>();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33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916F9-D4F8-9E4B-B1B2-E4B745951DC0}"/>
              </a:ext>
            </a:extLst>
          </p:cNvPr>
          <p:cNvSpPr txBox="1"/>
          <p:nvPr/>
        </p:nvSpPr>
        <p:spPr>
          <a:xfrm>
            <a:off x="189388" y="44624"/>
            <a:ext cx="215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Кто что знает?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B5D439-163B-924F-BBF9-9E7D38890231}"/>
              </a:ext>
            </a:extLst>
          </p:cNvPr>
          <p:cNvSpPr txBox="1"/>
          <p:nvPr/>
        </p:nvSpPr>
        <p:spPr>
          <a:xfrm>
            <a:off x="107374" y="500479"/>
            <a:ext cx="666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</a:t>
            </a:r>
            <a:r>
              <a:rPr lang="en-US" b="1" dirty="0"/>
              <a:t>. </a:t>
            </a:r>
            <a:r>
              <a:rPr lang="uk-UA" b="1" dirty="0" err="1"/>
              <a:t>Н</a:t>
            </a:r>
            <a:r>
              <a:rPr lang="ru-RU" b="1" dirty="0" err="1"/>
              <a:t>ельзя</a:t>
            </a:r>
            <a:r>
              <a:rPr lang="ru-RU" b="1" dirty="0"/>
              <a:t> использовать как конструктор объектов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D456B-B4C7-6246-BB6B-16BA3A107DA1}"/>
              </a:ext>
            </a:extLst>
          </p:cNvPr>
          <p:cNvSpPr txBox="1"/>
          <p:nvPr/>
        </p:nvSpPr>
        <p:spPr>
          <a:xfrm>
            <a:off x="107374" y="771668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2. К ним нельзя применять оператор </a:t>
            </a:r>
            <a:r>
              <a:rPr lang="ru-RU" b="1" dirty="0" err="1">
                <a:solidFill>
                  <a:srgbClr val="0070C0"/>
                </a:solidFill>
              </a:rPr>
              <a:t>new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38B30-5444-5841-A682-74F21EC6C84F}"/>
              </a:ext>
            </a:extLst>
          </p:cNvPr>
          <p:cNvSpPr txBox="1"/>
          <p:nvPr/>
        </p:nvSpPr>
        <p:spPr>
          <a:xfrm>
            <a:off x="107374" y="1024886"/>
            <a:ext cx="8785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3. Они не имеют </a:t>
            </a:r>
            <a:r>
              <a:rPr lang="ru-RU" b="1" dirty="0" err="1">
                <a:solidFill>
                  <a:srgbClr val="0070C0"/>
                </a:solidFill>
              </a:rPr>
              <a:t>this</a:t>
            </a:r>
            <a:r>
              <a:rPr lang="ru-RU" b="1" dirty="0"/>
              <a:t>, и используют его из </a:t>
            </a:r>
            <a:r>
              <a:rPr lang="ru-RU" b="1" dirty="0" err="1">
                <a:solidFill>
                  <a:srgbClr val="0070C0"/>
                </a:solidFill>
              </a:rPr>
              <a:t>lexical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ru-RU" b="1" dirty="0" err="1">
                <a:solidFill>
                  <a:srgbClr val="0070C0"/>
                </a:solidFill>
              </a:rPr>
              <a:t>scope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ru-RU" b="1" dirty="0"/>
              <a:t>   То есть </a:t>
            </a:r>
            <a:r>
              <a:rPr lang="ru-RU" b="1" dirty="0" err="1">
                <a:solidFill>
                  <a:srgbClr val="0070C0"/>
                </a:solidFill>
              </a:rPr>
              <a:t>this</a:t>
            </a:r>
            <a:r>
              <a:rPr lang="ru-RU" b="1" dirty="0"/>
              <a:t> в </a:t>
            </a:r>
            <a:r>
              <a:rPr lang="ru-RU" b="1" dirty="0" err="1"/>
              <a:t>arrow</a:t>
            </a:r>
            <a:r>
              <a:rPr lang="ru-RU" b="1" dirty="0"/>
              <a:t>-</a:t>
            </a:r>
            <a:r>
              <a:rPr lang="en-US" b="1" dirty="0"/>
              <a:t>function</a:t>
            </a:r>
            <a:r>
              <a:rPr lang="ru-RU" b="1" dirty="0"/>
              <a:t> имеет такое  же значение как и </a:t>
            </a:r>
          </a:p>
          <a:p>
            <a:r>
              <a:rPr lang="ru-RU" b="1" dirty="0"/>
              <a:t>   содержащая ее область</a:t>
            </a:r>
          </a:p>
        </p:txBody>
      </p:sp>
    </p:spTree>
    <p:extLst>
      <p:ext uri="{BB962C8B-B14F-4D97-AF65-F5344CB8AC3E}">
        <p14:creationId xmlns:p14="http://schemas.microsoft.com/office/powerpoint/2010/main" val="12643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476672"/>
            <a:ext cx="8759334" cy="646331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>
                <a:solidFill>
                  <a:srgbClr val="00206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foo = () =&gt; console.log(this); </a:t>
            </a:r>
          </a:p>
          <a:p>
            <a:r>
              <a:rPr lang="en-US" dirty="0">
                <a:solidFill>
                  <a:srgbClr val="002060"/>
                </a:solidFill>
              </a:rPr>
              <a:t>foo();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 // Window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9752" y="44624"/>
            <a:ext cx="3960440" cy="369332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this </a:t>
            </a:r>
            <a:r>
              <a:rPr lang="uk-UA" dirty="0"/>
              <a:t>и</a:t>
            </a:r>
            <a:r>
              <a:rPr lang="en-US" dirty="0"/>
              <a:t> </a:t>
            </a:r>
            <a:r>
              <a:rPr lang="ru-RU" dirty="0"/>
              <a:t>а</a:t>
            </a:r>
            <a:r>
              <a:rPr lang="en-US" dirty="0" err="1"/>
              <a:t>rrow</a:t>
            </a:r>
            <a:r>
              <a:rPr lang="en-US" dirty="0"/>
              <a:t> functions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73280" y="1298694"/>
            <a:ext cx="8759334" cy="1477328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rgbClr val="0070C0"/>
                </a:solidFill>
              </a:rPr>
              <a:t>function test(){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foo = () =&gt; console.log(this);</a:t>
            </a:r>
          </a:p>
          <a:p>
            <a:r>
              <a:rPr lang="en-US" dirty="0">
                <a:solidFill>
                  <a:srgbClr val="002060"/>
                </a:solidFill>
              </a:rPr>
              <a:t>    foo();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Window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r>
              <a:rPr lang="en-US" dirty="0">
                <a:solidFill>
                  <a:srgbClr val="002060"/>
                </a:solidFill>
              </a:rPr>
              <a:t>test(); 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3280" y="2924687"/>
            <a:ext cx="8759334" cy="1200329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>
                <a:solidFill>
                  <a:srgbClr val="00206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ob</a:t>
            </a:r>
            <a:r>
              <a:rPr lang="en-US" dirty="0">
                <a:solidFill>
                  <a:srgbClr val="002060"/>
                </a:solidFill>
              </a:rPr>
              <a:t> = {</a:t>
            </a:r>
          </a:p>
          <a:p>
            <a:r>
              <a:rPr lang="en-US" dirty="0">
                <a:solidFill>
                  <a:srgbClr val="002060"/>
                </a:solidFill>
              </a:rPr>
              <a:t>     </a:t>
            </a:r>
            <a:r>
              <a:rPr lang="en-US" dirty="0" err="1">
                <a:solidFill>
                  <a:srgbClr val="002060"/>
                </a:solidFill>
              </a:rPr>
              <a:t>showName</a:t>
            </a:r>
            <a:r>
              <a:rPr lang="en-US" dirty="0">
                <a:solidFill>
                  <a:srgbClr val="002060"/>
                </a:solidFill>
              </a:rPr>
              <a:t>: () =&gt; console.log(this)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Window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 err="1">
                <a:solidFill>
                  <a:srgbClr val="002060"/>
                </a:solidFill>
              </a:rPr>
              <a:t>ob.showName</a:t>
            </a:r>
            <a:r>
              <a:rPr lang="en-US" dirty="0">
                <a:solidFill>
                  <a:srgbClr val="002060"/>
                </a:solidFill>
              </a:rPr>
              <a:t>();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3280" y="4472095"/>
            <a:ext cx="8759334" cy="2308324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>
                <a:solidFill>
                  <a:srgbClr val="00206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ob</a:t>
            </a:r>
            <a:r>
              <a:rPr lang="en-US" dirty="0">
                <a:solidFill>
                  <a:srgbClr val="002060"/>
                </a:solidFill>
              </a:rPr>
              <a:t> = {</a:t>
            </a:r>
          </a:p>
          <a:p>
            <a:r>
              <a:rPr lang="en-US" dirty="0">
                <a:solidFill>
                  <a:srgbClr val="002060"/>
                </a:solidFill>
              </a:rPr>
              <a:t>    name: 'Bill',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showName</a:t>
            </a:r>
            <a:r>
              <a:rPr lang="en-US" dirty="0">
                <a:solidFill>
                  <a:srgbClr val="002060"/>
                </a:solidFill>
              </a:rPr>
              <a:t>:  function(){</a:t>
            </a:r>
          </a:p>
          <a:p>
            <a:r>
              <a:rPr lang="en-US" dirty="0">
                <a:solidFill>
                  <a:srgbClr val="002060"/>
                </a:solidFill>
              </a:rPr>
              <a:t>       </a:t>
            </a:r>
            <a:r>
              <a:rPr lang="en-US" dirty="0" err="1">
                <a:solidFill>
                  <a:srgbClr val="00206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test = () =&gt; console.log(this.name)</a:t>
            </a:r>
          </a:p>
          <a:p>
            <a:r>
              <a:rPr lang="en-US" dirty="0">
                <a:solidFill>
                  <a:srgbClr val="002060"/>
                </a:solidFill>
              </a:rPr>
              <a:t>       test();</a:t>
            </a:r>
          </a:p>
          <a:p>
            <a:r>
              <a:rPr lang="en-US" dirty="0">
                <a:solidFill>
                  <a:srgbClr val="002060"/>
                </a:solidFill>
              </a:rPr>
              <a:t>     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 err="1">
                <a:solidFill>
                  <a:srgbClr val="002060"/>
                </a:solidFill>
              </a:rPr>
              <a:t>ob.showName</a:t>
            </a:r>
            <a:r>
              <a:rPr lang="en-US" dirty="0">
                <a:solidFill>
                  <a:srgbClr val="002060"/>
                </a:solidFill>
              </a:rPr>
              <a:t>();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Bill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E93B5-4F46-024C-B1B5-5753728D4325}"/>
              </a:ext>
            </a:extLst>
          </p:cNvPr>
          <p:cNvSpPr txBox="1"/>
          <p:nvPr/>
        </p:nvSpPr>
        <p:spPr>
          <a:xfrm>
            <a:off x="173280" y="4166233"/>
            <a:ext cx="790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Как изменить код, чтоб в </a:t>
            </a:r>
            <a:r>
              <a:rPr lang="en-US" b="1" dirty="0"/>
              <a:t>this</a:t>
            </a:r>
            <a:r>
              <a:rPr lang="ru-RU" b="1" dirty="0"/>
              <a:t> попал правильный контекст?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986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3DCEDD-1A02-354D-B560-B12669DCC456}"/>
              </a:ext>
            </a:extLst>
          </p:cNvPr>
          <p:cNvSpPr txBox="1"/>
          <p:nvPr/>
        </p:nvSpPr>
        <p:spPr>
          <a:xfrm>
            <a:off x="3901068" y="7038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Примеры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AFB784-38D4-9E48-BBA7-480B0B1FC6E1}"/>
              </a:ext>
            </a:extLst>
          </p:cNvPr>
          <p:cNvSpPr/>
          <p:nvPr/>
        </p:nvSpPr>
        <p:spPr>
          <a:xfrm>
            <a:off x="107504" y="92234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C7832"/>
                </a:solidFill>
              </a:rPr>
              <a:t>const </a:t>
            </a:r>
            <a:r>
              <a:rPr lang="en-US" b="1" dirty="0"/>
              <a:t>courses = [</a:t>
            </a:r>
            <a:r>
              <a:rPr lang="en-US" b="1" dirty="0">
                <a:solidFill>
                  <a:srgbClr val="6A8759"/>
                </a:solidFill>
              </a:rPr>
              <a:t>"HTML and CSS"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6A8759"/>
                </a:solidFill>
              </a:rPr>
              <a:t>"JavaScript"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6A8759"/>
                </a:solidFill>
              </a:rPr>
              <a:t>"JavaScript"</a:t>
            </a:r>
            <a:r>
              <a:rPr lang="en-US" b="1" dirty="0"/>
              <a:t>]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CC7832"/>
                </a:solidFill>
              </a:rPr>
              <a:t>export function </a:t>
            </a:r>
            <a:r>
              <a:rPr lang="en-US" b="1" dirty="0" err="1">
                <a:solidFill>
                  <a:srgbClr val="FFC66D"/>
                </a:solidFill>
              </a:rPr>
              <a:t>showCourses</a:t>
            </a:r>
            <a:r>
              <a:rPr lang="en-US" b="1" dirty="0"/>
              <a:t>() {</a:t>
            </a:r>
            <a:br>
              <a:rPr lang="en-US" b="1" dirty="0"/>
            </a:br>
            <a:r>
              <a:rPr lang="en-US" b="1" dirty="0"/>
              <a:t>  </a:t>
            </a:r>
            <a:r>
              <a:rPr lang="en-US" b="1" dirty="0" err="1"/>
              <a:t>courses.</a:t>
            </a:r>
            <a:r>
              <a:rPr lang="en-US" b="1" dirty="0" err="1">
                <a:solidFill>
                  <a:srgbClr val="FFC66D"/>
                </a:solidFill>
              </a:rPr>
              <a:t>map</a:t>
            </a:r>
            <a:r>
              <a:rPr lang="en-US" b="1" dirty="0"/>
              <a:t>(course =&gt; </a:t>
            </a:r>
            <a:r>
              <a:rPr lang="en-US" b="1" i="1" dirty="0" err="1">
                <a:solidFill>
                  <a:srgbClr val="9876AA"/>
                </a:solidFill>
              </a:rPr>
              <a:t>console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FFC66D"/>
                </a:solidFill>
              </a:rPr>
              <a:t>log</a:t>
            </a:r>
            <a:r>
              <a:rPr lang="en-US" b="1" dirty="0"/>
              <a:t>(</a:t>
            </a:r>
            <a:r>
              <a:rPr lang="en-US" b="1" dirty="0" err="1"/>
              <a:t>course.</a:t>
            </a:r>
            <a:r>
              <a:rPr lang="en-US" b="1" dirty="0" err="1">
                <a:solidFill>
                  <a:srgbClr val="FFC66D"/>
                </a:solidFill>
              </a:rPr>
              <a:t>toUpperCase</a:t>
            </a:r>
            <a:r>
              <a:rPr lang="en-US" b="1" dirty="0"/>
              <a:t>()))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B1A17-D9A2-DB49-B9ED-E93A6281F66E}"/>
              </a:ext>
            </a:extLst>
          </p:cNvPr>
          <p:cNvSpPr txBox="1"/>
          <p:nvPr/>
        </p:nvSpPr>
        <p:spPr>
          <a:xfrm>
            <a:off x="107504" y="51267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1. </a:t>
            </a:r>
            <a:r>
              <a:rPr lang="en-US" b="1" dirty="0"/>
              <a:t>Arrow function as iterators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ACE32-5F9B-144C-B2E3-664BFD6879B0}"/>
              </a:ext>
            </a:extLst>
          </p:cNvPr>
          <p:cNvSpPr/>
          <p:nvPr/>
        </p:nvSpPr>
        <p:spPr>
          <a:xfrm>
            <a:off x="107504" y="2934291"/>
            <a:ext cx="87368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C7832"/>
                </a:solidFill>
              </a:rPr>
              <a:t>const </a:t>
            </a:r>
            <a:r>
              <a:rPr lang="en-US" b="1" dirty="0" err="1"/>
              <a:t>nums</a:t>
            </a:r>
            <a:r>
              <a:rPr lang="en-US" b="1" dirty="0"/>
              <a:t> = [</a:t>
            </a:r>
            <a:r>
              <a:rPr lang="en-US" b="1" dirty="0">
                <a:solidFill>
                  <a:srgbClr val="6897BB"/>
                </a:solidFill>
              </a:rPr>
              <a:t>2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6897BB"/>
                </a:solidFill>
              </a:rPr>
              <a:t>120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6897BB"/>
                </a:solidFill>
              </a:rPr>
              <a:t>6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6897BB"/>
                </a:solidFill>
              </a:rPr>
              <a:t>12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6897BB"/>
                </a:solidFill>
              </a:rPr>
              <a:t>10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6897BB"/>
                </a:solidFill>
              </a:rPr>
              <a:t>78</a:t>
            </a:r>
            <a:r>
              <a:rPr lang="en-US" b="1" dirty="0"/>
              <a:t>]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CC7832"/>
                </a:solidFill>
              </a:rPr>
              <a:t>export function </a:t>
            </a:r>
            <a:r>
              <a:rPr lang="en-US" b="1" dirty="0" err="1">
                <a:solidFill>
                  <a:srgbClr val="FFC66D"/>
                </a:solidFill>
              </a:rPr>
              <a:t>sortNums</a:t>
            </a:r>
            <a:r>
              <a:rPr lang="en-US" b="1" dirty="0"/>
              <a:t>() {</a:t>
            </a:r>
            <a:br>
              <a:rPr lang="en-US" b="1" dirty="0"/>
            </a:br>
            <a:r>
              <a:rPr lang="en-US" b="1" dirty="0"/>
              <a:t>  </a:t>
            </a:r>
            <a:r>
              <a:rPr lang="en-US" b="1" dirty="0">
                <a:solidFill>
                  <a:srgbClr val="CC7832"/>
                </a:solidFill>
              </a:rPr>
              <a:t>return </a:t>
            </a:r>
            <a:r>
              <a:rPr lang="en-US" b="1" dirty="0" err="1"/>
              <a:t>nums.</a:t>
            </a:r>
            <a:r>
              <a:rPr lang="en-US" b="1" dirty="0" err="1">
                <a:solidFill>
                  <a:srgbClr val="FFC66D"/>
                </a:solidFill>
              </a:rPr>
              <a:t>sort</a:t>
            </a:r>
            <a:r>
              <a:rPr lang="en-US" b="1" dirty="0"/>
              <a:t>((a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/>
              <a:t>b) =&gt; a - b)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557035-53A3-494B-847D-738630D5B46E}"/>
              </a:ext>
            </a:extLst>
          </p:cNvPr>
          <p:cNvSpPr txBox="1"/>
          <p:nvPr/>
        </p:nvSpPr>
        <p:spPr>
          <a:xfrm>
            <a:off x="107504" y="256495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569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77723"/>
            <a:ext cx="4464496" cy="369332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Работа с массивами в </a:t>
            </a:r>
            <a:r>
              <a:rPr lang="en-US" dirty="0"/>
              <a:t>ES6</a:t>
            </a:r>
            <a:r>
              <a:rPr lang="ru-RU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500479"/>
            <a:ext cx="8929122" cy="369332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Создание массивов – методы </a:t>
            </a:r>
            <a:r>
              <a:rPr lang="en-US" dirty="0"/>
              <a:t>of(), from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3501008"/>
            <a:ext cx="8929122" cy="1200329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Поиск по массиву</a:t>
            </a:r>
            <a:r>
              <a:rPr lang="en-US" dirty="0"/>
              <a:t> -&gt; find(), </a:t>
            </a:r>
            <a:r>
              <a:rPr lang="en-US" dirty="0" err="1"/>
              <a:t>findIndex</a:t>
            </a:r>
            <a:r>
              <a:rPr lang="en-US" dirty="0"/>
              <a:t>()</a:t>
            </a:r>
          </a:p>
          <a:p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[33,44,55,"test", 66];</a:t>
            </a:r>
          </a:p>
          <a:p>
            <a:r>
              <a:rPr lang="en-US" dirty="0"/>
              <a:t>let res = </a:t>
            </a:r>
            <a:r>
              <a:rPr lang="en-US" dirty="0" err="1"/>
              <a:t>arr.</a:t>
            </a:r>
            <a:r>
              <a:rPr lang="en-US" dirty="0" err="1">
                <a:solidFill>
                  <a:srgbClr val="C00000"/>
                </a:solidFill>
              </a:rPr>
              <a:t>find</a:t>
            </a:r>
            <a:r>
              <a:rPr lang="en-US" dirty="0"/>
              <a:t>(item =&gt; item === "test");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test</a:t>
            </a:r>
          </a:p>
          <a:p>
            <a:r>
              <a:rPr lang="en-US" dirty="0"/>
              <a:t>let res = </a:t>
            </a:r>
            <a:r>
              <a:rPr lang="en-US" dirty="0" err="1"/>
              <a:t>arr.</a:t>
            </a:r>
            <a:r>
              <a:rPr lang="en-US" dirty="0" err="1">
                <a:solidFill>
                  <a:srgbClr val="C00000"/>
                </a:solidFill>
              </a:rPr>
              <a:t>findIndex</a:t>
            </a:r>
            <a:r>
              <a:rPr lang="en-US" dirty="0"/>
              <a:t>(item =&gt; item === "test");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971436"/>
            <a:ext cx="8929122" cy="646331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 = </a:t>
            </a:r>
            <a:r>
              <a:rPr lang="en-US" dirty="0" err="1"/>
              <a:t>Array.</a:t>
            </a:r>
            <a:r>
              <a:rPr lang="en-US" dirty="0" err="1">
                <a:solidFill>
                  <a:srgbClr val="C00000"/>
                </a:solidFill>
              </a:rPr>
              <a:t>of</a:t>
            </a:r>
            <a:r>
              <a:rPr lang="en-US" dirty="0"/>
              <a:t>(33, "test", [4,5], {name: "Bill"})</a:t>
            </a:r>
          </a:p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[33, "test", [4,5], {name: "Bill"}]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374" y="1916832"/>
            <a:ext cx="8929122" cy="1477328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/>
              <a:t>Использование</a:t>
            </a:r>
            <a:r>
              <a:rPr lang="uk-UA" dirty="0"/>
              <a:t> метода </a:t>
            </a:r>
            <a:r>
              <a:rPr lang="en-US" dirty="0"/>
              <a:t>from()</a:t>
            </a:r>
          </a:p>
          <a:p>
            <a:r>
              <a:rPr lang="en-US" dirty="0"/>
              <a:t>function </a:t>
            </a:r>
            <a:r>
              <a:rPr lang="en-US" dirty="0" err="1"/>
              <a:t>createArray</a:t>
            </a:r>
            <a:r>
              <a:rPr lang="en-US" dirty="0"/>
              <a:t>() {</a:t>
            </a:r>
          </a:p>
          <a:p>
            <a:r>
              <a:rPr lang="en-US" dirty="0"/>
              <a:t>    return </a:t>
            </a:r>
            <a:r>
              <a:rPr lang="en-US" dirty="0" err="1"/>
              <a:t>Array.</a:t>
            </a:r>
            <a:r>
              <a:rPr lang="en-US" dirty="0" err="1">
                <a:solidFill>
                  <a:srgbClr val="C00000"/>
                </a:solidFill>
              </a:rPr>
              <a:t>from</a:t>
            </a:r>
            <a:r>
              <a:rPr lang="en-US" dirty="0"/>
              <a:t>(arguments);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createArray</a:t>
            </a:r>
            <a:r>
              <a:rPr lang="en-US" dirty="0"/>
              <a:t>("hello", "es6");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["hello", "es6"]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31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5556</TotalTime>
  <Words>2435</Words>
  <Application>Microsoft Macintosh PowerPoint</Application>
  <PresentationFormat>On-screen Show (4:3)</PresentationFormat>
  <Paragraphs>367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Courier New</vt:lpstr>
      <vt:lpstr>Verdana</vt:lpstr>
      <vt:lpstr>Wingdings 2</vt:lpstr>
      <vt:lpstr>Wingdings 3</vt:lpstr>
      <vt:lpstr>Тема1</vt:lpstr>
      <vt:lpstr>PowerPoint Presentation</vt:lpstr>
      <vt:lpstr>PowerPoint Presentation</vt:lpstr>
      <vt:lpstr>PowerPoint Presentation</vt:lpstr>
      <vt:lpstr> ES6, ES7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Dmytro Pavlovskyi1</cp:lastModifiedBy>
  <cp:revision>954</cp:revision>
  <dcterms:modified xsi:type="dcterms:W3CDTF">2020-07-20T13:37:19Z</dcterms:modified>
</cp:coreProperties>
</file>