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370" r:id="rId2"/>
    <p:sldId id="371" r:id="rId3"/>
    <p:sldId id="373" r:id="rId4"/>
    <p:sldId id="372" r:id="rId5"/>
    <p:sldId id="388" r:id="rId6"/>
    <p:sldId id="318" r:id="rId7"/>
    <p:sldId id="361" r:id="rId8"/>
    <p:sldId id="374" r:id="rId9"/>
    <p:sldId id="375" r:id="rId10"/>
    <p:sldId id="346" r:id="rId11"/>
    <p:sldId id="347" r:id="rId12"/>
    <p:sldId id="369" r:id="rId13"/>
    <p:sldId id="377" r:id="rId14"/>
    <p:sldId id="378" r:id="rId15"/>
    <p:sldId id="379" r:id="rId16"/>
    <p:sldId id="376" r:id="rId17"/>
    <p:sldId id="380" r:id="rId18"/>
    <p:sldId id="381" r:id="rId19"/>
    <p:sldId id="357" r:id="rId20"/>
    <p:sldId id="358" r:id="rId21"/>
    <p:sldId id="360" r:id="rId22"/>
    <p:sldId id="382" r:id="rId23"/>
    <p:sldId id="383" r:id="rId24"/>
    <p:sldId id="362" r:id="rId25"/>
    <p:sldId id="363" r:id="rId26"/>
    <p:sldId id="364" r:id="rId27"/>
    <p:sldId id="365" r:id="rId28"/>
    <p:sldId id="366" r:id="rId29"/>
    <p:sldId id="354" r:id="rId30"/>
    <p:sldId id="384" r:id="rId31"/>
    <p:sldId id="385" r:id="rId32"/>
    <p:sldId id="386" r:id="rId33"/>
    <p:sldId id="387" r:id="rId34"/>
    <p:sldId id="3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3756F2"/>
    <a:srgbClr val="00602B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94737" autoAdjust="0"/>
  </p:normalViewPr>
  <p:slideViewPr>
    <p:cSldViewPr>
      <p:cViewPr>
        <p:scale>
          <a:sx n="74" d="100"/>
          <a:sy n="74" d="100"/>
        </p:scale>
        <p:origin x="-24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notesViewPr>
    <p:cSldViewPr>
      <p:cViewPr varScale="1">
        <p:scale>
          <a:sx n="58" d="100"/>
          <a:sy n="58" d="100"/>
        </p:scale>
        <p:origin x="-2407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15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04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79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Promise </a:t>
            </a:r>
            <a:r>
              <a:rPr lang="ru-RU" dirty="0"/>
              <a:t>служит удобной оберткой для обслуживания асинхронного</a:t>
            </a:r>
            <a:br>
              <a:rPr lang="ru-RU" dirty="0"/>
            </a:br>
            <a:r>
              <a:rPr lang="ru-RU" dirty="0"/>
              <a:t>функционала. Основное назначение </a:t>
            </a:r>
            <a:r>
              <a:rPr lang="en-US" dirty="0"/>
              <a:t>Promise </a:t>
            </a:r>
            <a:r>
              <a:rPr lang="ru-RU" dirty="0"/>
              <a:t>создавать цепочки</a:t>
            </a:r>
            <a:br>
              <a:rPr lang="ru-RU" dirty="0"/>
            </a:br>
            <a:r>
              <a:rPr lang="ru-RU" dirty="0"/>
              <a:t>вызовов асинхронных функций.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Когда  </a:t>
            </a:r>
            <a:r>
              <a:rPr lang="ru-RU" b="1" dirty="0" err="1"/>
              <a:t>Promise</a:t>
            </a:r>
            <a:r>
              <a:rPr lang="ru-RU" b="1" dirty="0"/>
              <a:t> создается он находится в состоянии </a:t>
            </a:r>
            <a:r>
              <a:rPr lang="ru-RU" b="1" dirty="0" err="1">
                <a:solidFill>
                  <a:srgbClr val="FF0000"/>
                </a:solidFill>
              </a:rPr>
              <a:t>Pending</a:t>
            </a:r>
            <a:r>
              <a:rPr lang="ru-RU" b="1" dirty="0">
                <a:solidFill>
                  <a:srgbClr val="FF0000"/>
                </a:solidFill>
              </a:rPr>
              <a:t> </a:t>
            </a:r>
          </a:p>
          <a:p>
            <a:r>
              <a:rPr lang="ru-RU" b="1" dirty="0" err="1"/>
              <a:t>Остальн</a:t>
            </a:r>
            <a:r>
              <a:rPr lang="uk-UA" b="1" dirty="0"/>
              <a:t>а</a:t>
            </a:r>
            <a:r>
              <a:rPr lang="ru-RU" b="1" dirty="0"/>
              <a:t>я часть программы  продолжает работать</a:t>
            </a:r>
          </a:p>
          <a:p>
            <a:r>
              <a:rPr lang="ru-RU" b="1" dirty="0"/>
              <a:t>Когда </a:t>
            </a:r>
            <a:r>
              <a:rPr lang="en-US" b="1" dirty="0"/>
              <a:t>async operation </a:t>
            </a:r>
            <a:r>
              <a:rPr lang="ru-RU" b="1" dirty="0"/>
              <a:t>закончена, </a:t>
            </a:r>
            <a:r>
              <a:rPr lang="ru-RU" b="1" dirty="0" err="1"/>
              <a:t>Promise</a:t>
            </a:r>
            <a:r>
              <a:rPr lang="ru-RU" b="1" dirty="0"/>
              <a:t> переходит в одно из состояний </a:t>
            </a:r>
          </a:p>
          <a:p>
            <a:r>
              <a:rPr lang="ru-RU" b="1" dirty="0"/>
              <a:t>- </a:t>
            </a:r>
            <a:r>
              <a:rPr lang="ru-RU" b="1" dirty="0" err="1">
                <a:solidFill>
                  <a:srgbClr val="00B050"/>
                </a:solidFill>
              </a:rPr>
              <a:t>Fulfil</a:t>
            </a:r>
            <a:r>
              <a:rPr lang="en-US" b="1" dirty="0">
                <a:solidFill>
                  <a:srgbClr val="00B050"/>
                </a:solidFill>
              </a:rPr>
              <a:t>led</a:t>
            </a:r>
            <a:r>
              <a:rPr lang="ru-RU" b="1" dirty="0" err="1">
                <a:solidFill>
                  <a:srgbClr val="00B050"/>
                </a:solidFill>
              </a:rPr>
              <a:t>d</a:t>
            </a:r>
            <a:r>
              <a:rPr lang="ru-RU" b="1" dirty="0">
                <a:solidFill>
                  <a:srgbClr val="00B050"/>
                </a:solidFill>
              </a:rPr>
              <a:t> / </a:t>
            </a:r>
            <a:r>
              <a:rPr lang="ru-RU" b="1" dirty="0" err="1">
                <a:solidFill>
                  <a:srgbClr val="00B050"/>
                </a:solidFill>
              </a:rPr>
              <a:t>Resolved</a:t>
            </a:r>
            <a:r>
              <a:rPr lang="ru-RU" b="1" dirty="0"/>
              <a:t>  и </a:t>
            </a:r>
            <a:r>
              <a:rPr lang="ru-RU" b="1" i="1" dirty="0">
                <a:solidFill>
                  <a:srgbClr val="FF0000"/>
                </a:solidFill>
              </a:rPr>
              <a:t>возвращает новый </a:t>
            </a:r>
            <a:r>
              <a:rPr lang="ru-RU" b="1" i="1" dirty="0" err="1">
                <a:solidFill>
                  <a:srgbClr val="FF0000"/>
                </a:solidFill>
              </a:rPr>
              <a:t>Promise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</a:p>
          <a:p>
            <a:r>
              <a:rPr lang="ru-RU" b="1" dirty="0"/>
              <a:t>- или может быть </a:t>
            </a:r>
            <a:r>
              <a:rPr lang="ru-RU" b="1" dirty="0" err="1">
                <a:solidFill>
                  <a:srgbClr val="C00000"/>
                </a:solidFill>
              </a:rPr>
              <a:t>Reject</a:t>
            </a:r>
            <a:endParaRPr lang="ru-RU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0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Получим </a:t>
            </a:r>
            <a:r>
              <a:rPr lang="ru-RU" dirty="0" err="1"/>
              <a:t>неперехваченную</a:t>
            </a:r>
            <a:r>
              <a:rPr lang="ru-RU" dirty="0"/>
              <a:t> ошибку</a:t>
            </a:r>
            <a:br>
              <a:rPr lang="ru-RU" dirty="0"/>
            </a:br>
            <a:r>
              <a:rPr lang="ru-RU" dirty="0"/>
              <a:t>Для перехвата используем метод </a:t>
            </a:r>
            <a:r>
              <a:rPr lang="en-US" dirty="0"/>
              <a:t>catch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!!</a:t>
            </a:r>
            <a:r>
              <a:rPr lang="ru-RU" dirty="0"/>
              <a:t> Ошибка при ее перехвате не окажет никакого влияние на ход программы</a:t>
            </a:r>
            <a:endParaRPr lang="en-US" dirty="0"/>
          </a:p>
          <a:p>
            <a:r>
              <a:rPr lang="en-US" dirty="0"/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dirty="0"/>
              <a:t>((err) =&gt;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/>
              <a:t>(err))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72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себе аналогию: ресторан -- это ваше приложение, официанты -- это потоки в приложении, клиент за столиком -- это запрос. В случае синхронного приложение происходит вот что: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 садится за столик, ему приносит меню официант (пришел новый запрос, поток занялся его обработкой)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 листает меню и думает, что же ему выбрать; официант стоит рядом и ждет, пока клиент сделает заказ (началась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операция, поток блокировался)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Заказ сделан, официант несет его на кухню и ждет приготовления заказа (началась другая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операция, поток снова блокировался)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Заказ готов, официант несет его клиенту, клиент начинает есть, а официант стоит рядом и ждет, когда можно будет унести пустую посуду (началась третья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операция, поток снова простаивает в ожидании)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Фактически получается та же самая ситуация -- на каждого клиента нужен свой официант. Абсурд! Вы тратите лишние деньги на зарплату людям, которые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бОльшую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часть времени ничего не делают. Точно так же ОС тратит лишние ресурсы на потоки, которые блокируются в ожидании.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правильном же ресторане официант занят только на подаче меню, приеме заказа, подаче блюда и уборке. В остальное время он не простаивает в ожидании, а обслуживает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клиентов. Например, один официант может одновременно обслуживать пять столиков. Так и в асинхронном приложении небольшое количество потоков обслуживает большое количество запросов.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81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Этот метод работает так как </a:t>
            </a:r>
            <a:r>
              <a:rPr lang="ru-RU" b="1" dirty="0" err="1">
                <a:solidFill>
                  <a:srgbClr val="0070C0"/>
                </a:solidFill>
              </a:rPr>
              <a:t>async</a:t>
            </a:r>
            <a:r>
              <a:rPr lang="ru-RU" b="1" dirty="0"/>
              <a:t> функции всегда возвращают</a:t>
            </a:r>
          </a:p>
          <a:p>
            <a:r>
              <a:rPr lang="ru-RU" b="1" dirty="0" err="1"/>
              <a:t>promise</a:t>
            </a:r>
            <a:r>
              <a:rPr lang="ru-RU" b="1" dirty="0"/>
              <a:t> </a:t>
            </a:r>
            <a:r>
              <a:rPr lang="ru-RU" b="1" dirty="0" err="1"/>
              <a:t>reject</a:t>
            </a:r>
            <a:r>
              <a:rPr lang="ru-RU" b="1" dirty="0"/>
              <a:t> когда возникает ошибка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91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Выполняется код внутри блока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нём ошибок нет, то блок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catch(err)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игнорируется, то есть выполнение доходит до конца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потом прыгает через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нём возникнет ошибка, то выполнение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ней прерывается, и управление прыгает в начало блока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catch(err).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переменная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 (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выбрать и другое название) будет содержать объект ошибки с подробной информацией о произошедшем.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91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хотя бы один </a:t>
            </a:r>
            <a:r>
              <a:rPr lang="ru-RU" dirty="0" err="1"/>
              <a:t>промис</a:t>
            </a:r>
            <a:r>
              <a:rPr lang="ru-RU" dirty="0"/>
              <a:t> из цепочки падает, то прекращаются и все остальные.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97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8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9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8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8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7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Thread - </a:t>
            </a:r>
            <a:r>
              <a:rPr lang="ru-RU" b="1" dirty="0"/>
              <a:t>Если нам нужно одновременно выполнить несколько задач то для этого можно часть каждой задачи выполнять по очереди (прерывания).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6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То есть асинхронность позволяет отложить выполнение кода на неопределенное время (например получение ответа на AJAX запрос)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8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асинхронный паттерн проектирования, в котором данные представлены в виде потока событий. Потоки можно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– комбинировать, фильтровать, подобно массивам, используя специальные методы – операторы.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58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- </a:t>
            </a:r>
            <a:r>
              <a:rPr lang="ru-RU" dirty="0"/>
              <a:t>это однопоточный язык программирования выполняющий</a:t>
            </a:r>
            <a:br>
              <a:rPr lang="ru-RU" dirty="0"/>
            </a:br>
            <a:r>
              <a:rPr lang="ru-RU" dirty="0"/>
              <a:t>операции синхронно.</a:t>
            </a:r>
            <a:br>
              <a:rPr lang="ru-RU" dirty="0"/>
            </a:br>
            <a:r>
              <a:rPr lang="ru-RU" dirty="0"/>
              <a:t>То есть в определенный момент времени выполняется только 1 задача.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68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представляет среда выполнения, например </a:t>
            </a:r>
            <a:r>
              <a:rPr lang="en-US" dirty="0"/>
              <a:t>v8 </a:t>
            </a:r>
            <a:r>
              <a:rPr lang="ru-RU" dirty="0"/>
              <a:t>в упрощенном виде ? </a:t>
            </a:r>
            <a:br>
              <a:rPr lang="ru-RU" dirty="0"/>
            </a:br>
            <a:r>
              <a:rPr lang="ru-RU" dirty="0"/>
              <a:t>Это куча (динамически распределяемая память) и стек выполнения функций </a:t>
            </a:r>
            <a:br>
              <a:rPr lang="ru-RU" dirty="0"/>
            </a:br>
            <a:r>
              <a:rPr lang="ru-RU" dirty="0"/>
              <a:t>Стек - структура данных которая хранит информацию о том что сейчас движок </a:t>
            </a:r>
            <a:br>
              <a:rPr lang="ru-RU" dirty="0"/>
            </a:br>
            <a:r>
              <a:rPr lang="ru-RU" dirty="0"/>
              <a:t>выполняет. Когда функция выполняется  - она ложится в стек, после выполнения она </a:t>
            </a:r>
            <a:br>
              <a:rPr lang="ru-RU" dirty="0"/>
            </a:br>
            <a:r>
              <a:rPr lang="ru-RU" dirty="0"/>
              <a:t>из стека убирается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Суть блокирования - какие то функции занимают стек, </a:t>
            </a:r>
            <a:br>
              <a:rPr lang="ru-RU" dirty="0"/>
            </a:br>
            <a:r>
              <a:rPr lang="ru-RU" dirty="0"/>
              <a:t>и это время может быть очень долгим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42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</a:t>
            </a:r>
          </a:p>
          <a:p>
            <a:r>
              <a:rPr lang="ru-RU" dirty="0"/>
              <a:t>это </a:t>
            </a:r>
            <a:r>
              <a:rPr lang="en-US" dirty="0" err="1"/>
              <a:t>setTimeout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Код выполняется в одном потоке, строчка за строчкой</a:t>
            </a:r>
          </a:p>
          <a:p>
            <a:endParaRPr lang="ru-RU" dirty="0"/>
          </a:p>
          <a:p>
            <a:r>
              <a:rPr lang="ru-RU" dirty="0"/>
              <a:t>2.</a:t>
            </a:r>
          </a:p>
          <a:p>
            <a:r>
              <a:rPr lang="ru-RU" dirty="0"/>
              <a:t>теперь представим, что выполняется функция, которая выполняет</a:t>
            </a:r>
            <a:br>
              <a:rPr lang="ru-RU" dirty="0"/>
            </a:br>
            <a:r>
              <a:rPr lang="ru-RU" dirty="0"/>
              <a:t>запрос на сервер и возвращает результаты</a:t>
            </a:r>
          </a:p>
          <a:p>
            <a:r>
              <a:rPr lang="ru-RU" dirty="0"/>
              <a:t>В таком коде мы вместо объекта </a:t>
            </a:r>
            <a:r>
              <a:rPr lang="en-US" dirty="0"/>
              <a:t>user </a:t>
            </a:r>
            <a:r>
              <a:rPr lang="ru-RU" dirty="0"/>
              <a:t>получим </a:t>
            </a:r>
            <a:r>
              <a:rPr lang="en-US" dirty="0"/>
              <a:t>undefined</a:t>
            </a:r>
            <a:br>
              <a:rPr lang="en-US" dirty="0"/>
            </a:br>
            <a:r>
              <a:rPr lang="ru-RU" dirty="0"/>
              <a:t>так как функция работает асинхронно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8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BF5AB89-6896-B144-A121-E792C393C899}"/>
              </a:ext>
            </a:extLst>
          </p:cNvPr>
          <p:cNvSpPr/>
          <p:nvPr/>
        </p:nvSpPr>
        <p:spPr>
          <a:xfrm>
            <a:off x="3636487" y="2505670"/>
            <a:ext cx="18710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2268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80285" y="620688"/>
            <a:ext cx="3195571" cy="392153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7626" y="1693655"/>
            <a:ext cx="5398469" cy="40089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83660" y="2258942"/>
            <a:ext cx="3048179" cy="40089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0285" y="351552"/>
            <a:ext cx="5427819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console.log("Before");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let s = new Date().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while(new Date().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– s &lt; 4000)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console.log("After");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80112" y="351552"/>
            <a:ext cx="3384376" cy="60486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804248" y="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Call stack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0112" y="5734481"/>
            <a:ext cx="3384376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main()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048327"/>
            <a:ext cx="550270" cy="576064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5580112" y="5077285"/>
            <a:ext cx="3368189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console.log("After")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580112" y="3375888"/>
            <a:ext cx="3384376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console.log(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"Before"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33" grpId="0" animBg="1"/>
      <p:bldP spid="33" grpId="1" animBg="1"/>
      <p:bldP spid="10" grpId="0" animBg="1"/>
      <p:bldP spid="10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5622" y="605587"/>
            <a:ext cx="3370251" cy="20313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console.log("Before");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4000)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console.log("After")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9892" y="552479"/>
            <a:ext cx="3420380" cy="26293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23928" y="1772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Call stack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99892" y="2752904"/>
            <a:ext cx="3420380" cy="401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main()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236296" y="546562"/>
            <a:ext cx="1800200" cy="26352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012160" y="3890080"/>
            <a:ext cx="3001006" cy="9790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948264" y="16337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 API</a:t>
            </a:r>
            <a:endParaRPr lang="ru-R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00664" y="34870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  <a:endParaRPr lang="ru-RU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599892" y="2302407"/>
            <a:ext cx="3420380" cy="401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console.log("Before")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7380312" y="692696"/>
            <a:ext cx="1296144" cy="755687"/>
            <a:chOff x="3707904" y="5639586"/>
            <a:chExt cx="1296144" cy="75568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3707904" y="5639586"/>
              <a:ext cx="1296144" cy="75568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Timer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   </a:t>
              </a:r>
              <a:r>
                <a:rPr lang="en-US" b="1" dirty="0" err="1">
                  <a:solidFill>
                    <a:schemeClr val="tx1"/>
                  </a:solidFill>
                </a:rPr>
                <a:t>cb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779912" y="5852778"/>
              <a:ext cx="369742" cy="452744"/>
            </a:xfrm>
            <a:prstGeom prst="rect">
              <a:avLst/>
            </a:prstGeom>
          </p:spPr>
        </p:pic>
      </p:grpSp>
      <p:sp>
        <p:nvSpPr>
          <p:cNvPr id="45" name="Прямоугольник 44"/>
          <p:cNvSpPr/>
          <p:nvPr/>
        </p:nvSpPr>
        <p:spPr>
          <a:xfrm>
            <a:off x="3635896" y="2307550"/>
            <a:ext cx="3384376" cy="401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console.log("After")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599891" y="2298297"/>
            <a:ext cx="3420381" cy="401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setTimeout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0310" y="3741040"/>
            <a:ext cx="1783379" cy="168361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83186" y="1963524"/>
            <a:ext cx="3372686" cy="40089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6501" y="888117"/>
            <a:ext cx="3369371" cy="40089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10229" y="1464176"/>
            <a:ext cx="3372686" cy="312108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217718" y="4091588"/>
            <a:ext cx="802554" cy="4730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cb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609256" y="2667908"/>
            <a:ext cx="3411016" cy="4730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cb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688263" y="1486079"/>
            <a:ext cx="669337" cy="290968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5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-0.2835 -0.20671 L -0.2835 -0.20648 L -0.2835 -0.20671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6" grpId="0" animBg="1"/>
      <p:bldP spid="36" grpId="1" animBg="1"/>
      <p:bldP spid="45" grpId="0" animBg="1"/>
      <p:bldP spid="45" grpId="1" animBg="1"/>
      <p:bldP spid="46" grpId="0" animBg="1"/>
      <p:bldP spid="46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1" grpId="0" animBg="1"/>
      <p:bldP spid="21" grpId="1" animBg="1"/>
      <p:bldP spid="21" grpId="2" animBg="1"/>
      <p:bldP spid="28" grpId="0" animBg="1"/>
      <p:bldP spid="28" grpId="1" animBg="1"/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2B05AD-9B54-3E46-BA6C-6ABA3F019092}"/>
              </a:ext>
            </a:extLst>
          </p:cNvPr>
          <p:cNvSpPr txBox="1"/>
          <p:nvPr/>
        </p:nvSpPr>
        <p:spPr>
          <a:xfrm>
            <a:off x="0" y="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Примеры</a:t>
            </a:r>
            <a:endParaRPr lang="en-US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72BA371-5F92-0D4A-8899-67A722E34BC0}"/>
              </a:ext>
            </a:extLst>
          </p:cNvPr>
          <p:cNvSpPr/>
          <p:nvPr/>
        </p:nvSpPr>
        <p:spPr>
          <a:xfrm>
            <a:off x="3886" y="753053"/>
            <a:ext cx="8960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>
                <a:solidFill>
                  <a:srgbClr val="6A8759"/>
                </a:solidFill>
              </a:rPr>
              <a:t>"Begin"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FFC66D"/>
                </a:solidFill>
              </a:rPr>
              <a:t>setTimeout</a:t>
            </a:r>
            <a:r>
              <a:rPr lang="en-US" b="1" dirty="0"/>
              <a:t>(() =&gt; 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>
                <a:solidFill>
                  <a:srgbClr val="6A8759"/>
                </a:solidFill>
              </a:rPr>
              <a:t>"Reading user from database ...."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2000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>
                <a:solidFill>
                  <a:srgbClr val="6A8759"/>
                </a:solidFill>
              </a:rPr>
              <a:t>"After"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70D4C3-01F3-B94A-BCFB-BB33B8D511AE}"/>
              </a:ext>
            </a:extLst>
          </p:cNvPr>
          <p:cNvSpPr/>
          <p:nvPr/>
        </p:nvSpPr>
        <p:spPr>
          <a:xfrm>
            <a:off x="-2345" y="2636912"/>
            <a:ext cx="8960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>
                <a:solidFill>
                  <a:srgbClr val="6A8759"/>
                </a:solidFill>
              </a:rPr>
              <a:t>"Begin"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const </a:t>
            </a:r>
            <a:r>
              <a:rPr lang="en-US" b="1" i="1" dirty="0">
                <a:solidFill>
                  <a:srgbClr val="9876AA"/>
                </a:solidFill>
              </a:rPr>
              <a:t>user </a:t>
            </a:r>
            <a:r>
              <a:rPr lang="en-US" b="1" dirty="0"/>
              <a:t>= </a:t>
            </a:r>
            <a:r>
              <a:rPr lang="en-US" b="1" dirty="0" err="1">
                <a:solidFill>
                  <a:srgbClr val="FFC66D"/>
                </a:solidFill>
              </a:rPr>
              <a:t>getUserId</a:t>
            </a:r>
            <a:r>
              <a:rPr lang="en-US" b="1" dirty="0"/>
              <a:t>(</a:t>
            </a:r>
            <a:r>
              <a:rPr lang="en-US" b="1" dirty="0">
                <a:solidFill>
                  <a:srgbClr val="6897BB"/>
                </a:solidFill>
              </a:rPr>
              <a:t>1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user</a:t>
            </a:r>
            <a:r>
              <a:rPr lang="en-US" b="1" dirty="0"/>
              <a:t>) </a:t>
            </a:r>
            <a:r>
              <a:rPr lang="en-US" b="1" dirty="0">
                <a:solidFill>
                  <a:srgbClr val="808080"/>
                </a:solidFill>
              </a:rPr>
              <a:t>// undefined </a:t>
            </a:r>
            <a:br>
              <a:rPr lang="en-US" b="1" dirty="0">
                <a:solidFill>
                  <a:srgbClr val="808080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>
                <a:solidFill>
                  <a:srgbClr val="6A8759"/>
                </a:solidFill>
              </a:rPr>
              <a:t>"After"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/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function </a:t>
            </a:r>
            <a:r>
              <a:rPr lang="en-US" b="1" dirty="0" err="1">
                <a:solidFill>
                  <a:srgbClr val="FFC66D"/>
                </a:solidFill>
              </a:rPr>
              <a:t>getUserId</a:t>
            </a:r>
            <a:r>
              <a:rPr lang="en-US" b="1" dirty="0"/>
              <a:t>(id){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>
                <a:solidFill>
                  <a:srgbClr val="FFC66D"/>
                </a:solidFill>
              </a:rPr>
              <a:t>setTimeout</a:t>
            </a:r>
            <a:r>
              <a:rPr lang="en-US" b="1" dirty="0"/>
              <a:t>(() =&gt; {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>
                <a:solidFill>
                  <a:srgbClr val="CC7832"/>
                </a:solidFill>
              </a:rPr>
              <a:t>return </a:t>
            </a:r>
            <a:r>
              <a:rPr lang="en-US" b="1" dirty="0"/>
              <a:t>{id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9876AA"/>
                </a:solidFill>
              </a:rPr>
              <a:t>name</a:t>
            </a:r>
            <a:r>
              <a:rPr lang="en-US" b="1" dirty="0"/>
              <a:t>: </a:t>
            </a:r>
            <a:r>
              <a:rPr lang="en-US" b="1" dirty="0">
                <a:solidFill>
                  <a:srgbClr val="6A8759"/>
                </a:solidFill>
              </a:rPr>
              <a:t>"Fill"</a:t>
            </a: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>    }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2000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2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2896B4-B74E-AD4D-AB3E-4D08D0DE79F5}"/>
              </a:ext>
            </a:extLst>
          </p:cNvPr>
          <p:cNvSpPr txBox="1"/>
          <p:nvPr/>
        </p:nvSpPr>
        <p:spPr>
          <a:xfrm>
            <a:off x="627321" y="361507"/>
            <a:ext cx="818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Вариант решения проблемы с использованием </a:t>
            </a:r>
            <a:r>
              <a:rPr lang="en-US" b="1" dirty="0"/>
              <a:t>callback</a:t>
            </a:r>
            <a:r>
              <a:rPr lang="ru-RU" b="1" dirty="0"/>
              <a:t> функции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F399A2-993E-284D-B610-014218E236AC}"/>
              </a:ext>
            </a:extLst>
          </p:cNvPr>
          <p:cNvSpPr txBox="1"/>
          <p:nvPr/>
        </p:nvSpPr>
        <p:spPr>
          <a:xfrm>
            <a:off x="627321" y="1412190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Кто может объяснить что происходит в коде 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1F343B4-73C9-AF46-AE19-441272AA13D1}"/>
              </a:ext>
            </a:extLst>
          </p:cNvPr>
          <p:cNvSpPr/>
          <p:nvPr/>
        </p:nvSpPr>
        <p:spPr>
          <a:xfrm>
            <a:off x="627321" y="1781522"/>
            <a:ext cx="81804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>
                <a:solidFill>
                  <a:srgbClr val="6A8759"/>
                </a:solidFill>
              </a:rPr>
              <a:t>"Begin"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FFC66D"/>
                </a:solidFill>
              </a:rPr>
              <a:t>getUser</a:t>
            </a:r>
            <a:r>
              <a:rPr lang="en-US" b="1" dirty="0"/>
              <a:t>(</a:t>
            </a:r>
            <a:r>
              <a:rPr lang="en-US" b="1" dirty="0">
                <a:solidFill>
                  <a:srgbClr val="6897BB"/>
                </a:solidFill>
              </a:rPr>
              <a:t>1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FFC66D"/>
                </a:solidFill>
              </a:rPr>
              <a:t>callback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>
                <a:solidFill>
                  <a:srgbClr val="6A8759"/>
                </a:solidFill>
              </a:rPr>
              <a:t>"After"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</a:p>
          <a:p>
            <a:r>
              <a:rPr lang="en-US" b="1" dirty="0">
                <a:solidFill>
                  <a:srgbClr val="CC7832"/>
                </a:solidFill>
              </a:rPr>
              <a:t/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function </a:t>
            </a:r>
            <a:r>
              <a:rPr lang="en-US" b="1" dirty="0">
                <a:solidFill>
                  <a:srgbClr val="FFC66D"/>
                </a:solidFill>
              </a:rPr>
              <a:t>callback</a:t>
            </a:r>
            <a:r>
              <a:rPr lang="en-US" b="1" dirty="0"/>
              <a:t>(user) 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(user)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CC7832"/>
                </a:solidFill>
              </a:rPr>
              <a:t>function </a:t>
            </a:r>
            <a:r>
              <a:rPr lang="en-US" b="1" dirty="0" err="1">
                <a:solidFill>
                  <a:srgbClr val="FFC66D"/>
                </a:solidFill>
              </a:rPr>
              <a:t>getUser</a:t>
            </a:r>
            <a:r>
              <a:rPr lang="en-US" b="1" dirty="0"/>
              <a:t>(id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 err="1"/>
              <a:t>fn</a:t>
            </a:r>
            <a:r>
              <a:rPr lang="en-US" b="1" dirty="0"/>
              <a:t>) 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>
                <a:solidFill>
                  <a:srgbClr val="FFC66D"/>
                </a:solidFill>
              </a:rPr>
              <a:t>setTimeout</a:t>
            </a:r>
            <a:r>
              <a:rPr lang="en-US" b="1" dirty="0"/>
              <a:t>(() =&gt; {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>
                <a:solidFill>
                  <a:srgbClr val="6A8759"/>
                </a:solidFill>
              </a:rPr>
              <a:t>"Reading user from database ...."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        </a:t>
            </a:r>
            <a:r>
              <a:rPr lang="en-US" b="1" dirty="0" err="1"/>
              <a:t>fn</a:t>
            </a:r>
            <a:r>
              <a:rPr lang="en-US" b="1" dirty="0"/>
              <a:t>({ id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9876AA"/>
                </a:solidFill>
              </a:rPr>
              <a:t>name</a:t>
            </a:r>
            <a:r>
              <a:rPr lang="en-US" b="1" dirty="0"/>
              <a:t>: </a:t>
            </a:r>
            <a:r>
              <a:rPr lang="en-US" b="1" dirty="0">
                <a:solidFill>
                  <a:srgbClr val="6A8759"/>
                </a:solidFill>
              </a:rPr>
              <a:t>"Bill" </a:t>
            </a:r>
            <a:r>
              <a:rPr lang="en-US" b="1" dirty="0"/>
              <a:t>})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    </a:t>
            </a:r>
            <a:r>
              <a:rPr lang="en-US" b="1" dirty="0"/>
              <a:t>}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2000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26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03C34FC-0C66-E04B-BE45-E29EE9F57332}"/>
              </a:ext>
            </a:extLst>
          </p:cNvPr>
          <p:cNvSpPr/>
          <p:nvPr/>
        </p:nvSpPr>
        <p:spPr>
          <a:xfrm>
            <a:off x="2793308" y="2967335"/>
            <a:ext cx="3557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Практика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68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94B738-D636-3D48-9F7F-BA99E0C83ABB}"/>
              </a:ext>
            </a:extLst>
          </p:cNvPr>
          <p:cNvSpPr txBox="1"/>
          <p:nvPr/>
        </p:nvSpPr>
        <p:spPr>
          <a:xfrm>
            <a:off x="510363" y="393405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</a:t>
            </a:r>
            <a:r>
              <a:rPr lang="en-US" dirty="0"/>
              <a:t> </a:t>
            </a:r>
            <a:r>
              <a:rPr lang="en-US" b="1" dirty="0"/>
              <a:t>Callback hell</a:t>
            </a:r>
            <a:r>
              <a:rPr lang="ru-RU" b="1" dirty="0"/>
              <a:t> </a:t>
            </a:r>
          </a:p>
          <a:p>
            <a:pPr marL="285750" indent="-285750">
              <a:buFontTx/>
              <a:buChar char="-"/>
            </a:pPr>
            <a:r>
              <a:rPr lang="ru-RU" dirty="0"/>
              <a:t>есть функция </a:t>
            </a:r>
            <a:r>
              <a:rPr lang="en-US" b="1" dirty="0" err="1"/>
              <a:t>getRepos</a:t>
            </a:r>
            <a:endParaRPr lang="ru-RU" b="1" dirty="0"/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конвертировать ее в асинхронную функцию и вызывать,</a:t>
            </a:r>
            <a:br>
              <a:rPr lang="ru-RU" dirty="0"/>
            </a:br>
            <a:r>
              <a:rPr lang="ru-RU" dirty="0"/>
              <a:t>после того как будут получены данные пользователя в </a:t>
            </a:r>
          </a:p>
          <a:p>
            <a:r>
              <a:rPr lang="ru-RU" dirty="0"/>
              <a:t>клиентском коде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F6279E-1837-654A-95ED-85A3E2ED5716}"/>
              </a:ext>
            </a:extLst>
          </p:cNvPr>
          <p:cNvSpPr txBox="1"/>
          <p:nvPr/>
        </p:nvSpPr>
        <p:spPr>
          <a:xfrm>
            <a:off x="7740352" y="2407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lab_1.js</a:t>
            </a:r>
          </a:p>
        </p:txBody>
      </p:sp>
    </p:spTree>
    <p:extLst>
      <p:ext uri="{BB962C8B-B14F-4D97-AF65-F5344CB8AC3E}">
        <p14:creationId xmlns:p14="http://schemas.microsoft.com/office/powerpoint/2010/main" val="324879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3848" y="44624"/>
            <a:ext cx="2520280" cy="360040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7497" y="548680"/>
            <a:ext cx="8928992" cy="1200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Promise</a:t>
            </a:r>
            <a:r>
              <a:rPr lang="en-US" b="1" dirty="0"/>
              <a:t> – 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59832" y="3326451"/>
            <a:ext cx="2584303" cy="810725"/>
          </a:xfrm>
          <a:prstGeom prst="roundRect">
            <a:avLst/>
          </a:prstGeom>
          <a:solidFill>
            <a:srgbClr val="C3C16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Pending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113622" y="3743273"/>
            <a:ext cx="2808312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975724" y="3326450"/>
            <a:ext cx="2638781" cy="810725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Fulfilled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975724" y="3861048"/>
            <a:ext cx="2638781" cy="8107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Rejected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9862" y="3212976"/>
            <a:ext cx="30059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async</a:t>
            </a:r>
            <a:r>
              <a:rPr lang="en-US" sz="2300" b="1" dirty="0"/>
              <a:t> operation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26325F-6427-F44D-A282-0FA6880D2D0A}"/>
              </a:ext>
            </a:extLst>
          </p:cNvPr>
          <p:cNvSpPr txBox="1"/>
          <p:nvPr/>
        </p:nvSpPr>
        <p:spPr>
          <a:xfrm>
            <a:off x="187497" y="10734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такое </a:t>
            </a:r>
            <a:r>
              <a:rPr lang="ru-RU" b="1" dirty="0" err="1"/>
              <a:t>промисы</a:t>
            </a:r>
            <a:r>
              <a:rPr lang="ru-RU" b="1" dirty="0"/>
              <a:t>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665B51F-59EB-2841-A1A6-A5D0C22F2BC1}"/>
              </a:ext>
            </a:extLst>
          </p:cNvPr>
          <p:cNvSpPr/>
          <p:nvPr/>
        </p:nvSpPr>
        <p:spPr>
          <a:xfrm>
            <a:off x="1563812" y="506366"/>
            <a:ext cx="758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это объект который содержит окончательный результат асинхронной операции</a:t>
            </a:r>
          </a:p>
          <a:p>
            <a:r>
              <a:rPr lang="ru-RU" b="1" dirty="0"/>
              <a:t>Когда асинхронная операция закончена результатом </a:t>
            </a:r>
            <a:r>
              <a:rPr lang="en-US" b="1" dirty="0">
                <a:solidFill>
                  <a:srgbClr val="0070C0"/>
                </a:solidFill>
              </a:rPr>
              <a:t>Promise</a:t>
            </a:r>
            <a:r>
              <a:rPr lang="en-US" b="1" dirty="0"/>
              <a:t> </a:t>
            </a:r>
            <a:r>
              <a:rPr lang="ru-RU" b="1" dirty="0"/>
              <a:t>может выдать или результат или ошибку</a:t>
            </a:r>
          </a:p>
        </p:txBody>
      </p:sp>
    </p:spTree>
    <p:extLst>
      <p:ext uri="{BB962C8B-B14F-4D97-AF65-F5344CB8AC3E}">
        <p14:creationId xmlns:p14="http://schemas.microsoft.com/office/powerpoint/2010/main" val="32143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257 -0.00116 L -0.27257 -0.00116 " pathEditMode="relative" ptsTypes="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07963 L 0.00104 -0.07963 L 0.00104 -0.07963 " pathEditMode="relative" ptsTypes="AA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  <p:bldP spid="19" grpId="0" animBg="1"/>
      <p:bldP spid="13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AF989BE-F4E3-B641-B2DB-AE894F223EDF}"/>
              </a:ext>
            </a:extLst>
          </p:cNvPr>
          <p:cNvSpPr/>
          <p:nvPr/>
        </p:nvSpPr>
        <p:spPr>
          <a:xfrm>
            <a:off x="179512" y="11663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Шаги создания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1. С</a:t>
            </a:r>
            <a:r>
              <a:rPr lang="en-US" dirty="0"/>
              <a:t>o</a:t>
            </a:r>
            <a:r>
              <a:rPr lang="ru-RU" dirty="0"/>
              <a:t>здание </a:t>
            </a:r>
            <a:r>
              <a:rPr lang="en-US" dirty="0"/>
              <a:t>Promise </a:t>
            </a:r>
            <a:r>
              <a:rPr lang="ru-RU" dirty="0"/>
              <a:t>через </a:t>
            </a:r>
            <a:r>
              <a:rPr lang="en-US" dirty="0"/>
              <a:t>constructor</a:t>
            </a:r>
            <a:br>
              <a:rPr lang="en-US" dirty="0"/>
            </a:br>
            <a:r>
              <a:rPr lang="en-US" dirty="0"/>
              <a:t>2. </a:t>
            </a:r>
            <a:r>
              <a:rPr lang="ru-RU" dirty="0"/>
              <a:t>Определяем что должно выполнится если </a:t>
            </a:r>
            <a:r>
              <a:rPr lang="en-US" dirty="0"/>
              <a:t>promise </a:t>
            </a:r>
            <a:r>
              <a:rPr lang="en-US" b="1" dirty="0" err="1"/>
              <a:t>fullfiled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</a:t>
            </a:r>
            <a:r>
              <a:rPr lang="ru-RU" dirty="0"/>
              <a:t>Используем полученный результат от </a:t>
            </a:r>
            <a:r>
              <a:rPr lang="en-US" dirty="0"/>
              <a:t>promise,</a:t>
            </a:r>
            <a:br>
              <a:rPr lang="en-US" dirty="0"/>
            </a:br>
            <a:r>
              <a:rPr lang="en-US" dirty="0"/>
              <a:t>   </a:t>
            </a:r>
            <a:r>
              <a:rPr lang="ru-RU" dirty="0"/>
              <a:t>или отрабатываем ошибку если </a:t>
            </a:r>
            <a:r>
              <a:rPr lang="en-US" dirty="0"/>
              <a:t>promise </a:t>
            </a:r>
            <a:r>
              <a:rPr lang="en-US" b="1" dirty="0"/>
              <a:t>rejected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18D96A7-AA62-184D-B1E4-29481DA5474B}"/>
              </a:ext>
            </a:extLst>
          </p:cNvPr>
          <p:cNvSpPr/>
          <p:nvPr/>
        </p:nvSpPr>
        <p:spPr>
          <a:xfrm>
            <a:off x="179512" y="1593960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const </a:t>
            </a:r>
            <a:r>
              <a:rPr lang="en-US" b="1" i="1" dirty="0">
                <a:solidFill>
                  <a:srgbClr val="9876AA"/>
                </a:solidFill>
              </a:rPr>
              <a:t>pizza </a:t>
            </a:r>
            <a:r>
              <a:rPr lang="en-US" b="1" dirty="0"/>
              <a:t>=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b="1" i="1" dirty="0">
                <a:solidFill>
                  <a:srgbClr val="9876AA"/>
                </a:solidFill>
              </a:rPr>
              <a:t>Promise</a:t>
            </a:r>
            <a:r>
              <a:rPr lang="en-US" b="1" dirty="0"/>
              <a:t>((resolve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reject) =&gt; 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>
                <a:solidFill>
                  <a:srgbClr val="FFC66D"/>
                </a:solidFill>
              </a:rPr>
              <a:t>setTimeout</a:t>
            </a:r>
            <a:r>
              <a:rPr lang="en-US" b="1" dirty="0"/>
              <a:t>(() =&gt; { }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3000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pizza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4BA91A-EE79-6740-B925-D372D4ECD248}"/>
              </a:ext>
            </a:extLst>
          </p:cNvPr>
          <p:cNvSpPr/>
          <p:nvPr/>
        </p:nvSpPr>
        <p:spPr>
          <a:xfrm>
            <a:off x="162648" y="2960224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Pending</a:t>
            </a:r>
            <a:r>
              <a:rPr lang="en-US" dirty="0"/>
              <a:t> - </a:t>
            </a:r>
            <a:r>
              <a:rPr lang="ru-RU" dirty="0"/>
              <a:t>это исходное состояние </a:t>
            </a:r>
            <a:r>
              <a:rPr lang="en-US" dirty="0"/>
              <a:t>Promise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33E7E28-3EFB-284D-815F-15A6EB708E6A}"/>
              </a:ext>
            </a:extLst>
          </p:cNvPr>
          <p:cNvSpPr/>
          <p:nvPr/>
        </p:nvSpPr>
        <p:spPr>
          <a:xfrm>
            <a:off x="162648" y="576200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Через 3с </a:t>
            </a:r>
            <a:r>
              <a:rPr lang="en-US" b="1" dirty="0"/>
              <a:t>promise </a:t>
            </a:r>
            <a:r>
              <a:rPr lang="ru-RU" b="1" dirty="0"/>
              <a:t>результат </a:t>
            </a:r>
            <a:r>
              <a:rPr lang="ru-RU" b="1" dirty="0" err="1"/>
              <a:t>резолвится</a:t>
            </a:r>
            <a:r>
              <a:rPr lang="ru-RU" b="1" dirty="0"/>
              <a:t> </a:t>
            </a:r>
            <a:r>
              <a:rPr lang="en-US" b="1" dirty="0"/>
              <a:t>promise </a:t>
            </a:r>
            <a:r>
              <a:rPr lang="ru-RU" b="1" dirty="0"/>
              <a:t>меняет состояние с </a:t>
            </a:r>
            <a:r>
              <a:rPr lang="en-US" b="1" dirty="0"/>
              <a:t>pending </a:t>
            </a:r>
            <a:r>
              <a:rPr lang="ru-RU" b="1" dirty="0"/>
              <a:t>на </a:t>
            </a:r>
            <a:r>
              <a:rPr lang="en-US" b="1" dirty="0" err="1"/>
              <a:t>fullfiled</a:t>
            </a:r>
            <a:r>
              <a:rPr lang="ru-RU" b="1" dirty="0"/>
              <a:t> и функция переданная в </a:t>
            </a:r>
            <a:r>
              <a:rPr lang="en-US" b="1" dirty="0"/>
              <a:t>then </a:t>
            </a:r>
            <a:r>
              <a:rPr lang="ru-RU" b="1" dirty="0"/>
              <a:t>запускается с аргументом, переданным в </a:t>
            </a:r>
            <a:r>
              <a:rPr lang="en-US" b="1" dirty="0"/>
              <a:t>resolve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1755BF-2C00-3247-91AD-7163F6665A07}"/>
              </a:ext>
            </a:extLst>
          </p:cNvPr>
          <p:cNvSpPr/>
          <p:nvPr/>
        </p:nvSpPr>
        <p:spPr>
          <a:xfrm>
            <a:off x="179587" y="3495491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const </a:t>
            </a:r>
            <a:r>
              <a:rPr lang="en-US" b="1" i="1" dirty="0">
                <a:solidFill>
                  <a:srgbClr val="9876AA"/>
                </a:solidFill>
              </a:rPr>
              <a:t>pizza </a:t>
            </a:r>
            <a:r>
              <a:rPr lang="en-US" b="1" dirty="0"/>
              <a:t>=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b="1" i="1" dirty="0">
                <a:solidFill>
                  <a:srgbClr val="9876AA"/>
                </a:solidFill>
              </a:rPr>
              <a:t>Promise</a:t>
            </a:r>
            <a:r>
              <a:rPr lang="en-US" b="1" dirty="0"/>
              <a:t>((resolve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reject) =&gt; 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>
                <a:solidFill>
                  <a:srgbClr val="FFC66D"/>
                </a:solidFill>
              </a:rPr>
              <a:t>setTimeout</a:t>
            </a:r>
            <a:r>
              <a:rPr lang="en-US" b="1" dirty="0"/>
              <a:t>(() =&gt; {</a:t>
            </a:r>
            <a:br>
              <a:rPr lang="en-US" b="1" dirty="0"/>
            </a:br>
            <a:r>
              <a:rPr lang="en-US" b="1" dirty="0"/>
              <a:t>        resolve(</a:t>
            </a:r>
            <a:r>
              <a:rPr lang="en-US" b="1" dirty="0">
                <a:solidFill>
                  <a:srgbClr val="6A8759"/>
                </a:solidFill>
              </a:rPr>
              <a:t>"Your pizza is ready. Come and get it!"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    </a:t>
            </a:r>
            <a:r>
              <a:rPr lang="en-US" b="1" dirty="0"/>
              <a:t>}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3000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pizza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pizza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then</a:t>
            </a:r>
            <a:r>
              <a:rPr lang="en-US" b="1" dirty="0"/>
              <a:t>((</a:t>
            </a:r>
            <a:r>
              <a:rPr lang="en-US" b="1" dirty="0" err="1"/>
              <a:t>val</a:t>
            </a:r>
            <a:r>
              <a:rPr lang="en-US" b="1" dirty="0"/>
              <a:t>) =&gt;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 err="1"/>
              <a:t>val</a:t>
            </a:r>
            <a:r>
              <a:rPr lang="en-US" b="1" dirty="0"/>
              <a:t>))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172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15A275-E7DC-8740-A08C-08B238643681}"/>
              </a:ext>
            </a:extLst>
          </p:cNvPr>
          <p:cNvSpPr txBox="1"/>
          <p:nvPr/>
        </p:nvSpPr>
        <p:spPr>
          <a:xfrm>
            <a:off x="393405" y="21265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Promise reject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ABFD41-7742-EA44-A623-C4D714E9F86B}"/>
              </a:ext>
            </a:extLst>
          </p:cNvPr>
          <p:cNvSpPr/>
          <p:nvPr/>
        </p:nvSpPr>
        <p:spPr>
          <a:xfrm>
            <a:off x="393405" y="581983"/>
            <a:ext cx="8532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const </a:t>
            </a:r>
            <a:r>
              <a:rPr lang="en-US" b="1" i="1" dirty="0">
                <a:solidFill>
                  <a:srgbClr val="9876AA"/>
                </a:solidFill>
              </a:rPr>
              <a:t>pizza </a:t>
            </a:r>
            <a:r>
              <a:rPr lang="en-US" b="1" dirty="0"/>
              <a:t>=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b="1" i="1" dirty="0">
                <a:solidFill>
                  <a:srgbClr val="9876AA"/>
                </a:solidFill>
              </a:rPr>
              <a:t>Promise</a:t>
            </a:r>
            <a:r>
              <a:rPr lang="en-US" b="1" dirty="0"/>
              <a:t>((resolve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/>
              <a:t>reject) =&gt; 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>
                <a:solidFill>
                  <a:srgbClr val="FFC66D"/>
                </a:solidFill>
              </a:rPr>
              <a:t>setTimeout</a:t>
            </a:r>
            <a:r>
              <a:rPr lang="en-US" b="1" dirty="0"/>
              <a:t>(() =&gt; {</a:t>
            </a:r>
            <a:br>
              <a:rPr lang="en-US" b="1" dirty="0"/>
            </a:br>
            <a:r>
              <a:rPr lang="en-US" b="1" dirty="0"/>
              <a:t>        reject(</a:t>
            </a:r>
            <a:r>
              <a:rPr lang="en-US" b="1" dirty="0">
                <a:solidFill>
                  <a:srgbClr val="6A8759"/>
                </a:solidFill>
              </a:rPr>
              <a:t>"Oh no. There was a problem with your pizza"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    </a:t>
            </a:r>
            <a:r>
              <a:rPr lang="en-US" b="1" dirty="0"/>
              <a:t>}</a:t>
            </a:r>
            <a:r>
              <a:rPr lang="en-US" b="1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6897BB"/>
                </a:solidFill>
              </a:rPr>
              <a:t>3000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/>
              <a:t>})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9876AA"/>
                </a:solidFill>
              </a:rPr>
              <a:t>pizza</a:t>
            </a:r>
            <a:r>
              <a:rPr lang="en-US" b="1" dirty="0"/>
              <a:t>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i="1" dirty="0" err="1">
                <a:solidFill>
                  <a:srgbClr val="9876AA"/>
                </a:solidFill>
              </a:rPr>
              <a:t>pizza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then</a:t>
            </a:r>
            <a:r>
              <a:rPr lang="en-US" b="1" dirty="0"/>
              <a:t>((</a:t>
            </a:r>
            <a:r>
              <a:rPr lang="en-US" b="1" dirty="0" err="1"/>
              <a:t>val</a:t>
            </a:r>
            <a:r>
              <a:rPr lang="en-US" b="1" dirty="0"/>
              <a:t>) =&gt; </a:t>
            </a:r>
            <a:r>
              <a:rPr lang="en-US" b="1" i="1" dirty="0" err="1">
                <a:solidFill>
                  <a:srgbClr val="9876AA"/>
                </a:solidFill>
              </a:rPr>
              <a:t>console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C66D"/>
                </a:solidFill>
              </a:rPr>
              <a:t>log</a:t>
            </a:r>
            <a:r>
              <a:rPr lang="en-US" b="1" dirty="0"/>
              <a:t>(</a:t>
            </a:r>
            <a:r>
              <a:rPr lang="en-US" b="1" dirty="0" err="1"/>
              <a:t>val</a:t>
            </a:r>
            <a:r>
              <a:rPr lang="en-US" b="1" dirty="0"/>
              <a:t>))</a:t>
            </a:r>
            <a:r>
              <a:rPr lang="en-US" b="1" dirty="0">
                <a:solidFill>
                  <a:srgbClr val="CC7832"/>
                </a:solidFill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746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3848" y="44624"/>
            <a:ext cx="331236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Общий вид</a:t>
            </a:r>
            <a:r>
              <a:rPr lang="en-US" b="1" dirty="0"/>
              <a:t> Promises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11396"/>
            <a:ext cx="89289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err="1"/>
              <a:t>getData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) {</a:t>
            </a:r>
          </a:p>
          <a:p>
            <a:r>
              <a:rPr lang="en-US" b="1" dirty="0"/>
              <a:t>    return new Promise( function(</a:t>
            </a:r>
            <a:r>
              <a:rPr lang="en-US" b="1" dirty="0">
                <a:solidFill>
                  <a:srgbClr val="00B050"/>
                </a:solidFill>
              </a:rPr>
              <a:t>resolve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reject</a:t>
            </a:r>
            <a:r>
              <a:rPr lang="en-US" b="1" dirty="0"/>
              <a:t>){</a:t>
            </a:r>
          </a:p>
          <a:p>
            <a:r>
              <a:rPr lang="en-US" b="1" dirty="0"/>
              <a:t>	 ...</a:t>
            </a:r>
          </a:p>
          <a:p>
            <a:r>
              <a:rPr lang="en-US" b="1" dirty="0"/>
              <a:t>    });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getData</a:t>
            </a:r>
            <a:r>
              <a:rPr lang="en-US" b="1" dirty="0"/>
              <a:t>('http://...')</a:t>
            </a:r>
          </a:p>
          <a:p>
            <a:r>
              <a:rPr lang="en-US" b="1" dirty="0"/>
              <a:t>.then(</a:t>
            </a:r>
            <a:r>
              <a:rPr lang="en-US" b="1" dirty="0">
                <a:solidFill>
                  <a:srgbClr val="00B050"/>
                </a:solidFill>
              </a:rPr>
              <a:t>&lt;resolve </a:t>
            </a:r>
            <a:r>
              <a:rPr lang="en-US" b="1" dirty="0" err="1">
                <a:solidFill>
                  <a:srgbClr val="00B050"/>
                </a:solidFill>
              </a:rPr>
              <a:t>haldler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&lt;reject </a:t>
            </a:r>
            <a:r>
              <a:rPr lang="en-US" b="1" dirty="0" err="1">
                <a:solidFill>
                  <a:srgbClr val="FF0000"/>
                </a:solidFill>
              </a:rPr>
              <a:t>haldler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---- </a:t>
            </a:r>
            <a:r>
              <a:rPr lang="en-US" b="1" dirty="0" err="1"/>
              <a:t>или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getData</a:t>
            </a:r>
            <a:r>
              <a:rPr lang="en-US" b="1" dirty="0"/>
              <a:t>('http://...')</a:t>
            </a:r>
          </a:p>
          <a:p>
            <a:r>
              <a:rPr lang="en-US" b="1" dirty="0"/>
              <a:t>.then(</a:t>
            </a:r>
            <a:r>
              <a:rPr lang="en-US" b="1" dirty="0">
                <a:solidFill>
                  <a:srgbClr val="00B050"/>
                </a:solidFill>
              </a:rPr>
              <a:t>&lt;resolve </a:t>
            </a:r>
            <a:r>
              <a:rPr lang="en-US" b="1" dirty="0" err="1">
                <a:solidFill>
                  <a:srgbClr val="00B050"/>
                </a:solidFill>
              </a:rPr>
              <a:t>haldler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  <a:r>
              <a:rPr lang="en-US" b="1" dirty="0"/>
              <a:t>)</a:t>
            </a:r>
          </a:p>
          <a:p>
            <a:r>
              <a:rPr lang="en-US" b="1" dirty="0"/>
              <a:t>.catch(</a:t>
            </a:r>
            <a:r>
              <a:rPr lang="en-US" b="1" dirty="0">
                <a:solidFill>
                  <a:srgbClr val="FF0000"/>
                </a:solidFill>
              </a:rPr>
              <a:t>&lt;reject </a:t>
            </a:r>
            <a:r>
              <a:rPr lang="en-US" b="1" dirty="0" err="1">
                <a:solidFill>
                  <a:srgbClr val="FF0000"/>
                </a:solidFill>
              </a:rPr>
              <a:t>haldler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);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89291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E9FF16-6861-4148-990D-ED246010E78F}"/>
              </a:ext>
            </a:extLst>
          </p:cNvPr>
          <p:cNvSpPr txBox="1"/>
          <p:nvPr/>
        </p:nvSpPr>
        <p:spPr>
          <a:xfrm>
            <a:off x="414670" y="318977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/>
              <a:t>При создании функции-конструктора надо из нее обязательно </a:t>
            </a:r>
            <a:endParaRPr lang="en-US"/>
          </a:p>
          <a:p>
            <a:r>
              <a:rPr lang="ru-RU"/>
              <a:t>возвращать </a:t>
            </a:r>
            <a:r>
              <a:rPr lang="en-US" b="1"/>
              <a:t>this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58399C-D7FE-0044-AFFA-C0617A7C09B1}"/>
              </a:ext>
            </a:extLst>
          </p:cNvPr>
          <p:cNvSpPr txBox="1"/>
          <p:nvPr/>
        </p:nvSpPr>
        <p:spPr>
          <a:xfrm>
            <a:off x="1275907" y="1626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2AE08F-082F-F248-8369-EE491947ADF4}"/>
              </a:ext>
            </a:extLst>
          </p:cNvPr>
          <p:cNvSpPr txBox="1"/>
          <p:nvPr/>
        </p:nvSpPr>
        <p:spPr>
          <a:xfrm>
            <a:off x="818707" y="106325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ru-RU" dirty="0" smtClean="0"/>
              <a:t>Да</a:t>
            </a:r>
            <a:endParaRPr lang="ru-RU" dirty="0"/>
          </a:p>
          <a:p>
            <a:pPr marL="342900" indent="-342900">
              <a:buAutoNum type="alphaLcPeriod"/>
            </a:pPr>
            <a:r>
              <a:rPr lang="ru-RU" dirty="0" smtClean="0"/>
              <a:t>Нет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3A73EF-D219-F949-8ABE-299BCF523BFF}"/>
              </a:ext>
            </a:extLst>
          </p:cNvPr>
          <p:cNvSpPr txBox="1"/>
          <p:nvPr/>
        </p:nvSpPr>
        <p:spPr>
          <a:xfrm>
            <a:off x="414670" y="2258461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Правильное ли утверждение, что свойство </a:t>
            </a:r>
            <a:r>
              <a:rPr lang="ru-RU" b="1" dirty="0"/>
              <a:t>__</a:t>
            </a:r>
            <a:r>
              <a:rPr lang="en-US" b="1" dirty="0"/>
              <a:t>proto</a:t>
            </a:r>
            <a:r>
              <a:rPr lang="ru-RU" b="1" dirty="0"/>
              <a:t>__</a:t>
            </a:r>
            <a:r>
              <a:rPr lang="ru-RU" dirty="0"/>
              <a:t>  объекта </a:t>
            </a:r>
          </a:p>
          <a:p>
            <a:r>
              <a:rPr lang="ru-RU" dirty="0"/>
              <a:t>указывает на встроенный в </a:t>
            </a:r>
            <a:r>
              <a:rPr lang="en-US" dirty="0"/>
              <a:t>JavaScript</a:t>
            </a:r>
            <a:r>
              <a:rPr lang="en-US" b="1" dirty="0"/>
              <a:t> </a:t>
            </a:r>
            <a:r>
              <a:rPr lang="ru-RU" dirty="0"/>
              <a:t>объект</a:t>
            </a:r>
            <a:r>
              <a:rPr lang="ru-RU" b="1" dirty="0"/>
              <a:t> </a:t>
            </a:r>
            <a:r>
              <a:rPr lang="en-US" b="1" dirty="0"/>
              <a:t>Object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19A08D-E34C-A049-9357-DCFDC69AC7FA}"/>
              </a:ext>
            </a:extLst>
          </p:cNvPr>
          <p:cNvSpPr txBox="1"/>
          <p:nvPr/>
        </p:nvSpPr>
        <p:spPr>
          <a:xfrm>
            <a:off x="803662" y="345366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ru-RU" dirty="0"/>
              <a:t>Да</a:t>
            </a:r>
          </a:p>
          <a:p>
            <a:pPr marL="342900" indent="-342900">
              <a:buAutoNum type="alphaLcPeriod"/>
            </a:pPr>
            <a:r>
              <a:rPr lang="ru-RU" dirty="0" smtClean="0"/>
              <a:t>Нет</a:t>
            </a:r>
            <a:r>
              <a:rPr lang="en-US" dirty="0" smtClean="0"/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79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let </a:t>
            </a:r>
            <a:r>
              <a:rPr lang="da-DK" b="1" dirty="0">
                <a:solidFill>
                  <a:srgbClr val="FF0000"/>
                </a:solidFill>
              </a:rPr>
              <a:t>pr</a:t>
            </a:r>
            <a:r>
              <a:rPr lang="da-DK" b="1" dirty="0"/>
              <a:t> = new Promise( function(resolve, reject) {</a:t>
            </a:r>
          </a:p>
          <a:p>
            <a:r>
              <a:rPr lang="da-DK" b="1" dirty="0"/>
              <a:t>   setTimeout(function(){</a:t>
            </a:r>
          </a:p>
          <a:p>
            <a:r>
              <a:rPr lang="da-DK" b="1" dirty="0"/>
              <a:t>	</a:t>
            </a:r>
            <a:r>
              <a:rPr lang="da-DK" b="1" dirty="0">
                <a:solidFill>
                  <a:srgbClr val="C00000"/>
                </a:solidFill>
              </a:rPr>
              <a:t>resolve</a:t>
            </a:r>
            <a:r>
              <a:rPr lang="da-DK" b="1" dirty="0"/>
              <a:t>( 1 + 1 );</a:t>
            </a:r>
          </a:p>
          <a:p>
            <a:r>
              <a:rPr lang="da-DK" b="1" dirty="0"/>
              <a:t>   }, 1000);</a:t>
            </a:r>
          </a:p>
          <a:p>
            <a:r>
              <a:rPr lang="da-DK" b="1" dirty="0"/>
              <a:t>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07656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pr</a:t>
            </a:r>
            <a:r>
              <a:rPr lang="da-DK" b="1" dirty="0"/>
              <a:t>.then(</a:t>
            </a:r>
            <a:r>
              <a:rPr lang="da-DK" b="1" dirty="0">
                <a:solidFill>
                  <a:srgbClr val="C00000"/>
                </a:solidFill>
              </a:rPr>
              <a:t>function(</a:t>
            </a:r>
            <a:r>
              <a:rPr lang="da-DK" b="1" dirty="0"/>
              <a:t> val </a:t>
            </a:r>
            <a:r>
              <a:rPr lang="da-DK" b="1" dirty="0">
                <a:solidFill>
                  <a:srgbClr val="C00000"/>
                </a:solidFill>
              </a:rPr>
              <a:t>){</a:t>
            </a:r>
          </a:p>
          <a:p>
            <a:r>
              <a:rPr lang="da-DK" b="1" dirty="0"/>
              <a:t>   console.log(val);</a:t>
            </a:r>
          </a:p>
          <a:p>
            <a:r>
              <a:rPr lang="da-DK" b="1" dirty="0">
                <a:solidFill>
                  <a:srgbClr val="C00000"/>
                </a:solidFill>
              </a:rPr>
              <a:t>}</a:t>
            </a:r>
            <a:r>
              <a:rPr lang="da-DK" b="1" dirty="0"/>
              <a:t>)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239463" y="801137"/>
            <a:ext cx="864096" cy="235440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74393" y="1874768"/>
            <a:ext cx="504056" cy="235440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9512" y="2865710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err="1"/>
              <a:t>Если</a:t>
            </a:r>
            <a:r>
              <a:rPr lang="uk-UA" b="1" dirty="0"/>
              <a:t> </a:t>
            </a:r>
            <a:r>
              <a:rPr lang="ru-RU" b="1" dirty="0"/>
              <a:t>например нам нужно выполнять несколько асинхронных вызовов друг за другом</a:t>
            </a:r>
            <a:r>
              <a:rPr lang="en-US" b="1" dirty="0"/>
              <a:t> </a:t>
            </a:r>
            <a:r>
              <a:rPr lang="ru-RU" b="1" dirty="0"/>
              <a:t>это будет выглядеть так</a:t>
            </a:r>
            <a:endParaRPr lang="da-DK" b="1" dirty="0"/>
          </a:p>
          <a:p>
            <a:endParaRPr lang="da-DK" b="1" dirty="0">
              <a:solidFill>
                <a:srgbClr val="FF0000"/>
              </a:solidFill>
            </a:endParaRPr>
          </a:p>
          <a:p>
            <a:r>
              <a:rPr lang="da-DK" b="1" dirty="0">
                <a:solidFill>
                  <a:srgbClr val="FF0000"/>
                </a:solidFill>
              </a:rPr>
              <a:t>pr</a:t>
            </a:r>
            <a:r>
              <a:rPr lang="da-DK" b="1" dirty="0"/>
              <a:t>.then(</a:t>
            </a:r>
            <a:r>
              <a:rPr lang="da-DK" b="1" dirty="0">
                <a:solidFill>
                  <a:srgbClr val="C00000"/>
                </a:solidFill>
              </a:rPr>
              <a:t>function(</a:t>
            </a:r>
            <a:r>
              <a:rPr lang="da-DK" b="1" dirty="0"/>
              <a:t> val </a:t>
            </a:r>
            <a:r>
              <a:rPr lang="da-DK" b="1" dirty="0">
                <a:solidFill>
                  <a:srgbClr val="C00000"/>
                </a:solidFill>
              </a:rPr>
              <a:t>){</a:t>
            </a:r>
          </a:p>
          <a:p>
            <a:r>
              <a:rPr lang="da-DK" b="1" dirty="0"/>
              <a:t>   r</a:t>
            </a:r>
            <a:r>
              <a:rPr lang="ru-RU" b="1" dirty="0" err="1"/>
              <a:t>eturn</a:t>
            </a:r>
            <a:r>
              <a:rPr lang="ru-RU" b="1" dirty="0"/>
              <a:t> </a:t>
            </a:r>
            <a:r>
              <a:rPr lang="ru-RU" b="1" dirty="0" err="1"/>
              <a:t>val</a:t>
            </a:r>
            <a:r>
              <a:rPr lang="ru-RU" b="1" dirty="0"/>
              <a:t> * 4; </a:t>
            </a:r>
            <a:endParaRPr lang="en-US" b="1" dirty="0"/>
          </a:p>
          <a:p>
            <a:r>
              <a:rPr lang="da-DK" b="1" dirty="0">
                <a:solidFill>
                  <a:srgbClr val="C00000"/>
                </a:solidFill>
              </a:rPr>
              <a:t>}</a:t>
            </a:r>
            <a:r>
              <a:rPr lang="da-DK" b="1" dirty="0"/>
              <a:t>)</a:t>
            </a:r>
          </a:p>
          <a:p>
            <a:r>
              <a:rPr lang="da-DK" b="1" dirty="0"/>
              <a:t>.then(function(val) {</a:t>
            </a:r>
          </a:p>
          <a:p>
            <a:r>
              <a:rPr lang="da-DK" b="1" dirty="0"/>
              <a:t>     console.log(val);</a:t>
            </a:r>
          </a:p>
          <a:p>
            <a:r>
              <a:rPr lang="da-DK" b="1" dirty="0"/>
              <a:t>})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3573016"/>
            <a:ext cx="3960440" cy="13681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</a:rPr>
              <a:t>Возвращаемая  величина будет передаваться в </a:t>
            </a:r>
            <a:r>
              <a:rPr lang="ru-RU" b="1" dirty="0" err="1">
                <a:solidFill>
                  <a:srgbClr val="0070C0"/>
                </a:solidFill>
              </a:rPr>
              <a:t>resolver</a:t>
            </a:r>
            <a:r>
              <a:rPr lang="ru-RU" b="1" dirty="0">
                <a:solidFill>
                  <a:schemeClr val="tx1"/>
                </a:solidFill>
              </a:rPr>
              <a:t> следующего </a:t>
            </a:r>
            <a:r>
              <a:rPr lang="ru-RU" b="1" dirty="0" err="1">
                <a:solidFill>
                  <a:srgbClr val="0070C0"/>
                </a:solidFill>
              </a:rPr>
              <a:t>Promise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771800" y="3861048"/>
            <a:ext cx="19442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8" idx="1"/>
          </p:cNvCxnSpPr>
          <p:nvPr/>
        </p:nvCxnSpPr>
        <p:spPr>
          <a:xfrm flipH="1">
            <a:off x="2771800" y="4257092"/>
            <a:ext cx="180020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4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let </a:t>
            </a:r>
            <a:r>
              <a:rPr lang="da-DK" b="1" dirty="0">
                <a:solidFill>
                  <a:srgbClr val="FF0000"/>
                </a:solidFill>
              </a:rPr>
              <a:t>pr</a:t>
            </a:r>
            <a:r>
              <a:rPr lang="da-DK" b="1" dirty="0"/>
              <a:t> = new Promise( function(resolve, reject) {</a:t>
            </a:r>
          </a:p>
          <a:p>
            <a:r>
              <a:rPr lang="da-DK" b="1" dirty="0"/>
              <a:t>   setTimeout(function(){</a:t>
            </a:r>
          </a:p>
          <a:p>
            <a:r>
              <a:rPr lang="da-DK" b="1" dirty="0"/>
              <a:t>	</a:t>
            </a:r>
            <a:r>
              <a:rPr lang="da-DK" b="1" dirty="0">
                <a:solidFill>
                  <a:srgbClr val="C00000"/>
                </a:solidFill>
              </a:rPr>
              <a:t>resolve</a:t>
            </a:r>
            <a:r>
              <a:rPr lang="da-DK" b="1" dirty="0"/>
              <a:t>( 1 + 1 );</a:t>
            </a:r>
          </a:p>
          <a:p>
            <a:r>
              <a:rPr lang="da-DK" b="1" dirty="0"/>
              <a:t>   }, 1000);</a:t>
            </a:r>
          </a:p>
          <a:p>
            <a:r>
              <a:rPr lang="da-DK" b="1" dirty="0"/>
              <a:t>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07656"/>
            <a:ext cx="89289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Можно использовать и так</a:t>
            </a:r>
          </a:p>
          <a:p>
            <a:endParaRPr lang="uk-UA" b="1" dirty="0"/>
          </a:p>
          <a:p>
            <a:r>
              <a:rPr lang="da-DK" b="1" dirty="0"/>
              <a:t>function </a:t>
            </a:r>
            <a:r>
              <a:rPr lang="da-DK" b="1" dirty="0">
                <a:solidFill>
                  <a:srgbClr val="0070C0"/>
                </a:solidFill>
              </a:rPr>
              <a:t>addTwo</a:t>
            </a:r>
            <a:r>
              <a:rPr lang="da-DK" b="1" dirty="0"/>
              <a:t>(val) {</a:t>
            </a:r>
          </a:p>
          <a:p>
            <a:r>
              <a:rPr lang="da-DK" b="1" dirty="0"/>
              <a:t>	</a:t>
            </a:r>
            <a:r>
              <a:rPr lang="da-DK" b="1" dirty="0" err="1"/>
              <a:t>return</a:t>
            </a:r>
            <a:r>
              <a:rPr lang="da-DK" b="1" dirty="0"/>
              <a:t> val + 2;</a:t>
            </a:r>
          </a:p>
          <a:p>
            <a:r>
              <a:rPr lang="da-DK" b="1" dirty="0"/>
              <a:t>}</a:t>
            </a:r>
          </a:p>
          <a:p>
            <a:endParaRPr lang="uk-UA" b="1" dirty="0"/>
          </a:p>
          <a:p>
            <a:r>
              <a:rPr lang="da-DK" b="1" dirty="0"/>
              <a:t>function </a:t>
            </a:r>
            <a:r>
              <a:rPr lang="da-DK" b="1" dirty="0">
                <a:solidFill>
                  <a:srgbClr val="00B050"/>
                </a:solidFill>
              </a:rPr>
              <a:t>printResult</a:t>
            </a:r>
            <a:r>
              <a:rPr lang="da-DK" b="1" dirty="0"/>
              <a:t>(val) {</a:t>
            </a:r>
          </a:p>
          <a:p>
            <a:r>
              <a:rPr lang="da-DK" b="1" dirty="0"/>
              <a:t>	console.log(val);</a:t>
            </a:r>
          </a:p>
          <a:p>
            <a:r>
              <a:rPr lang="da-DK" b="1" dirty="0"/>
              <a:t>}</a:t>
            </a:r>
          </a:p>
          <a:p>
            <a:endParaRPr lang="da-DK" b="1" dirty="0"/>
          </a:p>
          <a:p>
            <a:r>
              <a:rPr lang="da-DK" b="1" dirty="0" err="1"/>
              <a:t>pr.then</a:t>
            </a:r>
            <a:r>
              <a:rPr lang="da-DK" b="1" dirty="0"/>
              <a:t>(</a:t>
            </a:r>
            <a:r>
              <a:rPr lang="da-DK" b="1" dirty="0">
                <a:solidFill>
                  <a:srgbClr val="0070C0"/>
                </a:solidFill>
              </a:rPr>
              <a:t>addTwo</a:t>
            </a:r>
            <a:r>
              <a:rPr lang="da-DK" b="1" dirty="0"/>
              <a:t>)</a:t>
            </a:r>
          </a:p>
          <a:p>
            <a:r>
              <a:rPr lang="da-DK" b="1" dirty="0"/>
              <a:t> </a:t>
            </a:r>
            <a:r>
              <a:rPr lang="uk-UA" b="1" dirty="0"/>
              <a:t> </a:t>
            </a:r>
            <a:r>
              <a:rPr lang="da-DK" b="1" dirty="0"/>
              <a:t>.then(</a:t>
            </a:r>
            <a:r>
              <a:rPr lang="da-DK" b="1" dirty="0">
                <a:solidFill>
                  <a:srgbClr val="00B050"/>
                </a:solidFill>
              </a:rPr>
              <a:t>printResult</a:t>
            </a:r>
            <a:r>
              <a:rPr lang="da-DK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692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D5B21A6-78BB-3C41-9EAD-7CBB7D9A8590}"/>
              </a:ext>
            </a:extLst>
          </p:cNvPr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async</a:t>
            </a:r>
            <a:r>
              <a:rPr lang="en-US" b="1" dirty="0"/>
              <a:t> await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2A06C4-CB07-5A4F-97E4-2E308FC6FAC1}"/>
              </a:ext>
            </a:extLst>
          </p:cNvPr>
          <p:cNvSpPr txBox="1"/>
          <p:nvPr/>
        </p:nvSpPr>
        <p:spPr>
          <a:xfrm>
            <a:off x="107504" y="4149080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err="1">
                <a:solidFill>
                  <a:srgbClr val="C00000"/>
                </a:solidFill>
              </a:rPr>
              <a:t>async</a:t>
            </a:r>
            <a:r>
              <a:rPr lang="ru-RU" b="1" dirty="0"/>
              <a:t> функции всегда возвращают </a:t>
            </a:r>
            <a:r>
              <a:rPr lang="ru-RU" b="1" dirty="0" err="1"/>
              <a:t>promise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ключевое слово </a:t>
            </a:r>
            <a:r>
              <a:rPr lang="ru-RU" b="1" dirty="0" err="1">
                <a:solidFill>
                  <a:srgbClr val="C00000"/>
                </a:solidFill>
              </a:rPr>
              <a:t>await</a:t>
            </a:r>
            <a:endParaRPr lang="ru-RU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работает только в функции с декоратором </a:t>
            </a:r>
            <a:r>
              <a:rPr lang="ru-RU" b="1" dirty="0" err="1"/>
              <a:t>async</a:t>
            </a: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ставит на паузу выполнение функции и ждет </a:t>
            </a:r>
            <a:r>
              <a:rPr lang="ru-RU" b="1" dirty="0" err="1"/>
              <a:t>resolve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a </a:t>
            </a:r>
            <a:r>
              <a:rPr lang="ru-RU" b="1" dirty="0" err="1"/>
              <a:t>promise</a:t>
            </a:r>
            <a:r>
              <a:rPr lang="ru-RU" b="1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после </a:t>
            </a:r>
            <a:r>
              <a:rPr lang="ru-RU" b="1" dirty="0" err="1"/>
              <a:t>promise's</a:t>
            </a:r>
            <a:r>
              <a:rPr lang="ru-RU" b="1" dirty="0"/>
              <a:t> </a:t>
            </a:r>
            <a:r>
              <a:rPr lang="ru-RU" b="1" dirty="0" err="1"/>
              <a:t>resovle</a:t>
            </a:r>
            <a:r>
              <a:rPr lang="ru-RU" b="1" dirty="0"/>
              <a:t> возобновляется выполнение функции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пауза в остановке выполнения функции не блокирует выполнение остального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6F2A62-D0DB-7A4B-B606-9E28F65F22FA}"/>
              </a:ext>
            </a:extLst>
          </p:cNvPr>
          <p:cNvSpPr txBox="1"/>
          <p:nvPr/>
        </p:nvSpPr>
        <p:spPr>
          <a:xfrm>
            <a:off x="107504" y="2708920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</a:t>
            </a:r>
            <a:r>
              <a:rPr lang="ru-RU" b="1" dirty="0"/>
              <a:t>принимает </a:t>
            </a:r>
            <a:r>
              <a:rPr lang="da-DK" b="1" dirty="0"/>
              <a:t>promise </a:t>
            </a:r>
            <a:r>
              <a:rPr lang="ru-RU" b="1" dirty="0"/>
              <a:t>и делает паузу </a:t>
            </a:r>
          </a:p>
          <a:p>
            <a:r>
              <a:rPr lang="ru-RU" b="1" dirty="0"/>
              <a:t>Далее 2 варианта</a:t>
            </a:r>
          </a:p>
          <a:p>
            <a:r>
              <a:rPr lang="ru-RU" b="1" dirty="0"/>
              <a:t> - </a:t>
            </a:r>
            <a:r>
              <a:rPr lang="da-DK" b="1" dirty="0"/>
              <a:t>promise resolve -&gt;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</a:t>
            </a:r>
            <a:r>
              <a:rPr lang="ru-RU" b="1" dirty="0"/>
              <a:t>возвращает значение</a:t>
            </a:r>
          </a:p>
          <a:p>
            <a:r>
              <a:rPr lang="ru-RU" b="1" dirty="0"/>
              <a:t> - </a:t>
            </a:r>
            <a:r>
              <a:rPr lang="da-DK" b="1" dirty="0"/>
              <a:t>promise reject -&gt; </a:t>
            </a:r>
            <a:r>
              <a:rPr lang="ru-RU" b="1" dirty="0"/>
              <a:t>ошибка</a:t>
            </a:r>
            <a:r>
              <a:rPr lang="en-US" b="1" dirty="0"/>
              <a:t>,</a:t>
            </a:r>
            <a:r>
              <a:rPr lang="ru-RU" b="1" dirty="0"/>
              <a:t>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</a:t>
            </a:r>
            <a:r>
              <a:rPr lang="ru-RU" b="1" dirty="0"/>
              <a:t>вызывает </a:t>
            </a:r>
            <a:r>
              <a:rPr lang="da-DK" b="1" dirty="0">
                <a:solidFill>
                  <a:srgbClr val="C00000"/>
                </a:solidFill>
              </a:rPr>
              <a:t>throw</a:t>
            </a:r>
            <a:endParaRPr lang="da-DK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7E5A89-1715-B642-AF50-B7C60C0CB033}"/>
              </a:ext>
            </a:extLst>
          </p:cNvPr>
          <p:cNvSpPr txBox="1"/>
          <p:nvPr/>
        </p:nvSpPr>
        <p:spPr>
          <a:xfrm>
            <a:off x="107504" y="476672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</a:rPr>
              <a:t>async</a:t>
            </a:r>
            <a:r>
              <a:rPr lang="da-DK" b="1" dirty="0"/>
              <a:t> function </a:t>
            </a:r>
            <a:r>
              <a:rPr lang="da-DK" b="1" dirty="0">
                <a:solidFill>
                  <a:srgbClr val="0070C0"/>
                </a:solidFill>
              </a:rPr>
              <a:t>showUser(handle</a:t>
            </a:r>
            <a:r>
              <a:rPr lang="da-DK" b="1" dirty="0"/>
              <a:t>) {</a:t>
            </a:r>
          </a:p>
          <a:p>
            <a:r>
              <a:rPr lang="da-DK" b="1" dirty="0"/>
              <a:t>    const url = `https://api.github.com/users/${handle}`;</a:t>
            </a:r>
          </a:p>
          <a:p>
            <a:r>
              <a:rPr lang="da-DK" b="1" dirty="0"/>
              <a:t>    const response =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fetch(url);</a:t>
            </a:r>
          </a:p>
          <a:p>
            <a:r>
              <a:rPr lang="da-DK" b="1" dirty="0"/>
              <a:t>    return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response.json();</a:t>
            </a:r>
          </a:p>
          <a:p>
            <a:r>
              <a:rPr lang="da-DK" b="1" dirty="0"/>
              <a:t>}</a:t>
            </a:r>
          </a:p>
          <a:p>
            <a:r>
              <a:rPr lang="da-DK" b="1" dirty="0">
                <a:solidFill>
                  <a:srgbClr val="0070C0"/>
                </a:solidFill>
              </a:rPr>
              <a:t>showUser</a:t>
            </a:r>
            <a:r>
              <a:rPr lang="da-DK" b="1" dirty="0"/>
              <a:t>('design-class')</a:t>
            </a:r>
          </a:p>
          <a:p>
            <a:r>
              <a:rPr lang="da-DK" b="1" dirty="0"/>
              <a:t>.then(user =&gt; console.log(user.name))</a:t>
            </a:r>
          </a:p>
        </p:txBody>
      </p:sp>
    </p:spTree>
    <p:extLst>
      <p:ext uri="{BB962C8B-B14F-4D97-AF65-F5344CB8AC3E}">
        <p14:creationId xmlns:p14="http://schemas.microsoft.com/office/powerpoint/2010/main" val="861029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55E5170-6C46-FB49-AB46-B7FF5EA7A268}"/>
              </a:ext>
            </a:extLst>
          </p:cNvPr>
          <p:cNvSpPr/>
          <p:nvPr/>
        </p:nvSpPr>
        <p:spPr>
          <a:xfrm>
            <a:off x="33012" y="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2729"/>
                </a:solidFill>
              </a:rPr>
              <a:t>На этом графике видно, какую производительность выдает некое серверное приложение без использования </a:t>
            </a:r>
            <a:r>
              <a:rPr lang="en-US" b="1" dirty="0"/>
              <a:t>async/await</a:t>
            </a:r>
            <a:r>
              <a:rPr lang="en-US" b="1" dirty="0">
                <a:solidFill>
                  <a:srgbClr val="242729"/>
                </a:solidFill>
              </a:rPr>
              <a:t> </a:t>
            </a:r>
            <a:r>
              <a:rPr lang="ru-RU" dirty="0">
                <a:solidFill>
                  <a:srgbClr val="242729"/>
                </a:solidFill>
              </a:rPr>
              <a:t>и с использованием </a:t>
            </a:r>
            <a:r>
              <a:rPr lang="en-US" b="1" dirty="0"/>
              <a:t>async/await</a:t>
            </a:r>
            <a:r>
              <a:rPr lang="en-US" dirty="0">
                <a:solidFill>
                  <a:srgbClr val="242729"/>
                </a:solidFill>
              </a:rPr>
              <a:t>. </a:t>
            </a:r>
            <a:r>
              <a:rPr lang="ru-RU" dirty="0">
                <a:solidFill>
                  <a:srgbClr val="242729"/>
                </a:solidFill>
              </a:rPr>
              <a:t>Оба приложения ограничены 50-ю потоками: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17AF48-12C2-E443-A4DD-351E801A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38" y="836712"/>
            <a:ext cx="7289800" cy="4406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B9947D7-6439-7F4E-B786-36AB74FAA193}"/>
              </a:ext>
            </a:extLst>
          </p:cNvPr>
          <p:cNvSpPr/>
          <p:nvPr/>
        </p:nvSpPr>
        <p:spPr>
          <a:xfrm>
            <a:off x="33012" y="5013176"/>
            <a:ext cx="9110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2729"/>
                </a:solidFill>
              </a:rPr>
              <a:t>Когда начинает приходить более 50-ти одновременных запросов, синхронное приложение начинает отвечать хуже, потому что потоки по большей части заняты бесполезным ожиданием. Асинхронное же приложение продолжает нормально отвечать на запросы, потому что потоки все время работают и даже 50-ти потоков хватает, чтобы обслужить 100 клиентов без потери во времени отклика.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3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3808" y="78925"/>
            <a:ext cx="3456384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Использование в классах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</a:t>
            </a:r>
            <a:r>
              <a:rPr lang="da-DK" b="1" dirty="0">
                <a:solidFill>
                  <a:srgbClr val="0070C0"/>
                </a:solidFill>
              </a:rPr>
              <a:t>GithubApi</a:t>
            </a:r>
            <a:r>
              <a:rPr lang="da-DK" b="1" dirty="0"/>
              <a:t> {</a:t>
            </a:r>
          </a:p>
          <a:p>
            <a:r>
              <a:rPr lang="da-DK" b="1" dirty="0"/>
              <a:t>    </a:t>
            </a:r>
            <a:r>
              <a:rPr lang="da-DK" b="1" dirty="0">
                <a:solidFill>
                  <a:srgbClr val="C00000"/>
                </a:solidFill>
              </a:rPr>
              <a:t>async</a:t>
            </a:r>
            <a:r>
              <a:rPr lang="da-DK" b="1" dirty="0"/>
              <a:t> showUser(user) {</a:t>
            </a:r>
          </a:p>
          <a:p>
            <a:r>
              <a:rPr lang="da-DK" b="1" dirty="0"/>
              <a:t>        const url = `https://api.github.com/users/${user}`;</a:t>
            </a:r>
          </a:p>
          <a:p>
            <a:r>
              <a:rPr lang="da-DK" b="1" dirty="0"/>
              <a:t>        const response =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fetch(url);</a:t>
            </a:r>
          </a:p>
          <a:p>
            <a:r>
              <a:rPr lang="da-DK" b="1" dirty="0"/>
              <a:t>        return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response.json();</a:t>
            </a:r>
          </a:p>
          <a:p>
            <a:r>
              <a:rPr lang="da-DK" b="1" dirty="0"/>
              <a:t>     }</a:t>
            </a:r>
          </a:p>
          <a:p>
            <a:r>
              <a:rPr lang="da-DK" b="1" dirty="0"/>
              <a:t> }</a:t>
            </a:r>
          </a:p>
          <a:p>
            <a:endParaRPr lang="da-DK" b="1" dirty="0"/>
          </a:p>
          <a:p>
            <a:r>
              <a:rPr lang="da-DK" b="1" dirty="0"/>
              <a:t>const </a:t>
            </a:r>
            <a:r>
              <a:rPr lang="da-DK" b="1" dirty="0">
                <a:solidFill>
                  <a:srgbClr val="00B050"/>
                </a:solidFill>
              </a:rPr>
              <a:t>githubApi</a:t>
            </a:r>
            <a:r>
              <a:rPr lang="da-DK" b="1" dirty="0"/>
              <a:t> = new  </a:t>
            </a:r>
            <a:r>
              <a:rPr lang="da-DK" b="1" dirty="0">
                <a:solidFill>
                  <a:srgbClr val="0070C0"/>
                </a:solidFill>
              </a:rPr>
              <a:t>GithubApi</a:t>
            </a:r>
            <a:r>
              <a:rPr lang="da-DK" b="1" dirty="0"/>
              <a:t>();</a:t>
            </a:r>
            <a:endParaRPr lang="ru-RU" b="1" dirty="0"/>
          </a:p>
          <a:p>
            <a:endParaRPr lang="da-DK" b="1" dirty="0"/>
          </a:p>
          <a:p>
            <a:r>
              <a:rPr lang="da-DK" b="1" dirty="0">
                <a:solidFill>
                  <a:srgbClr val="00B050"/>
                </a:solidFill>
              </a:rPr>
              <a:t>githubApi</a:t>
            </a:r>
            <a:r>
              <a:rPr lang="da-DK" b="1" dirty="0"/>
              <a:t>.</a:t>
            </a:r>
            <a:r>
              <a:rPr lang="da-DK" b="1" dirty="0">
                <a:solidFill>
                  <a:srgbClr val="0070C0"/>
                </a:solidFill>
              </a:rPr>
              <a:t>showUser</a:t>
            </a:r>
            <a:r>
              <a:rPr lang="da-DK" b="1" dirty="0"/>
              <a:t>('design-class')</a:t>
            </a:r>
          </a:p>
          <a:p>
            <a:r>
              <a:rPr lang="da-DK" b="1" dirty="0"/>
              <a:t>.then(user =&gt; console.log(user.name, user.location))</a:t>
            </a:r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42099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3808" y="78925"/>
            <a:ext cx="3456384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Обработка ошибок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showUser(</a:t>
            </a:r>
            <a:r>
              <a:rPr lang="da-DK" b="1" dirty="0">
                <a:solidFill>
                  <a:srgbClr val="0070C0"/>
                </a:solidFill>
              </a:rPr>
              <a:t>'non-exists-user'</a:t>
            </a:r>
            <a:r>
              <a:rPr lang="da-DK" b="1" dirty="0"/>
              <a:t>)</a:t>
            </a:r>
          </a:p>
          <a:p>
            <a:r>
              <a:rPr lang="da-DK" b="1" dirty="0"/>
              <a:t>.then(user =&gt; console.log(user.name</a:t>
            </a:r>
            <a:r>
              <a:rPr lang="ru-RU" b="1" dirty="0"/>
              <a:t>)</a:t>
            </a:r>
            <a:r>
              <a:rPr lang="da-DK" b="1" dirty="0"/>
              <a:t>)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undefined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68760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 </a:t>
            </a:r>
            <a:r>
              <a:rPr lang="ru-RU" b="1" dirty="0">
                <a:solidFill>
                  <a:srgbClr val="7030A0"/>
                </a:solidFill>
              </a:rPr>
              <a:t>---- Решение</a:t>
            </a:r>
          </a:p>
          <a:p>
            <a:r>
              <a:rPr lang="da-DK" b="1" dirty="0">
                <a:solidFill>
                  <a:srgbClr val="C00000"/>
                </a:solidFill>
              </a:rPr>
              <a:t>async</a:t>
            </a:r>
            <a:r>
              <a:rPr lang="da-DK" b="1" dirty="0"/>
              <a:t> function </a:t>
            </a:r>
            <a:r>
              <a:rPr lang="da-DK" b="1" dirty="0">
                <a:solidFill>
                  <a:srgbClr val="7030A0"/>
                </a:solidFill>
              </a:rPr>
              <a:t>showUser</a:t>
            </a:r>
            <a:r>
              <a:rPr lang="da-DK" b="1" dirty="0"/>
              <a:t>(user) {</a:t>
            </a:r>
          </a:p>
          <a:p>
            <a:r>
              <a:rPr lang="da-DK" b="1" dirty="0"/>
              <a:t>    const url = `https://api.github.com/users/${user}`;</a:t>
            </a:r>
          </a:p>
          <a:p>
            <a:r>
              <a:rPr lang="da-DK" b="1" dirty="0"/>
              <a:t>    const response =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fetch(url);</a:t>
            </a:r>
          </a:p>
          <a:p>
            <a:r>
              <a:rPr lang="da-DK" b="1" dirty="0"/>
              <a:t>    const body = 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response.json();</a:t>
            </a:r>
          </a:p>
          <a:p>
            <a:r>
              <a:rPr lang="da-DK" b="1" dirty="0"/>
              <a:t>    if(response.status !== 200) {</a:t>
            </a:r>
          </a:p>
          <a:p>
            <a:r>
              <a:rPr lang="da-DK" b="1" dirty="0"/>
              <a:t>        throw new Error(body.message)</a:t>
            </a:r>
          </a:p>
          <a:p>
            <a:r>
              <a:rPr lang="da-DK" b="1" dirty="0"/>
              <a:t>    }</a:t>
            </a:r>
          </a:p>
          <a:p>
            <a:r>
              <a:rPr lang="da-DK" b="1" dirty="0"/>
              <a:t>    return body;</a:t>
            </a:r>
          </a:p>
          <a:p>
            <a:r>
              <a:rPr lang="da-DK" b="1" dirty="0"/>
              <a:t>}</a:t>
            </a:r>
          </a:p>
          <a:p>
            <a:endParaRPr lang="da-DK" b="1" dirty="0"/>
          </a:p>
          <a:p>
            <a:r>
              <a:rPr lang="da-DK" b="1" dirty="0">
                <a:solidFill>
                  <a:srgbClr val="7030A0"/>
                </a:solidFill>
              </a:rPr>
              <a:t>showUser</a:t>
            </a:r>
            <a:r>
              <a:rPr lang="da-DK" b="1" dirty="0"/>
              <a:t>('</a:t>
            </a:r>
            <a:r>
              <a:rPr lang="da-DK" b="1" dirty="0">
                <a:solidFill>
                  <a:srgbClr val="0070C0"/>
                </a:solidFill>
              </a:rPr>
              <a:t>non-</a:t>
            </a:r>
            <a:r>
              <a:rPr lang="en-US" b="1" dirty="0">
                <a:solidFill>
                  <a:srgbClr val="0070C0"/>
                </a:solidFill>
              </a:rPr>
              <a:t>exists-user</a:t>
            </a:r>
            <a:r>
              <a:rPr lang="da-DK" b="1" dirty="0"/>
              <a:t>')</a:t>
            </a:r>
          </a:p>
          <a:p>
            <a:r>
              <a:rPr lang="da-DK" b="1" dirty="0"/>
              <a:t>.then(user =&gt; console.log(user.name, user.location))</a:t>
            </a:r>
          </a:p>
          <a:p>
            <a:r>
              <a:rPr lang="da-DK" b="1" dirty="0"/>
              <a:t>.catch(err =&gt; console.error(err.message))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58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776" y="79758"/>
            <a:ext cx="860444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Обработка ошибок</a:t>
            </a:r>
            <a:r>
              <a:rPr lang="en-US" b="1" dirty="0"/>
              <a:t> – </a:t>
            </a:r>
            <a:r>
              <a:rPr lang="ru-RU" b="1" dirty="0"/>
              <a:t>использование </a:t>
            </a:r>
            <a:r>
              <a:rPr lang="ru-RU" b="1" dirty="0" err="1"/>
              <a:t>try</a:t>
            </a:r>
            <a:r>
              <a:rPr lang="ru-RU" b="1" dirty="0"/>
              <a:t> {...} </a:t>
            </a:r>
            <a:r>
              <a:rPr lang="ru-RU" b="1" dirty="0" err="1"/>
              <a:t>catch</a:t>
            </a:r>
            <a:r>
              <a:rPr lang="ru-RU" b="1" dirty="0"/>
              <a:t>(){...}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48680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Но с обычными </a:t>
            </a:r>
            <a:r>
              <a:rPr lang="ru-RU" b="1" dirty="0" err="1"/>
              <a:t>promises</a:t>
            </a:r>
            <a:r>
              <a:rPr lang="ru-RU" b="1" dirty="0"/>
              <a:t> это невозможно так как </a:t>
            </a:r>
            <a:r>
              <a:rPr lang="ru-RU" b="1" dirty="0" err="1"/>
              <a:t>callback</a:t>
            </a:r>
            <a:r>
              <a:rPr lang="ru-RU" b="1" dirty="0"/>
              <a:t> функция</a:t>
            </a:r>
          </a:p>
          <a:p>
            <a:r>
              <a:rPr lang="ru-RU" b="1" dirty="0"/>
              <a:t>всегда вызывается асинхронно. 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412776"/>
            <a:ext cx="89289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Решение</a:t>
            </a:r>
            <a:r>
              <a:rPr lang="en-US" b="1" dirty="0" smtClean="0">
                <a:solidFill>
                  <a:srgbClr val="7030A0"/>
                </a:solidFill>
              </a:rPr>
              <a:t> //////////////////////////////</a:t>
            </a:r>
            <a:endParaRPr lang="ru-RU" b="1" dirty="0">
              <a:solidFill>
                <a:srgbClr val="7030A0"/>
              </a:solidFill>
            </a:endParaRPr>
          </a:p>
          <a:p>
            <a:endParaRPr lang="ru-RU" b="1" dirty="0"/>
          </a:p>
          <a:p>
            <a:r>
              <a:rPr lang="en-US" b="1" dirty="0" err="1">
                <a:solidFill>
                  <a:srgbClr val="C00000"/>
                </a:solidFill>
              </a:rPr>
              <a:t>async</a:t>
            </a:r>
            <a:r>
              <a:rPr lang="en-US" b="1" dirty="0"/>
              <a:t> function </a:t>
            </a:r>
            <a:r>
              <a:rPr lang="en-US" b="1" dirty="0" err="1"/>
              <a:t>getGithubUser</a:t>
            </a:r>
            <a:r>
              <a:rPr lang="en-US" b="1" dirty="0"/>
              <a:t>(user) {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B050"/>
                </a:solidFill>
              </a:rPr>
              <a:t>try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const</a:t>
            </a:r>
            <a:r>
              <a:rPr lang="en-US" b="1" dirty="0"/>
              <a:t> user = </a:t>
            </a:r>
            <a:r>
              <a:rPr lang="en-US" b="1" dirty="0">
                <a:solidFill>
                  <a:srgbClr val="C00000"/>
                </a:solidFill>
              </a:rPr>
              <a:t>await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showUser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'non-exists-user'</a:t>
            </a:r>
            <a:r>
              <a:rPr lang="en-US" b="1" dirty="0"/>
              <a:t>)</a:t>
            </a:r>
          </a:p>
          <a:p>
            <a:r>
              <a:rPr lang="en-US" b="1" dirty="0"/>
              <a:t>            console.log(user.name, </a:t>
            </a:r>
            <a:r>
              <a:rPr lang="en-US" b="1" dirty="0" err="1"/>
              <a:t>user.location</a:t>
            </a:r>
            <a:r>
              <a:rPr lang="en-US" b="1" dirty="0"/>
              <a:t>);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B050"/>
                </a:solidFill>
              </a:rPr>
              <a:t>} catch(err)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console.error</a:t>
            </a:r>
            <a:r>
              <a:rPr lang="en-US" b="1" dirty="0"/>
              <a:t>(</a:t>
            </a:r>
            <a:r>
              <a:rPr lang="en-US" b="1" dirty="0" err="1"/>
              <a:t>err.message</a:t>
            </a:r>
            <a:r>
              <a:rPr lang="en-US" b="1" dirty="0"/>
              <a:t>);</a:t>
            </a:r>
          </a:p>
          <a:p>
            <a:r>
              <a:rPr lang="en-US" b="1" dirty="0"/>
              <a:t>       </a:t>
            </a:r>
            <a:r>
              <a:rPr lang="en-US" b="1" dirty="0">
                <a:solidFill>
                  <a:srgbClr val="00B050"/>
                </a:solidFill>
              </a:rPr>
              <a:t> }</a:t>
            </a:r>
          </a:p>
          <a:p>
            <a:r>
              <a:rPr lang="en-US" b="1" dirty="0"/>
              <a:t> }</a:t>
            </a:r>
          </a:p>
          <a:p>
            <a:r>
              <a:rPr lang="en-US" b="1" dirty="0" err="1"/>
              <a:t>getGithubUser</a:t>
            </a:r>
            <a:r>
              <a:rPr lang="en-US" b="1" dirty="0"/>
              <a:t>()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1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7824" y="79758"/>
            <a:ext cx="288032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Цепочка запросов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466834"/>
            <a:ext cx="89289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async</a:t>
            </a:r>
            <a:r>
              <a:rPr lang="en-US" b="1" dirty="0"/>
              <a:t> function </a:t>
            </a:r>
            <a:r>
              <a:rPr lang="en-US" b="1" dirty="0" err="1"/>
              <a:t>fetchGithub</a:t>
            </a:r>
            <a:r>
              <a:rPr lang="en-US" b="1" dirty="0"/>
              <a:t>(endpoint) {</a:t>
            </a:r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url</a:t>
            </a:r>
            <a:r>
              <a:rPr lang="en-US" b="1" dirty="0"/>
              <a:t> = `https://api.github.com${endpoint}`;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response = </a:t>
            </a:r>
            <a:r>
              <a:rPr lang="en-US" b="1" dirty="0">
                <a:solidFill>
                  <a:srgbClr val="C00000"/>
                </a:solidFill>
              </a:rPr>
              <a:t>await</a:t>
            </a:r>
            <a:r>
              <a:rPr lang="en-US" b="1" dirty="0"/>
              <a:t> fetch(</a:t>
            </a:r>
            <a:r>
              <a:rPr lang="en-US" b="1" dirty="0" err="1"/>
              <a:t>url</a:t>
            </a:r>
            <a:r>
              <a:rPr lang="en-US" b="1" dirty="0"/>
              <a:t>);</a:t>
            </a:r>
          </a:p>
          <a:p>
            <a:r>
              <a:rPr lang="en-US" b="1" dirty="0"/>
              <a:t>    return  </a:t>
            </a:r>
            <a:r>
              <a:rPr lang="en-US" b="1" dirty="0">
                <a:solidFill>
                  <a:srgbClr val="C00000"/>
                </a:solidFill>
              </a:rPr>
              <a:t>await</a:t>
            </a:r>
            <a:r>
              <a:rPr lang="en-US" b="1" dirty="0"/>
              <a:t> </a:t>
            </a:r>
            <a:r>
              <a:rPr lang="en-US" b="1" dirty="0" err="1"/>
              <a:t>response.json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C00000"/>
                </a:solidFill>
              </a:rPr>
              <a:t>async</a:t>
            </a:r>
            <a:r>
              <a:rPr lang="en-US" b="1" dirty="0"/>
              <a:t> function </a:t>
            </a:r>
            <a:r>
              <a:rPr lang="en-US" b="1" dirty="0" err="1"/>
              <a:t>showUserAndRepos</a:t>
            </a:r>
            <a:r>
              <a:rPr lang="en-US" b="1" dirty="0"/>
              <a:t>(handle){</a:t>
            </a:r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user = </a:t>
            </a:r>
            <a:r>
              <a:rPr lang="en-US" b="1" dirty="0">
                <a:solidFill>
                  <a:srgbClr val="C00000"/>
                </a:solidFill>
              </a:rPr>
              <a:t>await</a:t>
            </a:r>
            <a:r>
              <a:rPr lang="en-US" b="1" dirty="0"/>
              <a:t> </a:t>
            </a:r>
            <a:r>
              <a:rPr lang="en-US" b="1" dirty="0" err="1"/>
              <a:t>fetchGithub</a:t>
            </a:r>
            <a:r>
              <a:rPr lang="en-US" b="1" dirty="0"/>
              <a:t>(`/users/${handle}`);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repos = </a:t>
            </a:r>
            <a:r>
              <a:rPr lang="en-US" b="1" dirty="0">
                <a:solidFill>
                  <a:srgbClr val="C00000"/>
                </a:solidFill>
              </a:rPr>
              <a:t>await</a:t>
            </a:r>
            <a:r>
              <a:rPr lang="en-US" b="1" dirty="0"/>
              <a:t> </a:t>
            </a:r>
            <a:r>
              <a:rPr lang="en-US" b="1" dirty="0" err="1"/>
              <a:t>fetchGithub</a:t>
            </a:r>
            <a:r>
              <a:rPr lang="en-US" b="1" dirty="0"/>
              <a:t>(`/users/${handle}/repos`);</a:t>
            </a:r>
          </a:p>
          <a:p>
            <a:r>
              <a:rPr lang="en-US" b="1" dirty="0"/>
              <a:t>    console.log(user.name, </a:t>
            </a:r>
            <a:r>
              <a:rPr lang="en-US" b="1" dirty="0" err="1"/>
              <a:t>repos.length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showUserAndRepos</a:t>
            </a:r>
            <a:r>
              <a:rPr lang="en-US" b="1" dirty="0"/>
              <a:t>('design-class');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13978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Но запросы идут не параллельно а синхронно !!!</a:t>
            </a:r>
            <a:endParaRPr lang="en-US" b="1" dirty="0"/>
          </a:p>
          <a:p>
            <a:r>
              <a:rPr lang="ru-RU" b="1" dirty="0"/>
              <a:t>Решение – следующий слайд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512685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88640"/>
            <a:ext cx="892899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async</a:t>
            </a:r>
            <a:r>
              <a:rPr lang="en-US" b="1" dirty="0"/>
              <a:t> function </a:t>
            </a:r>
            <a:r>
              <a:rPr lang="en-US" b="1" dirty="0" err="1"/>
              <a:t>showUserAndRepos</a:t>
            </a:r>
            <a:r>
              <a:rPr lang="en-US" b="1" dirty="0"/>
              <a:t>(handle){</a:t>
            </a:r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userPromise</a:t>
            </a:r>
            <a:r>
              <a:rPr lang="en-US" b="1" dirty="0"/>
              <a:t> = </a:t>
            </a:r>
            <a:r>
              <a:rPr lang="en-US" b="1" dirty="0" err="1"/>
              <a:t>fetchGithub</a:t>
            </a:r>
            <a:r>
              <a:rPr lang="en-US" b="1" dirty="0"/>
              <a:t>(`/users/${handle}`);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reposPromise</a:t>
            </a:r>
            <a:r>
              <a:rPr lang="en-US" b="1" dirty="0"/>
              <a:t> = </a:t>
            </a:r>
            <a:r>
              <a:rPr lang="en-US" b="1" dirty="0" err="1"/>
              <a:t>fetchGithub</a:t>
            </a:r>
            <a:r>
              <a:rPr lang="en-US" b="1" dirty="0"/>
              <a:t>(`/users/${handle}/repos`);</a:t>
            </a:r>
          </a:p>
          <a:p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user = </a:t>
            </a:r>
            <a:r>
              <a:rPr lang="en-US" b="1" dirty="0">
                <a:solidFill>
                  <a:srgbClr val="C00000"/>
                </a:solidFill>
              </a:rPr>
              <a:t>await</a:t>
            </a:r>
            <a:r>
              <a:rPr lang="en-US" b="1" dirty="0"/>
              <a:t> </a:t>
            </a:r>
            <a:r>
              <a:rPr lang="en-US" b="1" dirty="0" err="1"/>
              <a:t>userPromise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repos = </a:t>
            </a:r>
            <a:r>
              <a:rPr lang="en-US" b="1" dirty="0">
                <a:solidFill>
                  <a:srgbClr val="C00000"/>
                </a:solidFill>
              </a:rPr>
              <a:t>await</a:t>
            </a:r>
            <a:r>
              <a:rPr lang="en-US" b="1" dirty="0"/>
              <a:t> </a:t>
            </a:r>
            <a:r>
              <a:rPr lang="en-US" b="1" dirty="0" err="1"/>
              <a:t>reposPromise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console.log(user.name, </a:t>
            </a:r>
            <a:r>
              <a:rPr lang="en-US" b="1" dirty="0" err="1"/>
              <a:t>repos.length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showUserAndRepos</a:t>
            </a:r>
            <a:r>
              <a:rPr lang="en-US" b="1" dirty="0"/>
              <a:t>('design-class');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69811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44624"/>
            <a:ext cx="403244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использование </a:t>
            </a:r>
            <a:r>
              <a:rPr lang="en-US" b="1" dirty="0" err="1"/>
              <a:t>Promise.all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Promise.all</a:t>
            </a:r>
            <a:r>
              <a:rPr lang="ru-RU" b="1" dirty="0"/>
              <a:t> принимает цепочку </a:t>
            </a:r>
            <a:r>
              <a:rPr lang="ru-RU" b="1" dirty="0" err="1">
                <a:solidFill>
                  <a:srgbClr val="C00000"/>
                </a:solidFill>
              </a:rPr>
              <a:t>promises</a:t>
            </a:r>
            <a:r>
              <a:rPr lang="ru-RU" b="1" dirty="0"/>
              <a:t> и возвращает один </a:t>
            </a:r>
            <a:r>
              <a:rPr lang="ru-RU" b="1" dirty="0" err="1">
                <a:solidFill>
                  <a:srgbClr val="C00000"/>
                </a:solidFill>
              </a:rPr>
              <a:t>promise</a:t>
            </a:r>
            <a:endParaRPr lang="da-DK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87460"/>
            <a:ext cx="892899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</a:rPr>
              <a:t>async</a:t>
            </a:r>
            <a:r>
              <a:rPr lang="da-DK" b="1" dirty="0"/>
              <a:t> function showUserAndRepos(handle){</a:t>
            </a:r>
          </a:p>
          <a:p>
            <a:r>
              <a:rPr lang="da-DK" b="1" dirty="0"/>
              <a:t>   const </a:t>
            </a:r>
            <a:r>
              <a:rPr lang="da-DK" b="1" dirty="0">
                <a:solidFill>
                  <a:srgbClr val="0070C0"/>
                </a:solidFill>
              </a:rPr>
              <a:t>[user, repos] </a:t>
            </a:r>
            <a:r>
              <a:rPr lang="da-DK" b="1" dirty="0"/>
              <a:t>= 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Promise.all([</a:t>
            </a:r>
          </a:p>
          <a:p>
            <a:r>
              <a:rPr lang="da-DK" b="1" dirty="0"/>
              <a:t>        fetchGithub(`/users/${handle}`),</a:t>
            </a:r>
          </a:p>
          <a:p>
            <a:r>
              <a:rPr lang="da-DK" b="1" dirty="0"/>
              <a:t>        fetchGithub(`/users/${handle}/repos`)</a:t>
            </a:r>
          </a:p>
          <a:p>
            <a:r>
              <a:rPr lang="da-DK" b="1" dirty="0"/>
              <a:t>    ]);</a:t>
            </a:r>
          </a:p>
          <a:p>
            <a:endParaRPr lang="da-DK" b="1" dirty="0"/>
          </a:p>
          <a:p>
            <a:r>
              <a:rPr lang="da-DK" b="1" dirty="0"/>
              <a:t>    console.log(</a:t>
            </a:r>
            <a:r>
              <a:rPr lang="da-DK" b="1" dirty="0">
                <a:solidFill>
                  <a:srgbClr val="0070C0"/>
                </a:solidFill>
              </a:rPr>
              <a:t>user.name</a:t>
            </a:r>
            <a:r>
              <a:rPr lang="da-DK" b="1" dirty="0"/>
              <a:t>);</a:t>
            </a:r>
          </a:p>
          <a:p>
            <a:r>
              <a:rPr lang="da-DK" b="1" dirty="0"/>
              <a:t>    console.log(</a:t>
            </a:r>
            <a:r>
              <a:rPr lang="da-DK" b="1" dirty="0">
                <a:solidFill>
                  <a:srgbClr val="0070C0"/>
                </a:solidFill>
              </a:rPr>
              <a:t>repos.length</a:t>
            </a:r>
            <a:r>
              <a:rPr lang="da-DK" b="1" dirty="0"/>
              <a:t>);</a:t>
            </a:r>
          </a:p>
          <a:p>
            <a:r>
              <a:rPr lang="da-DK" b="1" dirty="0"/>
              <a:t>}</a:t>
            </a:r>
          </a:p>
          <a:p>
            <a:r>
              <a:rPr lang="da-DK" b="1" dirty="0"/>
              <a:t>showUserAndRepos('design-class');</a:t>
            </a:r>
          </a:p>
        </p:txBody>
      </p:sp>
    </p:spTree>
    <p:extLst>
      <p:ext uri="{BB962C8B-B14F-4D97-AF65-F5344CB8AC3E}">
        <p14:creationId xmlns:p14="http://schemas.microsoft.com/office/powerpoint/2010/main" val="232627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E9FF16-6861-4148-990D-ED246010E78F}"/>
              </a:ext>
            </a:extLst>
          </p:cNvPr>
          <p:cNvSpPr txBox="1"/>
          <p:nvPr/>
        </p:nvSpPr>
        <p:spPr>
          <a:xfrm>
            <a:off x="414670" y="318977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Что выведет консоль?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EAE1D6-B04E-9443-B07C-52F41CD84FA7}"/>
              </a:ext>
            </a:extLst>
          </p:cNvPr>
          <p:cNvSpPr/>
          <p:nvPr/>
        </p:nvSpPr>
        <p:spPr>
          <a:xfrm>
            <a:off x="414670" y="836712"/>
            <a:ext cx="4572000" cy="28270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user1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'Bill'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user2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user1;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user2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user2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user1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42F9C7-4F9F-2C44-80AD-D045F654ACAD}"/>
              </a:ext>
            </a:extLst>
          </p:cNvPr>
          <p:cNvSpPr txBox="1"/>
          <p:nvPr/>
        </p:nvSpPr>
        <p:spPr>
          <a:xfrm>
            <a:off x="6209414" y="808074"/>
            <a:ext cx="12875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   </a:t>
            </a:r>
          </a:p>
          <a:p>
            <a:r>
              <a:rPr lang="en-US" dirty="0"/>
              <a:t>   Bill</a:t>
            </a:r>
          </a:p>
          <a:p>
            <a:r>
              <a:rPr lang="en-US" dirty="0"/>
              <a:t>   Bill</a:t>
            </a:r>
          </a:p>
          <a:p>
            <a:r>
              <a:rPr lang="en-US" dirty="0"/>
              <a:t>b. </a:t>
            </a:r>
          </a:p>
          <a:p>
            <a:r>
              <a:rPr lang="en-US" dirty="0"/>
              <a:t>   Bill</a:t>
            </a:r>
          </a:p>
          <a:p>
            <a:r>
              <a:rPr lang="en-US" dirty="0"/>
              <a:t>   Tom</a:t>
            </a:r>
          </a:p>
          <a:p>
            <a:r>
              <a:rPr lang="en-US" dirty="0"/>
              <a:t>c. </a:t>
            </a:r>
          </a:p>
          <a:p>
            <a:r>
              <a:rPr lang="en-US" dirty="0"/>
              <a:t>   Tom</a:t>
            </a:r>
          </a:p>
          <a:p>
            <a:r>
              <a:rPr lang="en-US" dirty="0"/>
              <a:t>   </a:t>
            </a:r>
            <a:r>
              <a:rPr lang="en-US" dirty="0" smtClean="0"/>
              <a:t>Tom//</a:t>
            </a:r>
            <a:endParaRPr lang="en-US" dirty="0"/>
          </a:p>
          <a:p>
            <a:r>
              <a:rPr lang="en-US" dirty="0"/>
              <a:t>d.</a:t>
            </a:r>
          </a:p>
          <a:p>
            <a:r>
              <a:rPr lang="en-US" dirty="0"/>
              <a:t>   Tom</a:t>
            </a:r>
          </a:p>
          <a:p>
            <a:r>
              <a:rPr lang="en-US" dirty="0"/>
              <a:t>   Bill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9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03C34FC-0C66-E04B-BE45-E29EE9F57332}"/>
              </a:ext>
            </a:extLst>
          </p:cNvPr>
          <p:cNvSpPr/>
          <p:nvPr/>
        </p:nvSpPr>
        <p:spPr>
          <a:xfrm>
            <a:off x="2793308" y="2967335"/>
            <a:ext cx="3557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Практика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848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6CB0EA-FFAD-4040-B782-5197D94D58A4}"/>
              </a:ext>
            </a:extLst>
          </p:cNvPr>
          <p:cNvSpPr txBox="1"/>
          <p:nvPr/>
        </p:nvSpPr>
        <p:spPr>
          <a:xfrm>
            <a:off x="350874" y="24454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Swapi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B4C746-0199-FB43-87BC-1F7A3A74089D}"/>
              </a:ext>
            </a:extLst>
          </p:cNvPr>
          <p:cNvSpPr txBox="1"/>
          <p:nvPr/>
        </p:nvSpPr>
        <p:spPr>
          <a:xfrm>
            <a:off x="627321" y="1148316"/>
            <a:ext cx="8113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Создать запрос </a:t>
            </a:r>
            <a:r>
              <a:rPr lang="en-US" b="1" dirty="0"/>
              <a:t>URL + </a:t>
            </a:r>
            <a:r>
              <a:rPr lang="ru-RU" b="1" dirty="0"/>
              <a:t>«</a:t>
            </a:r>
            <a:r>
              <a:rPr lang="en-US" b="1" dirty="0"/>
              <a:t>films»</a:t>
            </a:r>
            <a:r>
              <a:rPr lang="ru-RU" b="1" dirty="0"/>
              <a:t> </a:t>
            </a:r>
            <a:r>
              <a:rPr lang="ru-RU" dirty="0"/>
              <a:t>и вывести его в консоль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Преобразовать данные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С помощью деструктуризации вывести в консоль все фильмы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86476-8875-A642-9568-285EE0E148BE}"/>
              </a:ext>
            </a:extLst>
          </p:cNvPr>
          <p:cNvSpPr txBox="1"/>
          <p:nvPr/>
        </p:nvSpPr>
        <p:spPr>
          <a:xfrm>
            <a:off x="627321" y="2627442"/>
            <a:ext cx="8318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4.Создать функцию </a:t>
            </a:r>
            <a:r>
              <a:rPr lang="en-US" b="1" dirty="0" err="1"/>
              <a:t>getTitles</a:t>
            </a:r>
            <a:r>
              <a:rPr lang="ru-RU" dirty="0"/>
              <a:t>, которая будет принимать фильмы</a:t>
            </a:r>
          </a:p>
          <a:p>
            <a:r>
              <a:rPr lang="ru-RU" dirty="0"/>
              <a:t>из ответа, вытягивать из них </a:t>
            </a:r>
            <a:r>
              <a:rPr lang="en-US" b="1" dirty="0"/>
              <a:t>title</a:t>
            </a:r>
            <a:r>
              <a:rPr lang="ru-RU" dirty="0"/>
              <a:t>, сортировать по ключу</a:t>
            </a:r>
          </a:p>
          <a:p>
            <a:r>
              <a:rPr lang="en-US" b="1" dirty="0" err="1"/>
              <a:t>episode_id</a:t>
            </a:r>
            <a:r>
              <a:rPr lang="ru-RU" dirty="0"/>
              <a:t>, создавать для них обертку (</a:t>
            </a:r>
            <a:r>
              <a:rPr lang="en-US" b="1" dirty="0"/>
              <a:t>div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ru-RU" dirty="0" err="1"/>
              <a:t>отрисовывать</a:t>
            </a:r>
            <a:endParaRPr lang="ru-RU" dirty="0"/>
          </a:p>
          <a:p>
            <a:r>
              <a:rPr lang="ru-RU" dirty="0"/>
              <a:t>их в </a:t>
            </a:r>
            <a:r>
              <a:rPr lang="en-US" b="1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BF0CD1-B867-FC4E-A1F5-1CB034A89712}"/>
              </a:ext>
            </a:extLst>
          </p:cNvPr>
          <p:cNvSpPr txBox="1"/>
          <p:nvPr/>
        </p:nvSpPr>
        <p:spPr>
          <a:xfrm>
            <a:off x="627321" y="4383568"/>
            <a:ext cx="801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  <a:r>
              <a:rPr lang="ru-RU" dirty="0"/>
              <a:t> Изменить </a:t>
            </a:r>
            <a:r>
              <a:rPr lang="en-US" b="1" dirty="0"/>
              <a:t>fetch</a:t>
            </a:r>
            <a:r>
              <a:rPr lang="en-US" dirty="0"/>
              <a:t> </a:t>
            </a:r>
            <a:r>
              <a:rPr lang="ru-RU" dirty="0"/>
              <a:t>на «</a:t>
            </a:r>
            <a:r>
              <a:rPr lang="en-US" b="1" dirty="0"/>
              <a:t>URL + "films/</a:t>
            </a:r>
            <a:r>
              <a:rPr lang="en-US" b="1" dirty="0" err="1"/>
              <a:t>noexists</a:t>
            </a:r>
            <a:r>
              <a:rPr lang="ru-RU" dirty="0"/>
              <a:t>»</a:t>
            </a:r>
            <a:endParaRPr lang="en-US" dirty="0"/>
          </a:p>
          <a:p>
            <a:r>
              <a:rPr lang="ru-RU" dirty="0"/>
              <a:t>6. Выкидывать ошибку, если в ответе ключ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ru-RU" dirty="0"/>
              <a:t>равен </a:t>
            </a:r>
            <a:r>
              <a:rPr lang="en-US" b="1" dirty="0"/>
              <a:t>false</a:t>
            </a:r>
          </a:p>
          <a:p>
            <a:r>
              <a:rPr lang="en-US" dirty="0"/>
              <a:t>7. </a:t>
            </a:r>
            <a:r>
              <a:rPr lang="ru-RU" dirty="0"/>
              <a:t>Добавить </a:t>
            </a:r>
            <a:r>
              <a:rPr lang="en-US" b="1" dirty="0"/>
              <a:t>catch</a:t>
            </a:r>
            <a:r>
              <a:rPr lang="en-US" dirty="0"/>
              <a:t> </a:t>
            </a:r>
            <a:r>
              <a:rPr lang="ru-RU" dirty="0"/>
              <a:t>и выводить </a:t>
            </a:r>
            <a:r>
              <a:rPr lang="en-US" dirty="0"/>
              <a:t>‘</a:t>
            </a:r>
            <a:r>
              <a:rPr lang="en-US" b="1" dirty="0"/>
              <a:t>Oops</a:t>
            </a:r>
            <a:r>
              <a:rPr lang="en-US" dirty="0"/>
              <a:t>!’ </a:t>
            </a:r>
            <a:r>
              <a:rPr lang="ru-RU" dirty="0"/>
              <a:t>в </a:t>
            </a:r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7369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9987BB-2AEB-B142-93AF-C35BD4A355BE}"/>
              </a:ext>
            </a:extLst>
          </p:cNvPr>
          <p:cNvSpPr txBox="1"/>
          <p:nvPr/>
        </p:nvSpPr>
        <p:spPr>
          <a:xfrm>
            <a:off x="601249" y="350729"/>
            <a:ext cx="85940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</a:t>
            </a:r>
            <a:r>
              <a:rPr lang="ru-RU" dirty="0" err="1"/>
              <a:t>Раскоментировать</a:t>
            </a:r>
            <a:r>
              <a:rPr lang="ru-RU" dirty="0"/>
              <a:t> </a:t>
            </a:r>
            <a:r>
              <a:rPr lang="ru-RU" dirty="0" err="1"/>
              <a:t>спиннер</a:t>
            </a:r>
            <a:r>
              <a:rPr lang="ru-RU" dirty="0"/>
              <a:t> в </a:t>
            </a:r>
            <a:r>
              <a:rPr lang="en-US" b="1" dirty="0" err="1"/>
              <a:t>swapi.html</a:t>
            </a:r>
            <a:endParaRPr lang="en-US" b="1" dirty="0"/>
          </a:p>
          <a:p>
            <a:r>
              <a:rPr lang="en-US" dirty="0"/>
              <a:t>9. </a:t>
            </a:r>
            <a:r>
              <a:rPr lang="ru-RU" dirty="0"/>
              <a:t>Вызвать </a:t>
            </a:r>
            <a:r>
              <a:rPr lang="en-US" b="1" dirty="0" err="1"/>
              <a:t>spinner.remove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когда получим данные(отдельно)</a:t>
            </a:r>
          </a:p>
          <a:p>
            <a:r>
              <a:rPr lang="ru-RU" dirty="0"/>
              <a:t>10.Перенести эту логику в </a:t>
            </a:r>
            <a:r>
              <a:rPr lang="en-US" b="1" dirty="0"/>
              <a:t>finally</a:t>
            </a:r>
          </a:p>
          <a:p>
            <a:r>
              <a:rPr lang="en-US" dirty="0"/>
              <a:t>11.</a:t>
            </a:r>
            <a:r>
              <a:rPr lang="ru-RU" dirty="0"/>
              <a:t>Создать метод </a:t>
            </a:r>
            <a:r>
              <a:rPr lang="en-US" b="1" dirty="0" err="1"/>
              <a:t>queryApi</a:t>
            </a:r>
            <a:r>
              <a:rPr lang="ru-RU" dirty="0"/>
              <a:t>, который будет принимать </a:t>
            </a:r>
            <a:r>
              <a:rPr lang="en-US" b="1" dirty="0"/>
              <a:t>endpoint</a:t>
            </a:r>
            <a:r>
              <a:rPr lang="en-US" dirty="0"/>
              <a:t>,</a:t>
            </a:r>
          </a:p>
          <a:p>
            <a:r>
              <a:rPr lang="ru-RU" dirty="0"/>
              <a:t>возвращать </a:t>
            </a:r>
            <a:r>
              <a:rPr lang="en-US" b="1" dirty="0"/>
              <a:t>fetch/then </a:t>
            </a:r>
            <a:r>
              <a:rPr lang="ru-RU" dirty="0"/>
              <a:t>с проверкой на </a:t>
            </a:r>
            <a:r>
              <a:rPr lang="en-US" b="1" dirty="0"/>
              <a:t>!ok</a:t>
            </a:r>
            <a:r>
              <a:rPr lang="ru-RU" dirty="0"/>
              <a:t> и выполнять </a:t>
            </a:r>
          </a:p>
          <a:p>
            <a:r>
              <a:rPr lang="en-US" b="1" dirty="0" err="1"/>
              <a:t>Promise.reject</a:t>
            </a:r>
            <a:r>
              <a:rPr lang="en-US" b="1" dirty="0"/>
              <a:t> </a:t>
            </a:r>
            <a:r>
              <a:rPr lang="ru-RU" dirty="0"/>
              <a:t>если не прошел проверку.</a:t>
            </a:r>
          </a:p>
          <a:p>
            <a:r>
              <a:rPr lang="ru-RU" dirty="0"/>
              <a:t>12.</a:t>
            </a:r>
            <a:r>
              <a:rPr lang="en-US" dirty="0"/>
              <a:t> </a:t>
            </a:r>
            <a:r>
              <a:rPr lang="ru-RU" dirty="0"/>
              <a:t>Используя новый метод сделать запроса на </a:t>
            </a:r>
            <a:r>
              <a:rPr lang="en-US" b="1" dirty="0"/>
              <a:t>films</a:t>
            </a:r>
            <a:r>
              <a:rPr lang="en-US" dirty="0"/>
              <a:t> </a:t>
            </a:r>
            <a:r>
              <a:rPr lang="ru-RU" dirty="0"/>
              <a:t>а потом на</a:t>
            </a:r>
            <a:endParaRPr lang="en-US" dirty="0"/>
          </a:p>
          <a:p>
            <a:r>
              <a:rPr lang="en-US" b="1" dirty="0"/>
              <a:t>planets</a:t>
            </a:r>
            <a:r>
              <a:rPr lang="en-US" dirty="0"/>
              <a:t>. </a:t>
            </a:r>
            <a:r>
              <a:rPr lang="ru-RU" dirty="0"/>
              <a:t>Выводить  в формате</a:t>
            </a:r>
            <a:r>
              <a:rPr lang="en-US" b="1" dirty="0"/>
              <a:t>`Films: ${</a:t>
            </a:r>
            <a:r>
              <a:rPr lang="en-US" b="1" dirty="0" err="1"/>
              <a:t>films.length</a:t>
            </a:r>
            <a:r>
              <a:rPr lang="en-US" b="1" dirty="0"/>
              <a:t>}`</a:t>
            </a:r>
            <a:r>
              <a:rPr lang="ru-RU" b="1" dirty="0"/>
              <a:t> </a:t>
            </a:r>
            <a:r>
              <a:rPr lang="ru-RU" dirty="0"/>
              <a:t>и </a:t>
            </a:r>
          </a:p>
          <a:p>
            <a:r>
              <a:rPr lang="en-US" b="1" dirty="0"/>
              <a:t>`Films: ${</a:t>
            </a:r>
            <a:r>
              <a:rPr lang="en-US" b="1" dirty="0" err="1"/>
              <a:t>films.length</a:t>
            </a:r>
            <a:r>
              <a:rPr lang="en-US" b="1" dirty="0"/>
              <a:t>}, Planets: ${</a:t>
            </a:r>
            <a:r>
              <a:rPr lang="en-US" b="1" dirty="0" err="1"/>
              <a:t>planets.length</a:t>
            </a:r>
            <a:r>
              <a:rPr lang="en-US" b="1" dirty="0"/>
              <a:t>}`</a:t>
            </a:r>
            <a:endParaRPr lang="ru-RU" b="1" dirty="0"/>
          </a:p>
          <a:p>
            <a:r>
              <a:rPr lang="ru-RU" dirty="0"/>
              <a:t>13. Использовать </a:t>
            </a:r>
            <a:r>
              <a:rPr lang="en-US" dirty="0" err="1"/>
              <a:t>promise.all</a:t>
            </a:r>
            <a:r>
              <a:rPr lang="ru-RU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750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FA05EC-4E4A-F54F-9DEA-677A95710069}"/>
              </a:ext>
            </a:extLst>
          </p:cNvPr>
          <p:cNvSpPr txBox="1"/>
          <p:nvPr/>
        </p:nvSpPr>
        <p:spPr>
          <a:xfrm>
            <a:off x="438411" y="375781"/>
            <a:ext cx="845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 </a:t>
            </a:r>
            <a:r>
              <a:rPr lang="ru-RU" dirty="0"/>
              <a:t>Поменять </a:t>
            </a:r>
            <a:r>
              <a:rPr lang="en-US" dirty="0" err="1"/>
              <a:t>promise.all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async/await.</a:t>
            </a:r>
          </a:p>
          <a:p>
            <a:r>
              <a:rPr lang="en-US" dirty="0"/>
              <a:t>15. </a:t>
            </a:r>
            <a:r>
              <a:rPr lang="ru-RU" dirty="0"/>
              <a:t>Изменить код, чтоб запросы не отсылались последовательно</a:t>
            </a:r>
          </a:p>
          <a:p>
            <a:r>
              <a:rPr lang="ru-RU" dirty="0"/>
              <a:t>16. Добавить обработчик ошибок </a:t>
            </a:r>
            <a:r>
              <a:rPr lang="en-US" b="1" dirty="0"/>
              <a:t>try/catch</a:t>
            </a:r>
            <a:r>
              <a:rPr lang="ru-RU" b="1" dirty="0"/>
              <a:t> </a:t>
            </a:r>
            <a:r>
              <a:rPr lang="ru-RU" dirty="0"/>
              <a:t>и убрать </a:t>
            </a:r>
            <a:r>
              <a:rPr lang="ru-RU" dirty="0" err="1"/>
              <a:t>спиннер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17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E1CF25-11E3-7644-92CA-E6074B664525}"/>
              </a:ext>
            </a:extLst>
          </p:cNvPr>
          <p:cNvSpPr/>
          <p:nvPr/>
        </p:nvSpPr>
        <p:spPr>
          <a:xfrm>
            <a:off x="539552" y="548680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Promise.resolve</a:t>
            </a:r>
            <a:r>
              <a:rPr lang="en-US" dirty="0"/>
              <a:t>(1)            </a:t>
            </a:r>
          </a:p>
          <a:p>
            <a:r>
              <a:rPr lang="en-US" dirty="0"/>
              <a:t>       .then(r =&gt; r + 1)            </a:t>
            </a:r>
          </a:p>
          <a:p>
            <a:r>
              <a:rPr lang="en-US" dirty="0"/>
              <a:t>       .then(r =&gt; { throw new Error()})</a:t>
            </a:r>
          </a:p>
          <a:p>
            <a:r>
              <a:rPr lang="en-US" dirty="0"/>
              <a:t>       .catch(r =&gt; 1)            </a:t>
            </a:r>
          </a:p>
          <a:p>
            <a:r>
              <a:rPr lang="en-US" dirty="0"/>
              <a:t>       .then(r =&gt; r + 1) </a:t>
            </a:r>
          </a:p>
          <a:p>
            <a:r>
              <a:rPr lang="en-US" dirty="0"/>
              <a:t>       .then(</a:t>
            </a:r>
            <a:r>
              <a:rPr lang="en-US" dirty="0" err="1"/>
              <a:t>console.log</a:t>
            </a:r>
            <a:r>
              <a:rPr lang="en-US" dirty="0"/>
              <a:t>) </a:t>
            </a:r>
          </a:p>
          <a:p>
            <a:r>
              <a:rPr lang="en-US" dirty="0"/>
              <a:t>       .catch(r =&gt; </a:t>
            </a:r>
            <a:r>
              <a:rPr lang="en-US" dirty="0" err="1"/>
              <a:t>console.log</a:t>
            </a:r>
            <a:r>
              <a:rPr lang="en-US" dirty="0"/>
              <a:t>(`Error: `, r)); </a:t>
            </a:r>
          </a:p>
        </p:txBody>
      </p:sp>
    </p:spTree>
    <p:extLst>
      <p:ext uri="{BB962C8B-B14F-4D97-AF65-F5344CB8AC3E}">
        <p14:creationId xmlns:p14="http://schemas.microsoft.com/office/powerpoint/2010/main" val="383504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E9FF16-6861-4148-990D-ED246010E78F}"/>
              </a:ext>
            </a:extLst>
          </p:cNvPr>
          <p:cNvSpPr txBox="1"/>
          <p:nvPr/>
        </p:nvSpPr>
        <p:spPr>
          <a:xfrm>
            <a:off x="414670" y="318977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ru-RU" dirty="0"/>
              <a:t>Что выведет консоль?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42F9C7-4F9F-2C44-80AD-D045F654ACAD}"/>
              </a:ext>
            </a:extLst>
          </p:cNvPr>
          <p:cNvSpPr txBox="1"/>
          <p:nvPr/>
        </p:nvSpPr>
        <p:spPr>
          <a:xfrm>
            <a:off x="5508104" y="1650075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Bob 22</a:t>
            </a:r>
          </a:p>
          <a:p>
            <a:r>
              <a:rPr lang="en-US" dirty="0"/>
              <a:t>b. Bob</a:t>
            </a:r>
          </a:p>
          <a:p>
            <a:r>
              <a:rPr lang="en-US" dirty="0"/>
              <a:t>c. </a:t>
            </a:r>
            <a:r>
              <a:rPr lang="en-US" dirty="0" err="1" smtClean="0"/>
              <a:t>ReferenceError</a:t>
            </a:r>
            <a:r>
              <a:rPr lang="en-US" dirty="0" smtClean="0"/>
              <a:t>///</a:t>
            </a:r>
            <a:endParaRPr lang="en-US" dirty="0"/>
          </a:p>
          <a:p>
            <a:r>
              <a:rPr lang="en-US" dirty="0"/>
              <a:t>d. Bob undefined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9CBF76-56A0-2F40-AE67-C94F1844E8EE}"/>
              </a:ext>
            </a:extLst>
          </p:cNvPr>
          <p:cNvSpPr/>
          <p:nvPr/>
        </p:nvSpPr>
        <p:spPr>
          <a:xfrm>
            <a:off x="414670" y="836712"/>
            <a:ext cx="4572000" cy="44845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(name)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Elephant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(name, age){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age;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Elephant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"Bob"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9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656FA8F-26B7-AF40-B2F4-7577044FD921}"/>
              </a:ext>
            </a:extLst>
          </p:cNvPr>
          <p:cNvSpPr/>
          <p:nvPr/>
        </p:nvSpPr>
        <p:spPr>
          <a:xfrm>
            <a:off x="1808820" y="2551837"/>
            <a:ext cx="5526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Asyncronous</a:t>
            </a: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b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JavaScript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5259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Concurrency</a:t>
            </a:r>
            <a:r>
              <a:rPr lang="ru-RU" b="1" dirty="0"/>
              <a:t> </a:t>
            </a:r>
            <a:r>
              <a:rPr lang="en-US" b="1" dirty="0"/>
              <a:t>(</a:t>
            </a:r>
            <a:r>
              <a:rPr lang="ru-RU" b="1" dirty="0"/>
              <a:t>согласованность</a:t>
            </a:r>
            <a:r>
              <a:rPr lang="en-US" b="1" dirty="0"/>
              <a:t>)</a:t>
            </a:r>
            <a:r>
              <a:rPr lang="ru-RU" b="1" dirty="0"/>
              <a:t> выполнение нескольких вещей одновременно</a:t>
            </a:r>
            <a:r>
              <a:rPr lang="en-US" b="1" dirty="0"/>
              <a:t>.</a:t>
            </a:r>
          </a:p>
          <a:p>
            <a:endParaRPr lang="ru-RU" b="1" dirty="0"/>
          </a:p>
          <a:p>
            <a:r>
              <a:rPr lang="ru-RU" b="1" dirty="0" err="1">
                <a:solidFill>
                  <a:srgbClr val="C00000"/>
                </a:solidFill>
              </a:rPr>
              <a:t>Thread</a:t>
            </a:r>
            <a:r>
              <a:rPr lang="ru-RU" b="1" dirty="0"/>
              <a:t> -&gt; поток. В нем выполняется вычисления. </a:t>
            </a:r>
          </a:p>
          <a:p>
            <a:r>
              <a:rPr lang="ru-RU" b="1" dirty="0"/>
              <a:t> </a:t>
            </a:r>
          </a:p>
          <a:p>
            <a:r>
              <a:rPr lang="ru-RU" b="1" dirty="0"/>
              <a:t>Абстрактно</a:t>
            </a:r>
            <a:r>
              <a:rPr lang="en-US" b="1" dirty="0"/>
              <a:t>: </a:t>
            </a:r>
            <a:r>
              <a:rPr lang="ru-RU" b="1" dirty="0"/>
              <a:t>1 ядерный процессор == 1 </a:t>
            </a:r>
            <a:r>
              <a:rPr lang="ru-RU" b="1" dirty="0" err="1"/>
              <a:t>thread</a:t>
            </a:r>
            <a:r>
              <a:rPr lang="ru-RU" b="1" dirty="0"/>
              <a:t> - по очереди выделяет квант времени на выполнение определенной задачи. 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42088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Parallelism</a:t>
            </a:r>
            <a:r>
              <a:rPr lang="ru-RU" b="1" dirty="0"/>
              <a:t> -&gt; тоже выполнение нескольких вещей одновременно но классически - 2-мя и более ядрами процессора </a:t>
            </a:r>
          </a:p>
        </p:txBody>
      </p:sp>
    </p:spTree>
    <p:extLst>
      <p:ext uri="{BB962C8B-B14F-4D97-AF65-F5344CB8AC3E}">
        <p14:creationId xmlns:p14="http://schemas.microsoft.com/office/powerpoint/2010/main" val="152006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08" y="980728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Код в </a:t>
            </a:r>
            <a:r>
              <a:rPr lang="ru-RU" b="1" dirty="0" err="1"/>
              <a:t>JavaScript</a:t>
            </a:r>
            <a:r>
              <a:rPr lang="ru-RU" b="1" dirty="0"/>
              <a:t> выполняется </a:t>
            </a:r>
            <a:r>
              <a:rPr lang="ru-RU" b="1" dirty="0">
                <a:solidFill>
                  <a:srgbClr val="C00000"/>
                </a:solidFill>
              </a:rPr>
              <a:t>синхронно</a:t>
            </a:r>
          </a:p>
          <a:p>
            <a:r>
              <a:rPr lang="ru-RU" b="1" dirty="0"/>
              <a:t>- в один поток (</a:t>
            </a:r>
            <a:r>
              <a:rPr lang="ru-RU" b="1" dirty="0" err="1"/>
              <a:t>thread</a:t>
            </a:r>
            <a:r>
              <a:rPr lang="ru-RU" b="1" dirty="0"/>
              <a:t>)</a:t>
            </a:r>
          </a:p>
          <a:p>
            <a:r>
              <a:rPr lang="ru-RU" b="1" dirty="0"/>
              <a:t>- в один момент только одна операция</a:t>
            </a:r>
          </a:p>
          <a:p>
            <a:endParaRPr lang="ru-RU" b="1" dirty="0"/>
          </a:p>
          <a:p>
            <a:r>
              <a:rPr lang="ru-RU" b="1" dirty="0">
                <a:solidFill>
                  <a:srgbClr val="C00000"/>
                </a:solidFill>
              </a:rPr>
              <a:t>Асинхронное программирование</a:t>
            </a:r>
            <a:r>
              <a:rPr lang="ru-RU" b="1" dirty="0"/>
              <a:t> своими словами – </a:t>
            </a:r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E7836A-EBEB-6842-A13B-595C4FE44918}"/>
              </a:ext>
            </a:extLst>
          </p:cNvPr>
          <p:cNvSpPr txBox="1"/>
          <p:nvPr/>
        </p:nvSpPr>
        <p:spPr>
          <a:xfrm>
            <a:off x="215008" y="18864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Кто расскажет?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583208-0176-154D-B910-D748E73C3FAE}"/>
              </a:ext>
            </a:extLst>
          </p:cNvPr>
          <p:cNvSpPr/>
          <p:nvPr/>
        </p:nvSpPr>
        <p:spPr>
          <a:xfrm>
            <a:off x="1016732" y="2492896"/>
            <a:ext cx="7110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код, который выполняется с управляемой задержкой.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03CA06DB-F37A-0142-9D41-24B5E9788199}"/>
              </a:ext>
            </a:extLst>
          </p:cNvPr>
          <p:cNvSpPr/>
          <p:nvPr/>
        </p:nvSpPr>
        <p:spPr>
          <a:xfrm>
            <a:off x="107504" y="98993"/>
            <a:ext cx="8821488" cy="1169767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Способы написания асинхронного кода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872DA1-E542-BC48-B284-C26BCF9409C7}"/>
              </a:ext>
            </a:extLst>
          </p:cNvPr>
          <p:cNvSpPr txBox="1"/>
          <p:nvPr/>
        </p:nvSpPr>
        <p:spPr>
          <a:xfrm>
            <a:off x="251520" y="1844824"/>
            <a:ext cx="8677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600" b="1"/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callbacks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promises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async - await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generators, yeild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 err="1"/>
              <a:t>observable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64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57EE0608-E05F-DA45-A0DD-8D3BABCC9201}"/>
              </a:ext>
            </a:extLst>
          </p:cNvPr>
          <p:cNvSpPr/>
          <p:nvPr/>
        </p:nvSpPr>
        <p:spPr>
          <a:xfrm>
            <a:off x="107504" y="98993"/>
            <a:ext cx="8821488" cy="66571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Примеры блокирующей программы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1FEB92-E818-3D4C-A319-DE0343F4237A}"/>
              </a:ext>
            </a:extLst>
          </p:cNvPr>
          <p:cNvSpPr txBox="1"/>
          <p:nvPr/>
        </p:nvSpPr>
        <p:spPr>
          <a:xfrm>
            <a:off x="133200" y="980728"/>
            <a:ext cx="87957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600" b="1"/>
            </a:lvl1pPr>
          </a:lstStyle>
          <a:p>
            <a:r>
              <a:rPr lang="en-US" sz="2000" dirty="0"/>
              <a:t>console.log("Before");</a:t>
            </a:r>
          </a:p>
          <a:p>
            <a:endParaRPr lang="en-US" sz="2000" dirty="0"/>
          </a:p>
          <a:p>
            <a:r>
              <a:rPr lang="en-US" sz="2000" dirty="0"/>
              <a:t>let start = new Date().</a:t>
            </a:r>
            <a:r>
              <a:rPr lang="en-US" sz="2000" dirty="0" err="1"/>
              <a:t>getTime</a:t>
            </a:r>
            <a:r>
              <a:rPr lang="en-US" sz="2000" dirty="0"/>
              <a:t>();</a:t>
            </a:r>
          </a:p>
          <a:p>
            <a:r>
              <a:rPr lang="en-US" sz="2000" dirty="0"/>
              <a:t>while (new Date().</a:t>
            </a:r>
            <a:r>
              <a:rPr lang="en-US" sz="2000" dirty="0" err="1"/>
              <a:t>getTime</a:t>
            </a:r>
            <a:r>
              <a:rPr lang="en-US" sz="2000" dirty="0"/>
              <a:t>() - start &lt; 4000);</a:t>
            </a:r>
          </a:p>
          <a:p>
            <a:endParaRPr lang="en-US" sz="2000" dirty="0"/>
          </a:p>
          <a:p>
            <a:r>
              <a:rPr lang="en-US" sz="2000" dirty="0"/>
              <a:t>console.log("After");</a:t>
            </a:r>
            <a:endParaRPr lang="da-DK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C668DD-33F7-E941-9F6A-D0DDC007F924}"/>
              </a:ext>
            </a:extLst>
          </p:cNvPr>
          <p:cNvSpPr txBox="1"/>
          <p:nvPr/>
        </p:nvSpPr>
        <p:spPr>
          <a:xfrm>
            <a:off x="133200" y="3344791"/>
            <a:ext cx="882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setTimeout</a:t>
            </a:r>
            <a:r>
              <a:rPr lang="en-US" b="1" dirty="0"/>
              <a:t>(() =&gt; {</a:t>
            </a:r>
          </a:p>
          <a:p>
            <a:r>
              <a:rPr lang="en-US" b="1" dirty="0"/>
              <a:t>   console.log("fetching data");</a:t>
            </a:r>
          </a:p>
          <a:p>
            <a:r>
              <a:rPr lang="en-US" b="1" dirty="0"/>
              <a:t>}, 4000)</a:t>
            </a:r>
          </a:p>
        </p:txBody>
      </p:sp>
    </p:spTree>
    <p:extLst>
      <p:ext uri="{BB962C8B-B14F-4D97-AF65-F5344CB8AC3E}">
        <p14:creationId xmlns:p14="http://schemas.microsoft.com/office/powerpoint/2010/main" val="15309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7992</TotalTime>
  <Words>1739</Words>
  <Application>Microsoft Office PowerPoint</Application>
  <PresentationFormat>Экран (4:3)</PresentationFormat>
  <Paragraphs>382</Paragraphs>
  <Slides>34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Пользователь</cp:lastModifiedBy>
  <cp:revision>1182</cp:revision>
  <dcterms:modified xsi:type="dcterms:W3CDTF">2020-07-24T18:43:04Z</dcterms:modified>
</cp:coreProperties>
</file>