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56" r:id="rId2"/>
    <p:sldId id="350" r:id="rId3"/>
    <p:sldId id="351" r:id="rId4"/>
    <p:sldId id="382" r:id="rId5"/>
    <p:sldId id="352" r:id="rId6"/>
    <p:sldId id="353" r:id="rId7"/>
    <p:sldId id="357" r:id="rId8"/>
    <p:sldId id="380" r:id="rId9"/>
    <p:sldId id="383" r:id="rId10"/>
    <p:sldId id="354" r:id="rId11"/>
    <p:sldId id="379" r:id="rId12"/>
    <p:sldId id="355" r:id="rId13"/>
    <p:sldId id="358" r:id="rId14"/>
    <p:sldId id="359" r:id="rId15"/>
    <p:sldId id="381" r:id="rId16"/>
    <p:sldId id="356" r:id="rId17"/>
    <p:sldId id="386" r:id="rId18"/>
    <p:sldId id="384" r:id="rId19"/>
    <p:sldId id="385" r:id="rId20"/>
    <p:sldId id="361" r:id="rId21"/>
    <p:sldId id="395" r:id="rId22"/>
    <p:sldId id="394" r:id="rId23"/>
    <p:sldId id="365" r:id="rId24"/>
    <p:sldId id="396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9" autoAdjust="0"/>
    <p:restoredTop sz="78473" autoAdjust="0"/>
  </p:normalViewPr>
  <p:slideViewPr>
    <p:cSldViewPr>
      <p:cViewPr varScale="1">
        <p:scale>
          <a:sx n="87" d="100"/>
          <a:sy n="87" d="100"/>
        </p:scale>
        <p:origin x="24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В обычном </a:t>
            </a:r>
            <a:r>
              <a:rPr lang="en-US" b="1" dirty="0">
                <a:solidFill>
                  <a:srgbClr val="0070C0"/>
                </a:solidFill>
              </a:rPr>
              <a:t>React</a:t>
            </a:r>
            <a:r>
              <a:rPr lang="en-US" b="1" dirty="0"/>
              <a:t> </a:t>
            </a:r>
            <a:r>
              <a:rPr lang="ru-RU" b="1" dirty="0"/>
              <a:t>приложении всеми данными управляет самый верхний в иерархии родительский компонент, в котором содержится  </a:t>
            </a:r>
            <a:r>
              <a:rPr lang="en-US" b="1" dirty="0">
                <a:solidFill>
                  <a:srgbClr val="0070C0"/>
                </a:solidFill>
              </a:rPr>
              <a:t>state</a:t>
            </a:r>
            <a:r>
              <a:rPr lang="en-US" b="1" dirty="0"/>
              <a:t> </a:t>
            </a:r>
            <a:r>
              <a:rPr lang="ru-RU" b="1" dirty="0"/>
              <a:t>приложения, и в нем же находятся обработчики событий, которые обновляют данные в </a:t>
            </a:r>
            <a:r>
              <a:rPr lang="en-US" b="1" dirty="0">
                <a:solidFill>
                  <a:srgbClr val="0070C0"/>
                </a:solidFill>
              </a:rPr>
              <a:t>state</a:t>
            </a:r>
            <a:r>
              <a:rPr lang="ru-RU" b="1" dirty="0"/>
              <a:t>. И их вызов осуществляется через </a:t>
            </a:r>
            <a:r>
              <a:rPr lang="en-US" b="1" dirty="0">
                <a:solidFill>
                  <a:srgbClr val="0070C0"/>
                </a:solidFill>
              </a:rPr>
              <a:t>props</a:t>
            </a:r>
            <a:r>
              <a:rPr lang="en-US" b="1" dirty="0"/>
              <a:t> </a:t>
            </a:r>
            <a:r>
              <a:rPr lang="ru-RU" b="1" dirty="0"/>
              <a:t>дочерних компонентов.</a:t>
            </a:r>
          </a:p>
          <a:p>
            <a:r>
              <a:rPr lang="ru-RU" b="1" dirty="0"/>
              <a:t>Получается этот компонент должен знать как реагировать на изменения в дочерних компонентах, как им передать данные. </a:t>
            </a:r>
          </a:p>
          <a:p>
            <a:r>
              <a:rPr lang="ru-RU" b="1" dirty="0"/>
              <a:t>В большом приложении компонент становится объемным по коду, соответственно трудно управляемым</a:t>
            </a:r>
            <a:r>
              <a:rPr lang="en-US" b="1" dirty="0"/>
              <a:t> </a:t>
            </a:r>
            <a:r>
              <a:rPr lang="ru-RU" b="1" dirty="0"/>
              <a:t>и трудно тестируемым.</a:t>
            </a:r>
          </a:p>
          <a:p>
            <a:r>
              <a:rPr lang="ru-RU" b="1" dirty="0"/>
              <a:t>Кроме того при такой архитектуре данные должны двигаться от родителя к потомку, и обратно надо отправлять </a:t>
            </a:r>
            <a:r>
              <a:rPr lang="en-US" b="1" dirty="0">
                <a:solidFill>
                  <a:srgbClr val="0070C0"/>
                </a:solidFill>
              </a:rPr>
              <a:t>events</a:t>
            </a:r>
            <a:r>
              <a:rPr lang="ru-RU" b="1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583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ru-RU" b="1" dirty="0"/>
              <a:t> приложения хранятся в </a:t>
            </a:r>
            <a:r>
              <a:rPr lang="en-US" b="1" dirty="0" err="1"/>
              <a:t>javascript</a:t>
            </a:r>
            <a:r>
              <a:rPr lang="ru-RU" b="1" dirty="0"/>
              <a:t> объекте</a:t>
            </a:r>
            <a:r>
              <a:rPr lang="en-US" b="1" dirty="0"/>
              <a:t>  - </a:t>
            </a:r>
            <a:r>
              <a:rPr lang="en-US" b="1" dirty="0">
                <a:solidFill>
                  <a:schemeClr val="accent2"/>
                </a:solidFill>
              </a:rPr>
              <a:t>store</a:t>
            </a:r>
            <a:r>
              <a:rPr lang="ru-RU" b="1" dirty="0"/>
              <a:t>.</a:t>
            </a:r>
            <a:r>
              <a:rPr lang="en-US" b="1" dirty="0"/>
              <a:t> </a:t>
            </a:r>
            <a:r>
              <a:rPr lang="ru-RU" b="1" dirty="0"/>
              <a:t> </a:t>
            </a:r>
          </a:p>
          <a:p>
            <a:r>
              <a:rPr lang="ru-RU" b="1" dirty="0"/>
              <a:t>При возникновении события в компоненте он всего лишь знает какой</a:t>
            </a:r>
          </a:p>
          <a:p>
            <a:r>
              <a:rPr lang="en-US" b="1" dirty="0">
                <a:solidFill>
                  <a:schemeClr val="accent2"/>
                </a:solidFill>
              </a:rPr>
              <a:t>action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b="1" dirty="0"/>
              <a:t>нужно передать через </a:t>
            </a:r>
            <a:r>
              <a:rPr lang="en-US" b="1" dirty="0">
                <a:solidFill>
                  <a:schemeClr val="accent2"/>
                </a:solidFill>
              </a:rPr>
              <a:t>dispatch</a:t>
            </a:r>
            <a:r>
              <a:rPr lang="ru-RU" b="1" dirty="0"/>
              <a:t> в </a:t>
            </a:r>
            <a:r>
              <a:rPr lang="en-US" b="1" dirty="0">
                <a:solidFill>
                  <a:schemeClr val="accent2"/>
                </a:solidFill>
              </a:rPr>
              <a:t>reducer</a:t>
            </a:r>
            <a:r>
              <a:rPr lang="en-US" b="1" dirty="0"/>
              <a:t>. </a:t>
            </a:r>
            <a:endParaRPr lang="ru-RU" b="1" dirty="0"/>
          </a:p>
          <a:p>
            <a:r>
              <a:rPr lang="en-US" b="1" dirty="0">
                <a:solidFill>
                  <a:schemeClr val="accent2"/>
                </a:solidFill>
              </a:rPr>
              <a:t>Reducer</a:t>
            </a:r>
            <a:r>
              <a:rPr lang="en-US" b="1" dirty="0"/>
              <a:t> </a:t>
            </a:r>
            <a:r>
              <a:rPr lang="ru-RU" b="1" dirty="0"/>
              <a:t>изменяет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ru-RU" b="1" dirty="0"/>
              <a:t>, и соответственно </a:t>
            </a:r>
            <a:r>
              <a:rPr lang="en-US" b="1" dirty="0">
                <a:solidFill>
                  <a:schemeClr val="accent2"/>
                </a:solidFill>
              </a:rPr>
              <a:t>React</a:t>
            </a:r>
            <a:r>
              <a:rPr lang="en-US" b="1" dirty="0"/>
              <a:t> </a:t>
            </a:r>
            <a:r>
              <a:rPr lang="ru-RU" b="1" dirty="0"/>
              <a:t>производит </a:t>
            </a:r>
          </a:p>
          <a:p>
            <a:r>
              <a:rPr lang="ru-RU" b="1" dirty="0"/>
              <a:t>перерисовку компонента </a:t>
            </a:r>
            <a:r>
              <a:rPr lang="en-US" b="1" dirty="0"/>
              <a:t> </a:t>
            </a:r>
            <a:r>
              <a:rPr lang="ru-RU" b="1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16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2 - </a:t>
            </a:r>
            <a:r>
              <a:rPr lang="ru-RU" b="1" dirty="0"/>
              <a:t>Данные в </a:t>
            </a:r>
            <a:r>
              <a:rPr lang="en-US" b="1" dirty="0">
                <a:solidFill>
                  <a:srgbClr val="C00000"/>
                </a:solidFill>
              </a:rPr>
              <a:t>Store</a:t>
            </a:r>
            <a:r>
              <a:rPr lang="en-US" b="1" dirty="0"/>
              <a:t> </a:t>
            </a:r>
            <a:r>
              <a:rPr lang="ru-RU" b="1" dirty="0"/>
              <a:t>изменяются только посредством вызова нужного </a:t>
            </a:r>
          </a:p>
          <a:p>
            <a:r>
              <a:rPr lang="ru-RU" b="1" dirty="0"/>
              <a:t>   </a:t>
            </a:r>
            <a:r>
              <a:rPr lang="en-US" b="1" dirty="0">
                <a:solidFill>
                  <a:srgbClr val="0070C0"/>
                </a:solidFill>
              </a:rPr>
              <a:t>actions</a:t>
            </a:r>
            <a:r>
              <a:rPr lang="ru-RU" b="1" dirty="0"/>
              <a:t>, который  сообщит об этом </a:t>
            </a:r>
            <a:r>
              <a:rPr lang="en-US" b="1" dirty="0">
                <a:solidFill>
                  <a:srgbClr val="C00000"/>
                </a:solidFill>
              </a:rPr>
              <a:t>reducers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/>
              <a:t>а вот он уже </a:t>
            </a:r>
          </a:p>
          <a:p>
            <a:r>
              <a:rPr lang="ru-RU" b="1" dirty="0"/>
              <a:t>   изменит данные в </a:t>
            </a:r>
            <a:r>
              <a:rPr lang="en-US" b="1" dirty="0">
                <a:solidFill>
                  <a:srgbClr val="C00000"/>
                </a:solidFill>
              </a:rPr>
              <a:t>Store</a:t>
            </a:r>
            <a:r>
              <a:rPr lang="ru-RU" b="1" dirty="0">
                <a:solidFill>
                  <a:srgbClr val="C00000"/>
                </a:solidFill>
              </a:rPr>
              <a:t>.</a:t>
            </a:r>
          </a:p>
          <a:p>
            <a:r>
              <a:rPr lang="ru-RU" b="1" dirty="0"/>
              <a:t>   Таким образом компонент ничего не знает об изменениях, </a:t>
            </a:r>
          </a:p>
          <a:p>
            <a:r>
              <a:rPr lang="ru-RU" b="1" dirty="0"/>
              <a:t>   вносимых в данные, он только знает что надо вызвать </a:t>
            </a:r>
          </a:p>
          <a:p>
            <a:r>
              <a:rPr lang="ru-RU" b="1" dirty="0"/>
              <a:t>   определенный </a:t>
            </a:r>
            <a:r>
              <a:rPr lang="en-US" b="1" dirty="0">
                <a:solidFill>
                  <a:srgbClr val="0070C0"/>
                </a:solidFill>
              </a:rPr>
              <a:t>action</a:t>
            </a:r>
            <a:r>
              <a:rPr lang="en-US" b="1" dirty="0"/>
              <a:t>.</a:t>
            </a:r>
            <a:endParaRPr lang="da-DK" b="1" dirty="0"/>
          </a:p>
          <a:p>
            <a:endParaRPr lang="en-US" dirty="0"/>
          </a:p>
          <a:p>
            <a:r>
              <a:rPr lang="en-US" dirty="0"/>
              <a:t>3 - </a:t>
            </a:r>
            <a:r>
              <a:rPr lang="ru-RU" b="1" dirty="0"/>
              <a:t>то есть функции которые </a:t>
            </a:r>
          </a:p>
          <a:p>
            <a:r>
              <a:rPr lang="ru-RU" b="1" dirty="0"/>
              <a:t>   возвращают</a:t>
            </a:r>
            <a:r>
              <a:rPr lang="en-US" b="1" dirty="0"/>
              <a:t> </a:t>
            </a:r>
            <a:r>
              <a:rPr lang="ru-RU" b="1" dirty="0"/>
              <a:t> значение </a:t>
            </a:r>
            <a:r>
              <a:rPr lang="ru-RU" b="1" dirty="0" err="1"/>
              <a:t>ра</a:t>
            </a:r>
            <a:r>
              <a:rPr lang="en-US" b="1" dirty="0"/>
              <a:t>cc</a:t>
            </a:r>
            <a:r>
              <a:rPr lang="ru-RU" b="1" dirty="0"/>
              <a:t>читанное на основании переданных им </a:t>
            </a:r>
          </a:p>
          <a:p>
            <a:r>
              <a:rPr lang="ru-RU" b="1" dirty="0"/>
              <a:t>   аргументов. При этом значения самих аргументов изменять </a:t>
            </a:r>
          </a:p>
          <a:p>
            <a:r>
              <a:rPr lang="ru-RU" b="1" dirty="0"/>
              <a:t>   нельзя !!!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6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70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В приложении может быть сколько угодно </a:t>
            </a:r>
            <a:r>
              <a:rPr lang="en-US" b="1" dirty="0">
                <a:solidFill>
                  <a:schemeClr val="accent2"/>
                </a:solidFill>
              </a:rPr>
              <a:t>reducers</a:t>
            </a:r>
            <a:r>
              <a:rPr lang="ru-RU" b="1" dirty="0"/>
              <a:t>, и соответственно когда какой либо компонент вызывает </a:t>
            </a:r>
            <a:r>
              <a:rPr lang="en-US" b="1" dirty="0">
                <a:solidFill>
                  <a:schemeClr val="accent2"/>
                </a:solidFill>
              </a:rPr>
              <a:t>action</a:t>
            </a:r>
            <a:r>
              <a:rPr lang="ru-RU" b="1" dirty="0"/>
              <a:t>, этот </a:t>
            </a:r>
            <a:r>
              <a:rPr lang="en-US" b="1" dirty="0">
                <a:solidFill>
                  <a:schemeClr val="accent2"/>
                </a:solidFill>
              </a:rPr>
              <a:t>action</a:t>
            </a:r>
            <a:r>
              <a:rPr lang="en-US" b="1" dirty="0"/>
              <a:t> </a:t>
            </a:r>
            <a:r>
              <a:rPr lang="ru-RU" b="1" dirty="0"/>
              <a:t>через </a:t>
            </a:r>
            <a:r>
              <a:rPr lang="en-US" b="1" dirty="0">
                <a:solidFill>
                  <a:schemeClr val="accent2"/>
                </a:solidFill>
              </a:rPr>
              <a:t>dispatch</a:t>
            </a:r>
            <a:r>
              <a:rPr lang="en-US" b="1" dirty="0"/>
              <a:t> </a:t>
            </a:r>
            <a:r>
              <a:rPr lang="ru-RU" b="1" dirty="0"/>
              <a:t>передается всем </a:t>
            </a:r>
            <a:r>
              <a:rPr lang="en-US" b="1" dirty="0">
                <a:solidFill>
                  <a:schemeClr val="accent2"/>
                </a:solidFill>
              </a:rPr>
              <a:t>reducers</a:t>
            </a:r>
          </a:p>
          <a:p>
            <a:r>
              <a:rPr lang="en-US" b="1" dirty="0"/>
              <a:t> </a:t>
            </a:r>
          </a:p>
          <a:p>
            <a:r>
              <a:rPr lang="ru-RU" b="1" dirty="0"/>
              <a:t>Каждый </a:t>
            </a:r>
            <a:r>
              <a:rPr lang="en-US" b="1" dirty="0">
                <a:solidFill>
                  <a:schemeClr val="accent2"/>
                </a:solidFill>
              </a:rPr>
              <a:t>reducer</a:t>
            </a:r>
            <a:r>
              <a:rPr lang="en-US" b="1" dirty="0"/>
              <a:t> </a:t>
            </a:r>
            <a:r>
              <a:rPr lang="ru-RU" b="1" dirty="0"/>
              <a:t>анализирует переданный </a:t>
            </a:r>
            <a:r>
              <a:rPr lang="en-US" b="1" dirty="0">
                <a:solidFill>
                  <a:schemeClr val="accent2"/>
                </a:solidFill>
              </a:rPr>
              <a:t>type</a:t>
            </a:r>
            <a:r>
              <a:rPr lang="ru-RU" b="1" dirty="0"/>
              <a:t>, и выполняет обновление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ru-RU" b="1" dirty="0"/>
              <a:t>, или возвращает неизмененный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en-US" b="1" dirty="0"/>
              <a:t> </a:t>
            </a:r>
            <a:r>
              <a:rPr lang="ru-RU" b="1" dirty="0"/>
              <a:t>если действий по такому </a:t>
            </a:r>
            <a:r>
              <a:rPr lang="en-US" b="1" dirty="0">
                <a:solidFill>
                  <a:schemeClr val="accent2"/>
                </a:solidFill>
              </a:rPr>
              <a:t>type</a:t>
            </a:r>
            <a:r>
              <a:rPr lang="ru-RU" b="1" dirty="0"/>
              <a:t> в нем не описано.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80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Redux</a:t>
            </a: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95721"/>
            <a:ext cx="892899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------ 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components/Counter.js</a:t>
            </a:r>
          </a:p>
          <a:p>
            <a:r>
              <a:rPr lang="en-US" b="1" dirty="0"/>
              <a:t>import React from 'react';</a:t>
            </a:r>
          </a:p>
          <a:p>
            <a:endParaRPr lang="en-US" b="1" dirty="0"/>
          </a:p>
          <a:p>
            <a:r>
              <a:rPr lang="en-US" b="1" dirty="0" err="1"/>
              <a:t>const</a:t>
            </a:r>
            <a:r>
              <a:rPr lang="en-US" b="1" dirty="0"/>
              <a:t> Counter () =&gt; ({</a:t>
            </a:r>
          </a:p>
          <a:p>
            <a:r>
              <a:rPr lang="en-US" b="1" dirty="0"/>
              <a:t>     &lt;div&gt;  </a:t>
            </a:r>
          </a:p>
          <a:p>
            <a:r>
              <a:rPr lang="en-US" b="1" dirty="0"/>
              <a:t>           &lt;h1&gt;Counter here&lt;/h1&gt;                  </a:t>
            </a:r>
          </a:p>
          <a:p>
            <a:r>
              <a:rPr lang="en-US" b="1" dirty="0"/>
              <a:t>            &lt;button&gt;Increment&lt;/button&gt;</a:t>
            </a:r>
          </a:p>
          <a:p>
            <a:r>
              <a:rPr lang="en-US" b="1" dirty="0"/>
              <a:t>            &lt;button&gt;Decrement&lt;/button&gt;</a:t>
            </a:r>
          </a:p>
          <a:p>
            <a:r>
              <a:rPr lang="en-US" b="1" dirty="0"/>
              <a:t>          &lt;/div&gt; </a:t>
            </a:r>
          </a:p>
          <a:p>
            <a:r>
              <a:rPr lang="en-US" b="1" dirty="0"/>
              <a:t>})  </a:t>
            </a:r>
          </a:p>
          <a:p>
            <a:r>
              <a:rPr lang="en-US" b="1" dirty="0"/>
              <a:t>export default Counter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362" y="3429000"/>
            <a:ext cx="892899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------ 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components/App.js</a:t>
            </a:r>
          </a:p>
          <a:p>
            <a:r>
              <a:rPr lang="en-US" b="1" dirty="0"/>
              <a:t>import React, {Component} from 'react';</a:t>
            </a:r>
          </a:p>
          <a:p>
            <a:r>
              <a:rPr lang="en-US" b="1" dirty="0"/>
              <a:t>import Counter from './components/Counter';</a:t>
            </a:r>
          </a:p>
          <a:p>
            <a:endParaRPr lang="en-US" b="1" dirty="0"/>
          </a:p>
          <a:p>
            <a:r>
              <a:rPr lang="en-US" b="1" dirty="0"/>
              <a:t>export default class App extends Component { </a:t>
            </a:r>
          </a:p>
          <a:p>
            <a:r>
              <a:rPr lang="en-US" b="1" dirty="0"/>
              <a:t>     render(){  </a:t>
            </a:r>
          </a:p>
          <a:p>
            <a:r>
              <a:rPr lang="en-US" b="1" dirty="0"/>
              <a:t>       return(  </a:t>
            </a:r>
          </a:p>
          <a:p>
            <a:r>
              <a:rPr lang="en-US" b="1" dirty="0"/>
              <a:t>         &lt;div&gt; &lt;Counter /&gt; &lt;/div&gt; </a:t>
            </a:r>
          </a:p>
          <a:p>
            <a:r>
              <a:rPr lang="en-US" b="1" dirty="0"/>
              <a:t>      );   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631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44624"/>
            <a:ext cx="208823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Action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76672"/>
            <a:ext cx="89289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Action</a:t>
            </a:r>
            <a:r>
              <a:rPr lang="en-US" b="1" dirty="0"/>
              <a:t> – </a:t>
            </a:r>
            <a:r>
              <a:rPr lang="ru-RU" b="1" dirty="0"/>
              <a:t>это </a:t>
            </a:r>
            <a:r>
              <a:rPr lang="en-US" b="1" dirty="0"/>
              <a:t>plane </a:t>
            </a:r>
            <a:r>
              <a:rPr lang="en-US" b="1" dirty="0" err="1"/>
              <a:t>javascript</a:t>
            </a:r>
            <a:r>
              <a:rPr lang="en-US" b="1" dirty="0"/>
              <a:t> object</a:t>
            </a:r>
            <a:r>
              <a:rPr lang="ru-RU" b="1" dirty="0"/>
              <a:t>.</a:t>
            </a:r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!!! </a:t>
            </a:r>
            <a:r>
              <a:rPr lang="ru-RU" b="1" dirty="0">
                <a:solidFill>
                  <a:srgbClr val="0070C0"/>
                </a:solidFill>
              </a:rPr>
              <a:t>Должен обязательно иметь свой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ru-RU" b="1" dirty="0" err="1">
                <a:solidFill>
                  <a:srgbClr val="0070C0"/>
                </a:solidFill>
              </a:rPr>
              <a:t>тво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type</a:t>
            </a:r>
          </a:p>
          <a:p>
            <a:r>
              <a:rPr lang="ru-RU" b="1" dirty="0"/>
              <a:t>Также может иметь другие свойства в которых могут передаваться дополнительные данные</a:t>
            </a:r>
            <a:r>
              <a:rPr lang="en-US" b="1" dirty="0"/>
              <a:t>(</a:t>
            </a:r>
            <a:r>
              <a:rPr lang="ru-RU" b="1" dirty="0"/>
              <a:t>любого</a:t>
            </a:r>
            <a:r>
              <a:rPr lang="en-US" b="1" dirty="0"/>
              <a:t> </a:t>
            </a:r>
            <a:r>
              <a:rPr lang="ru-RU" b="1" dirty="0"/>
              <a:t>типа</a:t>
            </a:r>
            <a:r>
              <a:rPr lang="en-US" b="1" dirty="0"/>
              <a:t>) </a:t>
            </a:r>
            <a:r>
              <a:rPr lang="ru-RU" b="1" dirty="0"/>
              <a:t>для изменения </a:t>
            </a:r>
            <a:r>
              <a:rPr lang="en-US" b="1" dirty="0"/>
              <a:t>state.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927" y="1844824"/>
            <a:ext cx="892899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------ components/AC/index.js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import { INCREMENT }  from '../constants';</a:t>
            </a:r>
          </a:p>
          <a:p>
            <a:endParaRPr lang="en-US" b="1" dirty="0"/>
          </a:p>
          <a:p>
            <a:r>
              <a:rPr lang="en-US" b="1" dirty="0"/>
              <a:t>export </a:t>
            </a:r>
            <a:r>
              <a:rPr lang="en-US" b="1" dirty="0" err="1"/>
              <a:t>const</a:t>
            </a:r>
            <a:r>
              <a:rPr lang="en-US" b="1" dirty="0"/>
              <a:t> increment = () =&gt; ({</a:t>
            </a:r>
          </a:p>
          <a:p>
            <a:r>
              <a:rPr lang="en-US" b="1" dirty="0"/>
              <a:t>    type : INCREMENT</a:t>
            </a:r>
          </a:p>
          <a:p>
            <a:r>
              <a:rPr lang="en-US" b="1" dirty="0"/>
              <a:t>});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62906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------ components/constants.js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export </a:t>
            </a:r>
            <a:r>
              <a:rPr lang="en-US" b="1" dirty="0" err="1"/>
              <a:t>const</a:t>
            </a:r>
            <a:r>
              <a:rPr lang="en-US" b="1" dirty="0"/>
              <a:t> INCREMENT='INCREMENT';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2731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0754" y="97498"/>
            <a:ext cx="1656184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Reducer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548680"/>
            <a:ext cx="892899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------ components/reducers/counter.js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/>
          </a:p>
          <a:p>
            <a:r>
              <a:rPr lang="en-US" b="1" dirty="0"/>
              <a:t>import {INCREMENT}  from '../constants';</a:t>
            </a:r>
          </a:p>
          <a:p>
            <a:endParaRPr lang="en-US" b="1" dirty="0"/>
          </a:p>
          <a:p>
            <a:r>
              <a:rPr lang="en-US" b="1" dirty="0"/>
              <a:t>export default (state = 0, action) =&gt; {  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switch(</a:t>
            </a:r>
            <a:r>
              <a:rPr lang="en-US" b="1" dirty="0" err="1">
                <a:solidFill>
                  <a:srgbClr val="0070C0"/>
                </a:solidFill>
              </a:rPr>
              <a:t>action.type</a:t>
            </a:r>
            <a:r>
              <a:rPr lang="en-US" b="1" dirty="0">
                <a:solidFill>
                  <a:srgbClr val="0070C0"/>
                </a:solidFill>
              </a:rPr>
              <a:t>) {  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case INCREMENT: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return state + 1; 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default:    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return state;    </a:t>
            </a:r>
          </a:p>
          <a:p>
            <a:r>
              <a:rPr lang="en-US" b="1" dirty="0">
                <a:solidFill>
                  <a:srgbClr val="0070C0"/>
                </a:solidFill>
              </a:rPr>
              <a:t>    }</a:t>
            </a:r>
          </a:p>
          <a:p>
            <a:r>
              <a:rPr lang="en-US" b="1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4149080"/>
            <a:ext cx="89289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------ components/reducers/index.js</a:t>
            </a:r>
          </a:p>
          <a:p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import {</a:t>
            </a:r>
            <a:r>
              <a:rPr lang="en-US" b="1" dirty="0" err="1">
                <a:solidFill>
                  <a:srgbClr val="C00000"/>
                </a:solidFill>
              </a:rPr>
              <a:t>combineReducers</a:t>
            </a:r>
            <a:r>
              <a:rPr lang="en-US" b="1" dirty="0"/>
              <a:t>} from '</a:t>
            </a:r>
            <a:r>
              <a:rPr lang="en-US" b="1" dirty="0" err="1"/>
              <a:t>redux</a:t>
            </a:r>
            <a:r>
              <a:rPr lang="en-US" b="1" dirty="0"/>
              <a:t>';</a:t>
            </a:r>
          </a:p>
          <a:p>
            <a:r>
              <a:rPr lang="en-US" b="1" dirty="0"/>
              <a:t>import </a:t>
            </a:r>
            <a:r>
              <a:rPr lang="en-US" b="1" dirty="0">
                <a:solidFill>
                  <a:srgbClr val="C00000"/>
                </a:solidFill>
              </a:rPr>
              <a:t>counter</a:t>
            </a:r>
            <a:r>
              <a:rPr lang="en-US" b="1" dirty="0"/>
              <a:t> from './counter';</a:t>
            </a:r>
          </a:p>
          <a:p>
            <a:endParaRPr lang="en-US" b="1" dirty="0"/>
          </a:p>
          <a:p>
            <a:r>
              <a:rPr lang="en-US" b="1" dirty="0" err="1"/>
              <a:t>const</a:t>
            </a:r>
            <a:r>
              <a:rPr lang="en-US" b="1" dirty="0"/>
              <a:t> reducer = </a:t>
            </a:r>
            <a:r>
              <a:rPr lang="en-US" b="1" dirty="0" err="1"/>
              <a:t>combineReducers</a:t>
            </a:r>
            <a:r>
              <a:rPr lang="en-US" b="1" dirty="0"/>
              <a:t>({</a:t>
            </a:r>
          </a:p>
          <a:p>
            <a:r>
              <a:rPr lang="en-US" b="1" dirty="0"/>
              <a:t>     counter</a:t>
            </a:r>
          </a:p>
          <a:p>
            <a:r>
              <a:rPr lang="en-US" b="1" dirty="0"/>
              <a:t>});</a:t>
            </a:r>
          </a:p>
          <a:p>
            <a:r>
              <a:rPr lang="en-US" b="1" dirty="0"/>
              <a:t>export default reducer;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4425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77803"/>
            <a:ext cx="4040102" cy="410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1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16632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Каждый </a:t>
            </a:r>
            <a:r>
              <a:rPr lang="en-US" b="1" dirty="0">
                <a:solidFill>
                  <a:schemeClr val="accent2"/>
                </a:solidFill>
              </a:rPr>
              <a:t>reducer</a:t>
            </a:r>
            <a:r>
              <a:rPr lang="en-US" b="1" dirty="0"/>
              <a:t> </a:t>
            </a:r>
            <a:r>
              <a:rPr lang="ru-RU" b="1" dirty="0"/>
              <a:t>- это часть </a:t>
            </a:r>
            <a:r>
              <a:rPr lang="en-US" b="1" dirty="0">
                <a:solidFill>
                  <a:schemeClr val="accent2"/>
                </a:solidFill>
              </a:rPr>
              <a:t>store</a:t>
            </a:r>
            <a:r>
              <a:rPr lang="ru-RU" b="1" dirty="0"/>
              <a:t>.</a:t>
            </a:r>
            <a:r>
              <a:rPr lang="en-US" b="1" dirty="0"/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8" y="980728"/>
            <a:ext cx="8367598" cy="445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5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Store</a:t>
            </a:r>
            <a:r>
              <a:rPr lang="ru-RU" b="1" dirty="0"/>
              <a:t> содержит как данные так и логику (</a:t>
            </a:r>
            <a:r>
              <a:rPr lang="en-US" b="1" dirty="0"/>
              <a:t>reducers</a:t>
            </a:r>
            <a:r>
              <a:rPr lang="ru-RU" b="1" dirty="0"/>
              <a:t>) для манипулирования ими</a:t>
            </a:r>
            <a:r>
              <a:rPr lang="en-US" b="1" dirty="0"/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054477"/>
            <a:ext cx="89289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У </a:t>
            </a:r>
            <a:r>
              <a:rPr lang="en-US" b="1" dirty="0"/>
              <a:t>store </a:t>
            </a:r>
            <a:r>
              <a:rPr lang="ru-RU" b="1" dirty="0"/>
              <a:t>есть несколько методов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store.dispatch</a:t>
            </a:r>
            <a:r>
              <a:rPr lang="en-US" b="1" dirty="0">
                <a:solidFill>
                  <a:srgbClr val="0070C0"/>
                </a:solidFill>
              </a:rPr>
              <a:t>(action);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//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передача ас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tion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в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store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store.getState</a:t>
            </a:r>
            <a:r>
              <a:rPr lang="en-US" b="1" dirty="0">
                <a:solidFill>
                  <a:srgbClr val="0070C0"/>
                </a:solidFill>
              </a:rPr>
              <a:t>();      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вывести текущее состояние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store.subscribe</a:t>
            </a:r>
            <a:r>
              <a:rPr lang="en-US" b="1" dirty="0">
                <a:solidFill>
                  <a:srgbClr val="0070C0"/>
                </a:solidFill>
              </a:rPr>
              <a:t>(listener);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//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назначить обработчик события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                             который  запуститься при </a:t>
            </a:r>
          </a:p>
          <a:p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                             обновлении состояния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7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-20419"/>
            <a:ext cx="5472608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Как подключить </a:t>
            </a:r>
            <a:r>
              <a:rPr lang="en-US" dirty="0"/>
              <a:t>Store</a:t>
            </a:r>
            <a:r>
              <a:rPr lang="ru-RU" dirty="0"/>
              <a:t> к приложению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433695"/>
            <a:ext cx="89289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------ /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/reducers/index.js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import {</a:t>
            </a:r>
            <a:r>
              <a:rPr lang="en-US" b="1" dirty="0" err="1">
                <a:solidFill>
                  <a:srgbClr val="0070C0"/>
                </a:solidFill>
              </a:rPr>
              <a:t>combineReducers</a:t>
            </a:r>
            <a:r>
              <a:rPr lang="en-US" b="1" dirty="0"/>
              <a:t>} from '</a:t>
            </a:r>
            <a:r>
              <a:rPr lang="en-US" b="1" dirty="0" err="1"/>
              <a:t>redux</a:t>
            </a:r>
            <a:r>
              <a:rPr lang="en-US" b="1" dirty="0"/>
              <a:t>';</a:t>
            </a:r>
          </a:p>
          <a:p>
            <a:r>
              <a:rPr lang="en-US" b="1" dirty="0"/>
              <a:t>import </a:t>
            </a:r>
            <a:r>
              <a:rPr lang="en-US" b="1" dirty="0">
                <a:solidFill>
                  <a:srgbClr val="7030A0"/>
                </a:solidFill>
              </a:rPr>
              <a:t>reducer1</a:t>
            </a:r>
            <a:r>
              <a:rPr lang="en-US" b="1" dirty="0"/>
              <a:t>  from './reducers/reducer1';</a:t>
            </a:r>
          </a:p>
          <a:p>
            <a:r>
              <a:rPr lang="en-US" b="1" dirty="0"/>
              <a:t>import </a:t>
            </a:r>
            <a:r>
              <a:rPr lang="en-US" b="1" dirty="0">
                <a:solidFill>
                  <a:srgbClr val="7030A0"/>
                </a:solidFill>
              </a:rPr>
              <a:t>reducer2</a:t>
            </a:r>
            <a:r>
              <a:rPr lang="en-US" b="1" dirty="0"/>
              <a:t>  from './reducers/reducer2';</a:t>
            </a:r>
          </a:p>
          <a:p>
            <a:endParaRPr lang="en-US" b="1" dirty="0"/>
          </a:p>
          <a:p>
            <a:r>
              <a:rPr lang="en-US" b="1" dirty="0"/>
              <a:t>export default </a:t>
            </a:r>
            <a:r>
              <a:rPr lang="en-US" b="1" dirty="0" err="1">
                <a:solidFill>
                  <a:srgbClr val="0070C0"/>
                </a:solidFill>
              </a:rPr>
              <a:t>combineReducers</a:t>
            </a:r>
            <a:r>
              <a:rPr lang="en-US" b="1" dirty="0"/>
              <a:t>({</a:t>
            </a:r>
          </a:p>
          <a:p>
            <a:r>
              <a:rPr lang="en-US" b="1" dirty="0"/>
              <a:t>   </a:t>
            </a:r>
            <a:r>
              <a:rPr lang="en-US" b="1" dirty="0">
                <a:solidFill>
                  <a:srgbClr val="7030A0"/>
                </a:solidFill>
              </a:rPr>
              <a:t>reducer1</a:t>
            </a:r>
            <a:r>
              <a:rPr lang="en-US" b="1" dirty="0"/>
              <a:t>,  </a:t>
            </a:r>
            <a:r>
              <a:rPr lang="en-US" b="1" dirty="0">
                <a:solidFill>
                  <a:srgbClr val="7030A0"/>
                </a:solidFill>
              </a:rPr>
              <a:t>reducer2</a:t>
            </a:r>
            <a:r>
              <a:rPr lang="en-US" b="1" dirty="0"/>
              <a:t>, </a:t>
            </a:r>
          </a:p>
          <a:p>
            <a:r>
              <a:rPr lang="en-US" b="1" dirty="0"/>
              <a:t>   ...,</a:t>
            </a:r>
          </a:p>
          <a:p>
            <a:r>
              <a:rPr lang="en-US" b="1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4166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620688"/>
            <a:ext cx="89289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------ /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/store/index.js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import {</a:t>
            </a:r>
            <a:r>
              <a:rPr lang="en-US" b="1" dirty="0" err="1">
                <a:solidFill>
                  <a:srgbClr val="C00000"/>
                </a:solidFill>
              </a:rPr>
              <a:t>createStore</a:t>
            </a:r>
            <a:r>
              <a:rPr lang="en-US" b="1" dirty="0"/>
              <a:t>} from '</a:t>
            </a:r>
            <a:r>
              <a:rPr lang="en-US" b="1" dirty="0" err="1"/>
              <a:t>redux</a:t>
            </a:r>
            <a:r>
              <a:rPr lang="en-US" b="1" dirty="0"/>
              <a:t>';</a:t>
            </a:r>
          </a:p>
          <a:p>
            <a:r>
              <a:rPr lang="en-US" b="1" dirty="0"/>
              <a:t>import reducer from './reducers';</a:t>
            </a:r>
          </a:p>
          <a:p>
            <a:endParaRPr lang="en-US" b="1" dirty="0"/>
          </a:p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store</a:t>
            </a:r>
            <a:r>
              <a:rPr lang="en-US" b="1" dirty="0"/>
              <a:t> = </a:t>
            </a:r>
            <a:r>
              <a:rPr lang="en-US" b="1" dirty="0" err="1">
                <a:solidFill>
                  <a:srgbClr val="C00000"/>
                </a:solidFill>
              </a:rPr>
              <a:t>createStore</a:t>
            </a:r>
            <a:r>
              <a:rPr lang="en-US" b="1" dirty="0"/>
              <a:t>(</a:t>
            </a:r>
          </a:p>
          <a:p>
            <a:r>
              <a:rPr lang="en-US" b="1" dirty="0"/>
              <a:t>  reducer</a:t>
            </a:r>
          </a:p>
          <a:p>
            <a:r>
              <a:rPr lang="en-US" b="1" dirty="0"/>
              <a:t>);</a:t>
            </a:r>
          </a:p>
          <a:p>
            <a:endParaRPr lang="en-US" b="1" dirty="0"/>
          </a:p>
          <a:p>
            <a:r>
              <a:rPr lang="en-US" b="1" dirty="0"/>
              <a:t>export default </a:t>
            </a:r>
            <a:r>
              <a:rPr lang="en-US" b="1" dirty="0">
                <a:solidFill>
                  <a:srgbClr val="C00000"/>
                </a:solidFill>
              </a:rPr>
              <a:t>store</a:t>
            </a:r>
            <a:r>
              <a:rPr lang="en-US" b="1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5332"/>
            <a:ext cx="712879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Как подключить </a:t>
            </a:r>
            <a:r>
              <a:rPr lang="en-US" dirty="0"/>
              <a:t>Store</a:t>
            </a:r>
            <a:r>
              <a:rPr lang="ru-RU" dirty="0"/>
              <a:t> к приложению</a:t>
            </a:r>
            <a:r>
              <a:rPr lang="en-US" dirty="0"/>
              <a:t> (</a:t>
            </a:r>
            <a:r>
              <a:rPr lang="ru-RU" dirty="0"/>
              <a:t>продолжение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991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548680"/>
            <a:ext cx="892899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------/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/components/Root.js</a:t>
            </a:r>
          </a:p>
          <a:p>
            <a:r>
              <a:rPr lang="en-US" b="1" dirty="0"/>
              <a:t>import React from 'react';</a:t>
            </a:r>
          </a:p>
          <a:p>
            <a:r>
              <a:rPr lang="en-US" b="1" dirty="0"/>
              <a:t>import {</a:t>
            </a:r>
            <a:r>
              <a:rPr lang="en-US" b="1" dirty="0">
                <a:solidFill>
                  <a:schemeClr val="accent2"/>
                </a:solidFill>
              </a:rPr>
              <a:t>Provider</a:t>
            </a:r>
            <a:r>
              <a:rPr lang="en-US" b="1" dirty="0"/>
              <a:t>}  from 'react-</a:t>
            </a:r>
            <a:r>
              <a:rPr lang="en-US" b="1" dirty="0" err="1"/>
              <a:t>redux</a:t>
            </a:r>
            <a:r>
              <a:rPr lang="en-US" b="1" dirty="0"/>
              <a:t>';</a:t>
            </a:r>
          </a:p>
          <a:p>
            <a:r>
              <a:rPr lang="en-US" b="1" dirty="0"/>
              <a:t>import </a:t>
            </a:r>
            <a:r>
              <a:rPr lang="en-US" b="1" dirty="0">
                <a:solidFill>
                  <a:srgbClr val="0070C0"/>
                </a:solidFill>
              </a:rPr>
              <a:t>store</a:t>
            </a:r>
            <a:r>
              <a:rPr lang="en-US" b="1" dirty="0"/>
              <a:t> from '../store';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import App  from './app';</a:t>
            </a:r>
          </a:p>
          <a:p>
            <a:endParaRPr lang="en-US" b="1" dirty="0"/>
          </a:p>
          <a:p>
            <a:r>
              <a:rPr lang="en-US" b="1" dirty="0" err="1"/>
              <a:t>const</a:t>
            </a:r>
            <a:r>
              <a:rPr lang="en-US" b="1" dirty="0"/>
              <a:t> Root = () =&gt; (</a:t>
            </a:r>
          </a:p>
          <a:p>
            <a:r>
              <a:rPr lang="en-US" b="1" dirty="0"/>
              <a:t>   </a:t>
            </a:r>
            <a:r>
              <a:rPr lang="en-US" b="1" dirty="0">
                <a:solidFill>
                  <a:schemeClr val="accent2"/>
                </a:solidFill>
              </a:rPr>
              <a:t>&lt;Provider </a:t>
            </a:r>
            <a:r>
              <a:rPr lang="en-US" b="1" dirty="0">
                <a:solidFill>
                  <a:srgbClr val="0070C0"/>
                </a:solidFill>
              </a:rPr>
              <a:t>store={store}</a:t>
            </a:r>
            <a:r>
              <a:rPr lang="en-US" b="1" dirty="0">
                <a:solidFill>
                  <a:schemeClr val="accent2"/>
                </a:solidFill>
              </a:rPr>
              <a:t>&gt;</a:t>
            </a:r>
          </a:p>
          <a:p>
            <a:r>
              <a:rPr lang="en-US" b="1" dirty="0"/>
              <a:t>	&lt;Route path="/" component={App} /&gt;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&lt;/Provider&gt;</a:t>
            </a:r>
          </a:p>
          <a:p>
            <a:r>
              <a:rPr lang="en-US" b="1" dirty="0"/>
              <a:t>);</a:t>
            </a:r>
          </a:p>
          <a:p>
            <a:endParaRPr lang="en-US" b="1" dirty="0"/>
          </a:p>
          <a:p>
            <a:r>
              <a:rPr lang="en-US" b="1" dirty="0"/>
              <a:t>export default Root;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5332"/>
            <a:ext cx="712879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Как подключить </a:t>
            </a:r>
            <a:r>
              <a:rPr lang="en-US" dirty="0"/>
              <a:t>Store</a:t>
            </a:r>
            <a:r>
              <a:rPr lang="ru-RU" dirty="0"/>
              <a:t> к приложению</a:t>
            </a:r>
            <a:r>
              <a:rPr lang="en-US" dirty="0"/>
              <a:t> (</a:t>
            </a:r>
            <a:r>
              <a:rPr lang="ru-RU" dirty="0"/>
              <a:t>продолжение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34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58" y="620688"/>
            <a:ext cx="892899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------ /index.js</a:t>
            </a:r>
          </a:p>
          <a:p>
            <a:r>
              <a:rPr lang="en-US" b="1" dirty="0"/>
              <a:t>import React  from 'react';</a:t>
            </a:r>
          </a:p>
          <a:p>
            <a:r>
              <a:rPr lang="en-US" b="1" dirty="0"/>
              <a:t>import {render}  from 'react-</a:t>
            </a:r>
            <a:r>
              <a:rPr lang="en-US" b="1" dirty="0" err="1"/>
              <a:t>dom</a:t>
            </a:r>
            <a:r>
              <a:rPr lang="en-US" b="1" dirty="0"/>
              <a:t>';</a:t>
            </a:r>
          </a:p>
          <a:p>
            <a:endParaRPr lang="en-US" b="1" dirty="0"/>
          </a:p>
          <a:p>
            <a:r>
              <a:rPr lang="en-US" b="1" dirty="0"/>
              <a:t>import </a:t>
            </a:r>
            <a:r>
              <a:rPr lang="en-US" b="1" dirty="0">
                <a:solidFill>
                  <a:srgbClr val="0070C0"/>
                </a:solidFill>
              </a:rPr>
              <a:t>Root</a:t>
            </a:r>
            <a:r>
              <a:rPr lang="en-US" b="1" dirty="0"/>
              <a:t>  from './components/Root';</a:t>
            </a:r>
          </a:p>
          <a:p>
            <a:endParaRPr lang="en-US" b="1" dirty="0"/>
          </a:p>
          <a:p>
            <a:r>
              <a:rPr lang="en-US" b="1" dirty="0"/>
              <a:t>render(</a:t>
            </a:r>
          </a:p>
          <a:p>
            <a:r>
              <a:rPr lang="en-US" b="1" dirty="0"/>
              <a:t>   </a:t>
            </a:r>
            <a:r>
              <a:rPr lang="en-US" b="1" dirty="0">
                <a:solidFill>
                  <a:srgbClr val="0070C0"/>
                </a:solidFill>
              </a:rPr>
              <a:t>&lt;Root /&gt;</a:t>
            </a:r>
            <a:r>
              <a:rPr lang="en-US" b="1" dirty="0"/>
              <a:t>,</a:t>
            </a:r>
          </a:p>
          <a:p>
            <a:r>
              <a:rPr lang="en-US" b="1" dirty="0"/>
              <a:t>   </a:t>
            </a:r>
            <a:r>
              <a:rPr lang="en-US" b="1" dirty="0" err="1"/>
              <a:t>document.getElementById</a:t>
            </a:r>
            <a:r>
              <a:rPr lang="en-US" b="1" dirty="0"/>
              <a:t>('app')</a:t>
            </a:r>
          </a:p>
          <a:p>
            <a:r>
              <a:rPr lang="en-US" b="1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5332"/>
            <a:ext cx="712879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Как подключить </a:t>
            </a:r>
            <a:r>
              <a:rPr lang="en-US" dirty="0"/>
              <a:t>Store</a:t>
            </a:r>
            <a:r>
              <a:rPr lang="ru-RU" dirty="0"/>
              <a:t> к приложению</a:t>
            </a:r>
            <a:r>
              <a:rPr lang="en-US" dirty="0"/>
              <a:t> (</a:t>
            </a:r>
            <a:r>
              <a:rPr lang="ru-RU" dirty="0"/>
              <a:t>продолжение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53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31640" y="2552000"/>
            <a:ext cx="158417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Link</a:t>
            </a:r>
          </a:p>
          <a:p>
            <a:pPr algn="ctr"/>
            <a:r>
              <a:rPr lang="en-US" b="1" dirty="0" err="1">
                <a:solidFill>
                  <a:srgbClr val="0070C0"/>
                </a:solidFill>
              </a:rPr>
              <a:t>onLink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811844" y="2523329"/>
            <a:ext cx="158417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Link</a:t>
            </a:r>
          </a:p>
          <a:p>
            <a:pPr algn="ctr"/>
            <a:r>
              <a:rPr lang="en-US" b="1" dirty="0" err="1">
                <a:solidFill>
                  <a:srgbClr val="0070C0"/>
                </a:solidFill>
              </a:rPr>
              <a:t>onLink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47580" y="1630541"/>
            <a:ext cx="212016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Nav</a:t>
            </a:r>
            <a:endParaRPr lang="en-US" b="1" dirty="0"/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{</a:t>
            </a:r>
            <a:r>
              <a:rPr lang="en-US" b="1" dirty="0" err="1">
                <a:solidFill>
                  <a:srgbClr val="7030A0"/>
                </a:solidFill>
              </a:rPr>
              <a:t>props.onNav</a:t>
            </a: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4072" y="118718"/>
            <a:ext cx="2592288" cy="12311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App</a:t>
            </a:r>
          </a:p>
          <a:p>
            <a:pPr algn="ctr"/>
            <a:r>
              <a:rPr lang="en-US" b="1" dirty="0" err="1">
                <a:solidFill>
                  <a:srgbClr val="7030A0"/>
                </a:solidFill>
              </a:rPr>
              <a:t>onNav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pPr algn="ctr"/>
            <a:r>
              <a:rPr lang="en-US" b="1" dirty="0" err="1">
                <a:solidFill>
                  <a:srgbClr val="0070C0"/>
                </a:solidFill>
              </a:rPr>
              <a:t>onLink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pPr algn="ctr"/>
            <a:r>
              <a:rPr lang="en-US" b="1" dirty="0" err="1">
                <a:solidFill>
                  <a:srgbClr val="00B050"/>
                </a:solidFill>
              </a:rPr>
              <a:t>onForm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8" y="1628800"/>
            <a:ext cx="212016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Links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{</a:t>
            </a:r>
            <a:r>
              <a:rPr lang="en-US" b="1" dirty="0" err="1">
                <a:solidFill>
                  <a:srgbClr val="0070C0"/>
                </a:solidFill>
              </a:rPr>
              <a:t>props.onLink</a:t>
            </a: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2040" y="1628800"/>
            <a:ext cx="212016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Form</a:t>
            </a:r>
          </a:p>
          <a:p>
            <a:pPr algn="ctr"/>
            <a:r>
              <a:rPr lang="en-US" b="1" dirty="0"/>
              <a:t>{</a:t>
            </a:r>
            <a:r>
              <a:rPr lang="en-US" b="1" dirty="0" err="1"/>
              <a:t>props.</a:t>
            </a:r>
            <a:r>
              <a:rPr lang="en-US" b="1" dirty="0" err="1">
                <a:solidFill>
                  <a:srgbClr val="00B050"/>
                </a:solidFill>
              </a:rPr>
              <a:t>onForm</a:t>
            </a:r>
            <a:r>
              <a:rPr lang="en-US" b="1" dirty="0"/>
              <a:t>}</a:t>
            </a:r>
          </a:p>
        </p:txBody>
      </p:sp>
      <p:cxnSp>
        <p:nvCxnSpPr>
          <p:cNvPr id="20" name="Прямая со стрелкой 19"/>
          <p:cNvCxnSpPr>
            <a:stCxn id="16" idx="1"/>
          </p:cNvCxnSpPr>
          <p:nvPr/>
        </p:nvCxnSpPr>
        <p:spPr>
          <a:xfrm flipH="1">
            <a:off x="1115616" y="734271"/>
            <a:ext cx="1418456" cy="89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3" idx="3"/>
          </p:cNvCxnSpPr>
          <p:nvPr/>
        </p:nvCxnSpPr>
        <p:spPr>
          <a:xfrm flipH="1">
            <a:off x="2915816" y="2273024"/>
            <a:ext cx="482352" cy="60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7" idx="2"/>
            <a:endCxn id="14" idx="1"/>
          </p:cNvCxnSpPr>
          <p:nvPr/>
        </p:nvCxnSpPr>
        <p:spPr>
          <a:xfrm>
            <a:off x="3543850" y="2275131"/>
            <a:ext cx="267994" cy="57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6" idx="3"/>
            <a:endCxn id="18" idx="0"/>
          </p:cNvCxnSpPr>
          <p:nvPr/>
        </p:nvCxnSpPr>
        <p:spPr>
          <a:xfrm>
            <a:off x="5126360" y="734271"/>
            <a:ext cx="865762" cy="89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3686200" y="1338962"/>
            <a:ext cx="2499" cy="28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Группа 60"/>
          <p:cNvGrpSpPr/>
          <p:nvPr/>
        </p:nvGrpSpPr>
        <p:grpSpPr>
          <a:xfrm>
            <a:off x="5832502" y="15758"/>
            <a:ext cx="1547810" cy="1165777"/>
            <a:chOff x="5832502" y="15758"/>
            <a:chExt cx="1547810" cy="1165777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5868144" y="44624"/>
              <a:ext cx="1512168" cy="1136911"/>
              <a:chOff x="5868144" y="44624"/>
              <a:chExt cx="1512168" cy="1136911"/>
            </a:xfrm>
          </p:grpSpPr>
          <p:sp>
            <p:nvSpPr>
              <p:cNvPr id="58" name="Прямоугольник 57"/>
              <p:cNvSpPr/>
              <p:nvPr/>
            </p:nvSpPr>
            <p:spPr>
              <a:xfrm>
                <a:off x="5868144" y="44624"/>
                <a:ext cx="1512168" cy="1136911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5970418" y="580854"/>
                <a:ext cx="216024" cy="21602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6436804" y="285267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6896294" y="116632"/>
                <a:ext cx="216024" cy="21602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6501252" y="580854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6501252" y="87467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6941048" y="404704"/>
                <a:ext cx="216024" cy="21602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1" name="Прямая соединительная линия 40"/>
              <p:cNvCxnSpPr>
                <a:stCxn id="33" idx="7"/>
                <a:endCxn id="34" idx="2"/>
              </p:cNvCxnSpPr>
              <p:nvPr/>
            </p:nvCxnSpPr>
            <p:spPr>
              <a:xfrm flipV="1">
                <a:off x="6154806" y="393279"/>
                <a:ext cx="281998" cy="2192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V="1">
                <a:off x="6652828" y="243848"/>
                <a:ext cx="228658" cy="888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>
                <a:stCxn id="33" idx="6"/>
                <a:endCxn id="36" idx="2"/>
              </p:cNvCxnSpPr>
              <p:nvPr/>
            </p:nvCxnSpPr>
            <p:spPr>
              <a:xfrm>
                <a:off x="6186442" y="688866"/>
                <a:ext cx="3148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>
                <a:endCxn id="38" idx="2"/>
              </p:cNvCxnSpPr>
              <p:nvPr/>
            </p:nvCxnSpPr>
            <p:spPr>
              <a:xfrm>
                <a:off x="6667636" y="396237"/>
                <a:ext cx="273412" cy="1164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>
                <a:stCxn id="33" idx="5"/>
                <a:endCxn id="37" idx="2"/>
              </p:cNvCxnSpPr>
              <p:nvPr/>
            </p:nvCxnSpPr>
            <p:spPr>
              <a:xfrm>
                <a:off x="6154806" y="765242"/>
                <a:ext cx="346446" cy="217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5832502" y="15758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State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28730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49451"/>
            <a:ext cx="604867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Подключение </a:t>
            </a:r>
            <a:r>
              <a:rPr lang="en-US" dirty="0"/>
              <a:t>React </a:t>
            </a:r>
            <a:r>
              <a:rPr lang="ru-RU" dirty="0"/>
              <a:t>к</a:t>
            </a:r>
            <a:r>
              <a:rPr lang="en-US" dirty="0"/>
              <a:t> </a:t>
            </a:r>
            <a:r>
              <a:rPr lang="en-US" dirty="0" err="1"/>
              <a:t>Redux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Осуществляется при помощи методов библиотеки </a:t>
            </a:r>
            <a:r>
              <a:rPr lang="en-US" b="1" dirty="0"/>
              <a:t>react-</a:t>
            </a:r>
            <a:r>
              <a:rPr lang="en-US" b="1" dirty="0" err="1"/>
              <a:t>redux</a:t>
            </a:r>
            <a:endParaRPr lang="da-DK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238250"/>
            <a:ext cx="4102100" cy="2190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609071"/>
            <a:ext cx="849694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Содержит 2 основных метода</a:t>
            </a:r>
          </a:p>
          <a:p>
            <a:r>
              <a:rPr lang="en-US" b="1" dirty="0">
                <a:solidFill>
                  <a:schemeClr val="accent2"/>
                </a:solidFill>
              </a:rPr>
              <a:t>Provider</a:t>
            </a:r>
            <a:r>
              <a:rPr lang="en-US" b="1" dirty="0"/>
              <a:t> – </a:t>
            </a:r>
            <a:r>
              <a:rPr lang="ru-RU" b="1" dirty="0"/>
              <a:t>прикрепляет приложение к </a:t>
            </a:r>
            <a:r>
              <a:rPr lang="en-US" b="1" dirty="0"/>
              <a:t>store</a:t>
            </a:r>
          </a:p>
          <a:p>
            <a:r>
              <a:rPr lang="en-US" b="1" dirty="0">
                <a:solidFill>
                  <a:schemeClr val="accent2"/>
                </a:solidFill>
              </a:rPr>
              <a:t>connect</a:t>
            </a:r>
            <a:r>
              <a:rPr lang="en-US" b="1" dirty="0"/>
              <a:t> – </a:t>
            </a:r>
            <a:r>
              <a:rPr lang="ru-RU" b="1" dirty="0"/>
              <a:t>создает компоненты-контейнеры, то есть добавляет </a:t>
            </a:r>
          </a:p>
          <a:p>
            <a:r>
              <a:rPr lang="ru-RU" b="1" dirty="0"/>
              <a:t>          нашему компоненту функциональность, которая </a:t>
            </a:r>
          </a:p>
          <a:p>
            <a:r>
              <a:rPr lang="ru-RU" b="1" dirty="0"/>
              <a:t>          позволяет подсоединиться к </a:t>
            </a:r>
            <a:r>
              <a:rPr lang="en-US" b="1" dirty="0"/>
              <a:t>store</a:t>
            </a:r>
            <a:r>
              <a:rPr lang="ru-RU" b="1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49820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496944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Метод </a:t>
            </a:r>
            <a:r>
              <a:rPr lang="en-US" b="1" dirty="0">
                <a:solidFill>
                  <a:schemeClr val="accent2"/>
                </a:solidFill>
              </a:rPr>
              <a:t>connect</a:t>
            </a:r>
            <a:r>
              <a:rPr lang="en-US" b="1" dirty="0"/>
              <a:t> </a:t>
            </a:r>
            <a:r>
              <a:rPr lang="uk-UA" b="1" dirty="0" err="1"/>
              <a:t>из</a:t>
            </a:r>
            <a:r>
              <a:rPr lang="uk-UA" b="1" dirty="0"/>
              <a:t> пакета </a:t>
            </a:r>
            <a:r>
              <a:rPr lang="en-US" b="1" dirty="0">
                <a:solidFill>
                  <a:srgbClr val="0070C0"/>
                </a:solidFill>
              </a:rPr>
              <a:t>react-</a:t>
            </a:r>
            <a:r>
              <a:rPr lang="en-US" b="1" dirty="0" err="1">
                <a:solidFill>
                  <a:srgbClr val="0070C0"/>
                </a:solidFill>
              </a:rPr>
              <a:t>redux</a:t>
            </a:r>
            <a:r>
              <a:rPr lang="en-US" b="1" dirty="0"/>
              <a:t>  </a:t>
            </a:r>
            <a:endParaRPr lang="ru-RU" b="1" dirty="0"/>
          </a:p>
          <a:p>
            <a:r>
              <a:rPr lang="ru-RU" b="1" dirty="0"/>
              <a:t>инкапсулирует </a:t>
            </a:r>
            <a:r>
              <a:rPr lang="ru-RU" b="1" dirty="0">
                <a:solidFill>
                  <a:schemeClr val="accent2"/>
                </a:solidFill>
              </a:rPr>
              <a:t>нужные </a:t>
            </a:r>
            <a:r>
              <a:rPr lang="ru-RU" b="1" dirty="0">
                <a:solidFill>
                  <a:srgbClr val="0070C0"/>
                </a:solidFill>
              </a:rPr>
              <a:t>данные из </a:t>
            </a:r>
            <a:r>
              <a:rPr lang="en-US" b="1" dirty="0">
                <a:solidFill>
                  <a:srgbClr val="0070C0"/>
                </a:solidFill>
              </a:rPr>
              <a:t>store</a:t>
            </a:r>
            <a:r>
              <a:rPr lang="en-US" b="1" dirty="0"/>
              <a:t> </a:t>
            </a:r>
            <a:r>
              <a:rPr lang="uk-UA" b="1" dirty="0"/>
              <a:t>и </a:t>
            </a:r>
            <a:r>
              <a:rPr lang="uk-UA" b="1" dirty="0" err="1">
                <a:solidFill>
                  <a:schemeClr val="accent2"/>
                </a:solidFill>
              </a:rPr>
              <a:t>нужн</a:t>
            </a:r>
            <a:r>
              <a:rPr lang="ru-RU" b="1" dirty="0" err="1">
                <a:solidFill>
                  <a:schemeClr val="accent2"/>
                </a:solidFill>
              </a:rPr>
              <a:t>ые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actions</a:t>
            </a:r>
            <a:r>
              <a:rPr lang="en-US" b="1" dirty="0"/>
              <a:t> </a:t>
            </a:r>
            <a:r>
              <a:rPr lang="ru-RU" b="1" dirty="0"/>
              <a:t>к</a:t>
            </a:r>
            <a:r>
              <a:rPr lang="en-US" b="1" dirty="0"/>
              <a:t> </a:t>
            </a:r>
            <a:r>
              <a:rPr lang="ru-RU" b="1" dirty="0"/>
              <a:t>компонентам</a:t>
            </a:r>
            <a:r>
              <a:rPr lang="en-US" b="1" dirty="0"/>
              <a:t>. </a:t>
            </a:r>
          </a:p>
          <a:p>
            <a:r>
              <a:rPr lang="ru-RU" b="1" i="1" dirty="0"/>
              <a:t>Не забываем сделать </a:t>
            </a:r>
            <a:r>
              <a:rPr lang="en-US" b="1" i="1" dirty="0"/>
              <a:t>import </a:t>
            </a:r>
            <a:r>
              <a:rPr lang="ru-RU" b="1" i="1" dirty="0"/>
              <a:t>нужны</a:t>
            </a:r>
            <a:r>
              <a:rPr lang="uk-UA" b="1" i="1" dirty="0"/>
              <a:t>х</a:t>
            </a:r>
            <a:r>
              <a:rPr lang="ru-RU" b="1" i="1" dirty="0"/>
              <a:t> </a:t>
            </a:r>
            <a:r>
              <a:rPr lang="en-US" b="1" i="1" dirty="0"/>
              <a:t>actions</a:t>
            </a:r>
            <a:endParaRPr lang="uk-UA" b="1" i="1" dirty="0"/>
          </a:p>
          <a:p>
            <a:endParaRPr lang="ru-RU" b="1" dirty="0"/>
          </a:p>
          <a:p>
            <a:endParaRPr lang="ru-RU" b="1" dirty="0"/>
          </a:p>
          <a:p>
            <a:r>
              <a:rPr lang="en-US" b="1" dirty="0"/>
              <a:t>connect( </a:t>
            </a:r>
            <a:endParaRPr lang="uk-UA" b="1" dirty="0"/>
          </a:p>
          <a:p>
            <a:r>
              <a:rPr lang="uk-UA" b="1" dirty="0"/>
              <a:t>   </a:t>
            </a:r>
            <a:r>
              <a:rPr lang="uk-UA" b="1" dirty="0" err="1"/>
              <a:t>функция</a:t>
            </a:r>
            <a:r>
              <a:rPr lang="uk-UA" b="1" dirty="0"/>
              <a:t> </a:t>
            </a:r>
            <a:r>
              <a:rPr lang="uk-UA" b="1" dirty="0" err="1"/>
              <a:t>которая</a:t>
            </a:r>
            <a:r>
              <a:rPr lang="uk-UA" b="1" dirty="0"/>
              <a:t> </a:t>
            </a:r>
            <a:r>
              <a:rPr lang="uk-UA" b="1" dirty="0" err="1"/>
              <a:t>определяет</a:t>
            </a:r>
            <a:r>
              <a:rPr lang="uk-UA" b="1" dirty="0"/>
              <a:t> </a:t>
            </a:r>
            <a:r>
              <a:rPr lang="ru-RU" b="1" dirty="0">
                <a:solidFill>
                  <a:schemeClr val="accent2"/>
                </a:solidFill>
              </a:rPr>
              <a:t>нужные </a:t>
            </a:r>
            <a:r>
              <a:rPr lang="ru-RU" b="1" dirty="0">
                <a:solidFill>
                  <a:srgbClr val="0070C0"/>
                </a:solidFill>
              </a:rPr>
              <a:t>данные из </a:t>
            </a:r>
            <a:r>
              <a:rPr lang="en-US" b="1" dirty="0">
                <a:solidFill>
                  <a:srgbClr val="0070C0"/>
                </a:solidFill>
              </a:rPr>
              <a:t>store</a:t>
            </a:r>
            <a:r>
              <a:rPr lang="uk-UA" b="1" dirty="0"/>
              <a:t>, </a:t>
            </a:r>
            <a:r>
              <a:rPr lang="en-US" b="1" dirty="0"/>
              <a:t> </a:t>
            </a:r>
            <a:r>
              <a:rPr lang="uk-UA" b="1" dirty="0"/>
              <a:t>     </a:t>
            </a:r>
          </a:p>
          <a:p>
            <a:r>
              <a:rPr lang="uk-UA" b="1" dirty="0"/>
              <a:t>   </a:t>
            </a:r>
            <a:r>
              <a:rPr lang="uk-UA" b="1" dirty="0" err="1"/>
              <a:t>объект</a:t>
            </a:r>
            <a:r>
              <a:rPr lang="uk-UA" b="1" dirty="0"/>
              <a:t> </a:t>
            </a:r>
            <a:r>
              <a:rPr lang="ru-RU" b="1" dirty="0"/>
              <a:t>который содержит перечисления </a:t>
            </a:r>
            <a:r>
              <a:rPr lang="uk-UA" b="1" dirty="0" err="1">
                <a:solidFill>
                  <a:schemeClr val="accent2"/>
                </a:solidFill>
              </a:rPr>
              <a:t>нужн</a:t>
            </a:r>
            <a:r>
              <a:rPr lang="ru-RU" b="1" dirty="0" err="1">
                <a:solidFill>
                  <a:schemeClr val="accent2"/>
                </a:solidFill>
              </a:rPr>
              <a:t>ых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actions</a:t>
            </a:r>
            <a:endParaRPr lang="uk-UA" b="1" dirty="0"/>
          </a:p>
          <a:p>
            <a:r>
              <a:rPr lang="en-US" b="1" dirty="0"/>
              <a:t>);</a:t>
            </a:r>
          </a:p>
          <a:p>
            <a:endParaRPr lang="en-US" b="1" dirty="0"/>
          </a:p>
          <a:p>
            <a:r>
              <a:rPr lang="ru-RU" b="1" dirty="0"/>
              <a:t>Функция имеет вид </a:t>
            </a:r>
          </a:p>
          <a:p>
            <a:r>
              <a:rPr lang="en-US" b="1" dirty="0"/>
              <a:t>   </a:t>
            </a:r>
            <a:r>
              <a:rPr lang="ru-RU" b="1" dirty="0"/>
              <a:t> </a:t>
            </a:r>
            <a:r>
              <a:rPr lang="en-US" b="1" dirty="0"/>
              <a:t>state =&gt; ({</a:t>
            </a:r>
          </a:p>
          <a:p>
            <a:r>
              <a:rPr lang="en-US" b="1" dirty="0"/>
              <a:t>      counter: </a:t>
            </a:r>
            <a:r>
              <a:rPr lang="en-US" b="1" dirty="0" err="1"/>
              <a:t>state.counter</a:t>
            </a:r>
            <a:r>
              <a:rPr lang="en-US" b="1" dirty="0"/>
              <a:t>,</a:t>
            </a:r>
          </a:p>
          <a:p>
            <a:r>
              <a:rPr lang="en-US" b="1" dirty="0"/>
              <a:t>      ...</a:t>
            </a:r>
          </a:p>
          <a:p>
            <a:r>
              <a:rPr lang="en-US" b="1" dirty="0"/>
              <a:t>      </a:t>
            </a:r>
            <a:r>
              <a:rPr lang="uk-UA" b="1" dirty="0" err="1"/>
              <a:t>имя</a:t>
            </a:r>
            <a:r>
              <a:rPr lang="en-US" b="1" dirty="0"/>
              <a:t>: state.</a:t>
            </a:r>
            <a:r>
              <a:rPr lang="ru-RU" b="1" dirty="0"/>
              <a:t>имя_</a:t>
            </a:r>
            <a:r>
              <a:rPr lang="en-US" b="1" dirty="0"/>
              <a:t>reducer_</a:t>
            </a:r>
            <a:r>
              <a:rPr lang="uk-UA" b="1" dirty="0"/>
              <a:t>в_</a:t>
            </a:r>
            <a:r>
              <a:rPr lang="en-US" b="1" dirty="0"/>
              <a:t>store</a:t>
            </a:r>
          </a:p>
          <a:p>
            <a:r>
              <a:rPr lang="en-US" b="1" dirty="0"/>
              <a:t>   })</a:t>
            </a:r>
            <a:endParaRPr lang="ru-RU" b="1" dirty="0"/>
          </a:p>
          <a:p>
            <a:endParaRPr lang="en-US" b="1" dirty="0"/>
          </a:p>
          <a:p>
            <a:r>
              <a:rPr lang="ru-RU" b="1" dirty="0"/>
              <a:t>Объект имеет вид</a:t>
            </a:r>
          </a:p>
          <a:p>
            <a:r>
              <a:rPr lang="ru-RU" b="1" dirty="0"/>
              <a:t>    </a:t>
            </a:r>
            <a:r>
              <a:rPr lang="en-US" b="1" dirty="0"/>
              <a:t>{increment, decrement, ...}</a:t>
            </a:r>
            <a:endParaRPr lang="ru-RU" b="1" dirty="0"/>
          </a:p>
          <a:p>
            <a:r>
              <a:rPr lang="ru-RU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3052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116632"/>
            <a:ext cx="8496944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/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/components/counter.js</a:t>
            </a:r>
          </a:p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... </a:t>
            </a:r>
          </a:p>
          <a:p>
            <a:r>
              <a:rPr lang="en-US" b="1" dirty="0"/>
              <a:t>import {</a:t>
            </a:r>
            <a:r>
              <a:rPr lang="en-US" b="1" dirty="0">
                <a:solidFill>
                  <a:srgbClr val="C00000"/>
                </a:solidFill>
              </a:rPr>
              <a:t>connect</a:t>
            </a:r>
            <a:r>
              <a:rPr lang="en-US" b="1" dirty="0"/>
              <a:t>} from 'react-</a:t>
            </a:r>
            <a:r>
              <a:rPr lang="en-US" b="1" dirty="0" err="1"/>
              <a:t>redux</a:t>
            </a:r>
            <a:r>
              <a:rPr lang="en-US" b="1" dirty="0"/>
              <a:t>';</a:t>
            </a:r>
          </a:p>
          <a:p>
            <a:r>
              <a:rPr lang="en-US" b="1" dirty="0"/>
              <a:t>import {</a:t>
            </a:r>
            <a:r>
              <a:rPr lang="en-US" b="1" dirty="0">
                <a:solidFill>
                  <a:srgbClr val="0070C0"/>
                </a:solidFill>
              </a:rPr>
              <a:t>increment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decrement</a:t>
            </a:r>
            <a:r>
              <a:rPr lang="en-US" b="1" dirty="0"/>
              <a:t>} from '../actions/index';</a:t>
            </a:r>
          </a:p>
          <a:p>
            <a:endParaRPr lang="en-US" b="1" dirty="0"/>
          </a:p>
          <a:p>
            <a:r>
              <a:rPr lang="en-US" b="1" dirty="0" err="1"/>
              <a:t>const</a:t>
            </a:r>
            <a:r>
              <a:rPr lang="en-US" b="1" dirty="0"/>
              <a:t> Counter  = ({counter, increment, decrement}) =&gt; (</a:t>
            </a:r>
          </a:p>
          <a:p>
            <a:r>
              <a:rPr lang="en-US" b="1" dirty="0"/>
              <a:t>    &lt;div&gt;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b="1" dirty="0"/>
          </a:p>
          <a:p>
            <a:r>
              <a:rPr lang="en-US" b="1" dirty="0"/>
              <a:t>     &lt;h1&gt;{</a:t>
            </a:r>
            <a:r>
              <a:rPr lang="en-US" b="1" dirty="0">
                <a:solidFill>
                  <a:srgbClr val="7030A0"/>
                </a:solidFill>
              </a:rPr>
              <a:t>counter</a:t>
            </a:r>
            <a:r>
              <a:rPr lang="en-US" b="1" dirty="0"/>
              <a:t>}&lt;/h1&gt; </a:t>
            </a:r>
          </a:p>
          <a:p>
            <a:r>
              <a:rPr lang="en-US" b="1" dirty="0"/>
              <a:t>     &lt;button </a:t>
            </a:r>
            <a:r>
              <a:rPr lang="en-US" b="1" dirty="0" err="1">
                <a:solidFill>
                  <a:srgbClr val="FF0000"/>
                </a:solidFill>
              </a:rPr>
              <a:t>onClick</a:t>
            </a:r>
            <a:r>
              <a:rPr lang="en-US" b="1" dirty="0"/>
              <a:t>={</a:t>
            </a:r>
            <a:r>
              <a:rPr lang="en-US" b="1" dirty="0">
                <a:solidFill>
                  <a:srgbClr val="0070C0"/>
                </a:solidFill>
              </a:rPr>
              <a:t>increment</a:t>
            </a:r>
            <a:r>
              <a:rPr lang="en-US" b="1" dirty="0"/>
              <a:t>}&gt;Increment&lt;/button&gt;</a:t>
            </a:r>
          </a:p>
          <a:p>
            <a:r>
              <a:rPr lang="en-US" b="1" dirty="0"/>
              <a:t>     &lt;button </a:t>
            </a:r>
            <a:r>
              <a:rPr lang="en-US" b="1" dirty="0" err="1">
                <a:solidFill>
                  <a:srgbClr val="FF0000"/>
                </a:solidFill>
              </a:rPr>
              <a:t>onClick</a:t>
            </a:r>
            <a:r>
              <a:rPr lang="en-US" b="1" dirty="0"/>
              <a:t>={</a:t>
            </a:r>
            <a:r>
              <a:rPr lang="en-US" b="1" dirty="0">
                <a:solidFill>
                  <a:schemeClr val="accent1"/>
                </a:solidFill>
              </a:rPr>
              <a:t>decrement</a:t>
            </a:r>
            <a:r>
              <a:rPr lang="en-US" b="1" dirty="0"/>
              <a:t>}&gt;Decrement&lt;/button&gt;</a:t>
            </a:r>
          </a:p>
          <a:p>
            <a:r>
              <a:rPr lang="en-US" b="1" dirty="0"/>
              <a:t>  &lt;/div&gt;</a:t>
            </a:r>
          </a:p>
          <a:p>
            <a:r>
              <a:rPr lang="en-US" b="1" dirty="0"/>
              <a:t> )</a:t>
            </a:r>
          </a:p>
          <a:p>
            <a:endParaRPr lang="en-US" b="1" dirty="0"/>
          </a:p>
          <a:p>
            <a:r>
              <a:rPr lang="en-US" b="1" dirty="0"/>
              <a:t>export default </a:t>
            </a:r>
            <a:r>
              <a:rPr lang="en-US" b="1" dirty="0">
                <a:solidFill>
                  <a:srgbClr val="C00000"/>
                </a:solidFill>
              </a:rPr>
              <a:t>connect</a:t>
            </a:r>
            <a:r>
              <a:rPr lang="en-US" b="1" dirty="0"/>
              <a:t>(  </a:t>
            </a:r>
          </a:p>
          <a:p>
            <a:r>
              <a:rPr lang="en-US" b="1" dirty="0"/>
              <a:t>  state =&gt; ({</a:t>
            </a:r>
          </a:p>
          <a:p>
            <a:r>
              <a:rPr lang="en-US" b="1" dirty="0"/>
              <a:t>     </a:t>
            </a:r>
            <a:r>
              <a:rPr lang="en-US" b="1" dirty="0">
                <a:solidFill>
                  <a:srgbClr val="7030A0"/>
                </a:solidFill>
              </a:rPr>
              <a:t>counter: </a:t>
            </a:r>
            <a:r>
              <a:rPr lang="en-US" b="1" dirty="0" err="1">
                <a:solidFill>
                  <a:srgbClr val="7030A0"/>
                </a:solidFill>
              </a:rPr>
              <a:t>state.counter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/>
              <a:t>   }),  </a:t>
            </a:r>
          </a:p>
          <a:p>
            <a:r>
              <a:rPr lang="en-US" b="1" dirty="0"/>
              <a:t>  {</a:t>
            </a:r>
            <a:r>
              <a:rPr lang="en-US" b="1" dirty="0">
                <a:solidFill>
                  <a:srgbClr val="0070C0"/>
                </a:solidFill>
              </a:rPr>
              <a:t>increment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decrement</a:t>
            </a:r>
            <a:r>
              <a:rPr lang="en-US" b="1" dirty="0"/>
              <a:t>}</a:t>
            </a:r>
          </a:p>
          <a:p>
            <a:r>
              <a:rPr lang="en-US" b="1" dirty="0"/>
              <a:t>)(Counter);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1250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51513"/>
              </p:ext>
            </p:extLst>
          </p:nvPr>
        </p:nvGraphicFramePr>
        <p:xfrm>
          <a:off x="107504" y="116632"/>
          <a:ext cx="8856984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3444079404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2497890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56F2"/>
                          </a:solidFill>
                        </a:rPr>
                        <a:t>React</a:t>
                      </a:r>
                      <a:endParaRPr lang="ru-RU" dirty="0">
                        <a:solidFill>
                          <a:srgbClr val="3756F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CourseAction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нажата кнопка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Save course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Action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Понял,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передаю </a:t>
                      </a:r>
                      <a:r>
                        <a:rPr lang="en-US" b="1" baseline="0" dirty="0">
                          <a:solidFill>
                            <a:schemeClr val="accent2"/>
                          </a:solidFill>
                        </a:rPr>
                        <a:t>action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>
                          <a:solidFill>
                            <a:schemeClr val="accent2"/>
                          </a:solidFill>
                        </a:rPr>
                        <a:t>reducers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чтобы тот из них который за это отвечает обновил </a:t>
                      </a:r>
                      <a:r>
                        <a:rPr lang="en-US" b="1" baseline="0" dirty="0">
                          <a:solidFill>
                            <a:schemeClr val="accent2"/>
                          </a:solidFill>
                        </a:rPr>
                        <a:t>state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89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Reducer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Получил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</a:rPr>
                        <a:t>текуший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>
                          <a:solidFill>
                            <a:schemeClr val="accent2"/>
                          </a:solidFill>
                        </a:rPr>
                        <a:t>state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b="1" baseline="0" dirty="0">
                          <a:solidFill>
                            <a:schemeClr val="accent2"/>
                          </a:solidFill>
                        </a:rPr>
                        <a:t>action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Я создам новый объект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обновленным </a:t>
                      </a:r>
                      <a:r>
                        <a:rPr lang="en-US" b="1" baseline="0" dirty="0">
                          <a:solidFill>
                            <a:schemeClr val="accent2"/>
                          </a:solidFill>
                        </a:rPr>
                        <a:t>state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и верну его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33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Store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У меня обновились данные. Я прослежу, чтобы компоненты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-контейнеры были оповещены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ru-RU" b="1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React-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redux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, получите обновленные данные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78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react-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redux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Получил обновленные данные, сейчас проанализирую, нужно ли об этом говорить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React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, чтобы лишний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раз не беспокоить его по обновлению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React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надо перерисовать компоненты с обновленными данными.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59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React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Получил данные через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props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 перерисовываю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 нужные части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33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A2C6EF-A71A-DA4D-82CD-880003B1B354}"/>
              </a:ext>
            </a:extLst>
          </p:cNvPr>
          <p:cNvSpPr txBox="1"/>
          <p:nvPr/>
        </p:nvSpPr>
        <p:spPr>
          <a:xfrm>
            <a:off x="3620457" y="306896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Практика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104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71779"/>
            <a:ext cx="3672408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Основы работы </a:t>
            </a:r>
            <a:r>
              <a:rPr lang="en-US" dirty="0" err="1"/>
              <a:t>Redux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44208" y="2204864"/>
            <a:ext cx="2448272" cy="33843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660232" y="2276872"/>
            <a:ext cx="2016224" cy="9361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Smart component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6583772" y="4581128"/>
            <a:ext cx="2217846" cy="93610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Dumb component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4" idx="2"/>
            <a:endCxn id="59" idx="0"/>
          </p:cNvCxnSpPr>
          <p:nvPr/>
        </p:nvCxnSpPr>
        <p:spPr>
          <a:xfrm>
            <a:off x="7668344" y="3212976"/>
            <a:ext cx="24351" cy="1368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6583772" y="3645024"/>
            <a:ext cx="2217846" cy="36004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data, props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496966" y="620688"/>
            <a:ext cx="2304256" cy="864096"/>
          </a:xfrm>
          <a:prstGeom prst="roundRect">
            <a:avLst/>
          </a:prstGeom>
          <a:solidFill>
            <a:srgbClr val="FFFF00">
              <a:alpha val="11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Actions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616551" y="620688"/>
            <a:ext cx="1728192" cy="864096"/>
          </a:xfrm>
          <a:prstGeom prst="roundRect">
            <a:avLst/>
          </a:prstGeom>
          <a:solidFill>
            <a:srgbClr val="00B0F0">
              <a:alpha val="14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Reducers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654484" y="2193924"/>
            <a:ext cx="1647560" cy="864096"/>
          </a:xfrm>
          <a:prstGeom prst="roundRect">
            <a:avLst/>
          </a:prstGeom>
          <a:solidFill>
            <a:srgbClr val="92D050">
              <a:alpha val="12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Store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323753" y="3861048"/>
            <a:ext cx="2304256" cy="8640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&lt;Provider&gt;</a:t>
            </a:r>
          </a:p>
        </p:txBody>
      </p:sp>
      <p:cxnSp>
        <p:nvCxnSpPr>
          <p:cNvPr id="10" name="Прямая со стрелкой 9"/>
          <p:cNvCxnSpPr>
            <a:stCxn id="3" idx="0"/>
            <a:endCxn id="8" idx="2"/>
          </p:cNvCxnSpPr>
          <p:nvPr/>
        </p:nvCxnSpPr>
        <p:spPr>
          <a:xfrm flipH="1" flipV="1">
            <a:off x="7649094" y="1484784"/>
            <a:ext cx="19250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8" idx="1"/>
            <a:endCxn id="60" idx="3"/>
          </p:cNvCxnSpPr>
          <p:nvPr/>
        </p:nvCxnSpPr>
        <p:spPr>
          <a:xfrm flipH="1">
            <a:off x="2344743" y="1052736"/>
            <a:ext cx="41522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0" idx="2"/>
            <a:endCxn id="61" idx="0"/>
          </p:cNvCxnSpPr>
          <p:nvPr/>
        </p:nvCxnSpPr>
        <p:spPr>
          <a:xfrm flipH="1">
            <a:off x="1478264" y="1484784"/>
            <a:ext cx="2383" cy="709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61" idx="2"/>
          </p:cNvCxnSpPr>
          <p:nvPr/>
        </p:nvCxnSpPr>
        <p:spPr>
          <a:xfrm flipH="1">
            <a:off x="1466454" y="3058020"/>
            <a:ext cx="11810" cy="815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2" idx="3"/>
          </p:cNvCxnSpPr>
          <p:nvPr/>
        </p:nvCxnSpPr>
        <p:spPr>
          <a:xfrm>
            <a:off x="2628009" y="4293096"/>
            <a:ext cx="3816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275856" y="4005064"/>
            <a:ext cx="2448272" cy="57606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Re-render when</a:t>
            </a:r>
          </a:p>
          <a:p>
            <a:pPr algn="ctr"/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store changes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09486"/>
            <a:ext cx="3672408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Основы </a:t>
            </a:r>
            <a:r>
              <a:rPr lang="en-US" dirty="0" err="1"/>
              <a:t>Redux</a:t>
            </a:r>
            <a:endParaRPr lang="ru-RU" dirty="0"/>
          </a:p>
        </p:txBody>
      </p:sp>
      <p:grpSp>
        <p:nvGrpSpPr>
          <p:cNvPr id="84" name="Группа 83"/>
          <p:cNvGrpSpPr/>
          <p:nvPr/>
        </p:nvGrpSpPr>
        <p:grpSpPr>
          <a:xfrm>
            <a:off x="194418" y="764704"/>
            <a:ext cx="1137222" cy="1326037"/>
            <a:chOff x="194418" y="446779"/>
            <a:chExt cx="1137222" cy="1326037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15154" y="478817"/>
              <a:ext cx="1116486" cy="1293999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317428" y="118578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95523" y="898679"/>
              <a:ext cx="216024" cy="216024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845558" y="72296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849700" y="96707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" name="Прямая соединительная линия 17"/>
            <p:cNvCxnSpPr>
              <a:endCxn id="13" idx="3"/>
            </p:cNvCxnSpPr>
            <p:nvPr/>
          </p:nvCxnSpPr>
          <p:spPr>
            <a:xfrm flipV="1">
              <a:off x="466774" y="1083067"/>
              <a:ext cx="60385" cy="122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13" idx="7"/>
            </p:cNvCxnSpPr>
            <p:nvPr/>
          </p:nvCxnSpPr>
          <p:spPr>
            <a:xfrm flipV="1">
              <a:off x="679911" y="860293"/>
              <a:ext cx="168951" cy="70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13" idx="6"/>
            </p:cNvCxnSpPr>
            <p:nvPr/>
          </p:nvCxnSpPr>
          <p:spPr>
            <a:xfrm>
              <a:off x="711547" y="1006691"/>
              <a:ext cx="137315" cy="59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>
            <a:xfrm>
              <a:off x="539552" y="1416384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889587" y="1240670"/>
              <a:ext cx="216024" cy="21602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93729" y="1484784"/>
              <a:ext cx="216024" cy="216024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53" idx="7"/>
            </p:cNvCxnSpPr>
            <p:nvPr/>
          </p:nvCxnSpPr>
          <p:spPr>
            <a:xfrm flipV="1">
              <a:off x="723940" y="1377998"/>
              <a:ext cx="168951" cy="70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53" idx="6"/>
            </p:cNvCxnSpPr>
            <p:nvPr/>
          </p:nvCxnSpPr>
          <p:spPr>
            <a:xfrm>
              <a:off x="755576" y="1524396"/>
              <a:ext cx="137315" cy="59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2" idx="5"/>
              <a:endCxn id="53" idx="1"/>
            </p:cNvCxnSpPr>
            <p:nvPr/>
          </p:nvCxnSpPr>
          <p:spPr>
            <a:xfrm>
              <a:off x="501816" y="1370172"/>
              <a:ext cx="69372" cy="7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94418" y="446779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State (v1)</a:t>
              </a:r>
              <a:endParaRPr lang="ru-RU" sz="1100" b="1" dirty="0"/>
            </a:p>
          </p:txBody>
        </p:sp>
      </p:grpSp>
      <p:sp>
        <p:nvSpPr>
          <p:cNvPr id="81" name="Овал 80"/>
          <p:cNvSpPr/>
          <p:nvPr/>
        </p:nvSpPr>
        <p:spPr>
          <a:xfrm>
            <a:off x="7760517" y="1877881"/>
            <a:ext cx="216024" cy="216024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7751735" y="2475744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7776355" y="2994005"/>
            <a:ext cx="216024" cy="216024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6732240" y="1801227"/>
            <a:ext cx="59824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Nav</a:t>
            </a:r>
            <a:endParaRPr lang="ru-RU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732240" y="2915652"/>
            <a:ext cx="73609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Link</a:t>
            </a:r>
            <a:endParaRPr lang="ru-RU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6732239" y="2377291"/>
            <a:ext cx="8739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Links</a:t>
            </a:r>
            <a:endParaRPr lang="ru-RU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732239" y="737590"/>
            <a:ext cx="2304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actions</a:t>
            </a:r>
          </a:p>
          <a:p>
            <a:r>
              <a:rPr lang="en-US" b="1" dirty="0"/>
              <a:t>{</a:t>
            </a:r>
            <a:r>
              <a:rPr lang="en-US" b="1" dirty="0">
                <a:solidFill>
                  <a:srgbClr val="FFC000"/>
                </a:solidFill>
              </a:rPr>
              <a:t>a1</a:t>
            </a:r>
            <a:r>
              <a:rPr lang="en-US" b="1" dirty="0"/>
              <a:t>}  {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a2</a:t>
            </a:r>
            <a:r>
              <a:rPr lang="en-US" b="1" dirty="0"/>
              <a:t>} {</a:t>
            </a:r>
            <a:r>
              <a:rPr lang="en-US" b="1" dirty="0">
                <a:solidFill>
                  <a:srgbClr val="002060"/>
                </a:solidFill>
              </a:rPr>
              <a:t>a3</a:t>
            </a:r>
            <a:r>
              <a:rPr lang="en-US" b="1" dirty="0"/>
              <a:t>}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460168" y="1107700"/>
            <a:ext cx="1287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dispatch</a:t>
            </a:r>
            <a:endParaRPr lang="ru-RU" b="1" dirty="0"/>
          </a:p>
        </p:txBody>
      </p:sp>
      <p:cxnSp>
        <p:nvCxnSpPr>
          <p:cNvPr id="89" name="Прямая со стрелкой 88"/>
          <p:cNvCxnSpPr>
            <a:stCxn id="79" idx="1"/>
            <a:endCxn id="87" idx="3"/>
          </p:cNvCxnSpPr>
          <p:nvPr/>
        </p:nvCxnSpPr>
        <p:spPr>
          <a:xfrm flipH="1" flipV="1">
            <a:off x="5747700" y="1292366"/>
            <a:ext cx="984540" cy="1807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85" idx="1"/>
          </p:cNvCxnSpPr>
          <p:nvPr/>
        </p:nvCxnSpPr>
        <p:spPr>
          <a:xfrm flipH="1">
            <a:off x="5747700" y="1060756"/>
            <a:ext cx="984539" cy="11221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483768" y="1115452"/>
            <a:ext cx="1149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reducer</a:t>
            </a:r>
            <a:endParaRPr lang="ru-RU" b="1" dirty="0"/>
          </a:p>
        </p:txBody>
      </p:sp>
      <p:cxnSp>
        <p:nvCxnSpPr>
          <p:cNvPr id="100" name="Прямая со стрелкой 99"/>
          <p:cNvCxnSpPr>
            <a:stCxn id="87" idx="1"/>
          </p:cNvCxnSpPr>
          <p:nvPr/>
        </p:nvCxnSpPr>
        <p:spPr>
          <a:xfrm flipH="1" flipV="1">
            <a:off x="3670363" y="1284837"/>
            <a:ext cx="789805" cy="7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99" idx="1"/>
          </p:cNvCxnSpPr>
          <p:nvPr/>
        </p:nvCxnSpPr>
        <p:spPr>
          <a:xfrm flipH="1" flipV="1">
            <a:off x="1368562" y="1287560"/>
            <a:ext cx="1115206" cy="12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Группа 103"/>
          <p:cNvGrpSpPr/>
          <p:nvPr/>
        </p:nvGrpSpPr>
        <p:grpSpPr>
          <a:xfrm>
            <a:off x="251520" y="2246979"/>
            <a:ext cx="1137222" cy="1326037"/>
            <a:chOff x="194418" y="446779"/>
            <a:chExt cx="1137222" cy="1326037"/>
          </a:xfrm>
        </p:grpSpPr>
        <p:sp>
          <p:nvSpPr>
            <p:cNvPr id="105" name="Прямоугольник 104"/>
            <p:cNvSpPr/>
            <p:nvPr/>
          </p:nvSpPr>
          <p:spPr>
            <a:xfrm>
              <a:off x="215154" y="478817"/>
              <a:ext cx="1116486" cy="1293999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Овал 105"/>
            <p:cNvSpPr/>
            <p:nvPr/>
          </p:nvSpPr>
          <p:spPr>
            <a:xfrm>
              <a:off x="317428" y="118578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Овал 106"/>
            <p:cNvSpPr/>
            <p:nvPr/>
          </p:nvSpPr>
          <p:spPr>
            <a:xfrm>
              <a:off x="495523" y="898679"/>
              <a:ext cx="216024" cy="216024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Овал 107"/>
            <p:cNvSpPr/>
            <p:nvPr/>
          </p:nvSpPr>
          <p:spPr>
            <a:xfrm>
              <a:off x="845558" y="72296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Овал 108"/>
            <p:cNvSpPr/>
            <p:nvPr/>
          </p:nvSpPr>
          <p:spPr>
            <a:xfrm>
              <a:off x="849700" y="96707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0" name="Прямая соединительная линия 109"/>
            <p:cNvCxnSpPr>
              <a:endCxn id="107" idx="3"/>
            </p:cNvCxnSpPr>
            <p:nvPr/>
          </p:nvCxnSpPr>
          <p:spPr>
            <a:xfrm flipV="1">
              <a:off x="466774" y="1083067"/>
              <a:ext cx="60385" cy="122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>
              <a:stCxn id="107" idx="7"/>
            </p:cNvCxnSpPr>
            <p:nvPr/>
          </p:nvCxnSpPr>
          <p:spPr>
            <a:xfrm flipV="1">
              <a:off x="679911" y="860293"/>
              <a:ext cx="168951" cy="70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>
              <a:stCxn id="107" idx="6"/>
            </p:cNvCxnSpPr>
            <p:nvPr/>
          </p:nvCxnSpPr>
          <p:spPr>
            <a:xfrm>
              <a:off x="711547" y="1006691"/>
              <a:ext cx="137315" cy="59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Овал 112"/>
            <p:cNvSpPr/>
            <p:nvPr/>
          </p:nvSpPr>
          <p:spPr>
            <a:xfrm>
              <a:off x="539552" y="1416384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Овал 113"/>
            <p:cNvSpPr/>
            <p:nvPr/>
          </p:nvSpPr>
          <p:spPr>
            <a:xfrm>
              <a:off x="889587" y="1240670"/>
              <a:ext cx="216024" cy="21602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893729" y="1484784"/>
              <a:ext cx="216024" cy="2160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6" name="Прямая соединительная линия 115"/>
            <p:cNvCxnSpPr>
              <a:stCxn id="113" idx="7"/>
            </p:cNvCxnSpPr>
            <p:nvPr/>
          </p:nvCxnSpPr>
          <p:spPr>
            <a:xfrm flipV="1">
              <a:off x="723940" y="1377998"/>
              <a:ext cx="168951" cy="70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>
              <a:stCxn id="113" idx="6"/>
            </p:cNvCxnSpPr>
            <p:nvPr/>
          </p:nvCxnSpPr>
          <p:spPr>
            <a:xfrm>
              <a:off x="755576" y="1524396"/>
              <a:ext cx="137315" cy="59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>
              <a:stCxn id="106" idx="5"/>
              <a:endCxn id="113" idx="1"/>
            </p:cNvCxnSpPr>
            <p:nvPr/>
          </p:nvCxnSpPr>
          <p:spPr>
            <a:xfrm>
              <a:off x="501816" y="1370172"/>
              <a:ext cx="69372" cy="7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194418" y="446779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State (v2)</a:t>
              </a:r>
              <a:endParaRPr lang="ru-RU" sz="1100" b="1" dirty="0"/>
            </a:p>
          </p:txBody>
        </p:sp>
      </p:grpSp>
      <p:sp>
        <p:nvSpPr>
          <p:cNvPr id="120" name="Овал 119"/>
          <p:cNvSpPr/>
          <p:nvPr/>
        </p:nvSpPr>
        <p:spPr>
          <a:xfrm>
            <a:off x="7778452" y="2993272"/>
            <a:ext cx="216024" cy="21602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1" name="Прямая со стрелкой 120"/>
          <p:cNvCxnSpPr>
            <a:endCxn id="79" idx="1"/>
          </p:cNvCxnSpPr>
          <p:nvPr/>
        </p:nvCxnSpPr>
        <p:spPr>
          <a:xfrm>
            <a:off x="1388742" y="3100318"/>
            <a:ext cx="53434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1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09486"/>
            <a:ext cx="3672408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3 принципа </a:t>
            </a:r>
            <a:r>
              <a:rPr lang="en-US" dirty="0" err="1"/>
              <a:t>Redux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692696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/>
              <a:t>Состояние</a:t>
            </a:r>
            <a:r>
              <a:rPr lang="en-US" b="1" dirty="0"/>
              <a:t> (</a:t>
            </a:r>
            <a:r>
              <a:rPr lang="en-US" b="1" dirty="0">
                <a:solidFill>
                  <a:srgbClr val="002060"/>
                </a:solidFill>
              </a:rPr>
              <a:t>State</a:t>
            </a:r>
            <a:r>
              <a:rPr lang="en-US" b="1" dirty="0"/>
              <a:t>) </a:t>
            </a:r>
            <a:r>
              <a:rPr lang="ru-RU" b="1" dirty="0"/>
              <a:t>приложения представлено одним </a:t>
            </a:r>
            <a:r>
              <a:rPr lang="en-US" b="1" dirty="0" err="1"/>
              <a:t>javascript</a:t>
            </a:r>
            <a:endParaRPr lang="ru-RU" b="1" dirty="0"/>
          </a:p>
          <a:p>
            <a:r>
              <a:rPr lang="en-US" b="1" dirty="0"/>
              <a:t>  </a:t>
            </a:r>
            <a:r>
              <a:rPr lang="ru-RU" b="1" dirty="0"/>
              <a:t>объектом – </a:t>
            </a:r>
            <a:r>
              <a:rPr lang="en-US" b="1" dirty="0">
                <a:solidFill>
                  <a:srgbClr val="C00000"/>
                </a:solidFill>
              </a:rPr>
              <a:t>Store</a:t>
            </a:r>
            <a:r>
              <a:rPr lang="en-US" b="1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1491749"/>
            <a:ext cx="8928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2. </a:t>
            </a:r>
            <a:r>
              <a:rPr lang="en-US" b="1" dirty="0">
                <a:solidFill>
                  <a:srgbClr val="C00000"/>
                </a:solidFill>
              </a:rPr>
              <a:t>Store is immutable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</a:rPr>
              <a:t>неизменняемый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.</a:t>
            </a:r>
          </a:p>
          <a:p>
            <a:r>
              <a:rPr lang="en-US" b="1" dirty="0"/>
              <a:t>   </a:t>
            </a:r>
            <a:r>
              <a:rPr lang="ru-RU" b="1" dirty="0"/>
              <a:t>Нельзя изменить данные в </a:t>
            </a:r>
            <a:r>
              <a:rPr lang="en-US" b="1" dirty="0">
                <a:solidFill>
                  <a:srgbClr val="C00000"/>
                </a:solidFill>
              </a:rPr>
              <a:t>Store</a:t>
            </a:r>
            <a:r>
              <a:rPr lang="en-US" b="1" dirty="0"/>
              <a:t> </a:t>
            </a:r>
            <a:r>
              <a:rPr lang="ru-RU" b="1" dirty="0"/>
              <a:t>напрямую, но можно их  </a:t>
            </a:r>
          </a:p>
          <a:p>
            <a:r>
              <a:rPr lang="ru-RU" b="1" dirty="0"/>
              <a:t>   читать</a:t>
            </a:r>
            <a:r>
              <a:rPr lang="en-US" b="1" dirty="0"/>
              <a:t> </a:t>
            </a:r>
            <a:r>
              <a:rPr lang="ru-RU" b="1" dirty="0"/>
              <a:t>из </a:t>
            </a:r>
            <a:r>
              <a:rPr lang="en-US" b="1" dirty="0">
                <a:solidFill>
                  <a:srgbClr val="C00000"/>
                </a:solidFill>
              </a:rPr>
              <a:t>Store</a:t>
            </a:r>
            <a:r>
              <a:rPr lang="ru-RU" b="1" dirty="0">
                <a:solidFill>
                  <a:srgbClr val="C00000"/>
                </a:solidFill>
              </a:rPr>
              <a:t>.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2567801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 </a:t>
            </a:r>
            <a:r>
              <a:rPr lang="en-US" b="1" dirty="0">
                <a:solidFill>
                  <a:srgbClr val="C00000"/>
                </a:solidFill>
              </a:rPr>
              <a:t>Reducers</a:t>
            </a:r>
            <a:r>
              <a:rPr lang="ru-RU" b="1" dirty="0"/>
              <a:t> - это </a:t>
            </a:r>
            <a:r>
              <a:rPr lang="en-US" b="1" dirty="0"/>
              <a:t>pure </a:t>
            </a:r>
            <a:r>
              <a:rPr lang="ru-RU" b="1" dirty="0"/>
              <a:t>функции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895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09486"/>
            <a:ext cx="3672408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Подробнее про </a:t>
            </a:r>
            <a:r>
              <a:rPr lang="en-US" dirty="0"/>
              <a:t>reducers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692696"/>
            <a:ext cx="892899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Изменение </a:t>
            </a:r>
            <a:r>
              <a:rPr lang="en-US" b="1" dirty="0">
                <a:solidFill>
                  <a:srgbClr val="0070C0"/>
                </a:solidFill>
              </a:rPr>
              <a:t>state</a:t>
            </a:r>
            <a:r>
              <a:rPr lang="en-US" b="1" dirty="0"/>
              <a:t> </a:t>
            </a:r>
            <a:r>
              <a:rPr lang="ru-RU" b="1" dirty="0"/>
              <a:t>приложения </a:t>
            </a:r>
            <a:r>
              <a:rPr lang="en-US" b="1" dirty="0"/>
              <a:t> </a:t>
            </a:r>
            <a:r>
              <a:rPr lang="ru-RU" b="1" dirty="0"/>
              <a:t>осуществляется с использованием </a:t>
            </a:r>
            <a:r>
              <a:rPr lang="en-US" b="1" dirty="0">
                <a:solidFill>
                  <a:schemeClr val="accent2"/>
                </a:solidFill>
              </a:rPr>
              <a:t>reducer</a:t>
            </a:r>
            <a:r>
              <a:rPr lang="en-US" b="1" dirty="0"/>
              <a:t> – </a:t>
            </a:r>
            <a:r>
              <a:rPr lang="ru-RU" b="1" dirty="0"/>
              <a:t>это </a:t>
            </a:r>
            <a:r>
              <a:rPr lang="en-US" b="1" i="1" dirty="0"/>
              <a:t>pure function</a:t>
            </a:r>
            <a:r>
              <a:rPr lang="en-US" b="1" dirty="0"/>
              <a:t>, </a:t>
            </a:r>
            <a:r>
              <a:rPr lang="ru-RU" b="1" dirty="0"/>
              <a:t>которая принимает в качестве аргументов </a:t>
            </a:r>
            <a:r>
              <a:rPr lang="ru-RU" b="1" dirty="0">
                <a:solidFill>
                  <a:schemeClr val="accent2"/>
                </a:solidFill>
              </a:rPr>
              <a:t>предыдущий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ru-RU" b="1" dirty="0">
                <a:solidFill>
                  <a:schemeClr val="accent2"/>
                </a:solidFill>
              </a:rPr>
              <a:t> и </a:t>
            </a:r>
            <a:r>
              <a:rPr lang="en-US" b="1" dirty="0">
                <a:solidFill>
                  <a:schemeClr val="accent2"/>
                </a:solidFill>
              </a:rPr>
              <a:t>action </a:t>
            </a:r>
            <a:r>
              <a:rPr lang="ru-RU" b="1" dirty="0"/>
              <a:t>который передается от компонента через </a:t>
            </a:r>
            <a:r>
              <a:rPr lang="en-US" b="1" dirty="0">
                <a:solidFill>
                  <a:srgbClr val="0070C0"/>
                </a:solidFill>
              </a:rPr>
              <a:t>dispatch</a:t>
            </a:r>
            <a:endParaRPr lang="ru-RU" b="1" dirty="0">
              <a:solidFill>
                <a:srgbClr val="0070C0"/>
              </a:solidFill>
            </a:endParaRPr>
          </a:p>
          <a:p>
            <a:endParaRPr lang="ru-RU" b="1" dirty="0"/>
          </a:p>
          <a:p>
            <a:r>
              <a:rPr lang="en-US" b="1" dirty="0">
                <a:solidFill>
                  <a:schemeClr val="accent2"/>
                </a:solidFill>
              </a:rPr>
              <a:t>Reducer</a:t>
            </a:r>
            <a:r>
              <a:rPr lang="en-US" b="1" dirty="0"/>
              <a:t> </a:t>
            </a:r>
            <a:r>
              <a:rPr lang="ru-RU" b="1" dirty="0"/>
              <a:t>возвращает </a:t>
            </a:r>
            <a:r>
              <a:rPr lang="en-US" b="1" dirty="0">
                <a:solidFill>
                  <a:schemeClr val="accent2"/>
                </a:solidFill>
              </a:rPr>
              <a:t>next state </a:t>
            </a:r>
            <a:r>
              <a:rPr lang="ru-RU" b="1" dirty="0"/>
              <a:t>приложения</a:t>
            </a:r>
            <a:r>
              <a:rPr lang="en-US" b="1" dirty="0"/>
              <a:t>. </a:t>
            </a:r>
          </a:p>
          <a:p>
            <a:r>
              <a:rPr lang="ru-RU" b="1" dirty="0"/>
              <a:t>Важно – передаваемый в </a:t>
            </a:r>
            <a:r>
              <a:rPr lang="en-US" b="1" dirty="0">
                <a:solidFill>
                  <a:schemeClr val="accent2"/>
                </a:solidFill>
              </a:rPr>
              <a:t>reducer</a:t>
            </a:r>
            <a:r>
              <a:rPr lang="en-US" b="1" dirty="0"/>
              <a:t> </a:t>
            </a:r>
            <a:r>
              <a:rPr lang="ru-RU" b="1" dirty="0"/>
              <a:t>предыдущий </a:t>
            </a:r>
            <a:r>
              <a:rPr lang="en-US" b="1" dirty="0">
                <a:solidFill>
                  <a:srgbClr val="0070C0"/>
                </a:solidFill>
              </a:rPr>
              <a:t>state</a:t>
            </a:r>
            <a:r>
              <a:rPr lang="en-US" b="1" dirty="0"/>
              <a:t> </a:t>
            </a:r>
            <a:r>
              <a:rPr lang="ru-RU" b="1" dirty="0"/>
              <a:t>не изменяется, а на его основе создается и возвращается новый объект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state</a:t>
            </a:r>
            <a:r>
              <a:rPr lang="ru-RU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555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632"/>
            <a:ext cx="89289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Например – так работаем обычно</a:t>
            </a:r>
          </a:p>
          <a:p>
            <a:r>
              <a:rPr lang="en-US" b="1" dirty="0"/>
              <a:t>state = {</a:t>
            </a:r>
          </a:p>
          <a:p>
            <a:r>
              <a:rPr lang="en-US" b="1" dirty="0"/>
              <a:t>  name: "Bill",</a:t>
            </a:r>
          </a:p>
          <a:p>
            <a:r>
              <a:rPr lang="en-US" b="1" dirty="0"/>
              <a:t>  position: "author"</a:t>
            </a:r>
          </a:p>
          <a:p>
            <a:r>
              <a:rPr lang="en-US" b="1" dirty="0"/>
              <a:t>};</a:t>
            </a:r>
          </a:p>
          <a:p>
            <a:endParaRPr lang="en-US" b="1" dirty="0"/>
          </a:p>
          <a:p>
            <a:r>
              <a:rPr lang="en-US" b="1" dirty="0"/>
              <a:t>state.name = "Tom";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объект изменен (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state mutated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ru-RU" b="1" dirty="0"/>
              <a:t>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348880"/>
            <a:ext cx="892899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Not mutated state  - </a:t>
            </a:r>
            <a:r>
              <a:rPr lang="ru-RU" b="1" dirty="0">
                <a:solidFill>
                  <a:srgbClr val="0070C0"/>
                </a:solidFill>
              </a:rPr>
              <a:t>просто возвращаем новый объект</a:t>
            </a:r>
          </a:p>
          <a:p>
            <a:r>
              <a:rPr lang="en-US" b="1" dirty="0"/>
              <a:t>return state = {</a:t>
            </a:r>
          </a:p>
          <a:p>
            <a:r>
              <a:rPr lang="en-US" b="1" dirty="0"/>
              <a:t>  name: ”Bill",</a:t>
            </a:r>
          </a:p>
          <a:p>
            <a:r>
              <a:rPr lang="en-US" b="1" dirty="0"/>
              <a:t>  position: "author"</a:t>
            </a:r>
          </a:p>
          <a:p>
            <a:r>
              <a:rPr lang="en-US" b="1" dirty="0"/>
              <a:t>};</a:t>
            </a:r>
          </a:p>
          <a:p>
            <a:endParaRPr lang="en-US" b="1" dirty="0"/>
          </a:p>
          <a:p>
            <a:r>
              <a:rPr lang="ru-RU" b="1" dirty="0">
                <a:solidFill>
                  <a:srgbClr val="0070C0"/>
                </a:solidFill>
              </a:rPr>
              <a:t>Как это сделать ?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FCC2E-E5C6-3448-B30A-7BAB9D95DB28}"/>
              </a:ext>
            </a:extLst>
          </p:cNvPr>
          <p:cNvSpPr txBox="1"/>
          <p:nvPr/>
        </p:nvSpPr>
        <p:spPr>
          <a:xfrm>
            <a:off x="47745" y="4287872"/>
            <a:ext cx="8939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err="1">
                <a:solidFill>
                  <a:schemeClr val="bg1">
                    <a:lumMod val="50000"/>
                  </a:schemeClr>
                </a:solidFill>
              </a:rPr>
              <a:t>Вариант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1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return </a:t>
            </a:r>
            <a:r>
              <a:rPr lang="en-US" b="1" dirty="0" err="1"/>
              <a:t>Object.assign</a:t>
            </a:r>
            <a:r>
              <a:rPr lang="en-US" b="1" dirty="0"/>
              <a:t>({}, state, {name: "Tom" }); </a:t>
            </a:r>
            <a:endParaRPr lang="uk-UA" b="1" dirty="0"/>
          </a:p>
          <a:p>
            <a:endParaRPr lang="uk-UA" b="1" dirty="0"/>
          </a:p>
          <a:p>
            <a:r>
              <a:rPr lang="uk-UA" b="1" i="1" dirty="0" err="1">
                <a:solidFill>
                  <a:schemeClr val="bg1">
                    <a:lumMod val="50000"/>
                  </a:schemeClr>
                </a:solidFill>
              </a:rPr>
              <a:t>Вариант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uk-UA" b="1" dirty="0"/>
          </a:p>
          <a:p>
            <a:r>
              <a:rPr lang="en-US" b="1" dirty="0"/>
              <a:t>return {...state, name: "Tom"}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3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841986" y="481930"/>
            <a:ext cx="5493760" cy="6264696"/>
          </a:xfrm>
          <a:prstGeom prst="rect">
            <a:avLst/>
          </a:prstGeom>
          <a:solidFill>
            <a:srgbClr val="FFFF00">
              <a:alpha val="10000"/>
            </a:srgbClr>
          </a:solidFill>
          <a:ln w="127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0" name="Рисунок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0" y="806856"/>
            <a:ext cx="329072" cy="41133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120896" y="792458"/>
            <a:ext cx="201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index.js</a:t>
            </a:r>
            <a:endParaRPr lang="ru-RU" b="1" dirty="0"/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1032194" y="1002171"/>
            <a:ext cx="16879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81757" y="864853"/>
            <a:ext cx="4283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" y="476672"/>
            <a:ext cx="716363" cy="7163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327" y="1043444"/>
            <a:ext cx="59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src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1010057" y="889866"/>
            <a:ext cx="58485" cy="5521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1010056" y="2773494"/>
            <a:ext cx="4283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24" y="2420888"/>
            <a:ext cx="708897" cy="7088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32194" y="2171616"/>
            <a:ext cx="167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store</a:t>
            </a:r>
            <a:endParaRPr lang="ru-RU" b="1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2027596" y="2849219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Рисунок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54" y="2645621"/>
            <a:ext cx="329072" cy="4113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55314" y="2654261"/>
            <a:ext cx="274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index.js</a:t>
            </a:r>
            <a:endParaRPr lang="ru-RU" b="1" dirty="0"/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>
            <a:off x="2403030" y="3811078"/>
            <a:ext cx="4283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Рисунок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63" y="608695"/>
            <a:ext cx="716363" cy="71636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152685" y="438931"/>
            <a:ext cx="121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</a:t>
            </a:r>
            <a:endParaRPr lang="ru-RU" b="1" dirty="0"/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1089319" y="6414544"/>
            <a:ext cx="4283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08536" y="6315428"/>
            <a:ext cx="12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index.js</a:t>
            </a:r>
            <a:endParaRPr lang="ru-RU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039299" y="3164955"/>
            <a:ext cx="13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reducers</a:t>
            </a:r>
            <a:endParaRPr lang="ru-RU" b="1" dirty="0"/>
          </a:p>
        </p:txBody>
      </p:sp>
      <p:cxnSp>
        <p:nvCxnSpPr>
          <p:cNvPr id="76" name="Прямая соединительная линия 75"/>
          <p:cNvCxnSpPr/>
          <p:nvPr/>
        </p:nvCxnSpPr>
        <p:spPr>
          <a:xfrm flipV="1">
            <a:off x="1043608" y="3798574"/>
            <a:ext cx="1319475" cy="1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H="1" flipV="1">
            <a:off x="2377667" y="3810483"/>
            <a:ext cx="9704" cy="9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Рисунок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44" y="3379025"/>
            <a:ext cx="716363" cy="716363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3227884" y="3651335"/>
            <a:ext cx="201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index.js</a:t>
            </a:r>
            <a:endParaRPr lang="ru-RU" b="1" dirty="0"/>
          </a:p>
        </p:txBody>
      </p:sp>
      <p:pic>
        <p:nvPicPr>
          <p:cNvPr id="95" name="Рисунок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96" y="3630331"/>
            <a:ext cx="329072" cy="411339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3227884" y="4221088"/>
            <a:ext cx="201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counter.js</a:t>
            </a:r>
            <a:endParaRPr lang="ru-RU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59683" y="44624"/>
            <a:ext cx="8632797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Пример структуры проекта при </a:t>
            </a:r>
            <a:r>
              <a:rPr lang="uk-UA" dirty="0" err="1"/>
              <a:t>использовании</a:t>
            </a:r>
            <a:r>
              <a:rPr lang="uk-UA" dirty="0"/>
              <a:t> </a:t>
            </a:r>
            <a:r>
              <a:rPr lang="en-US" dirty="0" err="1"/>
              <a:t>Redux</a:t>
            </a:r>
            <a:endParaRPr lang="ru-RU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1043608" y="1841107"/>
            <a:ext cx="4283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76" y="1488501"/>
            <a:ext cx="716363" cy="71636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03305" y="1318924"/>
            <a:ext cx="167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components</a:t>
            </a:r>
            <a:endParaRPr lang="ru-RU" b="1" dirty="0"/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2061148" y="1916832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Рисунок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06" y="1713234"/>
            <a:ext cx="329072" cy="41133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588866" y="1721874"/>
            <a:ext cx="12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App.js</a:t>
            </a:r>
            <a:endParaRPr lang="ru-RU" b="1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2390585" y="4385813"/>
            <a:ext cx="4283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82545" y="454047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...</a:t>
            </a:r>
            <a:endParaRPr lang="ru-RU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494181" y="195545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Counter.js</a:t>
            </a:r>
            <a:endParaRPr lang="ru-RU" b="1" dirty="0"/>
          </a:p>
        </p:txBody>
      </p:sp>
      <p:pic>
        <p:nvPicPr>
          <p:cNvPr id="57" name="Рисунок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98" y="4170984"/>
            <a:ext cx="329072" cy="411339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87" y="6227052"/>
            <a:ext cx="329072" cy="411339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36" y="5524545"/>
            <a:ext cx="329072" cy="411339"/>
          </a:xfrm>
          <a:prstGeom prst="rect">
            <a:avLst/>
          </a:prstGeom>
        </p:spPr>
      </p:pic>
      <p:cxnSp>
        <p:nvCxnSpPr>
          <p:cNvPr id="63" name="Прямая соединительная линия 62"/>
          <p:cNvCxnSpPr/>
          <p:nvPr/>
        </p:nvCxnSpPr>
        <p:spPr>
          <a:xfrm>
            <a:off x="1043608" y="5730214"/>
            <a:ext cx="4283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63688" y="55799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constants.js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2468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5" y="483637"/>
            <a:ext cx="324036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–S </a:t>
            </a:r>
          </a:p>
          <a:p>
            <a:pPr>
              <a:lnSpc>
                <a:spcPct val="200000"/>
              </a:lnSpc>
            </a:pPr>
            <a:r>
              <a:rPr lang="en-US" b="1" dirty="0"/>
              <a:t>    </a:t>
            </a:r>
            <a:r>
              <a:rPr lang="en-US" b="1" dirty="0" err="1">
                <a:solidFill>
                  <a:schemeClr val="accent2"/>
                </a:solidFill>
              </a:rPr>
              <a:t>redux</a:t>
            </a:r>
            <a:r>
              <a:rPr lang="en-US" b="1" dirty="0"/>
              <a:t> </a:t>
            </a:r>
          </a:p>
          <a:p>
            <a:pPr>
              <a:lnSpc>
                <a:spcPct val="200000"/>
              </a:lnSpc>
            </a:pP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react-</a:t>
            </a:r>
            <a:r>
              <a:rPr lang="en-US" b="1" dirty="0" err="1">
                <a:solidFill>
                  <a:srgbClr val="00B050"/>
                </a:solidFill>
              </a:rPr>
              <a:t>redux</a:t>
            </a:r>
            <a:r>
              <a:rPr lang="en-US" b="1" dirty="0"/>
              <a:t> </a:t>
            </a:r>
          </a:p>
          <a:p>
            <a:pPr>
              <a:lnSpc>
                <a:spcPct val="200000"/>
              </a:lnSpc>
            </a:pP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react-router-</a:t>
            </a:r>
            <a:r>
              <a:rPr lang="en-US" b="1" dirty="0" err="1">
                <a:solidFill>
                  <a:srgbClr val="0070C0"/>
                </a:solidFill>
              </a:rPr>
              <a:t>redux</a:t>
            </a: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b="1" dirty="0"/>
              <a:t>    </a:t>
            </a:r>
            <a:r>
              <a:rPr lang="en-US" b="1" dirty="0" err="1"/>
              <a:t>redux</a:t>
            </a:r>
            <a:r>
              <a:rPr lang="en-US" b="1" dirty="0"/>
              <a:t>-promise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683" y="44624"/>
            <a:ext cx="8632797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Основные пакеты для проекта при использовании</a:t>
            </a:r>
            <a:r>
              <a:rPr lang="uk-UA" dirty="0"/>
              <a:t> </a:t>
            </a:r>
            <a:r>
              <a:rPr lang="en-US" dirty="0" err="1"/>
              <a:t>Redux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455368" y="97205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{</a:t>
            </a:r>
            <a:r>
              <a:rPr lang="en-US" b="1" dirty="0" err="1">
                <a:solidFill>
                  <a:schemeClr val="accent2"/>
                </a:solidFill>
              </a:rPr>
              <a:t>createStore</a:t>
            </a:r>
            <a:r>
              <a:rPr lang="en-US" b="1" dirty="0">
                <a:solidFill>
                  <a:schemeClr val="accent2"/>
                </a:solidFill>
              </a:rPr>
              <a:t>, </a:t>
            </a:r>
            <a:r>
              <a:rPr lang="en-US" b="1" dirty="0" err="1">
                <a:solidFill>
                  <a:schemeClr val="accent2"/>
                </a:solidFill>
              </a:rPr>
              <a:t>combineReducers</a:t>
            </a:r>
            <a:r>
              <a:rPr lang="en-US" b="1" dirty="0">
                <a:solidFill>
                  <a:schemeClr val="accent2"/>
                </a:solidFill>
              </a:rPr>
              <a:t>, compose}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6650" y="152310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{connect, Provider}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5051" y="2058521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{</a:t>
            </a:r>
            <a:r>
              <a:rPr lang="en-US" b="1" dirty="0" err="1">
                <a:solidFill>
                  <a:srgbClr val="0070C0"/>
                </a:solidFill>
              </a:rPr>
              <a:t>routerReducer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syncHistoryWithStore</a:t>
            </a:r>
            <a:r>
              <a:rPr lang="en-US" b="1" dirty="0">
                <a:solidFill>
                  <a:srgbClr val="0070C0"/>
                </a:solidFill>
              </a:rPr>
              <a:t>}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271942" y="2243187"/>
            <a:ext cx="291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388162" y="1707773"/>
            <a:ext cx="117572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1511068" y="1156718"/>
            <a:ext cx="2052820" cy="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28768" y="46292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import ...  from ...</a:t>
            </a:r>
            <a:endParaRPr lang="ru-RU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V="1">
            <a:off x="107504" y="3749286"/>
            <a:ext cx="1319475" cy="1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0" y="3329737"/>
            <a:ext cx="716363" cy="71636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98569" y="3607514"/>
            <a:ext cx="128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index.js</a:t>
            </a:r>
            <a:endParaRPr lang="ru-RU" b="1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71" y="3581043"/>
            <a:ext cx="329072" cy="41133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37820" y="3140968"/>
            <a:ext cx="13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reducers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005649" y="3510300"/>
            <a:ext cx="59747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{</a:t>
            </a:r>
            <a:r>
              <a:rPr lang="en-US" b="1" dirty="0" err="1"/>
              <a:t>combineReducers</a:t>
            </a:r>
            <a:r>
              <a:rPr lang="en-US" b="1" dirty="0"/>
              <a:t>} from '</a:t>
            </a:r>
            <a:r>
              <a:rPr lang="en-US" b="1" dirty="0" err="1"/>
              <a:t>redux</a:t>
            </a:r>
            <a:r>
              <a:rPr lang="en-US" b="1" dirty="0"/>
              <a:t>';</a:t>
            </a:r>
          </a:p>
          <a:p>
            <a:r>
              <a:rPr lang="en-US" b="1" dirty="0"/>
              <a:t>{</a:t>
            </a:r>
            <a:r>
              <a:rPr lang="en-US" b="1" dirty="0" err="1"/>
              <a:t>routerReducer</a:t>
            </a:r>
            <a:r>
              <a:rPr lang="en-US" b="1" dirty="0"/>
              <a:t>} from 'react-router-</a:t>
            </a:r>
            <a:r>
              <a:rPr lang="en-US" b="1" dirty="0" err="1"/>
              <a:t>redux</a:t>
            </a:r>
            <a:r>
              <a:rPr lang="en-US" b="1" dirty="0"/>
              <a:t>';</a:t>
            </a:r>
            <a:endParaRPr lang="ru-RU" b="1" dirty="0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9" y="4797152"/>
            <a:ext cx="329072" cy="411339"/>
          </a:xfrm>
          <a:prstGeom prst="rect">
            <a:avLst/>
          </a:prstGeom>
        </p:spPr>
      </p:pic>
      <p:cxnSp>
        <p:nvCxnSpPr>
          <p:cNvPr id="32" name="Прямая соединительная линия 31"/>
          <p:cNvCxnSpPr/>
          <p:nvPr/>
        </p:nvCxnSpPr>
        <p:spPr>
          <a:xfrm flipV="1">
            <a:off x="144517" y="5002821"/>
            <a:ext cx="284315" cy="3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0581" y="4852555"/>
            <a:ext cx="12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store.js</a:t>
            </a:r>
            <a:endParaRPr lang="ru-R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52829" y="4798893"/>
            <a:ext cx="45961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{</a:t>
            </a:r>
            <a:r>
              <a:rPr lang="en-US" b="1" dirty="0" err="1"/>
              <a:t>createStore</a:t>
            </a:r>
            <a:r>
              <a:rPr lang="en-US" b="1" dirty="0"/>
              <a:t>} from '</a:t>
            </a:r>
            <a:r>
              <a:rPr lang="en-US" b="1" dirty="0" err="1"/>
              <a:t>redux</a:t>
            </a:r>
            <a:r>
              <a:rPr lang="en-US" b="1" dirty="0"/>
              <a:t>';</a:t>
            </a:r>
          </a:p>
          <a:p>
            <a:r>
              <a:rPr lang="en-US" b="1" dirty="0">
                <a:solidFill>
                  <a:schemeClr val="accent2"/>
                </a:solidFill>
              </a:rPr>
              <a:t>reducer</a:t>
            </a:r>
            <a:r>
              <a:rPr lang="en-US" b="1" dirty="0"/>
              <a:t> from './reducers/index';</a:t>
            </a:r>
            <a:endParaRPr lang="ru-RU" b="1" dirty="0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8" y="6021288"/>
            <a:ext cx="329072" cy="411339"/>
          </a:xfrm>
          <a:prstGeom prst="rect">
            <a:avLst/>
          </a:prstGeom>
        </p:spPr>
      </p:pic>
      <p:cxnSp>
        <p:nvCxnSpPr>
          <p:cNvPr id="37" name="Прямая соединительная линия 36"/>
          <p:cNvCxnSpPr/>
          <p:nvPr/>
        </p:nvCxnSpPr>
        <p:spPr>
          <a:xfrm flipV="1">
            <a:off x="35496" y="6226957"/>
            <a:ext cx="284315" cy="3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1560" y="6076691"/>
            <a:ext cx="12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index.js</a:t>
            </a:r>
            <a:endParaRPr lang="ru-RU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952829" y="5998173"/>
            <a:ext cx="4320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{</a:t>
            </a:r>
            <a:r>
              <a:rPr lang="en-US" b="1" dirty="0" err="1"/>
              <a:t>createStore</a:t>
            </a:r>
            <a:r>
              <a:rPr lang="en-US" b="1" dirty="0"/>
              <a:t>} from '</a:t>
            </a:r>
            <a:r>
              <a:rPr lang="en-US" b="1" dirty="0" err="1"/>
              <a:t>redux</a:t>
            </a:r>
            <a:r>
              <a:rPr lang="en-US" b="1" dirty="0"/>
              <a:t>';</a:t>
            </a:r>
          </a:p>
          <a:p>
            <a:r>
              <a:rPr lang="en-US" b="1" dirty="0"/>
              <a:t>{Provider} from 'react-</a:t>
            </a:r>
            <a:r>
              <a:rPr lang="en-US" b="1" dirty="0" err="1"/>
              <a:t>redux</a:t>
            </a:r>
            <a:r>
              <a:rPr lang="en-US" b="1" dirty="0"/>
              <a:t>';</a:t>
            </a:r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632080" y="4002980"/>
            <a:ext cx="8052" cy="81279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576565" y="5221887"/>
            <a:ext cx="0" cy="89717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Скругленный прямоугольник 49"/>
          <p:cNvSpPr/>
          <p:nvPr/>
        </p:nvSpPr>
        <p:spPr>
          <a:xfrm>
            <a:off x="87987" y="4281531"/>
            <a:ext cx="2300175" cy="2980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reducer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111585" y="5507194"/>
            <a:ext cx="2276577" cy="2980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store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6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6561</TotalTime>
  <Words>1543</Words>
  <Application>Microsoft Macintosh PowerPoint</Application>
  <PresentationFormat>On-screen Show (4:3)</PresentationFormat>
  <Paragraphs>308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Courier New</vt:lpstr>
      <vt:lpstr>Verdana</vt:lpstr>
      <vt:lpstr>Wingdings 2</vt:lpstr>
      <vt:lpstr>Wingdings 3</vt:lpstr>
      <vt:lpstr>Тема1</vt:lpstr>
      <vt:lpstr>Redux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Dmytro Pavlovskyi1</cp:lastModifiedBy>
  <cp:revision>1088</cp:revision>
  <dcterms:modified xsi:type="dcterms:W3CDTF">2020-08-31T09:40:36Z</dcterms:modified>
</cp:coreProperties>
</file>