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64037" y="2137529"/>
            <a:ext cx="7415927" cy="20040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7890"/>
              </a:lnSpc>
              <a:buNone/>
            </a:pPr>
            <a:r>
              <a:rPr lang="en-US" sz="6312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Програма "Бібліотека": Вступ</a:t>
            </a:r>
            <a:endParaRPr lang="en-US" sz="6312" dirty="0"/>
          </a:p>
        </p:txBody>
      </p:sp>
      <p:sp>
        <p:nvSpPr>
          <p:cNvPr id="6" name="Text 3"/>
          <p:cNvSpPr/>
          <p:nvPr/>
        </p:nvSpPr>
        <p:spPr>
          <a:xfrm>
            <a:off x="864037" y="4511873"/>
            <a:ext cx="7415927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Вітаємо! Ця презентація знайомить з програмою "Бібліотека", написаною на Python, для ефективного ведення обліку підручників та студентських квитків. Програма створена для спрощення роботи бібліотекарів та забезпечення зручного доступу до інформації.</a:t>
            </a:r>
            <a:endParaRPr lang="en-US" sz="1944" dirty="0"/>
          </a:p>
        </p:txBody>
      </p:sp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968693" y="1407438"/>
            <a:ext cx="7448074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718"/>
              </a:lnSpc>
              <a:buNone/>
            </a:pPr>
            <a:r>
              <a:rPr lang="en-US" sz="45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Основні функції програми</a:t>
            </a:r>
            <a:endParaRPr lang="en-US" sz="4574" dirty="0"/>
          </a:p>
        </p:txBody>
      </p:sp>
      <p:sp>
        <p:nvSpPr>
          <p:cNvPr id="5" name="Shape 3"/>
          <p:cNvSpPr/>
          <p:nvPr/>
        </p:nvSpPr>
        <p:spPr>
          <a:xfrm>
            <a:off x="968693" y="2904887"/>
            <a:ext cx="555427" cy="555427"/>
          </a:xfrm>
          <a:prstGeom prst="roundRect">
            <a:avLst>
              <a:gd name="adj" fmla="val 13335"/>
            </a:avLst>
          </a:prstGeom>
          <a:solidFill>
            <a:srgbClr val="363A4A"/>
          </a:solidFill>
          <a:ln/>
        </p:spPr>
      </p:sp>
      <p:sp>
        <p:nvSpPr>
          <p:cNvPr id="6" name="Text 4"/>
          <p:cNvSpPr/>
          <p:nvPr/>
        </p:nvSpPr>
        <p:spPr>
          <a:xfrm>
            <a:off x="1182886" y="3008352"/>
            <a:ext cx="126921" cy="348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44"/>
              </a:lnSpc>
              <a:buNone/>
            </a:pPr>
            <a:r>
              <a:rPr lang="en-US" sz="274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744" dirty="0"/>
          </a:p>
        </p:txBody>
      </p:sp>
      <p:sp>
        <p:nvSpPr>
          <p:cNvPr id="7" name="Text 5"/>
          <p:cNvSpPr/>
          <p:nvPr/>
        </p:nvSpPr>
        <p:spPr>
          <a:xfrm>
            <a:off x="1770936" y="2904887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59"/>
              </a:lnSpc>
              <a:buNone/>
            </a:pPr>
            <a:r>
              <a:rPr lang="en-US" sz="22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Облік підручників</a:t>
            </a:r>
            <a:endParaRPr lang="en-US" sz="2287" dirty="0"/>
          </a:p>
        </p:txBody>
      </p:sp>
      <p:sp>
        <p:nvSpPr>
          <p:cNvPr id="8" name="Text 6"/>
          <p:cNvSpPr/>
          <p:nvPr/>
        </p:nvSpPr>
        <p:spPr>
          <a:xfrm>
            <a:off x="1770936" y="3416141"/>
            <a:ext cx="5420797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Додавання, видалення, редагування інформації про підручники, включаючи назву, автора, видавництво, рік видання, кількість примірників.</a:t>
            </a:r>
            <a:endParaRPr lang="en-US" sz="1944" dirty="0"/>
          </a:p>
        </p:txBody>
      </p:sp>
      <p:sp>
        <p:nvSpPr>
          <p:cNvPr id="9" name="Shape 7"/>
          <p:cNvSpPr/>
          <p:nvPr/>
        </p:nvSpPr>
        <p:spPr>
          <a:xfrm>
            <a:off x="7438549" y="2904887"/>
            <a:ext cx="555427" cy="555427"/>
          </a:xfrm>
          <a:prstGeom prst="roundRect">
            <a:avLst>
              <a:gd name="adj" fmla="val 13335"/>
            </a:avLst>
          </a:prstGeom>
          <a:solidFill>
            <a:srgbClr val="363A4A"/>
          </a:solidFill>
          <a:ln/>
        </p:spPr>
      </p:sp>
      <p:sp>
        <p:nvSpPr>
          <p:cNvPr id="10" name="Text 8"/>
          <p:cNvSpPr/>
          <p:nvPr/>
        </p:nvSpPr>
        <p:spPr>
          <a:xfrm>
            <a:off x="7622619" y="3008352"/>
            <a:ext cx="187166" cy="348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44"/>
              </a:lnSpc>
              <a:buNone/>
            </a:pPr>
            <a:r>
              <a:rPr lang="en-US" sz="274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744" dirty="0"/>
          </a:p>
        </p:txBody>
      </p:sp>
      <p:sp>
        <p:nvSpPr>
          <p:cNvPr id="11" name="Text 9"/>
          <p:cNvSpPr/>
          <p:nvPr/>
        </p:nvSpPr>
        <p:spPr>
          <a:xfrm>
            <a:off x="8240792" y="2904887"/>
            <a:ext cx="425958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59"/>
              </a:lnSpc>
              <a:buNone/>
            </a:pPr>
            <a:r>
              <a:rPr lang="en-US" sz="22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Ведення студентських квитків</a:t>
            </a:r>
            <a:endParaRPr lang="en-US" sz="2287" dirty="0"/>
          </a:p>
        </p:txBody>
      </p:sp>
      <p:sp>
        <p:nvSpPr>
          <p:cNvPr id="12" name="Text 10"/>
          <p:cNvSpPr/>
          <p:nvPr/>
        </p:nvSpPr>
        <p:spPr>
          <a:xfrm>
            <a:off x="8240792" y="3416141"/>
            <a:ext cx="5420797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Додавання, видалення, редагування інформації про студентів, включаючи ім'я, номер квитка, факультет, курс.</a:t>
            </a:r>
            <a:endParaRPr lang="en-US" sz="1944" dirty="0"/>
          </a:p>
        </p:txBody>
      </p:sp>
      <p:sp>
        <p:nvSpPr>
          <p:cNvPr id="13" name="Shape 11"/>
          <p:cNvSpPr/>
          <p:nvPr/>
        </p:nvSpPr>
        <p:spPr>
          <a:xfrm>
            <a:off x="968693" y="5125760"/>
            <a:ext cx="555427" cy="555427"/>
          </a:xfrm>
          <a:prstGeom prst="roundRect">
            <a:avLst>
              <a:gd name="adj" fmla="val 13335"/>
            </a:avLst>
          </a:prstGeom>
          <a:solidFill>
            <a:srgbClr val="363A4A"/>
          </a:solidFill>
          <a:ln/>
        </p:spPr>
      </p:sp>
      <p:sp>
        <p:nvSpPr>
          <p:cNvPr id="14" name="Text 12"/>
          <p:cNvSpPr/>
          <p:nvPr/>
        </p:nvSpPr>
        <p:spPr>
          <a:xfrm>
            <a:off x="1149310" y="5229225"/>
            <a:ext cx="194191" cy="348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44"/>
              </a:lnSpc>
              <a:buNone/>
            </a:pPr>
            <a:r>
              <a:rPr lang="en-US" sz="274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744" dirty="0"/>
          </a:p>
        </p:txBody>
      </p:sp>
      <p:sp>
        <p:nvSpPr>
          <p:cNvPr id="15" name="Text 13"/>
          <p:cNvSpPr/>
          <p:nvPr/>
        </p:nvSpPr>
        <p:spPr>
          <a:xfrm>
            <a:off x="1770936" y="5125760"/>
            <a:ext cx="4876324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59"/>
              </a:lnSpc>
              <a:buNone/>
            </a:pPr>
            <a:r>
              <a:rPr lang="en-US" sz="22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Видача та повернення підручників</a:t>
            </a:r>
            <a:endParaRPr lang="en-US" sz="2287" dirty="0"/>
          </a:p>
        </p:txBody>
      </p:sp>
      <p:sp>
        <p:nvSpPr>
          <p:cNvPr id="16" name="Text 14"/>
          <p:cNvSpPr/>
          <p:nvPr/>
        </p:nvSpPr>
        <p:spPr>
          <a:xfrm>
            <a:off x="1770936" y="5637014"/>
            <a:ext cx="5420797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Реєстрація видачі та повернення підручників, відстеження термінів повернення.</a:t>
            </a:r>
            <a:endParaRPr lang="en-US" sz="1944" dirty="0"/>
          </a:p>
        </p:txBody>
      </p:sp>
      <p:sp>
        <p:nvSpPr>
          <p:cNvPr id="17" name="Shape 15"/>
          <p:cNvSpPr/>
          <p:nvPr/>
        </p:nvSpPr>
        <p:spPr>
          <a:xfrm>
            <a:off x="7438549" y="5125760"/>
            <a:ext cx="555427" cy="555427"/>
          </a:xfrm>
          <a:prstGeom prst="roundRect">
            <a:avLst>
              <a:gd name="adj" fmla="val 13335"/>
            </a:avLst>
          </a:prstGeom>
          <a:solidFill>
            <a:srgbClr val="363A4A"/>
          </a:solidFill>
          <a:ln/>
        </p:spPr>
      </p:sp>
      <p:sp>
        <p:nvSpPr>
          <p:cNvPr id="18" name="Text 16"/>
          <p:cNvSpPr/>
          <p:nvPr/>
        </p:nvSpPr>
        <p:spPr>
          <a:xfrm>
            <a:off x="7621786" y="5229225"/>
            <a:ext cx="188952" cy="348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44"/>
              </a:lnSpc>
              <a:buNone/>
            </a:pPr>
            <a:r>
              <a:rPr lang="en-US" sz="274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4</a:t>
            </a:r>
            <a:endParaRPr lang="en-US" sz="2744" dirty="0"/>
          </a:p>
        </p:txBody>
      </p:sp>
      <p:sp>
        <p:nvSpPr>
          <p:cNvPr id="19" name="Text 17"/>
          <p:cNvSpPr/>
          <p:nvPr/>
        </p:nvSpPr>
        <p:spPr>
          <a:xfrm>
            <a:off x="8240792" y="5125760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59"/>
              </a:lnSpc>
              <a:buNone/>
            </a:pPr>
            <a:r>
              <a:rPr lang="en-US" sz="22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Пошук інформації</a:t>
            </a:r>
            <a:endParaRPr lang="en-US" sz="2287" dirty="0"/>
          </a:p>
        </p:txBody>
      </p:sp>
      <p:sp>
        <p:nvSpPr>
          <p:cNvPr id="20" name="Text 18"/>
          <p:cNvSpPr/>
          <p:nvPr/>
        </p:nvSpPr>
        <p:spPr>
          <a:xfrm>
            <a:off x="8240792" y="5637014"/>
            <a:ext cx="5420797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Швидкий пошук підручників за різними параметрами, наприклад, за назвою, автором, номером квитка.</a:t>
            </a:r>
            <a:endParaRPr lang="en-US" sz="1944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968693" y="1842016"/>
            <a:ext cx="8161258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718"/>
              </a:lnSpc>
              <a:buNone/>
            </a:pPr>
            <a:r>
              <a:rPr lang="en-US" sz="45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Облік підручників бібліотеки</a:t>
            </a:r>
            <a:endParaRPr lang="en-US" sz="4574" dirty="0"/>
          </a:p>
        </p:txBody>
      </p:sp>
      <p:sp>
        <p:nvSpPr>
          <p:cNvPr id="5" name="Text 3"/>
          <p:cNvSpPr/>
          <p:nvPr/>
        </p:nvSpPr>
        <p:spPr>
          <a:xfrm>
            <a:off x="968693" y="3185160"/>
            <a:ext cx="2991088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59"/>
              </a:lnSpc>
              <a:buNone/>
            </a:pPr>
            <a:r>
              <a:rPr lang="en-US" sz="22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Детальна інформація</a:t>
            </a:r>
            <a:endParaRPr lang="en-US" sz="2287" dirty="0"/>
          </a:p>
        </p:txBody>
      </p:sp>
      <p:sp>
        <p:nvSpPr>
          <p:cNvPr id="6" name="Text 4"/>
          <p:cNvSpPr/>
          <p:nvPr/>
        </p:nvSpPr>
        <p:spPr>
          <a:xfrm>
            <a:off x="968693" y="3795117"/>
            <a:ext cx="3828931" cy="2370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Програма дозволяє зберігати детальну інформацію про кожен підручник, включаючи назву, автора, видавництво, рік видання, кількість примірників та інші характеристики.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407462" y="3185160"/>
            <a:ext cx="3067764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59"/>
              </a:lnSpc>
              <a:buNone/>
            </a:pPr>
            <a:r>
              <a:rPr lang="en-US" sz="22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Ефективне керування</a:t>
            </a:r>
            <a:endParaRPr lang="en-US" sz="2287" dirty="0"/>
          </a:p>
        </p:txBody>
      </p:sp>
      <p:sp>
        <p:nvSpPr>
          <p:cNvPr id="8" name="Text 6"/>
          <p:cNvSpPr/>
          <p:nvPr/>
        </p:nvSpPr>
        <p:spPr>
          <a:xfrm>
            <a:off x="5407462" y="3795117"/>
            <a:ext cx="382893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Забезпечує надійне зберігання та обробку даних про підручники, дозволяючи легко відстежувати наявність, замовлення та видачу.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46231" y="3185160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59"/>
              </a:lnSpc>
              <a:buNone/>
            </a:pPr>
            <a:r>
              <a:rPr lang="en-US" sz="22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Звіти та аналітика</a:t>
            </a:r>
            <a:endParaRPr lang="en-US" sz="2287" dirty="0"/>
          </a:p>
        </p:txBody>
      </p:sp>
      <p:sp>
        <p:nvSpPr>
          <p:cNvPr id="10" name="Text 8"/>
          <p:cNvSpPr/>
          <p:nvPr/>
        </p:nvSpPr>
        <p:spPr>
          <a:xfrm>
            <a:off x="9846231" y="3795117"/>
            <a:ext cx="382893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Генерує звіти про стан фондів бібліотеки, наявність підручників, кількість виданих та повернутих книг.</a:t>
            </a:r>
            <a:endParaRPr lang="en-US" sz="1944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968693" y="2091809"/>
            <a:ext cx="8519041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718"/>
              </a:lnSpc>
              <a:buNone/>
            </a:pPr>
            <a:r>
              <a:rPr lang="en-US" sz="45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Ведення студентських квитків</a:t>
            </a:r>
            <a:endParaRPr lang="en-US" sz="4574" dirty="0"/>
          </a:p>
        </p:txBody>
      </p:sp>
      <p:sp>
        <p:nvSpPr>
          <p:cNvPr id="5" name="Text 3"/>
          <p:cNvSpPr/>
          <p:nvPr/>
        </p:nvSpPr>
        <p:spPr>
          <a:xfrm>
            <a:off x="1215628" y="3467338"/>
            <a:ext cx="2675692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Ім'я</a:t>
            </a:r>
            <a:endParaRPr lang="en-US" sz="1944" dirty="0"/>
          </a:p>
        </p:txBody>
      </p:sp>
      <p:sp>
        <p:nvSpPr>
          <p:cNvPr id="6" name="Text 4"/>
          <p:cNvSpPr/>
          <p:nvPr/>
        </p:nvSpPr>
        <p:spPr>
          <a:xfrm>
            <a:off x="4392573" y="3467338"/>
            <a:ext cx="2671882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Номер квитка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7565708" y="3467338"/>
            <a:ext cx="2671882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Факультет</a:t>
            </a:r>
            <a:endParaRPr lang="en-US" sz="1944" dirty="0"/>
          </a:p>
        </p:txBody>
      </p:sp>
      <p:sp>
        <p:nvSpPr>
          <p:cNvPr id="8" name="Text 6"/>
          <p:cNvSpPr/>
          <p:nvPr/>
        </p:nvSpPr>
        <p:spPr>
          <a:xfrm>
            <a:off x="10738842" y="3467338"/>
            <a:ext cx="2675692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Курс</a:t>
            </a:r>
            <a:endParaRPr lang="en-US" sz="1944" dirty="0"/>
          </a:p>
        </p:txBody>
      </p:sp>
      <p:sp>
        <p:nvSpPr>
          <p:cNvPr id="9" name="Shape 7"/>
          <p:cNvSpPr/>
          <p:nvPr/>
        </p:nvSpPr>
        <p:spPr>
          <a:xfrm>
            <a:off x="968693" y="4018121"/>
            <a:ext cx="12692896" cy="706517"/>
          </a:xfrm>
          <a:prstGeom prst="rect">
            <a:avLst/>
          </a:prstGeom>
          <a:solidFill>
            <a:srgbClr val="363A4A"/>
          </a:solidFill>
          <a:ln/>
        </p:spPr>
      </p:sp>
      <p:sp>
        <p:nvSpPr>
          <p:cNvPr id="10" name="Text 8"/>
          <p:cNvSpPr/>
          <p:nvPr/>
        </p:nvSpPr>
        <p:spPr>
          <a:xfrm>
            <a:off x="1215628" y="4173855"/>
            <a:ext cx="2675692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Іван Петров</a:t>
            </a:r>
            <a:endParaRPr lang="en-US" sz="1944" dirty="0"/>
          </a:p>
        </p:txBody>
      </p:sp>
      <p:sp>
        <p:nvSpPr>
          <p:cNvPr id="11" name="Text 9"/>
          <p:cNvSpPr/>
          <p:nvPr/>
        </p:nvSpPr>
        <p:spPr>
          <a:xfrm>
            <a:off x="4392573" y="4173855"/>
            <a:ext cx="2671882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123456</a:t>
            </a:r>
            <a:endParaRPr lang="en-US" sz="1944" dirty="0"/>
          </a:p>
        </p:txBody>
      </p:sp>
      <p:sp>
        <p:nvSpPr>
          <p:cNvPr id="12" name="Text 10"/>
          <p:cNvSpPr/>
          <p:nvPr/>
        </p:nvSpPr>
        <p:spPr>
          <a:xfrm>
            <a:off x="7565708" y="4173855"/>
            <a:ext cx="2671882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Фізичний</a:t>
            </a:r>
            <a:endParaRPr lang="en-US" sz="1944" dirty="0"/>
          </a:p>
        </p:txBody>
      </p:sp>
      <p:sp>
        <p:nvSpPr>
          <p:cNvPr id="13" name="Text 11"/>
          <p:cNvSpPr/>
          <p:nvPr/>
        </p:nvSpPr>
        <p:spPr>
          <a:xfrm>
            <a:off x="10738842" y="4173855"/>
            <a:ext cx="2675692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3</a:t>
            </a:r>
            <a:endParaRPr lang="en-US" sz="1944" dirty="0"/>
          </a:p>
        </p:txBody>
      </p:sp>
      <p:sp>
        <p:nvSpPr>
          <p:cNvPr id="14" name="Text 12"/>
          <p:cNvSpPr/>
          <p:nvPr/>
        </p:nvSpPr>
        <p:spPr>
          <a:xfrm>
            <a:off x="1215628" y="4880372"/>
            <a:ext cx="2675692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Марія Іванова</a:t>
            </a:r>
            <a:endParaRPr lang="en-US" sz="1944" dirty="0"/>
          </a:p>
        </p:txBody>
      </p:sp>
      <p:sp>
        <p:nvSpPr>
          <p:cNvPr id="15" name="Text 13"/>
          <p:cNvSpPr/>
          <p:nvPr/>
        </p:nvSpPr>
        <p:spPr>
          <a:xfrm>
            <a:off x="4392573" y="4880372"/>
            <a:ext cx="2671882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789012</a:t>
            </a:r>
            <a:endParaRPr lang="en-US" sz="1944" dirty="0"/>
          </a:p>
        </p:txBody>
      </p:sp>
      <p:sp>
        <p:nvSpPr>
          <p:cNvPr id="16" name="Text 14"/>
          <p:cNvSpPr/>
          <p:nvPr/>
        </p:nvSpPr>
        <p:spPr>
          <a:xfrm>
            <a:off x="7565708" y="4880372"/>
            <a:ext cx="2671882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Економічний</a:t>
            </a:r>
            <a:endParaRPr lang="en-US" sz="1944" dirty="0"/>
          </a:p>
        </p:txBody>
      </p:sp>
      <p:sp>
        <p:nvSpPr>
          <p:cNvPr id="17" name="Text 15"/>
          <p:cNvSpPr/>
          <p:nvPr/>
        </p:nvSpPr>
        <p:spPr>
          <a:xfrm>
            <a:off x="10738842" y="4880372"/>
            <a:ext cx="2675692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</a:t>
            </a:r>
            <a:endParaRPr lang="en-US" sz="1944" dirty="0"/>
          </a:p>
        </p:txBody>
      </p:sp>
      <p:sp>
        <p:nvSpPr>
          <p:cNvPr id="18" name="Shape 16"/>
          <p:cNvSpPr/>
          <p:nvPr/>
        </p:nvSpPr>
        <p:spPr>
          <a:xfrm>
            <a:off x="968693" y="5431155"/>
            <a:ext cx="12692896" cy="706517"/>
          </a:xfrm>
          <a:prstGeom prst="rect">
            <a:avLst/>
          </a:prstGeom>
          <a:solidFill>
            <a:srgbClr val="363A4A"/>
          </a:solidFill>
          <a:ln/>
        </p:spPr>
      </p:sp>
      <p:sp>
        <p:nvSpPr>
          <p:cNvPr id="19" name="Text 17"/>
          <p:cNvSpPr/>
          <p:nvPr/>
        </p:nvSpPr>
        <p:spPr>
          <a:xfrm>
            <a:off x="1215628" y="5586889"/>
            <a:ext cx="2675692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Олександр Сидоров</a:t>
            </a:r>
            <a:endParaRPr lang="en-US" sz="1944" dirty="0"/>
          </a:p>
        </p:txBody>
      </p:sp>
      <p:sp>
        <p:nvSpPr>
          <p:cNvPr id="20" name="Text 18"/>
          <p:cNvSpPr/>
          <p:nvPr/>
        </p:nvSpPr>
        <p:spPr>
          <a:xfrm>
            <a:off x="4392573" y="5586889"/>
            <a:ext cx="2671882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345678</a:t>
            </a:r>
            <a:endParaRPr lang="en-US" sz="1944" dirty="0"/>
          </a:p>
        </p:txBody>
      </p:sp>
      <p:sp>
        <p:nvSpPr>
          <p:cNvPr id="21" name="Text 19"/>
          <p:cNvSpPr/>
          <p:nvPr/>
        </p:nvSpPr>
        <p:spPr>
          <a:xfrm>
            <a:off x="7565708" y="5586889"/>
            <a:ext cx="2671882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Історичний</a:t>
            </a:r>
            <a:endParaRPr lang="en-US" sz="1944" dirty="0"/>
          </a:p>
        </p:txBody>
      </p:sp>
      <p:sp>
        <p:nvSpPr>
          <p:cNvPr id="22" name="Text 20"/>
          <p:cNvSpPr/>
          <p:nvPr/>
        </p:nvSpPr>
        <p:spPr>
          <a:xfrm>
            <a:off x="10738842" y="5586889"/>
            <a:ext cx="2675692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</a:t>
            </a:r>
            <a:endParaRPr lang="en-US" sz="1944" dirty="0"/>
          </a:p>
        </p:txBody>
      </p:sp>
      <p:pic>
        <p:nvPicPr>
          <p:cNvPr id="23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968693" y="1388983"/>
            <a:ext cx="10414754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718"/>
              </a:lnSpc>
              <a:buNone/>
            </a:pPr>
            <a:r>
              <a:rPr lang="en-US" sz="45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Переваги використання мови Python</a:t>
            </a:r>
            <a:endParaRPr lang="en-US" sz="4574" dirty="0"/>
          </a:p>
        </p:txBody>
      </p:sp>
      <p:sp>
        <p:nvSpPr>
          <p:cNvPr id="5" name="Shape 3"/>
          <p:cNvSpPr/>
          <p:nvPr/>
        </p:nvSpPr>
        <p:spPr>
          <a:xfrm>
            <a:off x="968693" y="2608778"/>
            <a:ext cx="6223040" cy="2190036"/>
          </a:xfrm>
          <a:prstGeom prst="roundRect">
            <a:avLst>
              <a:gd name="adj" fmla="val 3382"/>
            </a:avLst>
          </a:prstGeom>
          <a:solidFill>
            <a:srgbClr val="363A4A"/>
          </a:solidFill>
          <a:ln/>
        </p:spPr>
      </p:sp>
      <p:sp>
        <p:nvSpPr>
          <p:cNvPr id="6" name="Text 4"/>
          <p:cNvSpPr/>
          <p:nvPr/>
        </p:nvSpPr>
        <p:spPr>
          <a:xfrm>
            <a:off x="1215509" y="2855595"/>
            <a:ext cx="3451622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59"/>
              </a:lnSpc>
              <a:buNone/>
            </a:pPr>
            <a:r>
              <a:rPr lang="en-US" sz="22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Простота та доступність</a:t>
            </a:r>
            <a:endParaRPr lang="en-US" sz="2287" dirty="0"/>
          </a:p>
        </p:txBody>
      </p:sp>
      <p:sp>
        <p:nvSpPr>
          <p:cNvPr id="7" name="Text 5"/>
          <p:cNvSpPr/>
          <p:nvPr/>
        </p:nvSpPr>
        <p:spPr>
          <a:xfrm>
            <a:off x="1215509" y="3366849"/>
            <a:ext cx="5729407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Python - це проста та зрозуміла мова програмування, яка має величезне спільноту та велику кількість доступних ресурсів.</a:t>
            </a:r>
            <a:endParaRPr lang="en-US" sz="1944" dirty="0"/>
          </a:p>
        </p:txBody>
      </p:sp>
      <p:sp>
        <p:nvSpPr>
          <p:cNvPr id="8" name="Shape 6"/>
          <p:cNvSpPr/>
          <p:nvPr/>
        </p:nvSpPr>
        <p:spPr>
          <a:xfrm>
            <a:off x="7438549" y="2608778"/>
            <a:ext cx="6223040" cy="2190036"/>
          </a:xfrm>
          <a:prstGeom prst="roundRect">
            <a:avLst>
              <a:gd name="adj" fmla="val 3382"/>
            </a:avLst>
          </a:prstGeom>
          <a:solidFill>
            <a:srgbClr val="363A4A"/>
          </a:solidFill>
          <a:ln/>
        </p:spPr>
      </p:sp>
      <p:sp>
        <p:nvSpPr>
          <p:cNvPr id="9" name="Text 7"/>
          <p:cNvSpPr/>
          <p:nvPr/>
        </p:nvSpPr>
        <p:spPr>
          <a:xfrm>
            <a:off x="7685365" y="2855595"/>
            <a:ext cx="3255407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59"/>
              </a:lnSpc>
              <a:buNone/>
            </a:pPr>
            <a:r>
              <a:rPr lang="en-US" sz="22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Висока продуктивність</a:t>
            </a:r>
            <a:endParaRPr lang="en-US" sz="2287" dirty="0"/>
          </a:p>
        </p:txBody>
      </p:sp>
      <p:sp>
        <p:nvSpPr>
          <p:cNvPr id="10" name="Text 8"/>
          <p:cNvSpPr/>
          <p:nvPr/>
        </p:nvSpPr>
        <p:spPr>
          <a:xfrm>
            <a:off x="7685365" y="3366849"/>
            <a:ext cx="5729407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Python має високу швидкість виконання та ефективність, що робить його ідеальним для розробки програмного забезпечення.</a:t>
            </a:r>
            <a:endParaRPr lang="en-US" sz="1944" dirty="0"/>
          </a:p>
        </p:txBody>
      </p:sp>
      <p:sp>
        <p:nvSpPr>
          <p:cNvPr id="11" name="Shape 9"/>
          <p:cNvSpPr/>
          <p:nvPr/>
        </p:nvSpPr>
        <p:spPr>
          <a:xfrm>
            <a:off x="968693" y="5045631"/>
            <a:ext cx="6223040" cy="1794986"/>
          </a:xfrm>
          <a:prstGeom prst="roundRect">
            <a:avLst>
              <a:gd name="adj" fmla="val 4126"/>
            </a:avLst>
          </a:prstGeom>
          <a:solidFill>
            <a:srgbClr val="363A4A"/>
          </a:solidFill>
          <a:ln/>
        </p:spPr>
      </p:sp>
      <p:sp>
        <p:nvSpPr>
          <p:cNvPr id="12" name="Text 10"/>
          <p:cNvSpPr/>
          <p:nvPr/>
        </p:nvSpPr>
        <p:spPr>
          <a:xfrm>
            <a:off x="1215509" y="5292447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59"/>
              </a:lnSpc>
              <a:buNone/>
            </a:pPr>
            <a:r>
              <a:rPr lang="en-US" sz="22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Багата бібліотека</a:t>
            </a:r>
            <a:endParaRPr lang="en-US" sz="2287" dirty="0"/>
          </a:p>
        </p:txBody>
      </p:sp>
      <p:sp>
        <p:nvSpPr>
          <p:cNvPr id="13" name="Text 11"/>
          <p:cNvSpPr/>
          <p:nvPr/>
        </p:nvSpPr>
        <p:spPr>
          <a:xfrm>
            <a:off x="1215509" y="5803702"/>
            <a:ext cx="5729407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Наявність великої кількості бібліотек і модулів, які спрощують розробку складних функцій.</a:t>
            </a:r>
            <a:endParaRPr lang="en-US" sz="1944" dirty="0"/>
          </a:p>
        </p:txBody>
      </p:sp>
      <p:sp>
        <p:nvSpPr>
          <p:cNvPr id="14" name="Shape 12"/>
          <p:cNvSpPr/>
          <p:nvPr/>
        </p:nvSpPr>
        <p:spPr>
          <a:xfrm>
            <a:off x="7438549" y="5045631"/>
            <a:ext cx="6223040" cy="1794986"/>
          </a:xfrm>
          <a:prstGeom prst="roundRect">
            <a:avLst>
              <a:gd name="adj" fmla="val 4126"/>
            </a:avLst>
          </a:prstGeom>
          <a:solidFill>
            <a:srgbClr val="363A4A"/>
          </a:solidFill>
          <a:ln/>
        </p:spPr>
      </p:sp>
      <p:sp>
        <p:nvSpPr>
          <p:cNvPr id="15" name="Text 13"/>
          <p:cNvSpPr/>
          <p:nvPr/>
        </p:nvSpPr>
        <p:spPr>
          <a:xfrm>
            <a:off x="7685365" y="5292447"/>
            <a:ext cx="3080504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59"/>
              </a:lnSpc>
              <a:buNone/>
            </a:pPr>
            <a:r>
              <a:rPr lang="en-US" sz="22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Широке застосування</a:t>
            </a:r>
            <a:endParaRPr lang="en-US" sz="2287" dirty="0"/>
          </a:p>
        </p:txBody>
      </p:sp>
      <p:sp>
        <p:nvSpPr>
          <p:cNvPr id="16" name="Text 14"/>
          <p:cNvSpPr/>
          <p:nvPr/>
        </p:nvSpPr>
        <p:spPr>
          <a:xfrm>
            <a:off x="7685365" y="5803702"/>
            <a:ext cx="5729407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Python використовується в різних сферах, від веб-розробки до машинного навчання та аналізу даних.</a:t>
            </a:r>
            <a:endParaRPr lang="en-US" sz="1944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84860" y="617101"/>
            <a:ext cx="9403080" cy="1319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193"/>
              </a:lnSpc>
              <a:buNone/>
            </a:pPr>
            <a:r>
              <a:rPr lang="en-US" sz="415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Структура програми та її компоненти</a:t>
            </a:r>
            <a:endParaRPr lang="en-US" sz="4155" dirty="0"/>
          </a:p>
        </p:txBody>
      </p:sp>
      <p:sp>
        <p:nvSpPr>
          <p:cNvPr id="6" name="Shape 3"/>
          <p:cNvSpPr/>
          <p:nvPr/>
        </p:nvSpPr>
        <p:spPr>
          <a:xfrm>
            <a:off x="1107281" y="2272665"/>
            <a:ext cx="27980" cy="5339715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7" name="Shape 4"/>
          <p:cNvSpPr/>
          <p:nvPr/>
        </p:nvSpPr>
        <p:spPr>
          <a:xfrm>
            <a:off x="1373445" y="2763024"/>
            <a:ext cx="784860" cy="27980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8" name="Shape 5"/>
          <p:cNvSpPr/>
          <p:nvPr/>
        </p:nvSpPr>
        <p:spPr>
          <a:xfrm>
            <a:off x="868978" y="2524839"/>
            <a:ext cx="504468" cy="504468"/>
          </a:xfrm>
          <a:prstGeom prst="roundRect">
            <a:avLst>
              <a:gd name="adj" fmla="val 13336"/>
            </a:avLst>
          </a:prstGeom>
          <a:solidFill>
            <a:srgbClr val="363A4A"/>
          </a:solidFill>
          <a:ln/>
        </p:spPr>
      </p:sp>
      <p:sp>
        <p:nvSpPr>
          <p:cNvPr id="9" name="Text 6"/>
          <p:cNvSpPr/>
          <p:nvPr/>
        </p:nvSpPr>
        <p:spPr>
          <a:xfrm>
            <a:off x="1063526" y="2618780"/>
            <a:ext cx="115253" cy="3165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493"/>
              </a:lnSpc>
              <a:buNone/>
            </a:pPr>
            <a:r>
              <a:rPr lang="en-US" sz="2493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493" dirty="0"/>
          </a:p>
        </p:txBody>
      </p:sp>
      <p:sp>
        <p:nvSpPr>
          <p:cNvPr id="10" name="Text 7"/>
          <p:cNvSpPr/>
          <p:nvPr/>
        </p:nvSpPr>
        <p:spPr>
          <a:xfrm>
            <a:off x="2354580" y="2496860"/>
            <a:ext cx="2638187" cy="329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97"/>
              </a:lnSpc>
              <a:buNone/>
            </a:pPr>
            <a:r>
              <a:rPr lang="en-US" sz="207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Основний модуль</a:t>
            </a:r>
            <a:endParaRPr lang="en-US" sz="2077" dirty="0"/>
          </a:p>
        </p:txBody>
      </p:sp>
      <p:sp>
        <p:nvSpPr>
          <p:cNvPr id="11" name="Text 8"/>
          <p:cNvSpPr/>
          <p:nvPr/>
        </p:nvSpPr>
        <p:spPr>
          <a:xfrm>
            <a:off x="2354580" y="2961203"/>
            <a:ext cx="7833360" cy="7177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825"/>
              </a:lnSpc>
              <a:buNone/>
            </a:pPr>
            <a:r>
              <a:rPr lang="en-US" sz="1766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Містить основні функції та логіку програми, наприклад, запуск інтерфейсу, обробку команд користувача.</a:t>
            </a:r>
            <a:endParaRPr lang="en-US" sz="1766" dirty="0"/>
          </a:p>
        </p:txBody>
      </p:sp>
      <p:sp>
        <p:nvSpPr>
          <p:cNvPr id="12" name="Shape 9"/>
          <p:cNvSpPr/>
          <p:nvPr/>
        </p:nvSpPr>
        <p:spPr>
          <a:xfrm>
            <a:off x="1373445" y="4617660"/>
            <a:ext cx="784860" cy="27980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3" name="Shape 10"/>
          <p:cNvSpPr/>
          <p:nvPr/>
        </p:nvSpPr>
        <p:spPr>
          <a:xfrm>
            <a:off x="868978" y="4379476"/>
            <a:ext cx="504468" cy="504468"/>
          </a:xfrm>
          <a:prstGeom prst="roundRect">
            <a:avLst>
              <a:gd name="adj" fmla="val 13336"/>
            </a:avLst>
          </a:prstGeom>
          <a:solidFill>
            <a:srgbClr val="363A4A"/>
          </a:solidFill>
          <a:ln/>
        </p:spPr>
      </p:sp>
      <p:sp>
        <p:nvSpPr>
          <p:cNvPr id="14" name="Text 11"/>
          <p:cNvSpPr/>
          <p:nvPr/>
        </p:nvSpPr>
        <p:spPr>
          <a:xfrm>
            <a:off x="1036141" y="4473416"/>
            <a:ext cx="170021" cy="3165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493"/>
              </a:lnSpc>
              <a:buNone/>
            </a:pPr>
            <a:r>
              <a:rPr lang="en-US" sz="2493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493" dirty="0"/>
          </a:p>
        </p:txBody>
      </p:sp>
      <p:sp>
        <p:nvSpPr>
          <p:cNvPr id="15" name="Text 12"/>
          <p:cNvSpPr/>
          <p:nvPr/>
        </p:nvSpPr>
        <p:spPr>
          <a:xfrm>
            <a:off x="2354580" y="4351496"/>
            <a:ext cx="2638187" cy="329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97"/>
              </a:lnSpc>
              <a:buNone/>
            </a:pPr>
            <a:r>
              <a:rPr lang="en-US" sz="207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Модулі обліку</a:t>
            </a:r>
            <a:endParaRPr lang="en-US" sz="2077" dirty="0"/>
          </a:p>
        </p:txBody>
      </p:sp>
      <p:sp>
        <p:nvSpPr>
          <p:cNvPr id="16" name="Text 13"/>
          <p:cNvSpPr/>
          <p:nvPr/>
        </p:nvSpPr>
        <p:spPr>
          <a:xfrm>
            <a:off x="2354580" y="4815840"/>
            <a:ext cx="7833360" cy="7177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825"/>
              </a:lnSpc>
              <a:buNone/>
            </a:pPr>
            <a:r>
              <a:rPr lang="en-US" sz="1766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Містять функції для роботи з даними, наприклад, додавання, видалення, пошук та редагування інформації про книги та студентів.</a:t>
            </a:r>
            <a:endParaRPr lang="en-US" sz="1766" dirty="0"/>
          </a:p>
        </p:txBody>
      </p:sp>
      <p:sp>
        <p:nvSpPr>
          <p:cNvPr id="17" name="Shape 14"/>
          <p:cNvSpPr/>
          <p:nvPr/>
        </p:nvSpPr>
        <p:spPr>
          <a:xfrm>
            <a:off x="1373445" y="6472297"/>
            <a:ext cx="784860" cy="27980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8" name="Shape 15"/>
          <p:cNvSpPr/>
          <p:nvPr/>
        </p:nvSpPr>
        <p:spPr>
          <a:xfrm>
            <a:off x="868978" y="6234113"/>
            <a:ext cx="504468" cy="504468"/>
          </a:xfrm>
          <a:prstGeom prst="roundRect">
            <a:avLst>
              <a:gd name="adj" fmla="val 13336"/>
            </a:avLst>
          </a:prstGeom>
          <a:solidFill>
            <a:srgbClr val="363A4A"/>
          </a:solidFill>
          <a:ln/>
        </p:spPr>
      </p:sp>
      <p:sp>
        <p:nvSpPr>
          <p:cNvPr id="19" name="Text 16"/>
          <p:cNvSpPr/>
          <p:nvPr/>
        </p:nvSpPr>
        <p:spPr>
          <a:xfrm>
            <a:off x="1033046" y="6328053"/>
            <a:ext cx="176332" cy="3165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493"/>
              </a:lnSpc>
              <a:buNone/>
            </a:pPr>
            <a:r>
              <a:rPr lang="en-US" sz="2493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493" dirty="0"/>
          </a:p>
        </p:txBody>
      </p:sp>
      <p:sp>
        <p:nvSpPr>
          <p:cNvPr id="20" name="Text 17"/>
          <p:cNvSpPr/>
          <p:nvPr/>
        </p:nvSpPr>
        <p:spPr>
          <a:xfrm>
            <a:off x="2354580" y="6206133"/>
            <a:ext cx="2988350" cy="329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97"/>
              </a:lnSpc>
              <a:buNone/>
            </a:pPr>
            <a:r>
              <a:rPr lang="en-US" sz="207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Інтерфейс користувача</a:t>
            </a:r>
            <a:endParaRPr lang="en-US" sz="2077" dirty="0"/>
          </a:p>
        </p:txBody>
      </p:sp>
      <p:sp>
        <p:nvSpPr>
          <p:cNvPr id="21" name="Text 18"/>
          <p:cNvSpPr/>
          <p:nvPr/>
        </p:nvSpPr>
        <p:spPr>
          <a:xfrm>
            <a:off x="2354580" y="6670477"/>
            <a:ext cx="7833360" cy="7177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825"/>
              </a:lnSpc>
              <a:buNone/>
            </a:pPr>
            <a:r>
              <a:rPr lang="en-US" sz="1766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Забезпечує взаємодію користувача з програмою, дозволяє вводити дані, отримувати результати та переглядати інформацію.</a:t>
            </a:r>
            <a:endParaRPr lang="en-US" sz="1766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505920" y="667822"/>
            <a:ext cx="6460927" cy="712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14"/>
              </a:lnSpc>
              <a:buNone/>
            </a:pPr>
            <a:r>
              <a:rPr lang="en-US" sz="4491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Інтерфейс користувача</a:t>
            </a:r>
            <a:endParaRPr lang="en-US" sz="4491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920" y="1744147"/>
            <a:ext cx="1211937" cy="193917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081355" y="1986439"/>
            <a:ext cx="2851666" cy="3563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807"/>
              </a:lnSpc>
              <a:buNone/>
            </a:pPr>
            <a:r>
              <a:rPr lang="en-US" sz="224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Головне меню</a:t>
            </a:r>
            <a:endParaRPr lang="en-US" sz="2245" dirty="0"/>
          </a:p>
        </p:txBody>
      </p:sp>
      <p:sp>
        <p:nvSpPr>
          <p:cNvPr id="8" name="Text 4"/>
          <p:cNvSpPr/>
          <p:nvPr/>
        </p:nvSpPr>
        <p:spPr>
          <a:xfrm>
            <a:off x="6081355" y="2488168"/>
            <a:ext cx="7700724" cy="7755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054"/>
              </a:lnSpc>
              <a:buNone/>
            </a:pPr>
            <a:r>
              <a:rPr lang="en-US" sz="1909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Надає доступ до основних функцій програми: облік підручників, ведення студентських квитків, пошук, звіти.</a:t>
            </a:r>
            <a:endParaRPr lang="en-US" sz="1909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920" y="3683317"/>
            <a:ext cx="1211937" cy="193917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081355" y="3925610"/>
            <a:ext cx="3214688" cy="3563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807"/>
              </a:lnSpc>
              <a:buNone/>
            </a:pPr>
            <a:r>
              <a:rPr lang="en-US" sz="224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Форми введення даних</a:t>
            </a:r>
            <a:endParaRPr lang="en-US" sz="2245" dirty="0"/>
          </a:p>
        </p:txBody>
      </p:sp>
      <p:sp>
        <p:nvSpPr>
          <p:cNvPr id="11" name="Text 6"/>
          <p:cNvSpPr/>
          <p:nvPr/>
        </p:nvSpPr>
        <p:spPr>
          <a:xfrm>
            <a:off x="6081355" y="4427339"/>
            <a:ext cx="7700724" cy="7755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054"/>
              </a:lnSpc>
              <a:buNone/>
            </a:pPr>
            <a:r>
              <a:rPr lang="en-US" sz="1909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Забезпечують зручний спосіб введення інформації про підручники, студентів та операції з ними.</a:t>
            </a:r>
            <a:endParaRPr lang="en-US" sz="1909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920" y="5622488"/>
            <a:ext cx="1211937" cy="193917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6081355" y="5864781"/>
            <a:ext cx="3973711" cy="3563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807"/>
              </a:lnSpc>
              <a:buNone/>
            </a:pPr>
            <a:r>
              <a:rPr lang="en-US" sz="224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Таблиці відображення даних</a:t>
            </a:r>
            <a:endParaRPr lang="en-US" sz="2245" dirty="0"/>
          </a:p>
        </p:txBody>
      </p:sp>
      <p:sp>
        <p:nvSpPr>
          <p:cNvPr id="14" name="Text 8"/>
          <p:cNvSpPr/>
          <p:nvPr/>
        </p:nvSpPr>
        <p:spPr>
          <a:xfrm>
            <a:off x="6081355" y="6366510"/>
            <a:ext cx="7700724" cy="7755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054"/>
              </a:lnSpc>
              <a:buNone/>
            </a:pPr>
            <a:r>
              <a:rPr lang="en-US" sz="1909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Відображають результати пошуку, списки підручників, студентів, а також звіти про стан фондів.</a:t>
            </a:r>
            <a:endParaRPr lang="en-US" sz="1909" dirty="0"/>
          </a:p>
        </p:txBody>
      </p:sp>
      <p:pic>
        <p:nvPicPr>
          <p:cNvPr id="15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968693" y="2027158"/>
            <a:ext cx="9915287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718"/>
              </a:lnSpc>
              <a:buNone/>
            </a:pPr>
            <a:r>
              <a:rPr lang="en-US" sz="45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Висновки та перспективи розвитку</a:t>
            </a:r>
            <a:endParaRPr lang="en-US" sz="45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8693" y="3246953"/>
            <a:ext cx="617220" cy="61722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968693" y="4110990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859"/>
              </a:lnSpc>
              <a:buNone/>
            </a:pPr>
            <a:r>
              <a:rPr lang="en-US" sz="22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Оптимізація</a:t>
            </a:r>
            <a:endParaRPr lang="en-US" sz="2287" dirty="0"/>
          </a:p>
        </p:txBody>
      </p:sp>
      <p:sp>
        <p:nvSpPr>
          <p:cNvPr id="7" name="Text 4"/>
          <p:cNvSpPr/>
          <p:nvPr/>
        </p:nvSpPr>
        <p:spPr>
          <a:xfrm>
            <a:off x="968693" y="4622244"/>
            <a:ext cx="3984069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Подальша оптимізація продуктивності та масштабованості програми для обробки великих обсягів даних.</a:t>
            </a:r>
            <a:endParaRPr lang="en-US" sz="1944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046" y="3246953"/>
            <a:ext cx="617220" cy="61722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323046" y="4110990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859"/>
              </a:lnSpc>
              <a:buNone/>
            </a:pPr>
            <a:r>
              <a:rPr lang="en-US" sz="22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Онлайн-доступ</a:t>
            </a:r>
            <a:endParaRPr lang="en-US" sz="2287" dirty="0"/>
          </a:p>
        </p:txBody>
      </p:sp>
      <p:sp>
        <p:nvSpPr>
          <p:cNvPr id="10" name="Text 6"/>
          <p:cNvSpPr/>
          <p:nvPr/>
        </p:nvSpPr>
        <p:spPr>
          <a:xfrm>
            <a:off x="5323046" y="4622244"/>
            <a:ext cx="3984069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Розробка можливості доступу до програми через веб-інтерфейс для зручного використання з будь-якого пристрою.</a:t>
            </a:r>
            <a:endParaRPr lang="en-US" sz="1944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400" y="3246953"/>
            <a:ext cx="617220" cy="61722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677400" y="4110990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859"/>
              </a:lnSpc>
              <a:buNone/>
            </a:pPr>
            <a:r>
              <a:rPr lang="en-US" sz="22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Нові функції</a:t>
            </a:r>
            <a:endParaRPr lang="en-US" sz="2287" dirty="0"/>
          </a:p>
        </p:txBody>
      </p:sp>
      <p:sp>
        <p:nvSpPr>
          <p:cNvPr id="13" name="Text 8"/>
          <p:cNvSpPr/>
          <p:nvPr/>
        </p:nvSpPr>
        <p:spPr>
          <a:xfrm>
            <a:off x="9677400" y="4622244"/>
            <a:ext cx="3984188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Додавання нових функцій, таких як автоматичне нагадування про повернення книг, електронний обмін підручниками.</a:t>
            </a:r>
            <a:endParaRPr lang="en-US" sz="1944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2024-06-27T18:37:45Z</dcterms:created>
  <dcterms:modified xsi:type="dcterms:W3CDTF">2024-06-27T18:37:45Z</dcterms:modified>
</cp:coreProperties>
</file>