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Brush Script MT" panose="03060802040406070304" pitchFamily="66" charset="0"/>
      <p:italic r:id="rId18"/>
    </p:embeddedFont>
    <p:embeddedFont>
      <p:font typeface="Amatic SC" panose="020B0604020202020204" charset="-79"/>
      <p:regular r:id="rId19"/>
      <p:bold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  <p:embeddedFont>
      <p:font typeface="Nunito" panose="020B0604020202020204" charset="-52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96984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2f74e34dca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2f74e34dca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f74e34dca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2f74e34dca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f74e34dc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f74e34dc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f74e34dca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2f74e34dca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2f74e34dca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2f74e34dca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f74e34dc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f74e34dc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3004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f74e34dc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f74e34dc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044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f74e34dc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f74e34dc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991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f74e34dc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f74e34dc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649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ПРОЕКТ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“БАЗА ДАННИ”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Георги Илиев и Валентин Берберов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523550" y="542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Етапи на разработка</a:t>
            </a:r>
            <a:endParaRPr/>
          </a:p>
        </p:txBody>
      </p:sp>
      <p:sp>
        <p:nvSpPr>
          <p:cNvPr id="184" name="Google Shape;184;p18"/>
          <p:cNvSpPr txBox="1"/>
          <p:nvPr/>
        </p:nvSpPr>
        <p:spPr>
          <a:xfrm>
            <a:off x="567900" y="1130300"/>
            <a:ext cx="7915800" cy="327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7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Следващата задача бе изготвянето на заявки, с които да се покажат възможностите на изработената база данни. </a:t>
            </a:r>
            <a:r>
              <a:rPr lang="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Те са: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" sz="1700" dirty="0" smtClean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1. Извеждане на м</a:t>
            </a:r>
            <a:r>
              <a:rPr lang="ru-RU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агазини </a:t>
            </a:r>
            <a:r>
              <a:rPr lang="ru-RU" sz="17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с над </a:t>
            </a:r>
            <a:r>
              <a:rPr lang="ru-RU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900 000 </a:t>
            </a:r>
            <a:r>
              <a:rPr lang="ru-RU" sz="17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лв. </a:t>
            </a:r>
            <a:r>
              <a:rPr lang="ru-RU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приход</a:t>
            </a:r>
            <a:r>
              <a:rPr lang="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bg-BG" sz="17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Всички продукти от </a:t>
            </a:r>
            <a:r>
              <a:rPr lang="bg-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един магазин</a:t>
            </a:r>
            <a:r>
              <a:rPr lang="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lang="ru-RU" sz="17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Всички продукти с цена над </a:t>
            </a:r>
            <a:r>
              <a:rPr lang="ru-RU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зададена</a:t>
            </a:r>
            <a:r>
              <a:rPr lang="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4.</a:t>
            </a:r>
            <a:r>
              <a:rPr lang="bg-BG" sz="17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Сортиране по цена</a:t>
            </a:r>
            <a:r>
              <a:rPr lang="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5.</a:t>
            </a:r>
            <a:r>
              <a:rPr lang="ru-RU" sz="17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Стойност на всички продукти в магазин</a:t>
            </a:r>
            <a:r>
              <a:rPr lang="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6.</a:t>
            </a:r>
            <a:r>
              <a:rPr lang="ru-RU" sz="17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Среден седмичен доход на магазин</a:t>
            </a:r>
            <a:r>
              <a:rPr lang="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7.</a:t>
            </a:r>
            <a:r>
              <a:rPr lang="ru-RU" sz="17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Извличане на продукт с най-висока наличност в магазин</a:t>
            </a:r>
            <a:r>
              <a:rPr lang="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8. </a:t>
            </a:r>
            <a:r>
              <a:rPr lang="ru-RU" sz="17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Купуване на продукт от клиент</a:t>
            </a:r>
            <a:r>
              <a:rPr lang="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9. Поръчване на продукт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10. Информация за последната покупка на клиент</a:t>
            </a:r>
            <a:endParaRPr sz="17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Съдържание</a:t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1493275" y="2800825"/>
            <a:ext cx="1079100" cy="1079100"/>
          </a:xfrm>
          <a:prstGeom prst="ellipse">
            <a:avLst/>
          </a:prstGeom>
          <a:solidFill>
            <a:srgbClr val="C2A0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5500" b="1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1</a:t>
            </a:r>
            <a:endParaRPr sz="5500" b="1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6" name="Google Shape;136;p14"/>
          <p:cNvSpPr/>
          <p:nvPr/>
        </p:nvSpPr>
        <p:spPr>
          <a:xfrm>
            <a:off x="3962463" y="2800825"/>
            <a:ext cx="1079100" cy="1079100"/>
          </a:xfrm>
          <a:prstGeom prst="ellipse">
            <a:avLst/>
          </a:prstGeom>
          <a:solidFill>
            <a:srgbClr val="2035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5500" b="1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2</a:t>
            </a:r>
            <a:endParaRPr sz="5500" b="1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7" name="Google Shape;137;p14"/>
          <p:cNvSpPr/>
          <p:nvPr/>
        </p:nvSpPr>
        <p:spPr>
          <a:xfrm>
            <a:off x="6431650" y="2800825"/>
            <a:ext cx="1079100" cy="1079100"/>
          </a:xfrm>
          <a:prstGeom prst="ellipse">
            <a:avLst/>
          </a:prstGeom>
          <a:solidFill>
            <a:srgbClr val="C4C7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5500" b="1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3</a:t>
            </a:r>
            <a:endParaRPr sz="5500" b="1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1279075" y="2246550"/>
            <a:ext cx="15075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2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Идея</a:t>
            </a:r>
            <a:endParaRPr sz="2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3354726" y="2246550"/>
            <a:ext cx="23628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2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Проектиране</a:t>
            </a:r>
            <a:endParaRPr sz="2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5936550" y="2277900"/>
            <a:ext cx="21357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2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Разработка</a:t>
            </a:r>
            <a:endParaRPr sz="2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 idx="4294967295"/>
          </p:nvPr>
        </p:nvSpPr>
        <p:spPr>
          <a:xfrm>
            <a:off x="523550" y="5573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Идеята</a:t>
            </a:r>
            <a:endParaRPr/>
          </a:p>
        </p:txBody>
      </p:sp>
      <p:sp>
        <p:nvSpPr>
          <p:cNvPr id="146" name="Google Shape;146;p15"/>
          <p:cNvSpPr txBox="1"/>
          <p:nvPr/>
        </p:nvSpPr>
        <p:spPr>
          <a:xfrm>
            <a:off x="523550" y="1182425"/>
            <a:ext cx="4538700" cy="30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Да се създаде база данни предназначена за организацията на верига магазини, която да носи информация за отделни локации, за наличната стока, за служителите и клиентите на супермаркета, както и за преноса на продукти от складове. 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600">
                <a:latin typeface="Calibri"/>
                <a:ea typeface="Calibri"/>
                <a:cs typeface="Calibri"/>
                <a:sym typeface="Calibri"/>
              </a:rPr>
              <a:t>Целтта ѝ е улесненото поддържане на стоката и ефективното управление на пратки между складове и магазини, както и запазването на данни на често пазаруващи клиенти за по-добро обслужване и възможност за по-големи печалби.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5434000" y="1217550"/>
            <a:ext cx="3162900" cy="3162900"/>
          </a:xfrm>
          <a:prstGeom prst="flowChartSummingJunction">
            <a:avLst/>
          </a:prstGeom>
          <a:solidFill>
            <a:srgbClr val="0070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6475900" y="2259450"/>
            <a:ext cx="1079100" cy="1079100"/>
          </a:xfrm>
          <a:prstGeom prst="ellipse">
            <a:avLst/>
          </a:prstGeom>
          <a:solidFill>
            <a:srgbClr val="C4C7C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6320800" y="2477550"/>
            <a:ext cx="13893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29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МАГАЗИН</a:t>
            </a:r>
            <a:endParaRPr sz="29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6320800" y="1511975"/>
            <a:ext cx="13893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29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СЛУЖИТЕЛ</a:t>
            </a:r>
            <a:endParaRPr sz="29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6354950" y="3489725"/>
            <a:ext cx="13893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29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КЛИЕНТ</a:t>
            </a:r>
            <a:endParaRPr sz="29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5258425" y="2500850"/>
            <a:ext cx="13893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29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СКЛАД</a:t>
            </a:r>
            <a:endParaRPr sz="29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7369200" y="2500850"/>
            <a:ext cx="13893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29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ПРОДУКТ</a:t>
            </a:r>
            <a:endParaRPr sz="29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>
            <a:spLocks noGrp="1"/>
          </p:cNvSpPr>
          <p:nvPr>
            <p:ph type="title"/>
          </p:nvPr>
        </p:nvSpPr>
        <p:spPr>
          <a:xfrm>
            <a:off x="523550" y="542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Етапи на разработка</a:t>
            </a:r>
            <a:endParaRPr/>
          </a:p>
        </p:txBody>
      </p:sp>
      <p:sp>
        <p:nvSpPr>
          <p:cNvPr id="159" name="Google Shape;159;p16"/>
          <p:cNvSpPr txBox="1"/>
          <p:nvPr/>
        </p:nvSpPr>
        <p:spPr>
          <a:xfrm>
            <a:off x="567900" y="1322825"/>
            <a:ext cx="4004100" cy="30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Започнахме с проектирането на връзките между таблиците и подходящи за тях полета. Последва създаването им чрез SQL заявки, като запълването със стойности на повечето таблици бе извършено с помощта на изкуствен интелект 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4788775" y="1825503"/>
            <a:ext cx="774600" cy="720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4788775" y="2953704"/>
            <a:ext cx="774600" cy="720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5900464" y="2419139"/>
            <a:ext cx="774600" cy="720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6977223" y="3314130"/>
            <a:ext cx="774600" cy="720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6901023" y="1596250"/>
            <a:ext cx="774600" cy="720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7962150" y="1544613"/>
            <a:ext cx="774600" cy="720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8003550" y="2641655"/>
            <a:ext cx="774600" cy="720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5638625" y="3182675"/>
            <a:ext cx="630600" cy="449400"/>
          </a:xfrm>
          <a:prstGeom prst="leftUpArrow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6"/>
          <p:cNvSpPr/>
          <p:nvPr/>
        </p:nvSpPr>
        <p:spPr>
          <a:xfrm rot="-5400000">
            <a:off x="5697350" y="1836525"/>
            <a:ext cx="449400" cy="630600"/>
          </a:xfrm>
          <a:prstGeom prst="leftUpArrow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6"/>
          <p:cNvSpPr/>
          <p:nvPr/>
        </p:nvSpPr>
        <p:spPr>
          <a:xfrm rot="5400000" flipH="1">
            <a:off x="6344488" y="1836525"/>
            <a:ext cx="449400" cy="630600"/>
          </a:xfrm>
          <a:prstGeom prst="leftUpArrow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6"/>
          <p:cNvSpPr/>
          <p:nvPr/>
        </p:nvSpPr>
        <p:spPr>
          <a:xfrm flipH="1">
            <a:off x="6307925" y="3182675"/>
            <a:ext cx="630600" cy="449400"/>
          </a:xfrm>
          <a:prstGeom prst="leftUpArrow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7790525" y="3399450"/>
            <a:ext cx="630600" cy="635700"/>
          </a:xfrm>
          <a:prstGeom prst="leftUpArrow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8234850" y="2283938"/>
            <a:ext cx="229200" cy="3393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6"/>
          <p:cNvSpPr/>
          <p:nvPr/>
        </p:nvSpPr>
        <p:spPr>
          <a:xfrm rot="-5400000">
            <a:off x="7713650" y="1839050"/>
            <a:ext cx="229200" cy="3147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249" y="629050"/>
            <a:ext cx="6686400" cy="39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687" y="355600"/>
            <a:ext cx="6786626" cy="4432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 idx="4294967295"/>
          </p:nvPr>
        </p:nvSpPr>
        <p:spPr>
          <a:xfrm>
            <a:off x="523550" y="5573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Структура на базата данни</a:t>
            </a:r>
            <a:endParaRPr dirty="0"/>
          </a:p>
        </p:txBody>
      </p:sp>
      <p:sp>
        <p:nvSpPr>
          <p:cNvPr id="146" name="Google Shape;146;p15"/>
          <p:cNvSpPr txBox="1"/>
          <p:nvPr/>
        </p:nvSpPr>
        <p:spPr>
          <a:xfrm>
            <a:off x="523551" y="1182425"/>
            <a:ext cx="3907086" cy="30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 i="1" dirty="0"/>
              <a:t>Таблица </a:t>
            </a:r>
            <a:r>
              <a:rPr lang="bg-BG" b="1" dirty="0" smtClean="0"/>
              <a:t>Store</a:t>
            </a:r>
            <a:r>
              <a:rPr lang="en-US" b="1" dirty="0"/>
              <a:t>s</a:t>
            </a:r>
            <a:r>
              <a:rPr lang="en-US" b="1" dirty="0" smtClean="0">
                <a:latin typeface="Brush Script MT" panose="03060802040406070304" pitchFamily="66" charset="0"/>
              </a:rPr>
              <a:t> </a:t>
            </a:r>
            <a:r>
              <a:rPr lang="bg-BG" b="1" dirty="0"/>
              <a:t>(Магазини)</a:t>
            </a:r>
            <a:endParaRPr lang="en-US" dirty="0">
              <a:latin typeface="Brush Script MT" panose="030608020404060703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bg-BG" sz="1600" dirty="0" smtClean="0">
                <a:latin typeface="Calibri"/>
                <a:ea typeface="Calibri"/>
                <a:cs typeface="Calibri"/>
                <a:sym typeface="Calibri"/>
              </a:rPr>
              <a:t>Представя отделните магазини и информацията за физическите им характеристики (локация и площ),  годишна печалба и седмична посещаемост.</a:t>
            </a:r>
          </a:p>
          <a:p>
            <a:endParaRPr lang="bg-BG" sz="16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bg-BG" i="1" dirty="0"/>
              <a:t>Таблица </a:t>
            </a:r>
            <a:r>
              <a:rPr lang="en-US" b="1" dirty="0"/>
              <a:t>Employees </a:t>
            </a:r>
            <a:r>
              <a:rPr lang="bg-BG" b="1" dirty="0"/>
              <a:t>(Служители)</a:t>
            </a:r>
            <a:endParaRPr lang="en-US" dirty="0"/>
          </a:p>
          <a:p>
            <a:endParaRPr lang="bg-BG" sz="1700" dirty="0" smtClean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bg-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Съхранява личните данни на служителите, заплатата и позицията им в корперацията.</a:t>
            </a:r>
            <a:endParaRPr sz="17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6320800" y="1511975"/>
            <a:ext cx="13893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29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СЛУЖИТЕЛ</a:t>
            </a:r>
            <a:endParaRPr sz="29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6354950" y="3489725"/>
            <a:ext cx="13893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29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КЛИЕНТ</a:t>
            </a:r>
            <a:endParaRPr sz="29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7369200" y="2500850"/>
            <a:ext cx="13893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29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ПРОДУКТ</a:t>
            </a:r>
            <a:endParaRPr sz="29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537" y="1169478"/>
            <a:ext cx="4407525" cy="16528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560" y="3054187"/>
            <a:ext cx="4315477" cy="151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57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 idx="4294967295"/>
          </p:nvPr>
        </p:nvSpPr>
        <p:spPr>
          <a:xfrm>
            <a:off x="523550" y="5573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Структура на базата данни</a:t>
            </a:r>
            <a:endParaRPr dirty="0"/>
          </a:p>
        </p:txBody>
      </p:sp>
      <p:sp>
        <p:nvSpPr>
          <p:cNvPr id="146" name="Google Shape;146;p15"/>
          <p:cNvSpPr txBox="1"/>
          <p:nvPr/>
        </p:nvSpPr>
        <p:spPr>
          <a:xfrm>
            <a:off x="523551" y="1182425"/>
            <a:ext cx="3907086" cy="30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 i="1" dirty="0" smtClean="0"/>
              <a:t>Таблица </a:t>
            </a:r>
            <a:r>
              <a:rPr lang="en-US" b="1" dirty="0" smtClean="0"/>
              <a:t>Customers </a:t>
            </a:r>
            <a:r>
              <a:rPr lang="bg-BG" b="1" dirty="0" smtClean="0"/>
              <a:t>(Клиенти)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bg-BG" sz="1600" dirty="0" smtClean="0">
                <a:latin typeface="Calibri"/>
                <a:ea typeface="Calibri"/>
                <a:cs typeface="Calibri"/>
                <a:sym typeface="Calibri"/>
              </a:rPr>
              <a:t>Дава информация за редовни клиенти, последното им посещаване и последно закупени продукти</a:t>
            </a:r>
          </a:p>
          <a:p>
            <a:endParaRPr lang="bg-BG" sz="1600" dirty="0" smtClean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bg-BG" i="1" dirty="0" smtClean="0"/>
              <a:t>Таблица </a:t>
            </a:r>
            <a:r>
              <a:rPr lang="en-US" b="1" dirty="0" smtClean="0"/>
              <a:t>Inventory </a:t>
            </a:r>
            <a:r>
              <a:rPr lang="bg-BG" b="1" dirty="0" smtClean="0"/>
              <a:t>(Склад)</a:t>
            </a:r>
          </a:p>
          <a:p>
            <a:endParaRPr lang="bg-BG" sz="1700" b="1" dirty="0" smtClean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bg-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Представя инвентара на склад, броя и вида на наличните продукти</a:t>
            </a:r>
          </a:p>
        </p:txBody>
      </p:sp>
      <p:sp>
        <p:nvSpPr>
          <p:cNvPr id="150" name="Google Shape;150;p15"/>
          <p:cNvSpPr txBox="1"/>
          <p:nvPr/>
        </p:nvSpPr>
        <p:spPr>
          <a:xfrm>
            <a:off x="6320800" y="1511975"/>
            <a:ext cx="13893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29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СЛУЖИТЕЛ</a:t>
            </a:r>
            <a:endParaRPr sz="29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6354950" y="3489725"/>
            <a:ext cx="13893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29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КЛИЕНТ</a:t>
            </a:r>
            <a:endParaRPr sz="29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7369200" y="2500850"/>
            <a:ext cx="13893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29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ПРОДУКТ</a:t>
            </a:r>
            <a:endParaRPr sz="29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888" y="1197056"/>
            <a:ext cx="4272820" cy="15009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100" y="3128969"/>
            <a:ext cx="4404819" cy="106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40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 idx="4294967295"/>
          </p:nvPr>
        </p:nvSpPr>
        <p:spPr>
          <a:xfrm>
            <a:off x="523550" y="5573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Структура на базата данни</a:t>
            </a:r>
            <a:endParaRPr dirty="0"/>
          </a:p>
        </p:txBody>
      </p:sp>
      <p:sp>
        <p:nvSpPr>
          <p:cNvPr id="146" name="Google Shape;146;p15"/>
          <p:cNvSpPr txBox="1"/>
          <p:nvPr/>
        </p:nvSpPr>
        <p:spPr>
          <a:xfrm>
            <a:off x="523551" y="1182425"/>
            <a:ext cx="3907086" cy="30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 i="1" dirty="0"/>
              <a:t>Таблица </a:t>
            </a:r>
            <a:r>
              <a:rPr lang="en-US" b="1" dirty="0"/>
              <a:t>ProductTypes </a:t>
            </a:r>
            <a:r>
              <a:rPr lang="bg-BG" b="1" dirty="0"/>
              <a:t>(Видове продукти)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bg-BG" sz="1600" dirty="0" smtClean="0">
                <a:latin typeface="Calibri"/>
                <a:ea typeface="Calibri"/>
                <a:cs typeface="Calibri"/>
                <a:sym typeface="Calibri"/>
              </a:rPr>
              <a:t>Видовете продукти, които могат да се намират в склад или в зареден магазин</a:t>
            </a:r>
          </a:p>
          <a:p>
            <a:endParaRPr lang="bg-BG" sz="16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bg-BG" i="1" dirty="0"/>
              <a:t>Таблица </a:t>
            </a:r>
            <a:r>
              <a:rPr lang="en-US" b="1" dirty="0"/>
              <a:t>Items </a:t>
            </a:r>
            <a:r>
              <a:rPr lang="bg-BG" b="1" dirty="0"/>
              <a:t>(Налична стока)</a:t>
            </a:r>
            <a:endParaRPr lang="en-US" dirty="0"/>
          </a:p>
          <a:p>
            <a:endParaRPr lang="bg-BG" sz="17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bg-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Включва продуктите, които са налични в някой магазин, информация за продажбите и цената. Използва връзка „много с много“</a:t>
            </a:r>
            <a:endParaRPr lang="bg-BG" sz="1700" dirty="0" smtClean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6320800" y="1511975"/>
            <a:ext cx="13893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29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СЛУЖИТЕЛ</a:t>
            </a:r>
            <a:endParaRPr sz="29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6354950" y="3489725"/>
            <a:ext cx="13893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29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КЛИЕНТ</a:t>
            </a:r>
            <a:endParaRPr sz="29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7369200" y="2500850"/>
            <a:ext cx="13893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29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ПРОДУКТ</a:t>
            </a:r>
            <a:endParaRPr sz="29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0" y="1363572"/>
            <a:ext cx="4303218" cy="7765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007" y="2342858"/>
            <a:ext cx="4303734" cy="201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56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 idx="4294967295"/>
          </p:nvPr>
        </p:nvSpPr>
        <p:spPr>
          <a:xfrm>
            <a:off x="523550" y="5573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Структура на базата данни</a:t>
            </a:r>
            <a:endParaRPr dirty="0"/>
          </a:p>
        </p:txBody>
      </p:sp>
      <p:sp>
        <p:nvSpPr>
          <p:cNvPr id="146" name="Google Shape;146;p15"/>
          <p:cNvSpPr txBox="1"/>
          <p:nvPr/>
        </p:nvSpPr>
        <p:spPr>
          <a:xfrm>
            <a:off x="523551" y="1766625"/>
            <a:ext cx="3907086" cy="30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 i="1" dirty="0"/>
              <a:t>Таблица </a:t>
            </a:r>
            <a:r>
              <a:rPr lang="en-US" b="1" dirty="0"/>
              <a:t>Shipments </a:t>
            </a:r>
            <a:r>
              <a:rPr lang="bg-BG" b="1" dirty="0"/>
              <a:t>(Пратки)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bg-BG" sz="1600" dirty="0" smtClean="0">
                <a:latin typeface="Calibri"/>
                <a:ea typeface="Calibri"/>
                <a:cs typeface="Calibri"/>
                <a:sym typeface="Calibri"/>
              </a:rPr>
              <a:t>Включва данни за превоза на стока от складове към магазини. Също използва връзка „много с много“</a:t>
            </a:r>
            <a:endParaRPr lang="bg-BG" sz="1700" dirty="0" smtClean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6320800" y="2096175"/>
            <a:ext cx="13893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29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СЛУЖИТЕЛ</a:t>
            </a:r>
            <a:endParaRPr sz="29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6354950" y="3489725"/>
            <a:ext cx="13893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29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КЛИЕНТ</a:t>
            </a:r>
            <a:endParaRPr sz="29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7369200" y="3085050"/>
            <a:ext cx="13893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29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ПРОДУКТ</a:t>
            </a:r>
            <a:endParaRPr sz="29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809" y="1778675"/>
            <a:ext cx="4429691" cy="152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9726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351</Words>
  <Application>Microsoft Office PowerPoint</Application>
  <PresentationFormat>On-screen Show (16:9)</PresentationFormat>
  <Paragraphs>66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Impact</vt:lpstr>
      <vt:lpstr>Arial</vt:lpstr>
      <vt:lpstr>Calibri</vt:lpstr>
      <vt:lpstr>Brush Script MT</vt:lpstr>
      <vt:lpstr>Amatic SC</vt:lpstr>
      <vt:lpstr>Roboto</vt:lpstr>
      <vt:lpstr>Nunito</vt:lpstr>
      <vt:lpstr>Shift</vt:lpstr>
      <vt:lpstr>ПРОЕКТ  “БАЗА ДАННИ”</vt:lpstr>
      <vt:lpstr>Съдържание</vt:lpstr>
      <vt:lpstr>Идеята</vt:lpstr>
      <vt:lpstr>Етапи на разработка</vt:lpstr>
      <vt:lpstr>PowerPoint Presentation</vt:lpstr>
      <vt:lpstr>Структура на базата данни</vt:lpstr>
      <vt:lpstr>Структура на базата данни</vt:lpstr>
      <vt:lpstr>Структура на базата данни</vt:lpstr>
      <vt:lpstr>Структура на базата данни</vt:lpstr>
      <vt:lpstr>Етапи на разработка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 “БАЗА ДАННИ”</dc:title>
  <dc:creator>wewe</dc:creator>
  <cp:lastModifiedBy>Student</cp:lastModifiedBy>
  <cp:revision>13</cp:revision>
  <dcterms:modified xsi:type="dcterms:W3CDTF">2025-02-08T13:14:24Z</dcterms:modified>
</cp:coreProperties>
</file>