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rush Script MT" panose="03060802040406070304" pitchFamily="66" charset="0"/>
      <p:italic r:id="rId18"/>
    </p:embeddedFont>
    <p:embeddedFont>
      <p:font typeface="Amatic SC" panose="020B0604020202020204" charset="-79"/>
      <p:regular r:id="rId19"/>
      <p:bold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Nunito" panose="020B0604020202020204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698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f74e34dc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f74e34dc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f74e34dc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f74e34dc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f74e34dc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f74e34dc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f74e34dc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f74e34dc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00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044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99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ПРОЕКТ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“БАЗА ДАННИ”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Георги Илиев и Валентин Берберов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523550" y="542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Етапи на разработка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567900" y="1130300"/>
            <a:ext cx="7915800" cy="3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Следващата задача бе изготвянето на заявки, с които да се покажат възможностите на изработената база данни. 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Те са: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" sz="17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Извеждане на м</a:t>
            </a:r>
            <a:r>
              <a:rPr lang="ru-RU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агазини 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с над </a:t>
            </a:r>
            <a:r>
              <a:rPr lang="ru-RU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900 000 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лв. </a:t>
            </a:r>
            <a:r>
              <a:rPr lang="ru-RU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приход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bg-BG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Всички продукти от </a:t>
            </a:r>
            <a:r>
              <a:rPr lang="bg-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един магазин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Всички продукти с цена над </a:t>
            </a:r>
            <a:r>
              <a:rPr lang="ru-RU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зададена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bg-BG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Сортиране по цена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Стойност на всички продукти в магазин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Среден седмичен доход на магазин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Извличане на продукт с най-висока наличност в магазин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ru-RU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Купуване на продукт от клиент</a:t>
            </a: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9. Поръчване на продукт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10. Информация за последната покупка на клиент</a:t>
            </a: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493275" y="2800825"/>
            <a:ext cx="1079100" cy="1079100"/>
          </a:xfrm>
          <a:prstGeom prst="ellipse">
            <a:avLst/>
          </a:prstGeom>
          <a:solidFill>
            <a:srgbClr val="C2A0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55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3962463" y="2800825"/>
            <a:ext cx="1079100" cy="1079100"/>
          </a:xfrm>
          <a:prstGeom prst="ellipse">
            <a:avLst/>
          </a:prstGeom>
          <a:solidFill>
            <a:srgbClr val="2035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55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6431650" y="2800825"/>
            <a:ext cx="1079100" cy="1079100"/>
          </a:xfrm>
          <a:prstGeom prst="ellipse">
            <a:avLst/>
          </a:prstGeom>
          <a:solidFill>
            <a:srgbClr val="C4C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55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279075" y="2246550"/>
            <a:ext cx="15075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Идея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3354726" y="2246550"/>
            <a:ext cx="23628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Проектиране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936550" y="2277900"/>
            <a:ext cx="21357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Разработка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0" y="1182425"/>
            <a:ext cx="45387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Да се създаде база данни предназначена за организацията на верига магазини, която да носи информация за отделни локации, за наличната стока, за служителите и клиентите на супермаркета, както и за преноса на продукти от складове. 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600">
                <a:latin typeface="Calibri"/>
                <a:ea typeface="Calibri"/>
                <a:cs typeface="Calibri"/>
                <a:sym typeface="Calibri"/>
              </a:rPr>
              <a:t>Целтта ѝ е улесненото поддържане на стоката и ефективното управление на пратки между складове и магазини, както и запазването на данни на често пазаруващи клиенти за по-добро обслужване и възможност за по-големи печалби.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434000" y="1217550"/>
            <a:ext cx="3162900" cy="3162900"/>
          </a:xfrm>
          <a:prstGeom prst="flowChartSummingJunction">
            <a:avLst/>
          </a:prstGeom>
          <a:solidFill>
            <a:srgbClr val="0070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475900" y="2259450"/>
            <a:ext cx="1079100" cy="1079100"/>
          </a:xfrm>
          <a:prstGeom prst="ellipse">
            <a:avLst/>
          </a:prstGeom>
          <a:solidFill>
            <a:srgbClr val="C4C7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320800" y="24775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МАГАЗИН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15119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258425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СКЛАД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523550" y="542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Етапи на разработка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567900" y="1322825"/>
            <a:ext cx="40041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Започнахме с проектирането на връзките между таблиците и подходящи за тях полета. Последва създаването им чрез SQL заявки, като запълването със стойности на повечето таблици бе извършено с помощта на изкуствен интелект 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788775" y="1825503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788775" y="2953704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900464" y="2419139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977223" y="3314130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6901023" y="1596250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962150" y="1544613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8003550" y="2641655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638625" y="3182675"/>
            <a:ext cx="630600" cy="4494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 rot="-5400000">
            <a:off x="5697350" y="1836525"/>
            <a:ext cx="449400" cy="6306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 rot="5400000" flipH="1">
            <a:off x="6344488" y="1836525"/>
            <a:ext cx="449400" cy="6306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 flipH="1">
            <a:off x="6307925" y="3182675"/>
            <a:ext cx="630600" cy="4494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790525" y="3399450"/>
            <a:ext cx="630600" cy="6357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8234850" y="2283938"/>
            <a:ext cx="229200" cy="339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 rot="-5400000">
            <a:off x="7713650" y="1839050"/>
            <a:ext cx="229200" cy="314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49" y="629050"/>
            <a:ext cx="6686400" cy="39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687" y="355600"/>
            <a:ext cx="6786626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Структура на базата данни</a:t>
            </a:r>
            <a:endParaRPr dirty="0"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1" y="1182425"/>
            <a:ext cx="3907086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i="1" dirty="0"/>
              <a:t>Таблица </a:t>
            </a:r>
            <a:r>
              <a:rPr lang="bg-BG" b="1" dirty="0" smtClean="0"/>
              <a:t>Store</a:t>
            </a:r>
            <a:r>
              <a:rPr lang="en-US" b="1" dirty="0"/>
              <a:t>s</a:t>
            </a:r>
            <a:r>
              <a:rPr lang="en-US" b="1" dirty="0" smtClean="0">
                <a:latin typeface="Brush Script MT" panose="03060802040406070304" pitchFamily="66" charset="0"/>
              </a:rPr>
              <a:t> </a:t>
            </a:r>
            <a:r>
              <a:rPr lang="bg-BG" b="1" dirty="0"/>
              <a:t>(Магазини)</a:t>
            </a:r>
            <a:endParaRPr lang="en-US" dirty="0">
              <a:latin typeface="Brush Script MT" panose="030608020404060703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600" dirty="0" smtClean="0">
                <a:latin typeface="Calibri"/>
                <a:ea typeface="Calibri"/>
                <a:cs typeface="Calibri"/>
                <a:sym typeface="Calibri"/>
              </a:rPr>
              <a:t>Представя отделните магазини и информацията за физическите им характеристики (локация и площ),  годишна печалба и седмична посещаемост.</a:t>
            </a:r>
          </a:p>
          <a:p>
            <a:endParaRPr lang="bg-BG"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i="1" dirty="0"/>
              <a:t>Таблица </a:t>
            </a:r>
            <a:r>
              <a:rPr lang="en-US" b="1" dirty="0"/>
              <a:t>Employees </a:t>
            </a:r>
            <a:r>
              <a:rPr lang="bg-BG" b="1" dirty="0"/>
              <a:t>(Служители)</a:t>
            </a:r>
            <a:endParaRPr lang="en-US" dirty="0"/>
          </a:p>
          <a:p>
            <a:endParaRPr lang="bg-BG" sz="17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Съхранява личните данни на служителите, заплатата и позицията им в корперацията.</a:t>
            </a: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15119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37" y="1169478"/>
            <a:ext cx="4407525" cy="1652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560" y="3054187"/>
            <a:ext cx="4315477" cy="15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5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Структура на базата данни</a:t>
            </a:r>
            <a:endParaRPr dirty="0"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1" y="1182425"/>
            <a:ext cx="3907086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i="1" dirty="0" smtClean="0"/>
              <a:t>Таблица </a:t>
            </a:r>
            <a:r>
              <a:rPr lang="en-US" b="1" dirty="0" smtClean="0"/>
              <a:t>Customers </a:t>
            </a:r>
            <a:r>
              <a:rPr lang="bg-BG" b="1" dirty="0" smtClean="0"/>
              <a:t>(Клиенти)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600" dirty="0" smtClean="0">
                <a:latin typeface="Calibri"/>
                <a:ea typeface="Calibri"/>
                <a:cs typeface="Calibri"/>
                <a:sym typeface="Calibri"/>
              </a:rPr>
              <a:t>Дава информация за редовни клиенти, последното им посещаване и последно закупени продукти</a:t>
            </a:r>
          </a:p>
          <a:p>
            <a:endParaRPr lang="bg-BG" sz="16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i="1" dirty="0" smtClean="0"/>
              <a:t>Таблица </a:t>
            </a:r>
            <a:r>
              <a:rPr lang="en-US" b="1" dirty="0" smtClean="0"/>
              <a:t>Inventory </a:t>
            </a:r>
            <a:r>
              <a:rPr lang="bg-BG" b="1" dirty="0" smtClean="0"/>
              <a:t>(Склад)</a:t>
            </a:r>
          </a:p>
          <a:p>
            <a:endParaRPr lang="bg-BG" sz="1700" b="1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Представя инвентара на склад, броя и вида на наличните продукти</a:t>
            </a: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15119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88" y="1197056"/>
            <a:ext cx="4272820" cy="1500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0" y="3128969"/>
            <a:ext cx="4404819" cy="10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Структура на базата данни</a:t>
            </a:r>
            <a:endParaRPr dirty="0"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1" y="1182425"/>
            <a:ext cx="3907086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i="1" dirty="0"/>
              <a:t>Таблица </a:t>
            </a:r>
            <a:r>
              <a:rPr lang="en-US" b="1" dirty="0"/>
              <a:t>ProductTypes </a:t>
            </a:r>
            <a:r>
              <a:rPr lang="bg-BG" b="1" dirty="0"/>
              <a:t>(Видове продукти)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600" dirty="0" smtClean="0">
                <a:latin typeface="Calibri"/>
                <a:ea typeface="Calibri"/>
                <a:cs typeface="Calibri"/>
                <a:sym typeface="Calibri"/>
              </a:rPr>
              <a:t>Видовете продукти, които могат да се намират в склад или в зареден магазин</a:t>
            </a:r>
          </a:p>
          <a:p>
            <a:endParaRPr lang="bg-BG"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i="1" dirty="0"/>
              <a:t>Таблица </a:t>
            </a:r>
            <a:r>
              <a:rPr lang="en-US" b="1" dirty="0"/>
              <a:t>Items </a:t>
            </a:r>
            <a:r>
              <a:rPr lang="bg-BG" b="1" dirty="0"/>
              <a:t>(Налична стока)</a:t>
            </a:r>
            <a:endParaRPr lang="en-US" dirty="0"/>
          </a:p>
          <a:p>
            <a:endParaRPr lang="bg-BG" sz="17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7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Включва продуктите, които са налични в някой магазин, информация за продажбите и цената. Използва връзка „много с много“</a:t>
            </a:r>
            <a:endParaRPr lang="bg-BG" sz="17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15119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363572"/>
            <a:ext cx="4303218" cy="7765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007" y="2342858"/>
            <a:ext cx="4303734" cy="20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Структура на базата данни</a:t>
            </a:r>
            <a:endParaRPr dirty="0"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1" y="1766625"/>
            <a:ext cx="3907086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i="1" dirty="0"/>
              <a:t>Таблица </a:t>
            </a:r>
            <a:r>
              <a:rPr lang="en-US" b="1" dirty="0"/>
              <a:t>Shipments </a:t>
            </a:r>
            <a:r>
              <a:rPr lang="bg-BG" b="1" dirty="0"/>
              <a:t>(Пратки)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1600" dirty="0" smtClean="0">
                <a:latin typeface="Calibri"/>
                <a:ea typeface="Calibri"/>
                <a:cs typeface="Calibri"/>
                <a:sym typeface="Calibri"/>
              </a:rPr>
              <a:t>Включва данни за превоза на стока от складове към магазини. Също използва връзка „много с много“</a:t>
            </a:r>
            <a:endParaRPr lang="bg-BG" sz="17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20961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30850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09" y="1778675"/>
            <a:ext cx="4429691" cy="152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726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351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Impact</vt:lpstr>
      <vt:lpstr>Arial</vt:lpstr>
      <vt:lpstr>Calibri</vt:lpstr>
      <vt:lpstr>Brush Script MT</vt:lpstr>
      <vt:lpstr>Amatic SC</vt:lpstr>
      <vt:lpstr>Roboto</vt:lpstr>
      <vt:lpstr>Nunito</vt:lpstr>
      <vt:lpstr>Shift</vt:lpstr>
      <vt:lpstr>ПРОЕКТ  “БАЗА ДАННИ”</vt:lpstr>
      <vt:lpstr>Съдържание</vt:lpstr>
      <vt:lpstr>Идеята</vt:lpstr>
      <vt:lpstr>Етапи на разработка</vt:lpstr>
      <vt:lpstr>PowerPoint Presentation</vt:lpstr>
      <vt:lpstr>Структура на базата данни</vt:lpstr>
      <vt:lpstr>Структура на базата данни</vt:lpstr>
      <vt:lpstr>Структура на базата данни</vt:lpstr>
      <vt:lpstr>Структура на базата данни</vt:lpstr>
      <vt:lpstr>Етапи на разработка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“БАЗА ДАННИ”</dc:title>
  <dc:creator>wewe</dc:creator>
  <cp:lastModifiedBy>Student</cp:lastModifiedBy>
  <cp:revision>13</cp:revision>
  <dcterms:modified xsi:type="dcterms:W3CDTF">2025-02-08T13:08:59Z</dcterms:modified>
</cp:coreProperties>
</file>