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4"/>
    <p:restoredTop sz="94796"/>
  </p:normalViewPr>
  <p:slideViewPr>
    <p:cSldViewPr snapToGrid="0">
      <p:cViewPr>
        <p:scale>
          <a:sx n="150" d="100"/>
          <a:sy n="150" d="100"/>
        </p:scale>
        <p:origin x="144" y="-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E0B0B-EA7D-07E5-4B9C-3DDC36569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A9098D-23A3-45AD-4533-DB96EB70B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31742-6021-EE09-7640-DA8F19F77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4CD26-D99A-BB43-9442-35E3D40A26A1}" type="datetimeFigureOut">
              <a:rPr lang="en-FR" smtClean="0"/>
              <a:t>03/03/2025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3B67F-FDAF-F01C-6310-DF1EC559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6A210-CBA2-804D-D8D6-CF3F82A0C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E865-220D-6D4A-A6CA-FA35C1E6A77E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396923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4B28B-9468-B2E3-CDC6-F32B8D07F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0FF96-730A-954D-15D1-2A89C8D7D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358FE-C264-B58B-C525-BA7981A52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4CD26-D99A-BB43-9442-35E3D40A26A1}" type="datetimeFigureOut">
              <a:rPr lang="en-FR" smtClean="0"/>
              <a:t>03/03/2025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043EA-B47E-8A20-718C-73F83B6D9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058A2-6EED-A073-8F18-767DB444A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E865-220D-6D4A-A6CA-FA35C1E6A77E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638860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2C15AE-C61E-DD7F-2993-3915992F79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A4172-8975-C1EB-FBB3-A624E4A8C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C6743-C883-E8BD-16A5-DA2993E78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4CD26-D99A-BB43-9442-35E3D40A26A1}" type="datetimeFigureOut">
              <a:rPr lang="en-FR" smtClean="0"/>
              <a:t>03/03/2025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E84B5-BE56-4F3E-EBBE-2C5B75105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06A2A-D4B1-1F4B-7659-AE61D767E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E865-220D-6D4A-A6CA-FA35C1E6A77E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00259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0250D-B8F7-22B8-E6AF-21E0DB058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CC2CA-D980-DD0F-4C37-EE8021A8E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BFC46-F7E8-6793-77D6-AF5075C00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4CD26-D99A-BB43-9442-35E3D40A26A1}" type="datetimeFigureOut">
              <a:rPr lang="en-FR" smtClean="0"/>
              <a:t>03/03/2025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99FA0-46F3-18BD-E0B3-B861223D4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29D3C-DC55-E6E7-39BA-BC5592B12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E865-220D-6D4A-A6CA-FA35C1E6A77E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02573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EE9BE-1AE9-6279-7C73-2E491FBAC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D5609-1127-DCA5-9E3D-9BCE48755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2C864-BAB5-BF52-42F8-9CBB31D9B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4CD26-D99A-BB43-9442-35E3D40A26A1}" type="datetimeFigureOut">
              <a:rPr lang="en-FR" smtClean="0"/>
              <a:t>03/03/2025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50916-9975-07D9-B066-DAF082B3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8CC45-1677-A8D3-02E8-FD0C14832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E865-220D-6D4A-A6CA-FA35C1E6A77E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551088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7C390-BB98-4EA3-B84C-71F073AD0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CDE8C-4088-2793-B6D3-916352D79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F1966D-FB34-5A3A-9D59-A3E21AE41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F81C5-7879-CB07-F3F5-D932D0C0C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4CD26-D99A-BB43-9442-35E3D40A26A1}" type="datetimeFigureOut">
              <a:rPr lang="en-FR" smtClean="0"/>
              <a:t>03/03/2025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8FD49-8B52-C870-F0EE-939B888B2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FAFDA-1A51-27F2-A012-1EC322EAE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E865-220D-6D4A-A6CA-FA35C1E6A77E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206351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BD25F-9DF1-B6D4-295F-6AD637E52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A28E2-DD06-B4E4-C7CB-85BA8FAD8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A4D56-972B-6DBD-7EDA-130D51442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F64524-6ED6-9E99-79B2-609AFD3B25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5CA6CA-CE63-8FAE-E175-14DA3A2C95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5A46EB-DC6D-5E09-C59A-762DC0A9C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4CD26-D99A-BB43-9442-35E3D40A26A1}" type="datetimeFigureOut">
              <a:rPr lang="en-FR" smtClean="0"/>
              <a:t>03/03/2025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B70CC7-9508-7C06-61F9-7DC414992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8796C5-0B85-CBFE-5465-B2F5AE26C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E865-220D-6D4A-A6CA-FA35C1E6A77E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372092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2FA9B-031C-12A5-D2D4-F8A5E3284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6CABD9-13D1-7595-FE9F-AC9B5D0C0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4CD26-D99A-BB43-9442-35E3D40A26A1}" type="datetimeFigureOut">
              <a:rPr lang="en-FR" smtClean="0"/>
              <a:t>03/03/2025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D0E41D-17E1-0D40-68B3-3DAF0D351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A86434-989E-89BB-4207-39DAFC5DE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E865-220D-6D4A-A6CA-FA35C1E6A77E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709940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F908EC-5AC2-B443-E526-E28E9715F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4CD26-D99A-BB43-9442-35E3D40A26A1}" type="datetimeFigureOut">
              <a:rPr lang="en-FR" smtClean="0"/>
              <a:t>03/03/2025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77EF0C-BA15-4817-39FB-E2FC2FE3D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BCC7B-CC6B-FC19-0195-5A02C038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E865-220D-6D4A-A6CA-FA35C1E6A77E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05008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28E8B-6AD0-6BCE-251C-A0F25A9CA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C02E9-A5D3-215D-DE48-A8D96111F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E64BE6-C0E9-8C97-6650-BA12C7BDF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A7686-2BF9-1D1D-325A-FEB690781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4CD26-D99A-BB43-9442-35E3D40A26A1}" type="datetimeFigureOut">
              <a:rPr lang="en-FR" smtClean="0"/>
              <a:t>03/03/2025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0F10B-3048-E556-8F77-BDD678BB2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DF2C3-19DB-2354-160C-F2928D7C2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E865-220D-6D4A-A6CA-FA35C1E6A77E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64350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15E66-33EE-130E-92DD-BD94920F7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A826F9-2512-95F6-94E1-E009CDE3F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BF04AF-85E3-9004-E7AA-FA4DAADC8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118CD-CFB7-64D3-3136-08784F852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4CD26-D99A-BB43-9442-35E3D40A26A1}" type="datetimeFigureOut">
              <a:rPr lang="en-FR" smtClean="0"/>
              <a:t>03/03/2025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2F066-3E1C-311B-D640-08C8FE11F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5B0204-18E2-2389-B2B1-5B11CE860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E865-220D-6D4A-A6CA-FA35C1E6A77E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664896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348E4E-D39D-4E34-0F59-D7C87C6E8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8B82B-5CAD-0AB5-8AE4-88E3E7D6A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B3DCB-E1BF-7D08-53C5-0072530817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54CD26-D99A-BB43-9442-35E3D40A26A1}" type="datetimeFigureOut">
              <a:rPr lang="en-FR" smtClean="0"/>
              <a:t>03/03/2025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A0FBC-A718-DFAA-E4AF-A4A05D2C8C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9A474-86FD-3F7F-829E-D448B81382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6CE865-220D-6D4A-A6CA-FA35C1E6A77E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23005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3FF4A00-D6F1-DD52-16B3-57D914962A21}"/>
              </a:ext>
            </a:extLst>
          </p:cNvPr>
          <p:cNvSpPr txBox="1"/>
          <p:nvPr/>
        </p:nvSpPr>
        <p:spPr>
          <a:xfrm>
            <a:off x="864704" y="1724369"/>
            <a:ext cx="951174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Introduction</a:t>
            </a:r>
          </a:p>
          <a:p>
            <a:endParaRPr lang="en-GB" dirty="0"/>
          </a:p>
          <a:p>
            <a:pPr marL="285750" indent="-285750">
              <a:buFontTx/>
              <a:buChar char="-"/>
            </a:pPr>
            <a:r>
              <a:rPr lang="en-GB" sz="1800" dirty="0"/>
              <a:t>How active learning works</a:t>
            </a:r>
            <a:endParaRPr lang="en-GB" dirty="0"/>
          </a:p>
          <a:p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Active Learning Strategies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Application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Challenges and Considerations</a:t>
            </a:r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767FBB-39A0-DF52-E76B-4AFD4030A684}"/>
              </a:ext>
            </a:extLst>
          </p:cNvPr>
          <p:cNvSpPr txBox="1"/>
          <p:nvPr/>
        </p:nvSpPr>
        <p:spPr>
          <a:xfrm>
            <a:off x="152399" y="886962"/>
            <a:ext cx="116751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Active Learning</a:t>
            </a:r>
          </a:p>
        </p:txBody>
      </p:sp>
    </p:spTree>
    <p:extLst>
      <p:ext uri="{BB962C8B-B14F-4D97-AF65-F5344CB8AC3E}">
        <p14:creationId xmlns:p14="http://schemas.microsoft.com/office/powerpoint/2010/main" val="3269185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ll You Need to Know about Active Learning — Part 1 | by Farnaz Ghassemi  Toudeshki | Medium">
            <a:extLst>
              <a:ext uri="{FF2B5EF4-FFF2-40B4-BE49-F238E27FC236}">
                <a16:creationId xmlns:a16="http://schemas.microsoft.com/office/drawing/2014/main" id="{9EB11611-A2AD-C469-320D-93FBE377E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891" y="1397675"/>
            <a:ext cx="6816011" cy="383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23A521-B84A-13F4-2B14-1C8E29A02473}"/>
              </a:ext>
            </a:extLst>
          </p:cNvPr>
          <p:cNvSpPr txBox="1"/>
          <p:nvPr/>
        </p:nvSpPr>
        <p:spPr>
          <a:xfrm>
            <a:off x="884583" y="489397"/>
            <a:ext cx="100782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1/ Introduction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9D7C1C-6BA8-91CA-9D44-EE657DEDD4F2}"/>
              </a:ext>
            </a:extLst>
          </p:cNvPr>
          <p:cNvSpPr txBox="1"/>
          <p:nvPr/>
        </p:nvSpPr>
        <p:spPr>
          <a:xfrm>
            <a:off x="884583" y="1272283"/>
            <a:ext cx="36146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Definition</a:t>
            </a:r>
            <a:r>
              <a:rPr lang="en-GB" dirty="0"/>
              <a:t>: </a:t>
            </a:r>
          </a:p>
          <a:p>
            <a:r>
              <a:rPr lang="en-GB" dirty="0"/>
              <a:t>- Active Learning is a type of machine learning where the algorithm selects the most informative data points to be </a:t>
            </a:r>
            <a:r>
              <a:rPr lang="en-GB" dirty="0" err="1"/>
              <a:t>labeled</a:t>
            </a:r>
            <a:r>
              <a:rPr lang="en-GB" dirty="0"/>
              <a:t> by an oracle</a:t>
            </a:r>
          </a:p>
          <a:p>
            <a:endParaRPr lang="en-GB" dirty="0"/>
          </a:p>
          <a:p>
            <a:r>
              <a:rPr lang="en-GB" b="1" dirty="0"/>
              <a:t>Efficiency</a:t>
            </a:r>
            <a:r>
              <a:rPr lang="en-GB" dirty="0"/>
              <a:t>: Reduces the amount of </a:t>
            </a:r>
            <a:r>
              <a:rPr lang="en-GB" dirty="0" err="1"/>
              <a:t>labeled</a:t>
            </a:r>
            <a:r>
              <a:rPr lang="en-GB" dirty="0"/>
              <a:t> data required.</a:t>
            </a:r>
          </a:p>
          <a:p>
            <a:pPr marL="285750" indent="-285750">
              <a:buFontTx/>
              <a:buChar char="-"/>
            </a:pPr>
            <a:endParaRPr lang="en-GB" b="1" dirty="0"/>
          </a:p>
          <a:p>
            <a:r>
              <a:rPr lang="en-GB" b="1" dirty="0"/>
              <a:t>Cost-Effective</a:t>
            </a:r>
            <a:r>
              <a:rPr lang="en-GB" dirty="0"/>
              <a:t>: Minimizes </a:t>
            </a:r>
            <a:r>
              <a:rPr lang="en-GB" dirty="0" err="1"/>
              <a:t>labeling</a:t>
            </a:r>
            <a:r>
              <a:rPr lang="en-GB" dirty="0"/>
              <a:t> costs by focusing on the most informative samples.</a:t>
            </a:r>
          </a:p>
          <a:p>
            <a:pPr marL="285750" indent="-285750">
              <a:buFontTx/>
              <a:buChar char="-"/>
            </a:pPr>
            <a:endParaRPr lang="en-GB" b="1" dirty="0"/>
          </a:p>
          <a:p>
            <a:r>
              <a:rPr lang="en-GB" b="1" dirty="0"/>
              <a:t>Performance</a:t>
            </a:r>
            <a:r>
              <a:rPr lang="en-GB" dirty="0"/>
              <a:t>: Can achieve higher accuracy with less data.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554159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Understand Active Learning: An Interactive Visualization Panel | by Andy  Wang | Towards Data Science">
            <a:extLst>
              <a:ext uri="{FF2B5EF4-FFF2-40B4-BE49-F238E27FC236}">
                <a16:creationId xmlns:a16="http://schemas.microsoft.com/office/drawing/2014/main" id="{A26CF9EF-92BB-BF76-F3C8-3C1B761FD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14500"/>
            <a:ext cx="5787231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ntroduction to Active Learning. What is Active Learning? | by Michelle  Zhao | Towards Data Science">
            <a:extLst>
              <a:ext uri="{FF2B5EF4-FFF2-40B4-BE49-F238E27FC236}">
                <a16:creationId xmlns:a16="http://schemas.microsoft.com/office/drawing/2014/main" id="{7336EB8C-9EB7-9C5D-D76B-2BE1A00BE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4" y="1714500"/>
            <a:ext cx="5993606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B79ABF-52DA-B694-CE82-7A8B947B52B2}"/>
              </a:ext>
            </a:extLst>
          </p:cNvPr>
          <p:cNvSpPr txBox="1"/>
          <p:nvPr/>
        </p:nvSpPr>
        <p:spPr>
          <a:xfrm>
            <a:off x="884583" y="489397"/>
            <a:ext cx="100782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2/ How active learning works</a:t>
            </a:r>
          </a:p>
        </p:txBody>
      </p:sp>
    </p:spTree>
    <p:extLst>
      <p:ext uri="{BB962C8B-B14F-4D97-AF65-F5344CB8AC3E}">
        <p14:creationId xmlns:p14="http://schemas.microsoft.com/office/powerpoint/2010/main" val="657850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B79ABF-52DA-B694-CE82-7A8B947B52B2}"/>
              </a:ext>
            </a:extLst>
          </p:cNvPr>
          <p:cNvSpPr txBox="1"/>
          <p:nvPr/>
        </p:nvSpPr>
        <p:spPr>
          <a:xfrm>
            <a:off x="884583" y="489397"/>
            <a:ext cx="100782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/>
              <a:t>3/ Active learning strategies</a:t>
            </a:r>
            <a:endParaRPr lang="en-GB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E3EF5D-21AC-AA3D-749E-C40D7A09C818}"/>
              </a:ext>
            </a:extLst>
          </p:cNvPr>
          <p:cNvSpPr txBox="1"/>
          <p:nvPr/>
        </p:nvSpPr>
        <p:spPr>
          <a:xfrm>
            <a:off x="460237" y="1445342"/>
            <a:ext cx="93496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GB" b="1" dirty="0"/>
              <a:t>Uncertainty Sampling</a:t>
            </a:r>
            <a:r>
              <a:rPr lang="en-GB" dirty="0"/>
              <a:t>: Selects data points where the model is least certain</a:t>
            </a:r>
          </a:p>
          <a:p>
            <a:pPr marL="285750" indent="-285750">
              <a:buFontTx/>
              <a:buChar char="-"/>
            </a:pPr>
            <a:r>
              <a:rPr lang="en-GB" b="1" dirty="0"/>
              <a:t>Query by Committee</a:t>
            </a:r>
            <a:r>
              <a:rPr lang="en-GB" dirty="0"/>
              <a:t>: Uses multiple models to vote on the most uncertain data</a:t>
            </a:r>
            <a:endParaRPr lang="en-FR" dirty="0"/>
          </a:p>
        </p:txBody>
      </p:sp>
      <p:pic>
        <p:nvPicPr>
          <p:cNvPr id="6" name="Picture 5" descr="A screenshot of a math test&#10;&#10;Description automatically generated">
            <a:extLst>
              <a:ext uri="{FF2B5EF4-FFF2-40B4-BE49-F238E27FC236}">
                <a16:creationId xmlns:a16="http://schemas.microsoft.com/office/drawing/2014/main" id="{24C6791A-4BFA-1A22-BE43-3826735CC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45" y="2723317"/>
            <a:ext cx="4040373" cy="2744087"/>
          </a:xfrm>
          <a:prstGeom prst="rect">
            <a:avLst/>
          </a:prstGeom>
        </p:spPr>
      </p:pic>
      <p:pic>
        <p:nvPicPr>
          <p:cNvPr id="8" name="Picture 7" descr="A screenshot of a math test&#10;&#10;Description automatically generated">
            <a:extLst>
              <a:ext uri="{FF2B5EF4-FFF2-40B4-BE49-F238E27FC236}">
                <a16:creationId xmlns:a16="http://schemas.microsoft.com/office/drawing/2014/main" id="{F635C465-97F6-B7BD-66F6-76C405F35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129" y="2723317"/>
            <a:ext cx="3967354" cy="2744087"/>
          </a:xfrm>
          <a:prstGeom prst="rect">
            <a:avLst/>
          </a:prstGeom>
        </p:spPr>
      </p:pic>
      <p:pic>
        <p:nvPicPr>
          <p:cNvPr id="10" name="Picture 9" descr="A screenshot of a math exam&#10;&#10;Description automatically generated">
            <a:extLst>
              <a:ext uri="{FF2B5EF4-FFF2-40B4-BE49-F238E27FC236}">
                <a16:creationId xmlns:a16="http://schemas.microsoft.com/office/drawing/2014/main" id="{997F8EB9-1C03-BD4C-16DA-0B9C7E04D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9872" y="2723317"/>
            <a:ext cx="4002025" cy="274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06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B79ABF-52DA-B694-CE82-7A8B947B52B2}"/>
              </a:ext>
            </a:extLst>
          </p:cNvPr>
          <p:cNvSpPr txBox="1"/>
          <p:nvPr/>
        </p:nvSpPr>
        <p:spPr>
          <a:xfrm>
            <a:off x="884583" y="489397"/>
            <a:ext cx="100782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3/ Active learning strategies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E3EF5D-21AC-AA3D-749E-C40D7A09C818}"/>
              </a:ext>
            </a:extLst>
          </p:cNvPr>
          <p:cNvSpPr txBox="1"/>
          <p:nvPr/>
        </p:nvSpPr>
        <p:spPr>
          <a:xfrm>
            <a:off x="884583" y="1286547"/>
            <a:ext cx="396571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dirty="0"/>
          </a:p>
          <a:p>
            <a:pPr marL="285750" indent="-285750">
              <a:buFontTx/>
              <a:buChar char="-"/>
            </a:pPr>
            <a:r>
              <a:rPr lang="en-GB" b="1" dirty="0"/>
              <a:t>Diversity Sampling</a:t>
            </a:r>
            <a:r>
              <a:rPr lang="en-GB" dirty="0"/>
              <a:t>: Chooses a diverse set of data points to maximize information gain.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b="1" dirty="0"/>
              <a:t>Expected Model Change</a:t>
            </a:r>
            <a:r>
              <a:rPr lang="en-GB" dirty="0"/>
              <a:t>: Selects points that would most change the current model.</a:t>
            </a:r>
          </a:p>
        </p:txBody>
      </p:sp>
      <p:pic>
        <p:nvPicPr>
          <p:cNvPr id="7" name="Picture 6" descr="A diagram of different colored circles&#10;&#10;Description automatically generated with medium confidence">
            <a:extLst>
              <a:ext uri="{FF2B5EF4-FFF2-40B4-BE49-F238E27FC236}">
                <a16:creationId xmlns:a16="http://schemas.microsoft.com/office/drawing/2014/main" id="{42C9C0BE-3A92-E318-4D16-A4F79DB24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21123"/>
            <a:ext cx="4717774" cy="6215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715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B79ABF-52DA-B694-CE82-7A8B947B52B2}"/>
              </a:ext>
            </a:extLst>
          </p:cNvPr>
          <p:cNvSpPr txBox="1"/>
          <p:nvPr/>
        </p:nvSpPr>
        <p:spPr>
          <a:xfrm>
            <a:off x="884583" y="489397"/>
            <a:ext cx="100782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4/ Application </a:t>
            </a:r>
          </a:p>
        </p:txBody>
      </p:sp>
      <p:pic>
        <p:nvPicPr>
          <p:cNvPr id="9" name="Picture 8" descr="A graph of a line graph&#10;&#10;Description automatically generated">
            <a:extLst>
              <a:ext uri="{FF2B5EF4-FFF2-40B4-BE49-F238E27FC236}">
                <a16:creationId xmlns:a16="http://schemas.microsoft.com/office/drawing/2014/main" id="{36BCE1FB-FE0A-200A-8025-5813D5E2D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0" y="1766315"/>
            <a:ext cx="4505463" cy="32746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CE02AB-3B28-009F-5889-0BCF47A39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338" y="1766315"/>
            <a:ext cx="4505462" cy="328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891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B79ABF-52DA-B694-CE82-7A8B947B52B2}"/>
              </a:ext>
            </a:extLst>
          </p:cNvPr>
          <p:cNvSpPr txBox="1"/>
          <p:nvPr/>
        </p:nvSpPr>
        <p:spPr>
          <a:xfrm>
            <a:off x="884583" y="489397"/>
            <a:ext cx="100782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5/ Challenges and Considerations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6AC47F-0A2C-78FB-59F8-15583B6FA26F}"/>
              </a:ext>
            </a:extLst>
          </p:cNvPr>
          <p:cNvSpPr txBox="1"/>
          <p:nvPr/>
        </p:nvSpPr>
        <p:spPr>
          <a:xfrm>
            <a:off x="1100757" y="1582340"/>
            <a:ext cx="876879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 err="1"/>
              <a:t>Labeling</a:t>
            </a:r>
            <a:r>
              <a:rPr lang="en-GB" b="1" dirty="0"/>
              <a:t> Quality</a:t>
            </a:r>
            <a:r>
              <a:rPr lang="en-GB" dirty="0"/>
              <a:t>: Ensuring high-quality labels from the oracle.</a:t>
            </a:r>
          </a:p>
          <a:p>
            <a:endParaRPr lang="en-GB" b="1" dirty="0"/>
          </a:p>
          <a:p>
            <a:r>
              <a:rPr lang="en-GB" b="1" dirty="0"/>
              <a:t>Model Bias</a:t>
            </a:r>
            <a:r>
              <a:rPr lang="en-GB" dirty="0"/>
              <a:t>: Avoiding biases introduced during the selection process.</a:t>
            </a:r>
          </a:p>
          <a:p>
            <a:endParaRPr lang="en-GB" b="1" dirty="0"/>
          </a:p>
          <a:p>
            <a:r>
              <a:rPr lang="en-GB" b="1" dirty="0"/>
              <a:t>Computational Cost</a:t>
            </a:r>
            <a:r>
              <a:rPr lang="en-GB" dirty="0"/>
              <a:t>: Managing the computational resources required for retraining models.</a:t>
            </a:r>
          </a:p>
          <a:p>
            <a:endParaRPr lang="en-GB" b="1" dirty="0"/>
          </a:p>
          <a:p>
            <a:r>
              <a:rPr lang="en-GB" b="1" dirty="0"/>
              <a:t>Stopping Criteria</a:t>
            </a:r>
            <a:r>
              <a:rPr lang="en-GB" dirty="0"/>
              <a:t>: Deciding when to stop the active learning process.</a:t>
            </a:r>
          </a:p>
          <a:p>
            <a:endParaRPr lang="en-GB" dirty="0"/>
          </a:p>
          <a:p>
            <a:r>
              <a:rPr lang="en-GB" b="1" dirty="0"/>
              <a:t>Strategies Optimisation: </a:t>
            </a:r>
            <a:r>
              <a:rPr lang="en-GB" i="0" dirty="0">
                <a:solidFill>
                  <a:srgbClr val="000000"/>
                </a:solidFill>
                <a:effectLst/>
                <a:latin typeface="welcome-font"/>
              </a:rPr>
              <a:t>More Simple More Fun</a:t>
            </a:r>
          </a:p>
        </p:txBody>
      </p:sp>
    </p:spTree>
    <p:extLst>
      <p:ext uri="{BB962C8B-B14F-4D97-AF65-F5344CB8AC3E}">
        <p14:creationId xmlns:p14="http://schemas.microsoft.com/office/powerpoint/2010/main" val="1415882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207</Words>
  <Application>Microsoft Macintosh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welcome-font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Valentin COUSIN</dc:creator>
  <cp:lastModifiedBy>Valentin COUSIN</cp:lastModifiedBy>
  <cp:revision>3</cp:revision>
  <dcterms:created xsi:type="dcterms:W3CDTF">2024-06-28T06:40:39Z</dcterms:created>
  <dcterms:modified xsi:type="dcterms:W3CDTF">2025-03-03T14:01:41Z</dcterms:modified>
</cp:coreProperties>
</file>