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 custT="1"/>
      <dgm:spPr/>
      <dgm:t>
        <a:bodyPr/>
        <a:lstStyle/>
        <a:p>
          <a:r>
            <a:rPr lang="fr-FR" sz="900" b="1" dirty="0"/>
            <a:t> regression linéaire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768369" y="810906"/>
          <a:ext cx="939117" cy="93911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 regression linéaire</a:t>
          </a:r>
        </a:p>
      </dsp:txBody>
      <dsp:txXfrm>
        <a:off x="957173" y="1030890"/>
        <a:ext cx="561509" cy="482725"/>
      </dsp:txXfrm>
    </dsp:sp>
    <dsp:sp modelId="{546B7618-5DEF-46DD-974C-E2E0921DE63A}">
      <dsp:nvSpPr>
        <dsp:cNvPr id="0" name=""/>
        <dsp:cNvSpPr/>
      </dsp:nvSpPr>
      <dsp:spPr>
        <a:xfrm>
          <a:off x="221973" y="588932"/>
          <a:ext cx="682994" cy="68299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393919" y="761917"/>
        <a:ext cx="339102" cy="337024"/>
      </dsp:txXfrm>
    </dsp:sp>
    <dsp:sp modelId="{A482BC1A-CCF4-437A-9186-68D97DDAF10A}">
      <dsp:nvSpPr>
        <dsp:cNvPr id="0" name=""/>
        <dsp:cNvSpPr/>
      </dsp:nvSpPr>
      <dsp:spPr>
        <a:xfrm rot="20700000">
          <a:off x="604520" y="117736"/>
          <a:ext cx="669195" cy="669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20700000">
        <a:off x="751294" y="264510"/>
        <a:ext cx="375647" cy="375647"/>
      </dsp:txXfrm>
    </dsp:sp>
    <dsp:sp modelId="{B4C134FF-D4A3-4D05-8828-DFFCAC9F4EE0}">
      <dsp:nvSpPr>
        <dsp:cNvPr id="0" name=""/>
        <dsp:cNvSpPr/>
      </dsp:nvSpPr>
      <dsp:spPr>
        <a:xfrm>
          <a:off x="671814" y="682437"/>
          <a:ext cx="1202070" cy="1202070"/>
        </a:xfrm>
        <a:prstGeom prst="circularArrow">
          <a:avLst>
            <a:gd name="adj1" fmla="val 4688"/>
            <a:gd name="adj2" fmla="val 299029"/>
            <a:gd name="adj3" fmla="val 2395071"/>
            <a:gd name="adj4" fmla="val 1615251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01016" y="448484"/>
          <a:ext cx="873379" cy="87337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449728" y="-18170"/>
          <a:ext cx="941679" cy="9416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455764" y="349080"/>
          <a:ext cx="426653" cy="42665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>
        <a:off x="541540" y="449021"/>
        <a:ext cx="255101" cy="219309"/>
      </dsp:txXfrm>
    </dsp:sp>
    <dsp:sp modelId="{546B7618-5DEF-46DD-974C-E2E0921DE63A}">
      <dsp:nvSpPr>
        <dsp:cNvPr id="0" name=""/>
        <dsp:cNvSpPr/>
      </dsp:nvSpPr>
      <dsp:spPr>
        <a:xfrm>
          <a:off x="207529" y="248234"/>
          <a:ext cx="310293" cy="31029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</dsp:txBody>
      <dsp:txXfrm>
        <a:off x="285646" y="326823"/>
        <a:ext cx="154059" cy="153115"/>
      </dsp:txXfrm>
    </dsp:sp>
    <dsp:sp modelId="{A482BC1A-CCF4-437A-9186-68D97DDAF10A}">
      <dsp:nvSpPr>
        <dsp:cNvPr id="0" name=""/>
        <dsp:cNvSpPr/>
      </dsp:nvSpPr>
      <dsp:spPr>
        <a:xfrm rot="20700000">
          <a:off x="381326" y="34163"/>
          <a:ext cx="304024" cy="3040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</dsp:txBody>
      <dsp:txXfrm rot="-20700000">
        <a:off x="448007" y="100845"/>
        <a:ext cx="170661" cy="170661"/>
      </dsp:txXfrm>
    </dsp:sp>
    <dsp:sp modelId="{B4C134FF-D4A3-4D05-8828-DFFCAC9F4EE0}">
      <dsp:nvSpPr>
        <dsp:cNvPr id="0" name=""/>
        <dsp:cNvSpPr/>
      </dsp:nvSpPr>
      <dsp:spPr>
        <a:xfrm>
          <a:off x="394844" y="298289"/>
          <a:ext cx="546116" cy="546116"/>
        </a:xfrm>
        <a:prstGeom prst="circularArrow">
          <a:avLst>
            <a:gd name="adj1" fmla="val 4688"/>
            <a:gd name="adj2" fmla="val 299029"/>
            <a:gd name="adj3" fmla="val 2248312"/>
            <a:gd name="adj4" fmla="val 1666822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52577" y="194249"/>
          <a:ext cx="396787" cy="3967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311002" y="-17757"/>
          <a:ext cx="427817" cy="4278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C9110-C6D4-7020-B849-ABE9434A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C1E2B-26BD-BDB3-8C69-7FC24059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02D30-E7B1-A262-7A77-D28A4F0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89098-9305-9B56-3AC2-20AFD8FE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E5408-A1DE-76E3-5A2C-A006BA7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4620F-E2C5-9C0E-6AB8-B8D9B675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D7C055-D6B2-3E4E-7FCC-33AC5303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9ED60-F766-BC2C-98A0-F57005C6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1AA37-6762-0B0B-0F14-417426D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42D95-DC97-D11D-CFA9-BA4558E8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5A8DB-8C3A-E4C9-A4D6-22A22540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6CA09D-7D63-E37C-300C-5E5F923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147F0-73DB-A2A1-156D-0296FC8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4E8D3-656E-C92E-922A-DD216B4E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4F9E2-2EED-9A2D-B789-B78F2156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506F-3E94-93B7-3320-CEA5F77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2572D-4DAD-486D-48B9-A560043E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E90F1-4093-DCBA-2940-24142903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82024-658D-A367-4295-718A2D2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FC7C-7228-DDB9-C6D2-E3662969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167F2-0F5B-5848-D913-8A8A413D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D126F5-3E27-25AE-8F3B-243AAFE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9EFE4-0AA9-64C4-CBEE-2C97C94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BE1FF-AE91-887D-3562-E253685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E7E1C-12F5-1873-1C4A-7EFBE79D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DF23-274C-9F2D-628E-8A86F55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42AD4-3636-C437-E528-94D7DB7C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BFBE1-CCA7-B4D9-538C-85E73BBB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C0625-2DC6-77FC-3F15-D64ACB1E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110A1-1760-D908-C655-CB78200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BE4B1-577C-7BAF-E3BA-958EF87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16B74-F638-8013-F6ED-7AA0E41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E23AA4-B7ED-B981-1E52-1E1D5B5A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CB2B46-E710-5DC0-E234-BB8EC50B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CE932-C030-80DC-78FC-FA931AF7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B1D832-52A4-3735-EA19-516EF459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0542C3-B1F3-0CD0-3944-CB3F4F4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922E8C-A994-4075-4EE5-7844B959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1C0BE-DA97-DDB7-BFC0-8F6372A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8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BA03D-F02E-1E19-1A3C-71ED7BD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C951A6-13D9-B7AA-6371-49D1664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90D320-A5F8-DD05-F063-956A313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9D17A9-900F-6DD3-37A7-9932BE54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89E004-F45B-8CBD-DB43-DE2752A7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BF05A-B5F3-803F-44F7-D76F9CDB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8101-33C4-07B1-83CC-F3F90FC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6955-5103-20B0-DBCB-7A038F31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0764-16CE-A3BB-7595-F33BFD51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D846AC-0C8B-7EF7-212B-3C3D7C8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E9CF5-71E1-BDFE-5E33-5DBCB34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FBE94-5254-4F26-9D01-8CCBEC56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22762-41D4-DDEE-B252-512AEE4E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C6F7D-9728-3FAA-F965-EDF75BF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F0A39-27C4-3134-7BE6-1BA15D723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21DD-E811-E81A-07C9-8385BC34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FD6AA5-DE1C-FD2F-8865-4090C38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C3982-B9B6-02AF-FCC5-B9C7DC9D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FE664E-BA54-F955-8CDC-96DFDD6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88CBD5-2085-A29E-BEEB-9DF88EA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39F03-5947-A933-312C-BF45D106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54B24-51F9-4CD4-D12F-686A310F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4D0-976F-4CEA-BADD-CB895B93324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9F194-007E-06EC-CF1D-B84B1903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99E8-CCF8-B8C3-1E9E-82818AE96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1A7FC9-CFF0-3B98-3DE4-BC94434C6558}"/>
              </a:ext>
            </a:extLst>
          </p:cNvPr>
          <p:cNvSpPr/>
          <p:nvPr/>
        </p:nvSpPr>
        <p:spPr>
          <a:xfrm>
            <a:off x="86166" y="825779"/>
            <a:ext cx="3120653" cy="25621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u="sng" dirty="0" err="1">
                <a:solidFill>
                  <a:schemeClr val="tx1"/>
                </a:solidFill>
              </a:rPr>
              <a:t>Endpoints</a:t>
            </a:r>
            <a:endParaRPr lang="fr-FR" u="sng" dirty="0">
              <a:solidFill>
                <a:schemeClr val="tx1"/>
              </a:solidFill>
            </a:endParaRPr>
          </a:p>
          <a:p>
            <a:pPr algn="ctr"/>
            <a:endParaRPr lang="fr-FR" u="sng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Localisation (Ville/Code Postal) =&gt; Quartier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Surface habitable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Vefa: Nouveau/ancien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Type bâtiment==appartement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Nb pièces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DPE classification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Année construction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58B124-C28B-032D-E05A-7698F7DA1801}"/>
              </a:ext>
            </a:extLst>
          </p:cNvPr>
          <p:cNvSpPr/>
          <p:nvPr/>
        </p:nvSpPr>
        <p:spPr>
          <a:xfrm>
            <a:off x="8358591" y="3791775"/>
            <a:ext cx="3792465" cy="28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1-Envoi requête pour générer un dataset selon les critères saisis par l’utilisateur</a:t>
            </a:r>
          </a:p>
          <a:p>
            <a:r>
              <a:rPr lang="fr-FR" sz="1400" dirty="0"/>
              <a:t>2-Générer un dataset final qualitatif avec les données filtrés</a:t>
            </a:r>
          </a:p>
          <a:p>
            <a:r>
              <a:rPr lang="fr-FR" sz="1400" dirty="0"/>
              <a:t>3- Algo de régression linéaire</a:t>
            </a:r>
          </a:p>
          <a:p>
            <a:r>
              <a:rPr lang="fr-FR" sz="1400" dirty="0"/>
              <a:t>4-Retourner la prédiction à l’utilisateur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/>
              <a:t>import_new_datasets</a:t>
            </a:r>
            <a:r>
              <a:rPr lang="fr-FR" sz="1400" dirty="0"/>
              <a:t>: fonction à lancer si mise à dispo nouveau BD transactions, Quartier, DPE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1824D3C5-ACBD-C587-ADA5-FD80CA44651D}"/>
              </a:ext>
            </a:extLst>
          </p:cNvPr>
          <p:cNvSpPr/>
          <p:nvPr/>
        </p:nvSpPr>
        <p:spPr>
          <a:xfrm>
            <a:off x="5885610" y="680756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22" name="Rectangle : avec coin rogné 21">
            <a:extLst>
              <a:ext uri="{FF2B5EF4-FFF2-40B4-BE49-F238E27FC236}">
                <a16:creationId xmlns:a16="http://schemas.microsoft.com/office/drawing/2014/main" id="{283F615E-3598-6A53-D4D0-85357D8D6A54}"/>
              </a:ext>
            </a:extLst>
          </p:cNvPr>
          <p:cNvSpPr/>
          <p:nvPr/>
        </p:nvSpPr>
        <p:spPr>
          <a:xfrm>
            <a:off x="10137908" y="739014"/>
            <a:ext cx="778159" cy="6759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transactions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EE57F3C-3011-9C6A-03C9-1E36CDAB1DCD}"/>
              </a:ext>
            </a:extLst>
          </p:cNvPr>
          <p:cNvSpPr/>
          <p:nvPr/>
        </p:nvSpPr>
        <p:spPr>
          <a:xfrm rot="10800000">
            <a:off x="7701159" y="1074988"/>
            <a:ext cx="2220760" cy="46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6D5CC6D-9774-F371-52F5-62585903BA87}"/>
              </a:ext>
            </a:extLst>
          </p:cNvPr>
          <p:cNvSpPr/>
          <p:nvPr/>
        </p:nvSpPr>
        <p:spPr>
          <a:xfrm>
            <a:off x="140489" y="3501762"/>
            <a:ext cx="3066330" cy="1766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tx1"/>
                </a:solidFill>
              </a:rPr>
              <a:t>Affichage de la prédiction et de son écart type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Possibilité de télécharger le dataset utilisé pour faire l’estimation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Autres fonctionnalités à déterminer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91EE347-717A-D086-BFB5-108CEE3E33BC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 flipV="1">
            <a:off x="3206819" y="1137956"/>
            <a:ext cx="2678791" cy="9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24C932A-E599-0EC0-D703-8F09C953141E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6712692" y="1595156"/>
            <a:ext cx="5257" cy="6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avec coin rogné 20">
            <a:extLst>
              <a:ext uri="{FF2B5EF4-FFF2-40B4-BE49-F238E27FC236}">
                <a16:creationId xmlns:a16="http://schemas.microsoft.com/office/drawing/2014/main" id="{508A5445-C2F1-7A1E-9531-823DA9F0FCC9}"/>
              </a:ext>
            </a:extLst>
          </p:cNvPr>
          <p:cNvSpPr/>
          <p:nvPr/>
        </p:nvSpPr>
        <p:spPr>
          <a:xfrm>
            <a:off x="6327750" y="2275449"/>
            <a:ext cx="769883" cy="775734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Df_final(lim)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7C3E0-13F4-522B-47B8-DF10C79035BE}"/>
              </a:ext>
            </a:extLst>
          </p:cNvPr>
          <p:cNvSpPr/>
          <p:nvPr/>
        </p:nvSpPr>
        <p:spPr>
          <a:xfrm>
            <a:off x="3570448" y="5875402"/>
            <a:ext cx="4016679" cy="82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726DD-CD9A-C6B5-6413-6C913B643D3B}"/>
              </a:ext>
            </a:extLst>
          </p:cNvPr>
          <p:cNvSpPr/>
          <p:nvPr/>
        </p:nvSpPr>
        <p:spPr>
          <a:xfrm>
            <a:off x="4729058" y="5714514"/>
            <a:ext cx="1398390" cy="36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Légende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D6C530B-1B9D-66C7-1327-9BE3A97B0C0D}"/>
              </a:ext>
            </a:extLst>
          </p:cNvPr>
          <p:cNvCxnSpPr>
            <a:cxnSpLocks/>
          </p:cNvCxnSpPr>
          <p:nvPr/>
        </p:nvCxnSpPr>
        <p:spPr>
          <a:xfrm>
            <a:off x="3711326" y="6156970"/>
            <a:ext cx="538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38333E-1BC1-6599-BCBD-C54A2F09DEEA}"/>
              </a:ext>
            </a:extLst>
          </p:cNvPr>
          <p:cNvSpPr/>
          <p:nvPr/>
        </p:nvSpPr>
        <p:spPr>
          <a:xfrm>
            <a:off x="4461267" y="6092208"/>
            <a:ext cx="1789409" cy="23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Demande utilisateur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4429EE03-A8FD-865B-308F-34F1A4039830}"/>
              </a:ext>
            </a:extLst>
          </p:cNvPr>
          <p:cNvSpPr/>
          <p:nvPr/>
        </p:nvSpPr>
        <p:spPr>
          <a:xfrm>
            <a:off x="3638566" y="6389991"/>
            <a:ext cx="659795" cy="30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41C5DB-A6FB-5C71-AB84-6C669D8831D9}"/>
              </a:ext>
            </a:extLst>
          </p:cNvPr>
          <p:cNvSpPr txBox="1"/>
          <p:nvPr/>
        </p:nvSpPr>
        <p:spPr>
          <a:xfrm flipH="1">
            <a:off x="7043817" y="2519371"/>
            <a:ext cx="222075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Lim=nb_ligne_max_df_final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FABF13E-F5B0-E8BB-0424-2C177EC412B0}"/>
              </a:ext>
            </a:extLst>
          </p:cNvPr>
          <p:cNvSpPr txBox="1"/>
          <p:nvPr/>
        </p:nvSpPr>
        <p:spPr>
          <a:xfrm flipH="1">
            <a:off x="7681039" y="638456"/>
            <a:ext cx="24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import_new_datasets()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8D85BC-C766-10A9-FF7B-742335D5436F}"/>
              </a:ext>
            </a:extLst>
          </p:cNvPr>
          <p:cNvSpPr/>
          <p:nvPr/>
        </p:nvSpPr>
        <p:spPr>
          <a:xfrm>
            <a:off x="10044752" y="609210"/>
            <a:ext cx="2031618" cy="1944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Cylindre 115">
            <a:extLst>
              <a:ext uri="{FF2B5EF4-FFF2-40B4-BE49-F238E27FC236}">
                <a16:creationId xmlns:a16="http://schemas.microsoft.com/office/drawing/2014/main" id="{635D3C33-C883-45B8-1637-930E399074DC}"/>
              </a:ext>
            </a:extLst>
          </p:cNvPr>
          <p:cNvSpPr/>
          <p:nvPr/>
        </p:nvSpPr>
        <p:spPr>
          <a:xfrm>
            <a:off x="10624865" y="1624886"/>
            <a:ext cx="946300" cy="67597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BD IRIS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Quartier</a:t>
            </a:r>
          </a:p>
        </p:txBody>
      </p:sp>
      <p:graphicFrame>
        <p:nvGraphicFramePr>
          <p:cNvPr id="120" name="Diagramme 119">
            <a:extLst>
              <a:ext uri="{FF2B5EF4-FFF2-40B4-BE49-F238E27FC236}">
                <a16:creationId xmlns:a16="http://schemas.microsoft.com/office/drawing/2014/main" id="{435FD67C-C4C3-6571-0160-ED46F6414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6950"/>
              </p:ext>
            </p:extLst>
          </p:nvPr>
        </p:nvGraphicFramePr>
        <p:xfrm>
          <a:off x="5879640" y="3749133"/>
          <a:ext cx="1707487" cy="179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8327C7F5-DDAE-4A9B-518F-FA9254B9607E}"/>
              </a:ext>
            </a:extLst>
          </p:cNvPr>
          <p:cNvCxnSpPr>
            <a:cxnSpLocks/>
          </p:cNvCxnSpPr>
          <p:nvPr/>
        </p:nvCxnSpPr>
        <p:spPr>
          <a:xfrm>
            <a:off x="6717948" y="3060011"/>
            <a:ext cx="1786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DA17D9-9AE1-E4E7-9AE5-3553048E3DC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206819" y="4384899"/>
            <a:ext cx="2672821" cy="4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42B33B4-2DF3-325A-56FD-8572C9447270}"/>
              </a:ext>
            </a:extLst>
          </p:cNvPr>
          <p:cNvSpPr/>
          <p:nvPr/>
        </p:nvSpPr>
        <p:spPr>
          <a:xfrm>
            <a:off x="40944" y="409433"/>
            <a:ext cx="3350201" cy="513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8ED569D-9123-9395-B76B-9CEA68510E37}"/>
              </a:ext>
            </a:extLst>
          </p:cNvPr>
          <p:cNvSpPr txBox="1"/>
          <p:nvPr/>
        </p:nvSpPr>
        <p:spPr>
          <a:xfrm flipH="1">
            <a:off x="897075" y="97943"/>
            <a:ext cx="1637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34FCA937-649E-1599-4A77-21C8D4B7E200}"/>
              </a:ext>
            </a:extLst>
          </p:cNvPr>
          <p:cNvSpPr txBox="1"/>
          <p:nvPr/>
        </p:nvSpPr>
        <p:spPr>
          <a:xfrm>
            <a:off x="4521771" y="8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89DBA4E2-1822-A555-10E3-4AC5AAB6F76D}"/>
              </a:ext>
            </a:extLst>
          </p:cNvPr>
          <p:cNvSpPr txBox="1"/>
          <p:nvPr/>
        </p:nvSpPr>
        <p:spPr>
          <a:xfrm>
            <a:off x="6696907" y="1708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DBAA58A-4566-F3DF-C120-6C39D9A9AB02}"/>
              </a:ext>
            </a:extLst>
          </p:cNvPr>
          <p:cNvSpPr txBox="1"/>
          <p:nvPr/>
        </p:nvSpPr>
        <p:spPr>
          <a:xfrm>
            <a:off x="6667415" y="317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0CDEEE68-45C2-2BC8-550E-C0CDAA965FD6}"/>
              </a:ext>
            </a:extLst>
          </p:cNvPr>
          <p:cNvSpPr txBox="1"/>
          <p:nvPr/>
        </p:nvSpPr>
        <p:spPr>
          <a:xfrm>
            <a:off x="4185793" y="4278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5049E0A4-56A3-FC31-E461-CD74E37D8A5A}"/>
              </a:ext>
            </a:extLst>
          </p:cNvPr>
          <p:cNvCxnSpPr/>
          <p:nvPr/>
        </p:nvCxnSpPr>
        <p:spPr>
          <a:xfrm>
            <a:off x="8360377" y="5499985"/>
            <a:ext cx="383162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C6932F-56DC-AA13-4EA6-EF5D1B39A8BE}"/>
              </a:ext>
            </a:extLst>
          </p:cNvPr>
          <p:cNvSpPr txBox="1"/>
          <p:nvPr/>
        </p:nvSpPr>
        <p:spPr>
          <a:xfrm>
            <a:off x="4420323" y="6379135"/>
            <a:ext cx="3325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Traitement back office (alimentation BD)</a:t>
            </a:r>
          </a:p>
        </p:txBody>
      </p:sp>
      <p:graphicFrame>
        <p:nvGraphicFramePr>
          <p:cNvPr id="156" name="Diagramme 155">
            <a:extLst>
              <a:ext uri="{FF2B5EF4-FFF2-40B4-BE49-F238E27FC236}">
                <a16:creationId xmlns:a16="http://schemas.microsoft.com/office/drawing/2014/main" id="{660D5369-5483-435D-88C2-A9EDD20CE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528787"/>
              </p:ext>
            </p:extLst>
          </p:nvPr>
        </p:nvGraphicFramePr>
        <p:xfrm>
          <a:off x="4249725" y="1187092"/>
          <a:ext cx="989103" cy="77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42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E513F23-2F7F-89E1-079E-3DED52D08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129928"/>
              </p:ext>
            </p:extLst>
          </p:nvPr>
        </p:nvGraphicFramePr>
        <p:xfrm>
          <a:off x="254976" y="3521937"/>
          <a:ext cx="11682048" cy="248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08">
                  <a:extLst>
                    <a:ext uri="{9D8B030D-6E8A-4147-A177-3AD203B41FA5}">
                      <a16:colId xmlns:a16="http://schemas.microsoft.com/office/drawing/2014/main" val="1325986522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175619106"/>
                    </a:ext>
                  </a:extLst>
                </a:gridCol>
                <a:gridCol w="2696308">
                  <a:extLst>
                    <a:ext uri="{9D8B030D-6E8A-4147-A177-3AD203B41FA5}">
                      <a16:colId xmlns:a16="http://schemas.microsoft.com/office/drawing/2014/main" val="1963048779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807846418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3159168515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4037787368"/>
                    </a:ext>
                  </a:extLst>
                </a:gridCol>
              </a:tblGrid>
              <a:tr h="445767">
                <a:tc gridSpan="6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Tdb_Quartier</a:t>
                      </a:r>
                      <a:endParaRPr lang="fr-FR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27276"/>
                  </a:ext>
                </a:extLst>
              </a:tr>
              <a:tr h="483722">
                <a:tc>
                  <a:txBody>
                    <a:bodyPr/>
                    <a:lstStyle/>
                    <a:p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Prix_moyen_m²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Prix_median_m²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Ecart_type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(count()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35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fr-FR" dirty="0"/>
                        <a:t>Grenoble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10 000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61893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fr-FR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42023"/>
                  </a:ext>
                </a:extLst>
              </a:tr>
            </a:tbl>
          </a:graphicData>
        </a:graphic>
      </p:graphicFrame>
      <p:sp>
        <p:nvSpPr>
          <p:cNvPr id="5" name="Cylindre 4">
            <a:extLst>
              <a:ext uri="{FF2B5EF4-FFF2-40B4-BE49-F238E27FC236}">
                <a16:creationId xmlns:a16="http://schemas.microsoft.com/office/drawing/2014/main" id="{43C6BDD7-A383-CFF3-D8A3-53B893C2DBF2}"/>
              </a:ext>
            </a:extLst>
          </p:cNvPr>
          <p:cNvSpPr/>
          <p:nvPr/>
        </p:nvSpPr>
        <p:spPr>
          <a:xfrm>
            <a:off x="6729474" y="396647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D2A470A-0BF1-91D1-0532-4AB8C5F20043}"/>
              </a:ext>
            </a:extLst>
          </p:cNvPr>
          <p:cNvSpPr/>
          <p:nvPr/>
        </p:nvSpPr>
        <p:spPr>
          <a:xfrm rot="5400000">
            <a:off x="6706027" y="2083069"/>
            <a:ext cx="1711570" cy="54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7BBE630-53FD-B445-6093-A1A39F1B0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700996"/>
              </p:ext>
            </p:extLst>
          </p:nvPr>
        </p:nvGraphicFramePr>
        <p:xfrm>
          <a:off x="81787" y="283659"/>
          <a:ext cx="4548402" cy="209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67">
                  <a:extLst>
                    <a:ext uri="{9D8B030D-6E8A-4147-A177-3AD203B41FA5}">
                      <a16:colId xmlns:a16="http://schemas.microsoft.com/office/drawing/2014/main" val="1325986522"/>
                    </a:ext>
                  </a:extLst>
                </a:gridCol>
                <a:gridCol w="727358">
                  <a:extLst>
                    <a:ext uri="{9D8B030D-6E8A-4147-A177-3AD203B41FA5}">
                      <a16:colId xmlns:a16="http://schemas.microsoft.com/office/drawing/2014/main" val="175619106"/>
                    </a:ext>
                  </a:extLst>
                </a:gridCol>
                <a:gridCol w="693850">
                  <a:extLst>
                    <a:ext uri="{9D8B030D-6E8A-4147-A177-3AD203B41FA5}">
                      <a16:colId xmlns:a16="http://schemas.microsoft.com/office/drawing/2014/main" val="1963048779"/>
                    </a:ext>
                  </a:extLst>
                </a:gridCol>
                <a:gridCol w="945490">
                  <a:extLst>
                    <a:ext uri="{9D8B030D-6E8A-4147-A177-3AD203B41FA5}">
                      <a16:colId xmlns:a16="http://schemas.microsoft.com/office/drawing/2014/main" val="807846418"/>
                    </a:ext>
                  </a:extLst>
                </a:gridCol>
                <a:gridCol w="941499">
                  <a:extLst>
                    <a:ext uri="{9D8B030D-6E8A-4147-A177-3AD203B41FA5}">
                      <a16:colId xmlns:a16="http://schemas.microsoft.com/office/drawing/2014/main" val="3159168515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4037787368"/>
                    </a:ext>
                  </a:extLst>
                </a:gridCol>
              </a:tblGrid>
              <a:tr h="275413">
                <a:tc gridSpan="6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Transactions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27276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r>
                        <a:rPr lang="fr-FR" sz="1000" dirty="0" err="1"/>
                        <a:t>Id_transaction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Prix_m2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NOM_COM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Quartier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35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01/02/2021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2430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GRENOBLE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EUROPOLE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61893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r>
                        <a:rPr lang="fr-F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15/05/2022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GRENOBLE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EUROPOLE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42023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r>
                        <a:rPr lang="fr-FR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…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…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…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…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…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80867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268838A-F80A-28A3-2886-F1A6942FACCB}"/>
              </a:ext>
            </a:extLst>
          </p:cNvPr>
          <p:cNvSpPr/>
          <p:nvPr/>
        </p:nvSpPr>
        <p:spPr>
          <a:xfrm>
            <a:off x="4744013" y="824257"/>
            <a:ext cx="1711570" cy="54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3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544AC-89EC-177A-27A6-3087F2E5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553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/>
              <a:t>Test_connexion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Import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Générer_tdb_ville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Get_metrics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unitaire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Write_metrics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68CBEEA-75A4-026B-5E26-46E20592D8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Immo_dag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205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2CFAD-0CBA-DD4E-C522-7EF00BA9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A4CAF-19C7-3923-2A72-F9C26DA1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DE_immo2023</a:t>
            </a:r>
          </a:p>
        </p:txBody>
      </p:sp>
    </p:spTree>
    <p:extLst>
      <p:ext uri="{BB962C8B-B14F-4D97-AF65-F5344CB8AC3E}">
        <p14:creationId xmlns:p14="http://schemas.microsoft.com/office/powerpoint/2010/main" val="2055815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13893</TotalTime>
  <Words>238</Words>
  <Application>Microsoft Office PowerPoint</Application>
  <PresentationFormat>Grand écran</PresentationFormat>
  <Paragraphs>86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Immo_dag()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Ugo Loiodice</dc:creator>
  <cp:lastModifiedBy>Ugo Loiodice</cp:lastModifiedBy>
  <cp:revision>39</cp:revision>
  <dcterms:created xsi:type="dcterms:W3CDTF">2023-02-27T19:45:09Z</dcterms:created>
  <dcterms:modified xsi:type="dcterms:W3CDTF">2023-05-30T13:01:30Z</dcterms:modified>
</cp:coreProperties>
</file>