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0" r:id="rId4"/>
    <p:sldId id="261" r:id="rId5"/>
    <p:sldId id="258" r:id="rId6"/>
    <p:sldId id="283" r:id="rId7"/>
    <p:sldId id="262" r:id="rId8"/>
    <p:sldId id="271" r:id="rId9"/>
    <p:sldId id="284" r:id="rId10"/>
    <p:sldId id="285" r:id="rId11"/>
    <p:sldId id="286" r:id="rId12"/>
    <p:sldId id="28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04"/>
    <a:srgbClr val="0653EC"/>
    <a:srgbClr val="0038B4"/>
    <a:srgbClr val="3B7CFA"/>
    <a:srgbClr val="326CF4"/>
    <a:srgbClr val="3E8EFD"/>
    <a:srgbClr val="0066FF"/>
    <a:srgbClr val="FFED01"/>
    <a:srgbClr val="FE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414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id Ahmed" userId="ccc8bb2aeada8e8a" providerId="LiveId" clId="{00026664-BF65-4FEE-87DC-965F48D809A2}"/>
    <pc:docChg chg="addSld delSld modSld">
      <pc:chgData name="Nahid Ahmed" userId="ccc8bb2aeada8e8a" providerId="LiveId" clId="{00026664-BF65-4FEE-87DC-965F48D809A2}" dt="2020-04-28T10:58:43.403" v="29" actId="47"/>
      <pc:docMkLst>
        <pc:docMk/>
      </pc:docMkLst>
      <pc:sldChg chg="modSp modAnim">
        <pc:chgData name="Nahid Ahmed" userId="ccc8bb2aeada8e8a" providerId="LiveId" clId="{00026664-BF65-4FEE-87DC-965F48D809A2}" dt="2020-04-28T10:57:33.829" v="27" actId="13244"/>
        <pc:sldMkLst>
          <pc:docMk/>
          <pc:sldMk cId="25003410" sldId="256"/>
        </pc:sldMkLst>
        <pc:spChg chg="mod">
          <ac:chgData name="Nahid Ahmed" userId="ccc8bb2aeada8e8a" providerId="LiveId" clId="{00026664-BF65-4FEE-87DC-965F48D809A2}" dt="2020-04-28T10:57:33.829" v="27" actId="13244"/>
          <ac:spMkLst>
            <pc:docMk/>
            <pc:sldMk cId="25003410" sldId="256"/>
            <ac:spMk id="4" creationId="{806DAE84-E183-4236-BA11-34BDE735C8E5}"/>
          </ac:spMkLst>
        </pc:spChg>
      </pc:sldChg>
      <pc:sldChg chg="del">
        <pc:chgData name="Nahid Ahmed" userId="ccc8bb2aeada8e8a" providerId="LiveId" clId="{00026664-BF65-4FEE-87DC-965F48D809A2}" dt="2020-04-28T10:58:43.403" v="29" actId="47"/>
        <pc:sldMkLst>
          <pc:docMk/>
          <pc:sldMk cId="3143672289" sldId="263"/>
        </pc:sldMkLst>
      </pc:sldChg>
      <pc:sldChg chg="modSp modAnim">
        <pc:chgData name="Nahid Ahmed" userId="ccc8bb2aeada8e8a" providerId="LiveId" clId="{00026664-BF65-4FEE-87DC-965F48D809A2}" dt="2020-04-28T10:57:27.077" v="26" actId="13244"/>
        <pc:sldMkLst>
          <pc:docMk/>
          <pc:sldMk cId="2806752749" sldId="282"/>
        </pc:sldMkLst>
        <pc:spChg chg="mod">
          <ac:chgData name="Nahid Ahmed" userId="ccc8bb2aeada8e8a" providerId="LiveId" clId="{00026664-BF65-4FEE-87DC-965F48D809A2}" dt="2020-04-28T10:57:27.077" v="26" actId="13244"/>
          <ac:spMkLst>
            <pc:docMk/>
            <pc:sldMk cId="2806752749" sldId="282"/>
            <ac:spMk id="4" creationId="{806DAE84-E183-4236-BA11-34BDE735C8E5}"/>
          </ac:spMkLst>
        </pc:spChg>
      </pc:sldChg>
      <pc:sldChg chg="add">
        <pc:chgData name="Nahid Ahmed" userId="ccc8bb2aeada8e8a" providerId="LiveId" clId="{00026664-BF65-4FEE-87DC-965F48D809A2}" dt="2020-04-28T10:58:40.581" v="28"/>
        <pc:sldMkLst>
          <pc:docMk/>
          <pc:sldMk cId="34013466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378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5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2853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6" r:id="rId4"/>
    <p:sldLayoutId id="2147483658" r:id="rId5"/>
    <p:sldLayoutId id="2147483650" r:id="rId6"/>
    <p:sldLayoutId id="2147483659" r:id="rId7"/>
    <p:sldLayoutId id="2147483652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66335"/>
            <a:ext cx="12192000" cy="3995352"/>
          </a:xfrm>
        </p:spPr>
        <p:txBody>
          <a:bodyPr>
            <a:normAutofit/>
          </a:bodyPr>
          <a:lstStyle/>
          <a:p>
            <a:r>
              <a:rPr lang="ro-RO" dirty="0"/>
              <a:t>INSTRUCTAJ</a:t>
            </a:r>
            <a:br>
              <a:rPr lang="en-US" dirty="0"/>
            </a:br>
            <a:r>
              <a:rPr lang="ro-RO" dirty="0"/>
              <a:t>PRIVIND PROTECŢIA INFORMAŢIILOR CLASIFICATE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3C3-AB3A-46B1-8AFB-D0084D75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36" y="514208"/>
            <a:ext cx="9939528" cy="691118"/>
          </a:xfrm>
        </p:spPr>
        <p:txBody>
          <a:bodyPr>
            <a:noAutofit/>
          </a:bodyPr>
          <a:lstStyle/>
          <a:p>
            <a:r>
              <a:rPr lang="en-US" sz="4000" dirty="0" err="1"/>
              <a:t>Siguranța</a:t>
            </a:r>
            <a:r>
              <a:rPr lang="en-US" sz="4000" dirty="0"/>
              <a:t> </a:t>
            </a:r>
            <a:r>
              <a:rPr lang="en-US" sz="4000" dirty="0" err="1"/>
              <a:t>Informatică</a:t>
            </a:r>
            <a:r>
              <a:rPr lang="en-US" sz="4000" dirty="0"/>
              <a:t> 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A917F75-6B70-4EB8-5CC4-6E3B80B63E62}"/>
              </a:ext>
            </a:extLst>
          </p:cNvPr>
          <p:cNvSpPr txBox="1">
            <a:spLocks/>
          </p:cNvSpPr>
          <p:nvPr/>
        </p:nvSpPr>
        <p:spPr>
          <a:xfrm>
            <a:off x="1043318" y="1519798"/>
            <a:ext cx="10105364" cy="317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w Cen MT" panose="020B0602020104020603" pitchFamily="34" charset="0"/>
              </a:rPr>
              <a:t>Se </a:t>
            </a:r>
            <a:r>
              <a:rPr lang="en-US" sz="2600" dirty="0" err="1">
                <a:latin typeface="Tw Cen MT" panose="020B0602020104020603" pitchFamily="34" charset="0"/>
              </a:rPr>
              <a:t>interzice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procesarea</a:t>
            </a:r>
            <a:r>
              <a:rPr lang="en-US" sz="2600" dirty="0">
                <a:latin typeface="Tw Cen MT" panose="020B0602020104020603" pitchFamily="34" charset="0"/>
              </a:rPr>
              <a:t>, </a:t>
            </a:r>
            <a:r>
              <a:rPr lang="en-US" sz="2600" dirty="0" err="1">
                <a:latin typeface="Tw Cen MT" panose="020B0602020104020603" pitchFamily="34" charset="0"/>
              </a:rPr>
              <a:t>stocarea</a:t>
            </a:r>
            <a:r>
              <a:rPr lang="en-US" sz="2600" dirty="0">
                <a:latin typeface="Tw Cen MT" panose="020B0602020104020603" pitchFamily="34" charset="0"/>
              </a:rPr>
              <a:t> sau </a:t>
            </a:r>
            <a:r>
              <a:rPr lang="en-US" sz="2600" dirty="0" err="1">
                <a:latin typeface="Tw Cen MT" panose="020B0602020104020603" pitchFamily="34" charset="0"/>
              </a:rPr>
              <a:t>transmiterea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unor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informații</a:t>
            </a:r>
            <a:r>
              <a:rPr lang="en-US" sz="2600" dirty="0">
                <a:latin typeface="Tw Cen MT" panose="020B0602020104020603" pitchFamily="34" charset="0"/>
              </a:rPr>
              <a:t> clasificate prin </a:t>
            </a:r>
            <a:r>
              <a:rPr lang="en-US" sz="2600" dirty="0" err="1">
                <a:latin typeface="Tw Cen MT" panose="020B0602020104020603" pitchFamily="34" charset="0"/>
              </a:rPr>
              <a:t>intermediul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unor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sisteme</a:t>
            </a:r>
            <a:r>
              <a:rPr lang="en-US" sz="2600" dirty="0">
                <a:latin typeface="Tw Cen MT" panose="020B0602020104020603" pitchFamily="34" charset="0"/>
              </a:rPr>
              <a:t> informatice și de </a:t>
            </a:r>
            <a:r>
              <a:rPr lang="en-US" sz="2600" dirty="0" err="1">
                <a:latin typeface="Tw Cen MT" panose="020B0602020104020603" pitchFamily="34" charset="0"/>
              </a:rPr>
              <a:t>comunicații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neacreditate</a:t>
            </a:r>
            <a:r>
              <a:rPr lang="en-US" sz="2600" dirty="0">
                <a:latin typeface="Tw Cen MT" panose="020B0602020104020603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600" dirty="0">
                <a:latin typeface="Tw Cen MT" panose="020B0602020104020603" pitchFamily="34" charset="0"/>
              </a:rPr>
              <a:t>Procesarea, stocarea sau transmiterea unor informații clasificate </a:t>
            </a:r>
            <a:r>
              <a:rPr lang="ro-RO" sz="2600" b="1" dirty="0">
                <a:highlight>
                  <a:srgbClr val="FF0000"/>
                </a:highlight>
                <a:latin typeface="Tw Cen MT" panose="020B0602020104020603" pitchFamily="34" charset="0"/>
              </a:rPr>
              <a:t>secrete de stat </a:t>
            </a:r>
            <a:r>
              <a:rPr lang="ro-RO" sz="2600" dirty="0">
                <a:latin typeface="Tw Cen MT" panose="020B0602020104020603" pitchFamily="34" charset="0"/>
              </a:rPr>
              <a:t>prin intermediul rețelei </a:t>
            </a:r>
            <a:r>
              <a:rPr lang="ro-RO" sz="2600" b="1" dirty="0">
                <a:latin typeface="Tw Cen MT" panose="020B0602020104020603" pitchFamily="34" charset="0"/>
              </a:rPr>
              <a:t>intranet</a:t>
            </a:r>
            <a:r>
              <a:rPr lang="en-US" sz="2600" dirty="0">
                <a:latin typeface="Tw Cen MT" panose="020B0602020104020603" pitchFamily="34" charset="0"/>
              </a:rPr>
              <a:t>, </a:t>
            </a:r>
            <a:r>
              <a:rPr lang="ro-RO" sz="2600" dirty="0">
                <a:latin typeface="Tw Cen MT" panose="020B0602020104020603" pitchFamily="34" charset="0"/>
              </a:rPr>
              <a:t>acreditată pentru vehicularea informațiilor </a:t>
            </a:r>
            <a:r>
              <a:rPr lang="ro-RO" sz="2600" b="1" dirty="0">
                <a:solidFill>
                  <a:schemeClr val="tx1"/>
                </a:solidFill>
                <a:highlight>
                  <a:srgbClr val="FCF004"/>
                </a:highlight>
                <a:latin typeface="Tw Cen MT" panose="020B0602020104020603" pitchFamily="34" charset="0"/>
              </a:rPr>
              <a:t>secrete de serviciu</a:t>
            </a:r>
            <a:r>
              <a:rPr lang="ro-RO" sz="2600" dirty="0">
                <a:latin typeface="Tw Cen MT" panose="020B0602020104020603" pitchFamily="34" charset="0"/>
              </a:rPr>
              <a:t> constituie </a:t>
            </a:r>
            <a:r>
              <a:rPr lang="ro-RO" sz="2600" b="1" dirty="0">
                <a:latin typeface="Tw Cen MT" panose="020B0602020104020603" pitchFamily="34" charset="0"/>
              </a:rPr>
              <a:t>incident de securitate </a:t>
            </a:r>
            <a:r>
              <a:rPr lang="ro-RO" sz="2600" dirty="0">
                <a:latin typeface="Tw Cen MT" panose="020B0602020104020603" pitchFamily="34" charset="0"/>
              </a:rPr>
              <a:t>și va fi cercetat de către personalul structurii de securitate.</a:t>
            </a:r>
            <a:endParaRPr lang="en-US" sz="2600" dirty="0">
              <a:latin typeface="Tw Cen MT" panose="020B0602020104020603" pitchFamily="34" charset="0"/>
            </a:endParaRPr>
          </a:p>
          <a:p>
            <a:pPr algn="l"/>
            <a:endParaRPr lang="ro-RO" sz="2600" dirty="0">
              <a:latin typeface="Tw Cen MT" panose="020B06020201040206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9D254-AA18-9EA2-09A2-16689694D9B5}"/>
              </a:ext>
            </a:extLst>
          </p:cNvPr>
          <p:cNvSpPr txBox="1"/>
          <p:nvPr/>
        </p:nvSpPr>
        <p:spPr>
          <a:xfrm>
            <a:off x="0" y="4701401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Se INTERZICE </a:t>
            </a:r>
            <a:r>
              <a:rPr lang="en-US" sz="2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transmiterea</a:t>
            </a:r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unor</a:t>
            </a:r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informații</a:t>
            </a:r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 clasificate prin </a:t>
            </a:r>
            <a:r>
              <a:rPr lang="en-US" sz="2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intermediul</a:t>
            </a:r>
            <a:endParaRPr lang="en-US" sz="2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faxului</a:t>
            </a:r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 sau e-</a:t>
            </a:r>
            <a:r>
              <a:rPr lang="en-US" sz="2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mailului</a:t>
            </a:r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, prin </a:t>
            </a:r>
            <a:r>
              <a:rPr lang="en-US" sz="2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rețeaua</a:t>
            </a:r>
            <a:r>
              <a:rPr lang="en-US" sz="2600" b="1" dirty="0">
                <a:solidFill>
                  <a:schemeClr val="bg1"/>
                </a:solidFill>
                <a:latin typeface="Tw Cen MT" panose="020B0602020104020603" pitchFamily="34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230113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3C3-AB3A-46B1-8AFB-D0084D75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36" y="652231"/>
            <a:ext cx="9939528" cy="691118"/>
          </a:xfrm>
        </p:spPr>
        <p:txBody>
          <a:bodyPr>
            <a:noAutofit/>
          </a:bodyPr>
          <a:lstStyle/>
          <a:p>
            <a:r>
              <a:rPr lang="en-US" sz="4000" dirty="0" err="1"/>
              <a:t>Contul</a:t>
            </a:r>
            <a:r>
              <a:rPr lang="en-US" sz="4000" dirty="0"/>
              <a:t> de </a:t>
            </a:r>
            <a:r>
              <a:rPr lang="en-US" sz="4000" dirty="0" err="1"/>
              <a:t>Utilizator</a:t>
            </a:r>
            <a:r>
              <a:rPr lang="en-US" sz="4000" dirty="0"/>
              <a:t> și Parola 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A917F75-6B70-4EB8-5CC4-6E3B80B63E62}"/>
              </a:ext>
            </a:extLst>
          </p:cNvPr>
          <p:cNvSpPr txBox="1">
            <a:spLocks/>
          </p:cNvSpPr>
          <p:nvPr/>
        </p:nvSpPr>
        <p:spPr>
          <a:xfrm>
            <a:off x="1195957" y="1726832"/>
            <a:ext cx="9800086" cy="3957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w Cen MT" panose="020B0602020104020603" pitchFamily="34" charset="0"/>
              </a:rPr>
              <a:t>Se INTERZICE </a:t>
            </a:r>
            <a:r>
              <a:rPr lang="en-US" sz="2600" dirty="0" err="1">
                <a:latin typeface="Tw Cen MT" panose="020B0602020104020603" pitchFamily="34" charset="0"/>
              </a:rPr>
              <a:t>conectarea</a:t>
            </a:r>
            <a:r>
              <a:rPr lang="en-US" sz="2600" dirty="0">
                <a:latin typeface="Tw Cen MT" panose="020B0602020104020603" pitchFamily="34" charset="0"/>
              </a:rPr>
              <a:t> la o </a:t>
            </a:r>
            <a:r>
              <a:rPr lang="en-US" sz="2600" dirty="0" err="1">
                <a:latin typeface="Tw Cen MT" panose="020B0602020104020603" pitchFamily="34" charset="0"/>
              </a:rPr>
              <a:t>stație</a:t>
            </a:r>
            <a:r>
              <a:rPr lang="en-US" sz="2600" dirty="0">
                <a:latin typeface="Tw Cen MT" panose="020B0602020104020603" pitchFamily="34" charset="0"/>
              </a:rPr>
              <a:t> de </a:t>
            </a:r>
            <a:r>
              <a:rPr lang="en-US" sz="2600" dirty="0" err="1">
                <a:latin typeface="Tw Cen MT" panose="020B0602020104020603" pitchFamily="34" charset="0"/>
              </a:rPr>
              <a:t>lucru</a:t>
            </a:r>
            <a:r>
              <a:rPr lang="en-US" sz="2600" dirty="0">
                <a:latin typeface="Tw Cen MT" panose="020B0602020104020603" pitchFamily="34" charset="0"/>
              </a:rPr>
              <a:t>, </a:t>
            </a:r>
            <a:r>
              <a:rPr lang="en-US" sz="2600" dirty="0" err="1">
                <a:latin typeface="Tw Cen MT" panose="020B0602020104020603" pitchFamily="34" charset="0"/>
              </a:rPr>
              <a:t>folosindu</a:t>
            </a:r>
            <a:r>
              <a:rPr lang="en-US" sz="2600" dirty="0">
                <a:latin typeface="Tw Cen MT" panose="020B0602020104020603" pitchFamily="34" charset="0"/>
              </a:rPr>
              <a:t>-se </a:t>
            </a:r>
            <a:r>
              <a:rPr lang="en-US" sz="2600" dirty="0" err="1">
                <a:latin typeface="Tw Cen MT" panose="020B0602020104020603" pitchFamily="34" charset="0"/>
              </a:rPr>
              <a:t>contul</a:t>
            </a:r>
            <a:r>
              <a:rPr lang="en-US" sz="2600" dirty="0">
                <a:latin typeface="Tw Cen MT" panose="020B0602020104020603" pitchFamily="34" charset="0"/>
              </a:rPr>
              <a:t> de </a:t>
            </a:r>
            <a:r>
              <a:rPr lang="en-US" sz="2600" dirty="0" err="1">
                <a:latin typeface="Tw Cen MT" panose="020B0602020104020603" pitchFamily="34" charset="0"/>
              </a:rPr>
              <a:t>utilizator</a:t>
            </a:r>
            <a:r>
              <a:rPr lang="en-US" sz="2600" dirty="0">
                <a:latin typeface="Tw Cen MT" panose="020B0602020104020603" pitchFamily="34" charset="0"/>
              </a:rPr>
              <a:t> și </a:t>
            </a:r>
            <a:r>
              <a:rPr lang="en-US" sz="2600" dirty="0" err="1">
                <a:latin typeface="Tw Cen MT" panose="020B0602020104020603" pitchFamily="34" charset="0"/>
              </a:rPr>
              <a:t>parola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altei</a:t>
            </a:r>
            <a:r>
              <a:rPr lang="en-US" sz="2600" dirty="0">
                <a:latin typeface="Tw Cen MT" panose="020B0602020104020603" pitchFamily="34" charset="0"/>
              </a:rPr>
              <a:t> persoane;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600" dirty="0">
                <a:latin typeface="Tw Cen MT" panose="020B0602020104020603" pitchFamily="34" charset="0"/>
              </a:rPr>
              <a:t>parola de acces TREBUIE memorată de către utilizator;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600" dirty="0">
                <a:latin typeface="Tw Cen MT" panose="020B0602020104020603" pitchFamily="34" charset="0"/>
              </a:rPr>
              <a:t>parola de acces NU se comunică altui utilizator;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600" dirty="0">
                <a:latin typeface="Tw Cen MT" panose="020B0602020104020603" pitchFamily="34" charset="0"/>
              </a:rPr>
              <a:t>parola de acces NU se notează</a:t>
            </a:r>
            <a:r>
              <a:rPr lang="en-US" sz="2600" dirty="0">
                <a:latin typeface="Tw Cen MT" panose="020B0602020104020603" pitchFamily="34" charset="0"/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w Cen MT" panose="020B0602020104020603" pitchFamily="34" charset="0"/>
              </a:rPr>
              <a:t>parola</a:t>
            </a:r>
            <a:r>
              <a:rPr lang="en-US" sz="2600" dirty="0">
                <a:latin typeface="Tw Cen MT" panose="020B0602020104020603" pitchFamily="34" charset="0"/>
              </a:rPr>
              <a:t> de acces SE VA SCHIMBA periodic sau </a:t>
            </a:r>
            <a:r>
              <a:rPr lang="en-US" sz="2600" dirty="0" err="1">
                <a:latin typeface="Tw Cen MT" panose="020B0602020104020603" pitchFamily="34" charset="0"/>
              </a:rPr>
              <a:t>când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este</a:t>
            </a: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err="1">
                <a:latin typeface="Tw Cen MT" panose="020B0602020104020603" pitchFamily="34" charset="0"/>
              </a:rPr>
              <a:t>compromisă</a:t>
            </a:r>
            <a:r>
              <a:rPr lang="en-US" sz="2600" dirty="0">
                <a:latin typeface="Tw Cen MT" panose="020B0602020104020603" pitchFamily="34" charset="0"/>
              </a:rPr>
              <a:t> sau </a:t>
            </a:r>
            <a:r>
              <a:rPr lang="en-US" sz="2600" dirty="0" err="1">
                <a:latin typeface="Tw Cen MT" panose="020B0602020104020603" pitchFamily="34" charset="0"/>
              </a:rPr>
              <a:t>divulgată</a:t>
            </a:r>
            <a:r>
              <a:rPr lang="en-US" sz="2600" dirty="0">
                <a:latin typeface="Tw Cen MT" panose="020B0602020104020603" pitchFamily="34" charset="0"/>
              </a:rPr>
              <a:t> 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600" dirty="0">
                <a:latin typeface="Tw Cen MT" panose="020B0602020104020603" pitchFamily="34" charset="0"/>
              </a:rPr>
              <a:t>parola de acces va avea o COMPLEXITATE RIDICATĂ.</a:t>
            </a:r>
            <a:endParaRPr lang="en-US" sz="2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1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3C3-AB3A-46B1-8AFB-D0084D75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36" y="652231"/>
            <a:ext cx="9939528" cy="69111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Contul</a:t>
            </a:r>
            <a:r>
              <a:rPr lang="en-US" sz="4000" dirty="0">
                <a:solidFill>
                  <a:srgbClr val="FF0000"/>
                </a:solidFill>
              </a:rPr>
              <a:t> de </a:t>
            </a:r>
            <a:r>
              <a:rPr lang="en-US" sz="4000" dirty="0" err="1">
                <a:solidFill>
                  <a:srgbClr val="FF0000"/>
                </a:solidFill>
              </a:rPr>
              <a:t>Utilizator</a:t>
            </a:r>
            <a:r>
              <a:rPr lang="en-US" sz="4000" dirty="0">
                <a:solidFill>
                  <a:srgbClr val="FF0000"/>
                </a:solidFill>
              </a:rPr>
              <a:t> și Parola 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A917F75-6B70-4EB8-5CC4-6E3B80B63E62}"/>
              </a:ext>
            </a:extLst>
          </p:cNvPr>
          <p:cNvSpPr txBox="1">
            <a:spLocks/>
          </p:cNvSpPr>
          <p:nvPr/>
        </p:nvSpPr>
        <p:spPr>
          <a:xfrm>
            <a:off x="1195957" y="1726832"/>
            <a:ext cx="9800086" cy="3957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Se INTERZICE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conectarea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la o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stație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de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lucru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,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folosindu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-se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contul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de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utilizator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și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parola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altei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persoane;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600" dirty="0">
                <a:solidFill>
                  <a:srgbClr val="FF0000"/>
                </a:solidFill>
                <a:latin typeface="Tw Cen MT" panose="020B0602020104020603" pitchFamily="34" charset="0"/>
              </a:rPr>
              <a:t>parola de acces TREBUIE memorată de către utilizator;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600" dirty="0">
                <a:solidFill>
                  <a:srgbClr val="FF0000"/>
                </a:solidFill>
                <a:latin typeface="Tw Cen MT" panose="020B0602020104020603" pitchFamily="34" charset="0"/>
              </a:rPr>
              <a:t>parola de acces NU se comunică altui utilizator;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600" dirty="0">
                <a:solidFill>
                  <a:srgbClr val="FF0000"/>
                </a:solidFill>
                <a:latin typeface="Tw Cen MT" panose="020B0602020104020603" pitchFamily="34" charset="0"/>
              </a:rPr>
              <a:t>parola de acces NU se notează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parola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de acces SE VA SCHIMBA periodic sau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când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este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compromisă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sau </a:t>
            </a:r>
            <a:r>
              <a:rPr 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divulgată</a:t>
            </a:r>
            <a:r>
              <a:rPr lang="en-US" sz="2600" dirty="0">
                <a:solidFill>
                  <a:srgbClr val="FF0000"/>
                </a:solidFill>
                <a:latin typeface="Tw Cen MT" panose="020B0602020104020603" pitchFamily="34" charset="0"/>
              </a:rPr>
              <a:t> 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FF0000"/>
                </a:solidFill>
                <a:latin typeface="Tw Cen MT" panose="020B0602020104020603" pitchFamily="34" charset="0"/>
              </a:rPr>
              <a:t>parola de acces va avea o COMPLEXITATE RIDICATĂ.</a:t>
            </a:r>
            <a:endParaRPr lang="en-US" sz="26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4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258488"/>
          </a:xfrm>
        </p:spPr>
        <p:txBody>
          <a:bodyPr>
            <a:noAutofit/>
          </a:bodyPr>
          <a:lstStyle/>
          <a:p>
            <a:r>
              <a:rPr lang="en-US" sz="13800" dirty="0"/>
              <a:t>THKANKS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99498-EC08-4B14-8E03-1660FF7A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0515"/>
            <a:ext cx="10515600" cy="846136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6DAE84-E183-4236-BA11-34BDE735C8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w Cen MT" panose="020B0602020104020603" pitchFamily="34" charset="0"/>
              </a:rPr>
              <a:t>Designed By PowerPoint School Team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777959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FOR LISTENING WITH PATIENCE</a:t>
            </a:r>
          </a:p>
        </p:txBody>
      </p:sp>
    </p:spTree>
    <p:extLst>
      <p:ext uri="{BB962C8B-B14F-4D97-AF65-F5344CB8AC3E}">
        <p14:creationId xmlns:p14="http://schemas.microsoft.com/office/powerpoint/2010/main" val="280675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256">
            <a:extLst>
              <a:ext uri="{FF2B5EF4-FFF2-40B4-BE49-F238E27FC236}">
                <a16:creationId xmlns:a16="http://schemas.microsoft.com/office/drawing/2014/main" id="{26AD3567-9F6F-4FB8-9052-6537467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48" y="738823"/>
            <a:ext cx="5417193" cy="1569719"/>
          </a:xfrm>
        </p:spPr>
        <p:txBody>
          <a:bodyPr>
            <a:normAutofit/>
          </a:bodyPr>
          <a:lstStyle/>
          <a:p>
            <a:r>
              <a:rPr lang="en-US" sz="4800" b="1" dirty="0"/>
              <a:t>Document clasificat</a:t>
            </a:r>
          </a:p>
        </p:txBody>
      </p:sp>
      <p:sp>
        <p:nvSpPr>
          <p:cNvPr id="259" name="Text Placeholder 258">
            <a:extLst>
              <a:ext uri="{FF2B5EF4-FFF2-40B4-BE49-F238E27FC236}">
                <a16:creationId xmlns:a16="http://schemas.microsoft.com/office/drawing/2014/main" id="{CD0A320E-0FDB-4504-AB29-E392C6AC3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8895" y="2331308"/>
            <a:ext cx="5192712" cy="3295135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800" dirty="0">
                <a:latin typeface="Tw Cen MT" panose="020B0602020104020603" pitchFamily="34" charset="0"/>
              </a:rPr>
              <a:t>documente pe support hârtie;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800" dirty="0">
                <a:latin typeface="Tw Cen MT" panose="020B0602020104020603" pitchFamily="34" charset="0"/>
              </a:rPr>
              <a:t>benzi magnetice, casete audio-video, microfilme;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800" dirty="0">
                <a:latin typeface="Tw Cen MT" panose="020B0602020104020603" pitchFamily="34" charset="0"/>
              </a:rPr>
              <a:t>medii de stocare a sistemelor informatice;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800" dirty="0">
                <a:latin typeface="Tw Cen MT" panose="020B0602020104020603" pitchFamily="34" charset="0"/>
              </a:rPr>
              <a:t>dispozitive de procesare portabile.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48" y="1513686"/>
            <a:ext cx="5227251" cy="448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21094874">
            <a:off x="7090457" y="2169703"/>
            <a:ext cx="2056034" cy="52514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ro-RO" sz="2800" b="1" dirty="0">
                <a:solidFill>
                  <a:srgbClr val="FF0000"/>
                </a:solidFill>
              </a:rPr>
              <a:t>CLASIFICAT</a:t>
            </a:r>
          </a:p>
        </p:txBody>
      </p:sp>
    </p:spTree>
    <p:extLst>
      <p:ext uri="{BB962C8B-B14F-4D97-AF65-F5344CB8AC3E}">
        <p14:creationId xmlns:p14="http://schemas.microsoft.com/office/powerpoint/2010/main" val="1160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"/>
          <a:stretch/>
        </p:blipFill>
        <p:spPr>
          <a:xfrm>
            <a:off x="6425514" y="-28575"/>
            <a:ext cx="5766486" cy="688657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0FB85C-7472-42D6-93C8-4ABF6AF987BF}"/>
              </a:ext>
            </a:extLst>
          </p:cNvPr>
          <p:cNvSpPr txBox="1"/>
          <p:nvPr/>
        </p:nvSpPr>
        <p:spPr>
          <a:xfrm>
            <a:off x="331538" y="660127"/>
            <a:ext cx="609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solidFill>
                  <a:schemeClr val="bg1"/>
                </a:solidFill>
              </a:rPr>
              <a:t>INFORMAŢII</a:t>
            </a:r>
            <a:r>
              <a:rPr lang="ro-RO" sz="3200" b="1" dirty="0"/>
              <a:t> </a:t>
            </a:r>
            <a:r>
              <a:rPr lang="ro-RO" sz="3200" b="1" dirty="0">
                <a:solidFill>
                  <a:schemeClr val="bg1"/>
                </a:solidFill>
              </a:rPr>
              <a:t>SECRETE DE </a:t>
            </a:r>
            <a:r>
              <a:rPr lang="ro-RO" sz="3200" b="1" dirty="0">
                <a:solidFill>
                  <a:srgbClr val="FF0000"/>
                </a:solidFill>
              </a:rPr>
              <a:t>STAT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050842-5058-474E-9E57-FC7B1877537B}"/>
              </a:ext>
            </a:extLst>
          </p:cNvPr>
          <p:cNvSpPr txBox="1"/>
          <p:nvPr/>
        </p:nvSpPr>
        <p:spPr>
          <a:xfrm>
            <a:off x="331538" y="1317674"/>
            <a:ext cx="66211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  <a:latin typeface="Tw Cen MT" panose="020B0602020104020603" pitchFamily="34" charset="0"/>
              </a:rPr>
              <a:t>informaţiile care privesc </a:t>
            </a:r>
            <a:r>
              <a:rPr lang="vi-VN" sz="2800" b="1" dirty="0">
                <a:solidFill>
                  <a:srgbClr val="FFFF00"/>
                </a:solidFill>
                <a:latin typeface="Tw Cen MT" panose="020B0602020104020603" pitchFamily="34" charset="0"/>
              </a:rPr>
              <a:t>securitatea naţională</a:t>
            </a:r>
            <a:r>
              <a:rPr lang="vi-VN" sz="2800" dirty="0">
                <a:solidFill>
                  <a:schemeClr val="bg1"/>
                </a:solidFill>
                <a:latin typeface="Tw Cen MT" panose="020B0602020104020603" pitchFamily="34" charset="0"/>
              </a:rPr>
              <a:t>, prin a căror divulgare se pot  prejudicia siguranţa naţională şi apărarea ţării</a:t>
            </a:r>
            <a:endParaRPr lang="en-US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D35C1-6E9D-46E7-A814-2C55E7E3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302" y="1613139"/>
            <a:ext cx="3670812" cy="2174853"/>
          </a:xfr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CLASE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SECRETIZARE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50842-5058-474E-9E57-FC7B1877537B}"/>
              </a:ext>
            </a:extLst>
          </p:cNvPr>
          <p:cNvSpPr txBox="1"/>
          <p:nvPr/>
        </p:nvSpPr>
        <p:spPr>
          <a:xfrm>
            <a:off x="331537" y="4404106"/>
            <a:ext cx="6851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  <a:latin typeface="Tw Cen MT" panose="020B0602020104020603" pitchFamily="34" charset="0"/>
              </a:rPr>
              <a:t>informaţiile a căror divulgare este de natură să determine prejudicii unei </a:t>
            </a:r>
            <a:r>
              <a:rPr lang="vi-VN" sz="2800" b="1" dirty="0">
                <a:solidFill>
                  <a:srgbClr val="FFFF00"/>
                </a:solidFill>
                <a:latin typeface="Tw Cen MT" panose="020B0602020104020603" pitchFamily="34" charset="0"/>
              </a:rPr>
              <a:t>persoane juridice</a:t>
            </a:r>
            <a:r>
              <a:rPr lang="vi-VN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vi-VN" sz="2800" dirty="0">
                <a:solidFill>
                  <a:schemeClr val="bg1"/>
                </a:solidFill>
                <a:latin typeface="Tw Cen MT" panose="020B0602020104020603" pitchFamily="34" charset="0"/>
              </a:rPr>
              <a:t>de drept public sau privat.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FB85C-7472-42D6-93C8-4ABF6AF987BF}"/>
              </a:ext>
            </a:extLst>
          </p:cNvPr>
          <p:cNvSpPr txBox="1"/>
          <p:nvPr/>
        </p:nvSpPr>
        <p:spPr>
          <a:xfrm>
            <a:off x="331537" y="3824543"/>
            <a:ext cx="609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solidFill>
                  <a:schemeClr val="bg1"/>
                </a:solidFill>
              </a:rPr>
              <a:t>INFORMAŢII</a:t>
            </a:r>
            <a:r>
              <a:rPr lang="ro-RO" sz="3200" b="1" dirty="0"/>
              <a:t> </a:t>
            </a:r>
            <a:r>
              <a:rPr lang="ro-RO" sz="3200" b="1" dirty="0">
                <a:solidFill>
                  <a:schemeClr val="bg1"/>
                </a:solidFill>
              </a:rPr>
              <a:t>SECRETE DE </a:t>
            </a:r>
            <a:r>
              <a:rPr lang="en-US" sz="3200" b="1" dirty="0">
                <a:solidFill>
                  <a:srgbClr val="FF0000"/>
                </a:solidFill>
              </a:rPr>
              <a:t>SERVICU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8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2738355" y="276051"/>
            <a:ext cx="6715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b="1" dirty="0">
                <a:solidFill>
                  <a:schemeClr val="bg1"/>
                </a:solidFill>
              </a:rPr>
              <a:t>NIVELURI DE SECRETIZARE</a:t>
            </a:r>
            <a:endParaRPr lang="en-US" sz="4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1000897" y="1080551"/>
            <a:ext cx="10190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o-RO" sz="2800" dirty="0">
                <a:solidFill>
                  <a:schemeClr val="bg1"/>
                </a:solidFill>
              </a:rPr>
              <a:t>Nivelurile de secretizare se atribuie informaţiilor clasificate din clasa </a:t>
            </a:r>
            <a:r>
              <a:rPr lang="ro-RO" sz="2800" b="1" dirty="0">
                <a:solidFill>
                  <a:schemeClr val="bg1"/>
                </a:solidFill>
              </a:rPr>
              <a:t>SECRETE DE STAT</a:t>
            </a:r>
            <a:r>
              <a:rPr lang="ro-RO" sz="2800" b="1" dirty="0">
                <a:solidFill>
                  <a:srgbClr val="FF0000"/>
                </a:solidFill>
              </a:rPr>
              <a:t> </a:t>
            </a:r>
            <a:r>
              <a:rPr lang="ro-RO" sz="2800" dirty="0">
                <a:solidFill>
                  <a:schemeClr val="bg1"/>
                </a:solidFill>
              </a:rPr>
              <a:t>şi sunt: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44863-ED3A-4B46-9AE3-BC33846F8C6E}"/>
              </a:ext>
            </a:extLst>
          </p:cNvPr>
          <p:cNvGrpSpPr/>
          <p:nvPr/>
        </p:nvGrpSpPr>
        <p:grpSpPr>
          <a:xfrm>
            <a:off x="367741" y="2633472"/>
            <a:ext cx="3700932" cy="3054000"/>
            <a:chOff x="581924" y="4824676"/>
            <a:chExt cx="3700932" cy="11929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54D2F9-9847-4D95-8EF1-73D973B4F8C2}"/>
                </a:ext>
              </a:extLst>
            </p:cNvPr>
            <p:cNvSpPr txBox="1"/>
            <p:nvPr/>
          </p:nvSpPr>
          <p:spPr>
            <a:xfrm>
              <a:off x="581924" y="4824676"/>
              <a:ext cx="3700932" cy="28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STRICT SECRET DE IMPORTANŢĂ DEOSEBITĂ 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1E3428-BA5B-4BA4-B770-EBF089EDE29A}"/>
                </a:ext>
              </a:extLst>
            </p:cNvPr>
            <p:cNvSpPr txBox="1"/>
            <p:nvPr/>
          </p:nvSpPr>
          <p:spPr>
            <a:xfrm>
              <a:off x="651007" y="5222522"/>
              <a:ext cx="3413396" cy="795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vi-VN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informaţiile a căror divulgare neautorizată este de natură să producă </a:t>
              </a:r>
              <a:r>
                <a:rPr lang="vi-VN" sz="2400" dirty="0">
                  <a:solidFill>
                    <a:srgbClr val="FFFF00"/>
                  </a:solidFill>
                  <a:latin typeface="Tw Cen MT" panose="020B0602020104020603" pitchFamily="34" charset="0"/>
                </a:rPr>
                <a:t>daune de o gravitate excepţională</a:t>
              </a:r>
              <a:r>
                <a:rPr lang="vi-VN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securităţii naţionale.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944863-ED3A-4B46-9AE3-BC33846F8C6E}"/>
              </a:ext>
            </a:extLst>
          </p:cNvPr>
          <p:cNvGrpSpPr/>
          <p:nvPr/>
        </p:nvGrpSpPr>
        <p:grpSpPr>
          <a:xfrm>
            <a:off x="4185791" y="2807267"/>
            <a:ext cx="3700932" cy="2981002"/>
            <a:chOff x="572059" y="5088450"/>
            <a:chExt cx="3700932" cy="9319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54D2F9-9847-4D95-8EF1-73D973B4F8C2}"/>
                </a:ext>
              </a:extLst>
            </p:cNvPr>
            <p:cNvSpPr txBox="1"/>
            <p:nvPr/>
          </p:nvSpPr>
          <p:spPr>
            <a:xfrm>
              <a:off x="572059" y="5088450"/>
              <a:ext cx="3700932" cy="12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STRICT SECRET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1E3428-BA5B-4BA4-B770-EBF089EDE29A}"/>
                </a:ext>
              </a:extLst>
            </p:cNvPr>
            <p:cNvSpPr txBox="1"/>
            <p:nvPr/>
          </p:nvSpPr>
          <p:spPr>
            <a:xfrm>
              <a:off x="715827" y="5352536"/>
              <a:ext cx="3413396" cy="66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vi-VN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informaţiile a căror divulgare neautorizată este de natură să producă </a:t>
              </a:r>
              <a:r>
                <a:rPr lang="vi-VN" sz="2400" dirty="0">
                  <a:solidFill>
                    <a:srgbClr val="FFFF00"/>
                  </a:solidFill>
                  <a:latin typeface="Tw Cen MT" panose="020B0602020104020603" pitchFamily="34" charset="0"/>
                </a:rPr>
                <a:t>daune grave </a:t>
              </a:r>
              <a:r>
                <a:rPr lang="vi-VN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securităţii naţionale.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944863-ED3A-4B46-9AE3-BC33846F8C6E}"/>
              </a:ext>
            </a:extLst>
          </p:cNvPr>
          <p:cNvGrpSpPr/>
          <p:nvPr/>
        </p:nvGrpSpPr>
        <p:grpSpPr>
          <a:xfrm>
            <a:off x="8198012" y="2807265"/>
            <a:ext cx="3700932" cy="2783680"/>
            <a:chOff x="572059" y="5030298"/>
            <a:chExt cx="3700932" cy="7489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54D2F9-9847-4D95-8EF1-73D973B4F8C2}"/>
                </a:ext>
              </a:extLst>
            </p:cNvPr>
            <p:cNvSpPr txBox="1"/>
            <p:nvPr/>
          </p:nvSpPr>
          <p:spPr>
            <a:xfrm>
              <a:off x="572059" y="5030298"/>
              <a:ext cx="3700932" cy="12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SECRET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1E3428-BA5B-4BA4-B770-EBF089EDE29A}"/>
                </a:ext>
              </a:extLst>
            </p:cNvPr>
            <p:cNvSpPr txBox="1"/>
            <p:nvPr/>
          </p:nvSpPr>
          <p:spPr>
            <a:xfrm>
              <a:off x="715827" y="5257563"/>
              <a:ext cx="3413396" cy="52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vi-VN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informaţiile a căror divulgare neautorizată este de natură să producă </a:t>
              </a:r>
              <a:r>
                <a:rPr lang="vi-VN" sz="2400" dirty="0">
                  <a:solidFill>
                    <a:srgbClr val="FFFF00"/>
                  </a:solidFill>
                  <a:latin typeface="Tw Cen MT" panose="020B0602020104020603" pitchFamily="34" charset="0"/>
                </a:rPr>
                <a:t>daune</a:t>
              </a:r>
              <a:r>
                <a:rPr lang="vi-VN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securităţii naţionale.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42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284553" y="491794"/>
            <a:ext cx="4155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Acces Restricționat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284553" y="2114729"/>
            <a:ext cx="40028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vi-VN" sz="2200" dirty="0">
                <a:solidFill>
                  <a:schemeClr val="bg1"/>
                </a:solidFill>
                <a:latin typeface="Tw Cen MT" panose="020B0602020104020603" pitchFamily="34" charset="0"/>
              </a:rPr>
              <a:t>Accesul la informaţii clasificate este permis cu </a:t>
            </a:r>
            <a:r>
              <a:rPr lang="vi-VN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respectarea</a:t>
            </a:r>
            <a:r>
              <a:rPr lang="vi-VN" sz="22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vi-VN" sz="2200" b="1" dirty="0">
                <a:solidFill>
                  <a:srgbClr val="FFFF00"/>
                </a:solidFill>
                <a:latin typeface="Tw Cen MT" panose="020B0602020104020603" pitchFamily="34" charset="0"/>
              </a:rPr>
              <a:t>principiului necesităţii de a cunoaşte</a:t>
            </a:r>
            <a:r>
              <a:rPr lang="vi-VN" sz="2200" dirty="0">
                <a:solidFill>
                  <a:schemeClr val="bg1"/>
                </a:solidFill>
                <a:latin typeface="Tw Cen MT" panose="020B0602020104020603" pitchFamily="34" charset="0"/>
              </a:rPr>
              <a:t> numai persoanelor care deţin </a:t>
            </a:r>
            <a:r>
              <a:rPr lang="vi-VN" sz="2200" b="1" dirty="0">
                <a:solidFill>
                  <a:srgbClr val="FFFF00"/>
                </a:solidFill>
                <a:latin typeface="Tw Cen MT" panose="020B0602020104020603" pitchFamily="34" charset="0"/>
              </a:rPr>
              <a:t>certificat de securitate </a:t>
            </a:r>
            <a:r>
              <a:rPr lang="vi-VN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sau</a:t>
            </a:r>
            <a:r>
              <a:rPr lang="vi-VN" sz="2200" b="1" dirty="0">
                <a:solidFill>
                  <a:srgbClr val="FFFF00"/>
                </a:solidFill>
                <a:latin typeface="Tw Cen MT" panose="020B0602020104020603" pitchFamily="34" charset="0"/>
              </a:rPr>
              <a:t> autorizaţie de acces</a:t>
            </a:r>
            <a:r>
              <a:rPr lang="vi-VN" sz="2200" dirty="0">
                <a:solidFill>
                  <a:schemeClr val="bg1"/>
                </a:solidFill>
                <a:latin typeface="Tw Cen MT" panose="020B0602020104020603" pitchFamily="34" charset="0"/>
              </a:rPr>
              <a:t>, valabile pentru nivelul de secretizare al informaţiilor necesare îndeplinirii atribuţiilor de serviciu.</a:t>
            </a:r>
          </a:p>
          <a:p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5222788" y="2003757"/>
            <a:ext cx="6419257" cy="1174574"/>
            <a:chOff x="581924" y="4824676"/>
            <a:chExt cx="3681203" cy="117457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zone de securitate clasa I :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581924" y="5291364"/>
              <a:ext cx="36812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vi-VN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etichetă de culoare </a:t>
              </a:r>
              <a:r>
                <a:rPr lang="ro-RO" sz="20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                 </a:t>
              </a:r>
              <a:r>
                <a:rPr lang="vi-VN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: strict secret de importanță deosebită, strict secrete, secrete și secrete de serviciu;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5129776" y="499039"/>
            <a:ext cx="6512268" cy="1085363"/>
            <a:chOff x="581923" y="4824676"/>
            <a:chExt cx="3681203" cy="77394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Manipulare și Stocare: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581923" y="5291364"/>
              <a:ext cx="3681202" cy="3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STRICT în zone de securitate sau în zone administrative</a:t>
              </a:r>
              <a:endParaRPr lang="en-US" sz="22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5222788" y="3272736"/>
            <a:ext cx="6419257" cy="1174574"/>
            <a:chOff x="581924" y="4824676"/>
            <a:chExt cx="3681203" cy="117457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zone de securitate clasa </a:t>
              </a:r>
              <a:r>
                <a:rPr lang="ro-RO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 -II- a </a:t>
              </a:r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581924" y="5291364"/>
              <a:ext cx="36812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vi-VN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etichetă de culoare</a:t>
              </a:r>
              <a:r>
                <a:rPr lang="ro-RO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vi-VN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ro-RO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                  </a:t>
              </a:r>
              <a:r>
                <a:rPr lang="vi-VN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: secrete de stat, nivel secret și secrete de serviciu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685484" y="3739424"/>
            <a:ext cx="1285101" cy="369332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bg1"/>
                </a:solidFill>
                <a:latin typeface="Tw Cen MT" panose="020B0602020104020603" pitchFamily="34" charset="0"/>
              </a:rPr>
              <a:t>ALBASTRĂ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85485" y="2459262"/>
            <a:ext cx="1004594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bg1"/>
                </a:solidFill>
                <a:latin typeface="Tw Cen MT" panose="020B0602020104020603" pitchFamily="34" charset="0"/>
              </a:rPr>
              <a:t>RO</a:t>
            </a:r>
            <a:r>
              <a:rPr lang="ro-RO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Ș</a:t>
            </a:r>
            <a:r>
              <a:rPr lang="ro-RO" b="1" dirty="0">
                <a:solidFill>
                  <a:schemeClr val="bg1"/>
                </a:solidFill>
                <a:latin typeface="Tw Cen MT" panose="020B0602020104020603" pitchFamily="34" charset="0"/>
              </a:rPr>
              <a:t>IE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5222788" y="4645383"/>
            <a:ext cx="6419257" cy="1174574"/>
            <a:chOff x="581924" y="4824676"/>
            <a:chExt cx="3681203" cy="117457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zone administrative</a:t>
              </a:r>
              <a:r>
                <a:rPr lang="ro-RO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581924" y="5291364"/>
              <a:ext cx="36812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vi-VN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etichetă de culoare</a:t>
              </a:r>
              <a:r>
                <a:rPr lang="ro-RO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                   </a:t>
              </a:r>
              <a:r>
                <a:rPr lang="vi-VN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: numai secrete de serviciu.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685483" y="5096682"/>
            <a:ext cx="1181081" cy="369332"/>
          </a:xfrm>
          <a:prstGeom prst="rect">
            <a:avLst/>
          </a:prstGeom>
          <a:solidFill>
            <a:srgbClr val="FFED0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latin typeface="Tw Cen MT" panose="020B0602020104020603" pitchFamily="34" charset="0"/>
              </a:rPr>
              <a:t>GALBENĂ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30DCA9-E6FC-C324-9E61-C775D0AE8E8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3B7CFA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C406C8-FEAF-9F45-E79B-11170B070412}"/>
              </a:ext>
            </a:extLst>
          </p:cNvPr>
          <p:cNvGrpSpPr/>
          <p:nvPr/>
        </p:nvGrpSpPr>
        <p:grpSpPr>
          <a:xfrm>
            <a:off x="1383102" y="3981425"/>
            <a:ext cx="9730596" cy="2481431"/>
            <a:chOff x="581925" y="4902169"/>
            <a:chExt cx="3681202" cy="465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C5D096-B8CF-5CC8-12F8-5BD72D2DF6AE}"/>
                </a:ext>
              </a:extLst>
            </p:cNvPr>
            <p:cNvSpPr txBox="1"/>
            <p:nvPr/>
          </p:nvSpPr>
          <p:spPr>
            <a:xfrm>
              <a:off x="581925" y="4902169"/>
              <a:ext cx="3681202" cy="12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Transmiterea Informațiilor Clasificate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067FC6-1FF3-6253-A639-EB2457896572}"/>
                </a:ext>
              </a:extLst>
            </p:cNvPr>
            <p:cNvSpPr txBox="1"/>
            <p:nvPr/>
          </p:nvSpPr>
          <p:spPr>
            <a:xfrm>
              <a:off x="581925" y="5044258"/>
              <a:ext cx="3628415" cy="32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Se face doar între persoane care dețin certificate de securitate sau autorizații corespunzătoare. </a:t>
              </a:r>
            </a:p>
            <a:p>
              <a:pPr marL="342900" indent="-3429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Aprobarea emitentului și respectarea principiului necesității de a cunoaște sunt esențiale în acest proces.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84FFAC-C448-E374-D0DC-678DE5C6FBF1}"/>
              </a:ext>
            </a:extLst>
          </p:cNvPr>
          <p:cNvGrpSpPr/>
          <p:nvPr/>
        </p:nvGrpSpPr>
        <p:grpSpPr>
          <a:xfrm>
            <a:off x="1383102" y="657723"/>
            <a:ext cx="9730596" cy="2324141"/>
            <a:chOff x="581925" y="4902169"/>
            <a:chExt cx="3681202" cy="4357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548B5E-FBCF-BF21-2693-891643E6387F}"/>
                </a:ext>
              </a:extLst>
            </p:cNvPr>
            <p:cNvSpPr txBox="1"/>
            <p:nvPr/>
          </p:nvSpPr>
          <p:spPr>
            <a:xfrm>
              <a:off x="581925" y="4902169"/>
              <a:ext cx="3681202" cy="11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Multiplicarea documentelor clasificate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1625DD-0AA3-78F4-56D5-B545677D6BF0}"/>
                </a:ext>
              </a:extLst>
            </p:cNvPr>
            <p:cNvSpPr txBox="1"/>
            <p:nvPr/>
          </p:nvSpPr>
          <p:spPr>
            <a:xfrm>
              <a:off x="581925" y="5044258"/>
              <a:ext cx="3628415" cy="29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prin completarea cererii de multiplicare a documentului clasificat;</a:t>
              </a:r>
            </a:p>
            <a:p>
              <a:pPr marL="285750" indent="-28575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cu aprobarea comandantului unităţii şi avizul șefului structurii de securitate;</a:t>
              </a:r>
            </a:p>
            <a:p>
              <a:pPr marL="285750" indent="-28575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numai de către persoane autorizate să aibă acces la astfel de informaţii;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07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3C3-AB3A-46B1-8AFB-D0084D75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36" y="333054"/>
            <a:ext cx="9939528" cy="691118"/>
          </a:xfrm>
        </p:spPr>
        <p:txBody>
          <a:bodyPr>
            <a:noAutofit/>
          </a:bodyPr>
          <a:lstStyle/>
          <a:p>
            <a:r>
              <a:rPr lang="en-US" sz="4000" dirty="0"/>
              <a:t>Restricții de Acces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B0904C-12C4-4CDB-BF8D-EF102B90173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26236" y="2516144"/>
            <a:ext cx="9939528" cy="120531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Accesul cu telefoane mobile inteligente</a:t>
            </a:r>
            <a:r>
              <a:rPr lang="en-US" sz="2400" dirty="0">
                <a:latin typeface="Tw Cen MT" panose="020B0602020104020603" pitchFamily="34" charset="0"/>
              </a:rPr>
              <a:t>, în zonele </a:t>
            </a:r>
            <a:r>
              <a:rPr lang="en-US" sz="2400" b="1" dirty="0">
                <a:latin typeface="Tw Cen MT" panose="020B0602020104020603" pitchFamily="34" charset="0"/>
              </a:rPr>
              <a:t>administrative</a:t>
            </a:r>
            <a:r>
              <a:rPr lang="en-US" sz="2400" dirty="0">
                <a:latin typeface="Tw Cen MT" panose="020B0602020104020603" pitchFamily="34" charset="0"/>
              </a:rPr>
              <a:t> constituite la nivelul unității, se poate face </a:t>
            </a:r>
            <a:r>
              <a:rPr lang="en-US" sz="2400" b="1" dirty="0">
                <a:latin typeface="Tw Cen MT" panose="020B0602020104020603" pitchFamily="34" charset="0"/>
              </a:rPr>
              <a:t>numai cu aprobarea comandantului unității și avizul șefului structurii de securitate.</a:t>
            </a:r>
            <a:endParaRPr lang="en-US" sz="2400" b="1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A917F75-6B70-4EB8-5CC4-6E3B80B63E62}"/>
              </a:ext>
            </a:extLst>
          </p:cNvPr>
          <p:cNvSpPr txBox="1">
            <a:spLocks/>
          </p:cNvSpPr>
          <p:nvPr/>
        </p:nvSpPr>
        <p:spPr>
          <a:xfrm>
            <a:off x="1126236" y="1213884"/>
            <a:ext cx="9939528" cy="120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Este interzis</a:t>
            </a:r>
            <a:r>
              <a:rPr lang="en-US" sz="2400" dirty="0">
                <a:latin typeface="Tw Cen MT" panose="020B0602020104020603" pitchFamily="34" charset="0"/>
              </a:rPr>
              <a:t> accesul cu aparate de fotografiat, filmat, înregistrat audio-video, de copiat din baze de date informatice sau de comunicare la distanță, </a:t>
            </a:r>
            <a:r>
              <a:rPr lang="en-US" sz="2400" b="1" dirty="0">
                <a:latin typeface="Tw Cen MT" panose="020B0602020104020603" pitchFamily="34" charset="0"/>
              </a:rPr>
              <a:t>în zonele clasa I </a:t>
            </a:r>
            <a:r>
              <a:rPr lang="ro-RO" sz="2400" b="1" dirty="0">
                <a:latin typeface="Tw Cen MT" panose="020B0602020104020603" pitchFamily="34" charset="0"/>
              </a:rPr>
              <a:t>și clasa a-II-a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endParaRPr lang="en-US" sz="2400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4E4E1A7A-D9C7-FC34-1297-7A583165B3D0}"/>
              </a:ext>
            </a:extLst>
          </p:cNvPr>
          <p:cNvSpPr txBox="1">
            <a:spLocks/>
          </p:cNvSpPr>
          <p:nvPr/>
        </p:nvSpPr>
        <p:spPr>
          <a:xfrm>
            <a:off x="1126236" y="4894892"/>
            <a:ext cx="9939528" cy="957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Predarea şi primirea cheilor se vor face, pe bază de semnatură, în condică;</a:t>
            </a:r>
            <a:endParaRPr lang="ro-RO" sz="2400" dirty="0">
              <a:latin typeface="Tw Cen MT" panose="020B06020201040206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Păstrarea cheilor în cutii sigilate în afara orelor de program</a:t>
            </a:r>
            <a:r>
              <a:rPr lang="ro-RO" sz="2400" dirty="0"/>
              <a:t>.</a:t>
            </a:r>
            <a:endParaRPr lang="en-US" sz="24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64DBDB4-F712-5779-DBDD-ECDA9A673686}"/>
              </a:ext>
            </a:extLst>
          </p:cNvPr>
          <p:cNvSpPr txBox="1">
            <a:spLocks/>
          </p:cNvSpPr>
          <p:nvPr/>
        </p:nvSpPr>
        <p:spPr>
          <a:xfrm>
            <a:off x="1126236" y="3962615"/>
            <a:ext cx="9939528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Gestionarea Cheilor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1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1591057" y="527476"/>
            <a:ext cx="9219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</a:rPr>
              <a:t>Fotografierea și Filmarea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BC3A25-9CCF-40EF-9AF5-E25B5F7D21CC}"/>
              </a:ext>
            </a:extLst>
          </p:cNvPr>
          <p:cNvSpPr txBox="1"/>
          <p:nvPr/>
        </p:nvSpPr>
        <p:spPr>
          <a:xfrm>
            <a:off x="1589965" y="1859340"/>
            <a:ext cx="9081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Fotografierea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și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filmarea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în zonele de securitate şi administrative constituite la nivelul unităţii,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este</a:t>
            </a:r>
            <a:r>
              <a:rPr lang="en-US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interzisă</a:t>
            </a:r>
            <a:r>
              <a:rPr lang="en-US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fără</a:t>
            </a:r>
            <a:r>
              <a:rPr lang="en-US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aprobarea comandantului unității și avizul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Serviciului</a:t>
            </a:r>
            <a:r>
              <a:rPr lang="en-US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Județean</a:t>
            </a:r>
            <a:r>
              <a:rPr lang="en-US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Protecție</a:t>
            </a:r>
            <a:r>
              <a:rPr lang="en-US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Internă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o-RO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1824187" y="4459248"/>
            <a:ext cx="8753106" cy="1292662"/>
            <a:chOff x="6638875" y="4706136"/>
            <a:chExt cx="4381550" cy="12926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706136"/>
              <a:ext cx="4381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ATENȚIE !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Încălcarea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acestor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prevederi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constituie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contravenție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la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normele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privind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protecția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informațiilor clasificate.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28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3C3-AB3A-46B1-8AFB-D0084D75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36" y="790254"/>
            <a:ext cx="9939528" cy="691118"/>
          </a:xfrm>
        </p:spPr>
        <p:txBody>
          <a:bodyPr>
            <a:noAutofit/>
          </a:bodyPr>
          <a:lstStyle/>
          <a:p>
            <a:r>
              <a:rPr lang="en-US" sz="4000" dirty="0"/>
              <a:t>Transportul Documentelor Clasificate 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A917F75-6B70-4EB8-5CC4-6E3B80B63E62}"/>
              </a:ext>
            </a:extLst>
          </p:cNvPr>
          <p:cNvSpPr txBox="1">
            <a:spLocks/>
          </p:cNvSpPr>
          <p:nvPr/>
        </p:nvSpPr>
        <p:spPr>
          <a:xfrm>
            <a:off x="1126236" y="1813095"/>
            <a:ext cx="9939528" cy="2748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Transportul pe teritoriul  României, a documentelor şi </a:t>
            </a:r>
            <a:r>
              <a:rPr lang="en-US" sz="2800" dirty="0" err="1">
                <a:latin typeface="Tw Cen MT" panose="020B0602020104020603" pitchFamily="34" charset="0"/>
              </a:rPr>
              <a:t>materialelor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conţin</a:t>
            </a:r>
            <a:r>
              <a:rPr lang="en-US" sz="2800" dirty="0">
                <a:latin typeface="Tw Cen MT" panose="020B0602020104020603" pitchFamily="34" charset="0"/>
              </a:rPr>
              <a:t> informaţii clasificate, se efectuează prin </a:t>
            </a:r>
            <a:r>
              <a:rPr lang="en-US" sz="2800" dirty="0" err="1">
                <a:latin typeface="Tw Cen MT" panose="020B0602020104020603" pitchFamily="34" charset="0"/>
              </a:rPr>
              <a:t>intermediul</a:t>
            </a:r>
            <a:r>
              <a:rPr lang="en-US" sz="2800" dirty="0">
                <a:latin typeface="Tw Cen MT" panose="020B0602020104020603" pitchFamily="34" charset="0"/>
              </a:rPr>
              <a:t> unităţii specializate a S.R.I., potrivit </a:t>
            </a:r>
            <a:r>
              <a:rPr lang="en-US" sz="2800" dirty="0" err="1">
                <a:latin typeface="Tw Cen MT" panose="020B0602020104020603" pitchFamily="34" charset="0"/>
              </a:rPr>
              <a:t>normelor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stabilite</a:t>
            </a:r>
            <a:r>
              <a:rPr lang="en-US" sz="2800" dirty="0">
                <a:latin typeface="Tw Cen MT" panose="020B0602020104020603" pitchFamily="34" charset="0"/>
              </a:rPr>
              <a:t>  prin H.G. 585/2002;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o-RO" sz="2800" dirty="0">
                <a:latin typeface="Tw Cen MT" panose="020B0602020104020603" pitchFamily="34" charset="0"/>
              </a:rPr>
              <a:t>Este interzisă expedierea acestora prin "Poșta Română" sau alte societăți comerciale de transport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w Cen MT" panose="020B0602020104020603" pitchFamily="34" charset="0"/>
              </a:rPr>
              <a:t>Informațiile</a:t>
            </a:r>
            <a:r>
              <a:rPr lang="en-US" sz="2800" dirty="0">
                <a:latin typeface="Tw Cen MT" panose="020B0602020104020603" pitchFamily="34" charset="0"/>
              </a:rPr>
              <a:t> clasificate vor fi </a:t>
            </a:r>
            <a:r>
              <a:rPr lang="en-US" sz="2800" dirty="0" err="1">
                <a:latin typeface="Tw Cen MT" panose="020B0602020104020603" pitchFamily="34" charset="0"/>
              </a:rPr>
              <a:t>gestionate</a:t>
            </a:r>
            <a:r>
              <a:rPr lang="en-US" sz="2800" dirty="0">
                <a:latin typeface="Tw Cen MT" panose="020B0602020104020603" pitchFamily="34" charset="0"/>
              </a:rPr>
              <a:t> numai de </a:t>
            </a:r>
            <a:r>
              <a:rPr lang="en-US" sz="2800" dirty="0" err="1">
                <a:latin typeface="Tw Cen MT" panose="020B0602020104020603" pitchFamily="34" charset="0"/>
              </a:rPr>
              <a:t>persoanele</a:t>
            </a:r>
            <a:r>
              <a:rPr lang="en-US" sz="2800" dirty="0">
                <a:latin typeface="Tw Cen MT" panose="020B0602020104020603" pitchFamily="34" charset="0"/>
              </a:rPr>
              <a:t> care dețin </a:t>
            </a:r>
            <a:r>
              <a:rPr lang="en-US" sz="2800" dirty="0" err="1">
                <a:latin typeface="Tw Cen MT" panose="020B0602020104020603" pitchFamily="34" charset="0"/>
              </a:rPr>
              <a:t>autorizație</a:t>
            </a:r>
            <a:r>
              <a:rPr lang="en-US" sz="2800" dirty="0">
                <a:latin typeface="Tw Cen MT" panose="020B0602020104020603" pitchFamily="34" charset="0"/>
              </a:rPr>
              <a:t> de acces  corespunzătoare </a:t>
            </a:r>
            <a:r>
              <a:rPr lang="en-US" sz="2800" dirty="0" err="1">
                <a:latin typeface="Tw Cen MT" panose="020B0602020104020603" pitchFamily="34" charset="0"/>
              </a:rPr>
              <a:t>nivelului</a:t>
            </a:r>
            <a:r>
              <a:rPr lang="en-US" sz="2800" dirty="0">
                <a:latin typeface="Tw Cen MT" panose="020B0602020104020603" pitchFamily="34" charset="0"/>
              </a:rPr>
              <a:t> de </a:t>
            </a:r>
            <a:r>
              <a:rPr lang="en-US" sz="2800" dirty="0" err="1">
                <a:latin typeface="Tw Cen MT" panose="020B0602020104020603" pitchFamily="34" charset="0"/>
              </a:rPr>
              <a:t>calsificare</a:t>
            </a:r>
            <a:r>
              <a:rPr lang="en-US" sz="2800" dirty="0">
                <a:latin typeface="Tw Cen MT" panose="020B0602020104020603" pitchFamily="34" charset="0"/>
              </a:rPr>
              <a:t> a </a:t>
            </a:r>
            <a:r>
              <a:rPr lang="en-US" sz="2800" dirty="0" err="1">
                <a:latin typeface="Tw Cen MT" panose="020B0602020104020603" pitchFamily="34" charset="0"/>
              </a:rPr>
              <a:t>acestora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60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811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Office Theme</vt:lpstr>
      <vt:lpstr>INSTRUCTAJ PRIVIND PROTECŢIA INFORMAŢIILOR CLASIFICATE   </vt:lpstr>
      <vt:lpstr>Document clasificat</vt:lpstr>
      <vt:lpstr>CLASE  DE  SECRETIZARE</vt:lpstr>
      <vt:lpstr>PowerPoint Presentation</vt:lpstr>
      <vt:lpstr>PowerPoint Presentation</vt:lpstr>
      <vt:lpstr>PowerPoint Presentation</vt:lpstr>
      <vt:lpstr>Restricții de Acces</vt:lpstr>
      <vt:lpstr>PowerPoint Presentation</vt:lpstr>
      <vt:lpstr>Transportul Documentelor Clasificate </vt:lpstr>
      <vt:lpstr>Siguranța Informatică </vt:lpstr>
      <vt:lpstr>Contul de Utilizator și Parola </vt:lpstr>
      <vt:lpstr>Contul de Utilizator și Parola </vt:lpstr>
      <vt:lpstr>THKANKS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Valentin</cp:lastModifiedBy>
  <cp:revision>100</cp:revision>
  <dcterms:created xsi:type="dcterms:W3CDTF">2020-04-05T14:42:19Z</dcterms:created>
  <dcterms:modified xsi:type="dcterms:W3CDTF">2024-01-18T20:40:25Z</dcterms:modified>
</cp:coreProperties>
</file>