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4" r:id="rId8"/>
    <p:sldId id="263" r:id="rId9"/>
    <p:sldId id="265" r:id="rId10"/>
    <p:sldId id="266" r:id="rId11"/>
    <p:sldId id="260" r:id="rId12"/>
    <p:sldId id="267" r:id="rId13"/>
    <p:sldId id="268" r:id="rId14"/>
    <p:sldId id="269" r:id="rId15"/>
    <p:sldId id="270" r:id="rId16"/>
    <p:sldId id="271" r:id="rId17"/>
    <p:sldId id="272" r:id="rId18"/>
    <p:sldId id="273" r:id="rId19"/>
    <p:sldId id="274" r:id="rId20"/>
    <p:sldId id="275" r:id="rId21"/>
    <p:sldId id="279" r:id="rId22"/>
    <p:sldId id="280" r:id="rId23"/>
    <p:sldId id="281" r:id="rId24"/>
    <p:sldId id="282" r:id="rId25"/>
    <p:sldId id="283" r:id="rId26"/>
    <p:sldId id="284" r:id="rId27"/>
    <p:sldId id="285" r:id="rId28"/>
    <p:sldId id="288" r:id="rId29"/>
    <p:sldId id="2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300F"/>
    <a:srgbClr val="766F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11"/>
    <p:restoredTop sz="95890"/>
  </p:normalViewPr>
  <p:slideViewPr>
    <p:cSldViewPr snapToGrid="0" snapToObjects="1">
      <p:cViewPr varScale="1">
        <p:scale>
          <a:sx n="159" d="100"/>
          <a:sy n="159" d="100"/>
        </p:scale>
        <p:origin x="2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11/24/21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11/24/21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cnil.fr/fr/rgpd-exemples-de-mentions-dinformation"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929681" y="3429000"/>
            <a:ext cx="8915399" cy="3142033"/>
          </a:xfrm>
        </p:spPr>
        <p:txBody>
          <a:bodyPr>
            <a:normAutofit fontScale="90000"/>
          </a:bodyPr>
          <a:lstStyle/>
          <a:p>
            <a:r>
              <a:rPr lang="fr-FR" b="1" dirty="0">
                <a:solidFill>
                  <a:srgbClr val="A5300F"/>
                </a:solidFill>
              </a:rPr>
              <a:t>Analysez des indicateurs de l'égalité femme-homme avec </a:t>
            </a:r>
            <a:r>
              <a:rPr lang="fr-FR" b="1" dirty="0" err="1">
                <a:solidFill>
                  <a:srgbClr val="A5300F"/>
                </a:solidFill>
              </a:rPr>
              <a:t>Knime</a:t>
            </a:r>
            <a:br>
              <a:rPr lang="fr-FR" b="1" dirty="0"/>
            </a:br>
            <a:endParaRPr lang="fr-FR" dirty="0"/>
          </a:p>
        </p:txBody>
      </p:sp>
      <p:pic>
        <p:nvPicPr>
          <p:cNvPr id="7" name="Image 6">
            <a:extLst>
              <a:ext uri="{FF2B5EF4-FFF2-40B4-BE49-F238E27FC236}">
                <a16:creationId xmlns:a16="http://schemas.microsoft.com/office/drawing/2014/main" id="{994A2B6A-A0E2-6345-824D-11E1FC76BE1C}"/>
              </a:ext>
            </a:extLst>
          </p:cNvPr>
          <p:cNvPicPr>
            <a:picLocks noChangeAspect="1"/>
          </p:cNvPicPr>
          <p:nvPr/>
        </p:nvPicPr>
        <p:blipFill>
          <a:blip r:embed="rId2"/>
          <a:stretch>
            <a:fillRect/>
          </a:stretch>
        </p:blipFill>
        <p:spPr>
          <a:xfrm>
            <a:off x="3581400" y="1523325"/>
            <a:ext cx="5029200" cy="1612900"/>
          </a:xfrm>
          <a:prstGeom prst="rect">
            <a:avLst/>
          </a:prstGeom>
        </p:spPr>
      </p:pic>
    </p:spTree>
    <p:extLst>
      <p:ext uri="{BB962C8B-B14F-4D97-AF65-F5344CB8AC3E}">
        <p14:creationId xmlns:p14="http://schemas.microsoft.com/office/powerpoint/2010/main" val="36148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1356178" y="561860"/>
            <a:ext cx="9479643" cy="895995"/>
          </a:xfrm>
          <a:ln w="6350">
            <a:solidFill>
              <a:schemeClr val="tx1"/>
            </a:solidFill>
          </a:ln>
        </p:spPr>
        <p:txBody>
          <a:bodyPr>
            <a:normAutofit/>
          </a:bodyPr>
          <a:lstStyle/>
          <a:p>
            <a:r>
              <a:rPr lang="fr-FR" sz="4000" b="1" u="sng" dirty="0">
                <a:solidFill>
                  <a:srgbClr val="A5300F"/>
                </a:solidFill>
              </a:rPr>
              <a:t>Traitement des données manquantes</a:t>
            </a:r>
          </a:p>
        </p:txBody>
      </p:sp>
      <p:sp>
        <p:nvSpPr>
          <p:cNvPr id="15" name="ZoneTexte 14">
            <a:extLst>
              <a:ext uri="{FF2B5EF4-FFF2-40B4-BE49-F238E27FC236}">
                <a16:creationId xmlns:a16="http://schemas.microsoft.com/office/drawing/2014/main" id="{B207E684-054A-2843-9813-CCF50E4C4E31}"/>
              </a:ext>
            </a:extLst>
          </p:cNvPr>
          <p:cNvSpPr txBox="1"/>
          <p:nvPr/>
        </p:nvSpPr>
        <p:spPr>
          <a:xfrm>
            <a:off x="5539367" y="1652096"/>
            <a:ext cx="1113264" cy="369332"/>
          </a:xfrm>
          <a:prstGeom prst="rect">
            <a:avLst/>
          </a:prstGeom>
          <a:noFill/>
        </p:spPr>
        <p:txBody>
          <a:bodyPr wrap="square" rtlCol="0">
            <a:spAutoFit/>
          </a:bodyPr>
          <a:lstStyle/>
          <a:p>
            <a:r>
              <a:rPr lang="fr-FR" b="1" u="sng" dirty="0">
                <a:solidFill>
                  <a:srgbClr val="A5300F"/>
                </a:solidFill>
              </a:rPr>
              <a:t>Salarié</a:t>
            </a:r>
          </a:p>
        </p:txBody>
      </p:sp>
      <p:pic>
        <p:nvPicPr>
          <p:cNvPr id="4" name="Image 3">
            <a:extLst>
              <a:ext uri="{FF2B5EF4-FFF2-40B4-BE49-F238E27FC236}">
                <a16:creationId xmlns:a16="http://schemas.microsoft.com/office/drawing/2014/main" id="{CFA08194-7DEA-144C-8681-54EFD3B129F9}"/>
              </a:ext>
            </a:extLst>
          </p:cNvPr>
          <p:cNvPicPr>
            <a:picLocks noChangeAspect="1"/>
          </p:cNvPicPr>
          <p:nvPr/>
        </p:nvPicPr>
        <p:blipFill>
          <a:blip r:embed="rId2"/>
          <a:stretch>
            <a:fillRect/>
          </a:stretch>
        </p:blipFill>
        <p:spPr>
          <a:xfrm>
            <a:off x="2082186" y="2330207"/>
            <a:ext cx="9716801" cy="3360441"/>
          </a:xfrm>
          <a:prstGeom prst="rect">
            <a:avLst/>
          </a:prstGeom>
        </p:spPr>
      </p:pic>
      <p:sp>
        <p:nvSpPr>
          <p:cNvPr id="14" name="Cadre 13">
            <a:extLst>
              <a:ext uri="{FF2B5EF4-FFF2-40B4-BE49-F238E27FC236}">
                <a16:creationId xmlns:a16="http://schemas.microsoft.com/office/drawing/2014/main" id="{5F92CF5C-B2E0-FC46-916C-7D53BD8753CD}"/>
              </a:ext>
            </a:extLst>
          </p:cNvPr>
          <p:cNvSpPr/>
          <p:nvPr/>
        </p:nvSpPr>
        <p:spPr>
          <a:xfrm>
            <a:off x="9573657" y="3118516"/>
            <a:ext cx="1262163" cy="310483"/>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6" name="Cadre 15">
            <a:extLst>
              <a:ext uri="{FF2B5EF4-FFF2-40B4-BE49-F238E27FC236}">
                <a16:creationId xmlns:a16="http://schemas.microsoft.com/office/drawing/2014/main" id="{75A1E4D8-33C1-724C-9143-6A973DBDEDC0}"/>
              </a:ext>
            </a:extLst>
          </p:cNvPr>
          <p:cNvSpPr/>
          <p:nvPr/>
        </p:nvSpPr>
        <p:spPr>
          <a:xfrm>
            <a:off x="9573657" y="4062066"/>
            <a:ext cx="1262163" cy="310483"/>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Cadre 16">
            <a:extLst>
              <a:ext uri="{FF2B5EF4-FFF2-40B4-BE49-F238E27FC236}">
                <a16:creationId xmlns:a16="http://schemas.microsoft.com/office/drawing/2014/main" id="{99D11464-5B9B-3A48-8756-09C939314569}"/>
              </a:ext>
            </a:extLst>
          </p:cNvPr>
          <p:cNvSpPr/>
          <p:nvPr/>
        </p:nvSpPr>
        <p:spPr>
          <a:xfrm>
            <a:off x="9573656" y="4681328"/>
            <a:ext cx="1262163" cy="310483"/>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106911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735541" y="286438"/>
            <a:ext cx="2720917" cy="789275"/>
          </a:xfrm>
        </p:spPr>
        <p:txBody>
          <a:bodyPr>
            <a:normAutofit/>
          </a:bodyPr>
          <a:lstStyle/>
          <a:p>
            <a:r>
              <a:rPr lang="fr-FR" sz="4000" b="1" u="sng" dirty="0">
                <a:solidFill>
                  <a:srgbClr val="A5300F"/>
                </a:solidFill>
              </a:rPr>
              <a:t>Jointures</a:t>
            </a:r>
          </a:p>
        </p:txBody>
      </p:sp>
      <p:sp>
        <p:nvSpPr>
          <p:cNvPr id="3" name="Sous-titre 2">
            <a:extLst>
              <a:ext uri="{FF2B5EF4-FFF2-40B4-BE49-F238E27FC236}">
                <a16:creationId xmlns:a16="http://schemas.microsoft.com/office/drawing/2014/main" id="{B7240DFF-707D-7F43-BB27-EE3FCCD867DD}"/>
              </a:ext>
            </a:extLst>
          </p:cNvPr>
          <p:cNvSpPr>
            <a:spLocks noGrp="1"/>
          </p:cNvSpPr>
          <p:nvPr>
            <p:ph type="subTitle" idx="1"/>
          </p:nvPr>
        </p:nvSpPr>
        <p:spPr>
          <a:xfrm>
            <a:off x="4531729" y="1285033"/>
            <a:ext cx="3128541" cy="488684"/>
          </a:xfrm>
        </p:spPr>
        <p:txBody>
          <a:bodyPr/>
          <a:lstStyle/>
          <a:p>
            <a:r>
              <a:rPr lang="fr-FR" b="1" u="sng" dirty="0">
                <a:solidFill>
                  <a:srgbClr val="A5300F"/>
                </a:solidFill>
              </a:rPr>
              <a:t>Info pro + Rémunération</a:t>
            </a:r>
          </a:p>
        </p:txBody>
      </p:sp>
      <p:pic>
        <p:nvPicPr>
          <p:cNvPr id="7" name="Image 6">
            <a:extLst>
              <a:ext uri="{FF2B5EF4-FFF2-40B4-BE49-F238E27FC236}">
                <a16:creationId xmlns:a16="http://schemas.microsoft.com/office/drawing/2014/main" id="{99E405C4-A34D-7642-82B2-11F49A1B686E}"/>
              </a:ext>
            </a:extLst>
          </p:cNvPr>
          <p:cNvPicPr>
            <a:picLocks noChangeAspect="1"/>
          </p:cNvPicPr>
          <p:nvPr/>
        </p:nvPicPr>
        <p:blipFill>
          <a:blip r:embed="rId2"/>
          <a:stretch>
            <a:fillRect/>
          </a:stretch>
        </p:blipFill>
        <p:spPr>
          <a:xfrm>
            <a:off x="1861850" y="1983037"/>
            <a:ext cx="9934397" cy="4227119"/>
          </a:xfrm>
          <a:prstGeom prst="rect">
            <a:avLst/>
          </a:prstGeom>
        </p:spPr>
      </p:pic>
      <p:sp>
        <p:nvSpPr>
          <p:cNvPr id="8" name="Cadre 7">
            <a:extLst>
              <a:ext uri="{FF2B5EF4-FFF2-40B4-BE49-F238E27FC236}">
                <a16:creationId xmlns:a16="http://schemas.microsoft.com/office/drawing/2014/main" id="{02321EE2-884F-8349-B74E-AF77A6866047}"/>
              </a:ext>
            </a:extLst>
          </p:cNvPr>
          <p:cNvSpPr/>
          <p:nvPr/>
        </p:nvSpPr>
        <p:spPr>
          <a:xfrm>
            <a:off x="2688116" y="1983037"/>
            <a:ext cx="793214" cy="4227118"/>
          </a:xfrm>
          <a:prstGeom prst="frame">
            <a:avLst>
              <a:gd name="adj1" fmla="val 2020"/>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5770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735541" y="286438"/>
            <a:ext cx="2720917" cy="789275"/>
          </a:xfrm>
        </p:spPr>
        <p:txBody>
          <a:bodyPr>
            <a:normAutofit/>
          </a:bodyPr>
          <a:lstStyle/>
          <a:p>
            <a:r>
              <a:rPr lang="fr-FR" sz="4000" b="1" u="sng" dirty="0">
                <a:solidFill>
                  <a:srgbClr val="A5300F"/>
                </a:solidFill>
              </a:rPr>
              <a:t>Jointures</a:t>
            </a:r>
          </a:p>
        </p:txBody>
      </p:sp>
      <p:sp>
        <p:nvSpPr>
          <p:cNvPr id="3" name="Sous-titre 2">
            <a:extLst>
              <a:ext uri="{FF2B5EF4-FFF2-40B4-BE49-F238E27FC236}">
                <a16:creationId xmlns:a16="http://schemas.microsoft.com/office/drawing/2014/main" id="{B7240DFF-707D-7F43-BB27-EE3FCCD867DD}"/>
              </a:ext>
            </a:extLst>
          </p:cNvPr>
          <p:cNvSpPr>
            <a:spLocks noGrp="1"/>
          </p:cNvSpPr>
          <p:nvPr>
            <p:ph type="subTitle" idx="1"/>
          </p:nvPr>
        </p:nvSpPr>
        <p:spPr>
          <a:xfrm>
            <a:off x="4417825" y="1308856"/>
            <a:ext cx="3356348" cy="488684"/>
          </a:xfrm>
        </p:spPr>
        <p:txBody>
          <a:bodyPr>
            <a:normAutofit fontScale="85000" lnSpcReduction="10000"/>
          </a:bodyPr>
          <a:lstStyle/>
          <a:p>
            <a:r>
              <a:rPr lang="fr-FR" b="1" u="sng" dirty="0">
                <a:solidFill>
                  <a:srgbClr val="A5300F"/>
                </a:solidFill>
              </a:rPr>
              <a:t>Info pro + Rémunération + Salarié </a:t>
            </a:r>
          </a:p>
        </p:txBody>
      </p:sp>
      <p:pic>
        <p:nvPicPr>
          <p:cNvPr id="5" name="Image 4">
            <a:extLst>
              <a:ext uri="{FF2B5EF4-FFF2-40B4-BE49-F238E27FC236}">
                <a16:creationId xmlns:a16="http://schemas.microsoft.com/office/drawing/2014/main" id="{AC461271-B24D-F948-8331-220FB22A195D}"/>
              </a:ext>
            </a:extLst>
          </p:cNvPr>
          <p:cNvPicPr>
            <a:picLocks noChangeAspect="1"/>
          </p:cNvPicPr>
          <p:nvPr/>
        </p:nvPicPr>
        <p:blipFill>
          <a:blip r:embed="rId2"/>
          <a:stretch>
            <a:fillRect/>
          </a:stretch>
        </p:blipFill>
        <p:spPr>
          <a:xfrm>
            <a:off x="1773716" y="2030683"/>
            <a:ext cx="10087778" cy="4179472"/>
          </a:xfrm>
          <a:prstGeom prst="rect">
            <a:avLst/>
          </a:prstGeom>
        </p:spPr>
      </p:pic>
      <p:sp>
        <p:nvSpPr>
          <p:cNvPr id="8" name="Cadre 7">
            <a:extLst>
              <a:ext uri="{FF2B5EF4-FFF2-40B4-BE49-F238E27FC236}">
                <a16:creationId xmlns:a16="http://schemas.microsoft.com/office/drawing/2014/main" id="{02321EE2-884F-8349-B74E-AF77A6866047}"/>
              </a:ext>
            </a:extLst>
          </p:cNvPr>
          <p:cNvSpPr/>
          <p:nvPr/>
        </p:nvSpPr>
        <p:spPr>
          <a:xfrm>
            <a:off x="2787267" y="2030683"/>
            <a:ext cx="694064" cy="4179472"/>
          </a:xfrm>
          <a:prstGeom prst="frame">
            <a:avLst>
              <a:gd name="adj1" fmla="val 2020"/>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701629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198914" y="3907971"/>
            <a:ext cx="9283925" cy="1239524"/>
          </a:xfrm>
        </p:spPr>
        <p:txBody>
          <a:bodyPr/>
          <a:lstStyle/>
          <a:p>
            <a:r>
              <a:rPr lang="fr-FR" b="1" dirty="0">
                <a:solidFill>
                  <a:srgbClr val="A5300F"/>
                </a:solidFill>
              </a:rPr>
              <a:t>3-RGPD</a:t>
            </a:r>
            <a:endParaRPr lang="fr-FR" dirty="0"/>
          </a:p>
        </p:txBody>
      </p:sp>
      <p:pic>
        <p:nvPicPr>
          <p:cNvPr id="5" name="Image 4">
            <a:extLst>
              <a:ext uri="{FF2B5EF4-FFF2-40B4-BE49-F238E27FC236}">
                <a16:creationId xmlns:a16="http://schemas.microsoft.com/office/drawing/2014/main" id="{F8B736C8-AAAB-CC44-BDFE-82E014F56FCB}"/>
              </a:ext>
            </a:extLst>
          </p:cNvPr>
          <p:cNvPicPr>
            <a:picLocks noChangeAspect="1"/>
          </p:cNvPicPr>
          <p:nvPr/>
        </p:nvPicPr>
        <p:blipFill>
          <a:blip r:embed="rId2"/>
          <a:stretch>
            <a:fillRect/>
          </a:stretch>
        </p:blipFill>
        <p:spPr>
          <a:xfrm>
            <a:off x="4810125" y="1853380"/>
            <a:ext cx="2571750" cy="2571750"/>
          </a:xfrm>
          <a:prstGeom prst="rect">
            <a:avLst/>
          </a:prstGeom>
        </p:spPr>
      </p:pic>
    </p:spTree>
    <p:extLst>
      <p:ext uri="{BB962C8B-B14F-4D97-AF65-F5344CB8AC3E}">
        <p14:creationId xmlns:p14="http://schemas.microsoft.com/office/powerpoint/2010/main" val="1810150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1914247" y="253387"/>
            <a:ext cx="8363506" cy="1008829"/>
          </a:xfrm>
        </p:spPr>
        <p:txBody>
          <a:bodyPr>
            <a:normAutofit/>
          </a:bodyPr>
          <a:lstStyle/>
          <a:p>
            <a:r>
              <a:rPr lang="fr-FR" sz="4000" b="1" u="sng" dirty="0">
                <a:solidFill>
                  <a:srgbClr val="A5300F"/>
                </a:solidFill>
              </a:rPr>
              <a:t>Respect des 5 grands principes</a:t>
            </a:r>
          </a:p>
        </p:txBody>
      </p:sp>
      <p:sp>
        <p:nvSpPr>
          <p:cNvPr id="3" name="Titre 1">
            <a:extLst>
              <a:ext uri="{FF2B5EF4-FFF2-40B4-BE49-F238E27FC236}">
                <a16:creationId xmlns:a16="http://schemas.microsoft.com/office/drawing/2014/main" id="{3C0B17D0-B846-1644-A381-30ADDF227C7A}"/>
              </a:ext>
            </a:extLst>
          </p:cNvPr>
          <p:cNvSpPr txBox="1">
            <a:spLocks/>
          </p:cNvSpPr>
          <p:nvPr/>
        </p:nvSpPr>
        <p:spPr>
          <a:xfrm>
            <a:off x="1914247" y="1498295"/>
            <a:ext cx="8363506" cy="5269734"/>
          </a:xfrm>
          <a:prstGeom prst="rect">
            <a:avLst/>
          </a:prstGeom>
        </p:spPr>
        <p:txBody>
          <a:bodyPr vert="horz" lIns="91440" tIns="45720" rIns="91440" bIns="45720" rtlCol="0" anchor="b">
            <a:normAutofit fontScale="25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8000" b="1" u="sng" dirty="0">
                <a:solidFill>
                  <a:srgbClr val="A5300F"/>
                </a:solidFill>
              </a:rPr>
              <a:t>Le principe de finalité </a:t>
            </a:r>
            <a:r>
              <a:rPr lang="fr-FR" sz="8000" dirty="0">
                <a:solidFill>
                  <a:srgbClr val="A5300F"/>
                </a:solidFill>
              </a:rPr>
              <a:t>: </a:t>
            </a:r>
            <a:r>
              <a:rPr lang="fr-FR" sz="8000" dirty="0">
                <a:solidFill>
                  <a:srgbClr val="766F54"/>
                </a:solidFill>
              </a:rPr>
              <a:t>le responsable d'un fichier ne peut enregistrer et utiliser des informations sur des personnes physiques que dans un but bien précis, légal et légitime.</a:t>
            </a:r>
          </a:p>
          <a:p>
            <a:endParaRPr lang="fr-FR" sz="8000" dirty="0">
              <a:solidFill>
                <a:srgbClr val="A5300F"/>
              </a:solidFill>
            </a:endParaRPr>
          </a:p>
          <a:p>
            <a:r>
              <a:rPr lang="fr-FR" sz="8000" b="1" u="sng" dirty="0">
                <a:solidFill>
                  <a:srgbClr val="A5300F"/>
                </a:solidFill>
              </a:rPr>
              <a:t>Le principe de proportionnalité et de pertinence </a:t>
            </a:r>
            <a:r>
              <a:rPr lang="fr-FR" sz="8000" dirty="0">
                <a:solidFill>
                  <a:srgbClr val="A5300F"/>
                </a:solidFill>
              </a:rPr>
              <a:t>: </a:t>
            </a:r>
            <a:r>
              <a:rPr lang="fr-FR" sz="8000" dirty="0">
                <a:solidFill>
                  <a:srgbClr val="766F54"/>
                </a:solidFill>
              </a:rPr>
              <a:t>les informations enregistrées doivent être pertinentes et strictement nécessaires au regard de la finalité du fichier.</a:t>
            </a:r>
          </a:p>
          <a:p>
            <a:endParaRPr lang="fr-FR" sz="8000" dirty="0">
              <a:solidFill>
                <a:srgbClr val="A5300F"/>
              </a:solidFill>
            </a:endParaRPr>
          </a:p>
          <a:p>
            <a:r>
              <a:rPr lang="fr-FR" sz="8000" b="1" u="sng" dirty="0">
                <a:solidFill>
                  <a:srgbClr val="A5300F"/>
                </a:solidFill>
              </a:rPr>
              <a:t>Le principe d'une durée de conservation limitée </a:t>
            </a:r>
            <a:r>
              <a:rPr lang="fr-FR" sz="8000" dirty="0">
                <a:solidFill>
                  <a:srgbClr val="A5300F"/>
                </a:solidFill>
              </a:rPr>
              <a:t>: </a:t>
            </a:r>
            <a:r>
              <a:rPr lang="fr-FR" sz="8000" dirty="0">
                <a:solidFill>
                  <a:srgbClr val="766F54"/>
                </a:solidFill>
              </a:rPr>
              <a:t>il n'est pas possible de conserver des informations sur des personnes physiques dans un fichier pour une durée indéfinie. Une durée de conservation précise doit être fixée, en fonction du type d'information enregistrée et de la finalité du fichier.</a:t>
            </a:r>
          </a:p>
          <a:p>
            <a:endParaRPr lang="fr-FR" sz="8000" dirty="0">
              <a:solidFill>
                <a:srgbClr val="A5300F"/>
              </a:solidFill>
            </a:endParaRPr>
          </a:p>
          <a:p>
            <a:r>
              <a:rPr lang="fr-FR" sz="8000" b="1" u="sng" dirty="0">
                <a:solidFill>
                  <a:srgbClr val="A5300F"/>
                </a:solidFill>
              </a:rPr>
              <a:t>Le principe de sécurité et de confidentialité </a:t>
            </a:r>
            <a:r>
              <a:rPr lang="fr-FR" sz="8000" dirty="0">
                <a:solidFill>
                  <a:srgbClr val="A5300F"/>
                </a:solidFill>
              </a:rPr>
              <a:t>: </a:t>
            </a:r>
            <a:r>
              <a:rPr lang="fr-FR" sz="8000" dirty="0">
                <a:solidFill>
                  <a:srgbClr val="766F54"/>
                </a:solidFill>
              </a:rPr>
              <a:t>le responsable du fichier doit garantir la sécurité et la confidentialité des informations qu'il détient. Il doit en particulier veiller à ce que seules les personnes autorisées aient accès à ces informations.</a:t>
            </a:r>
          </a:p>
          <a:p>
            <a:endParaRPr lang="fr-FR" sz="8000" dirty="0">
              <a:solidFill>
                <a:srgbClr val="A5300F"/>
              </a:solidFill>
            </a:endParaRPr>
          </a:p>
          <a:p>
            <a:r>
              <a:rPr lang="fr-FR" sz="8000" b="1" dirty="0">
                <a:solidFill>
                  <a:srgbClr val="A5300F"/>
                </a:solidFill>
                <a:hlinkClick r:id="rId2">
                  <a:extLst>
                    <a:ext uri="{A12FA001-AC4F-418D-AE19-62706E023703}">
                      <ahyp:hlinkClr xmlns:ahyp="http://schemas.microsoft.com/office/drawing/2018/hyperlinkcolor" val="tx"/>
                    </a:ext>
                  </a:extLst>
                </a:hlinkClick>
              </a:rPr>
              <a:t>Les droits des personnes</a:t>
            </a:r>
            <a:r>
              <a:rPr lang="fr-FR" sz="8000" b="1" dirty="0">
                <a:solidFill>
                  <a:srgbClr val="A5300F"/>
                </a:solidFill>
              </a:rPr>
              <a:t> </a:t>
            </a:r>
            <a:endParaRPr lang="fr-FR" sz="8000" dirty="0">
              <a:solidFill>
                <a:srgbClr val="A5300F"/>
              </a:solidFill>
            </a:endParaRPr>
          </a:p>
          <a:p>
            <a:endParaRPr lang="fr-FR" sz="4000" b="1" dirty="0">
              <a:solidFill>
                <a:srgbClr val="A5300F"/>
              </a:solidFill>
            </a:endParaRPr>
          </a:p>
        </p:txBody>
      </p:sp>
    </p:spTree>
    <p:extLst>
      <p:ext uri="{BB962C8B-B14F-4D97-AF65-F5344CB8AC3E}">
        <p14:creationId xmlns:p14="http://schemas.microsoft.com/office/powerpoint/2010/main" val="1179294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106111" y="341523"/>
            <a:ext cx="3979777" cy="821541"/>
          </a:xfrm>
        </p:spPr>
        <p:txBody>
          <a:bodyPr>
            <a:normAutofit/>
          </a:bodyPr>
          <a:lstStyle/>
          <a:p>
            <a:r>
              <a:rPr lang="fr-FR" sz="4000" b="1" u="sng" dirty="0" err="1">
                <a:solidFill>
                  <a:srgbClr val="A5300F"/>
                </a:solidFill>
              </a:rPr>
              <a:t>Anonymization</a:t>
            </a:r>
            <a:endParaRPr lang="fr-FR" sz="4000" b="1" u="sng" dirty="0">
              <a:solidFill>
                <a:srgbClr val="A5300F"/>
              </a:solidFill>
            </a:endParaRPr>
          </a:p>
        </p:txBody>
      </p:sp>
      <p:sp>
        <p:nvSpPr>
          <p:cNvPr id="3" name="Titre 1">
            <a:extLst>
              <a:ext uri="{FF2B5EF4-FFF2-40B4-BE49-F238E27FC236}">
                <a16:creationId xmlns:a16="http://schemas.microsoft.com/office/drawing/2014/main" id="{3C0B17D0-B846-1644-A381-30ADDF227C7A}"/>
              </a:ext>
            </a:extLst>
          </p:cNvPr>
          <p:cNvSpPr txBox="1">
            <a:spLocks/>
          </p:cNvSpPr>
          <p:nvPr/>
        </p:nvSpPr>
        <p:spPr>
          <a:xfrm>
            <a:off x="889677" y="1266939"/>
            <a:ext cx="4453502" cy="1399143"/>
          </a:xfrm>
          <a:prstGeom prst="rect">
            <a:avLst/>
          </a:prstGeom>
        </p:spPr>
        <p:txBody>
          <a:bodyPr vert="horz" lIns="91440" tIns="45720" rIns="91440" bIns="45720" rtlCol="0" anchor="b">
            <a:normAutofit lnSpcReduction="1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1800" b="1" u="sng" dirty="0">
                <a:solidFill>
                  <a:srgbClr val="A5300F"/>
                </a:solidFill>
              </a:rPr>
              <a:t>On retire les colonnes suivantes:</a:t>
            </a:r>
          </a:p>
          <a:p>
            <a:r>
              <a:rPr lang="fr-FR" sz="1800" b="1" dirty="0">
                <a:solidFill>
                  <a:srgbClr val="766F54"/>
                </a:solidFill>
              </a:rPr>
              <a:t>-Nom/prénom</a:t>
            </a:r>
          </a:p>
          <a:p>
            <a:r>
              <a:rPr lang="fr-FR" sz="1800" b="1" dirty="0">
                <a:solidFill>
                  <a:srgbClr val="766F54"/>
                </a:solidFill>
              </a:rPr>
              <a:t>-Numéro de Téléphone</a:t>
            </a:r>
          </a:p>
          <a:p>
            <a:r>
              <a:rPr lang="fr-FR" sz="1800" b="1" dirty="0">
                <a:solidFill>
                  <a:srgbClr val="766F54"/>
                </a:solidFill>
              </a:rPr>
              <a:t>-Date de Naissance</a:t>
            </a:r>
          </a:p>
          <a:p>
            <a:r>
              <a:rPr lang="fr-FR" sz="1800" b="1" dirty="0">
                <a:solidFill>
                  <a:srgbClr val="766F54"/>
                </a:solidFill>
              </a:rPr>
              <a:t>-Etat Civil</a:t>
            </a:r>
          </a:p>
        </p:txBody>
      </p:sp>
      <p:pic>
        <p:nvPicPr>
          <p:cNvPr id="7" name="Image 6">
            <a:extLst>
              <a:ext uri="{FF2B5EF4-FFF2-40B4-BE49-F238E27FC236}">
                <a16:creationId xmlns:a16="http://schemas.microsoft.com/office/drawing/2014/main" id="{D99965DF-5E7D-AC4B-9549-848120F9B9A7}"/>
              </a:ext>
            </a:extLst>
          </p:cNvPr>
          <p:cNvPicPr>
            <a:picLocks noChangeAspect="1"/>
          </p:cNvPicPr>
          <p:nvPr/>
        </p:nvPicPr>
        <p:blipFill>
          <a:blip r:embed="rId2"/>
          <a:stretch>
            <a:fillRect/>
          </a:stretch>
        </p:blipFill>
        <p:spPr>
          <a:xfrm>
            <a:off x="2038121" y="2933398"/>
            <a:ext cx="9650775" cy="3583079"/>
          </a:xfrm>
          <a:prstGeom prst="rect">
            <a:avLst/>
          </a:prstGeom>
        </p:spPr>
      </p:pic>
    </p:spTree>
    <p:extLst>
      <p:ext uri="{BB962C8B-B14F-4D97-AF65-F5344CB8AC3E}">
        <p14:creationId xmlns:p14="http://schemas.microsoft.com/office/powerpoint/2010/main" val="279735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198914" y="3907971"/>
            <a:ext cx="9283925" cy="1239524"/>
          </a:xfrm>
        </p:spPr>
        <p:txBody>
          <a:bodyPr/>
          <a:lstStyle/>
          <a:p>
            <a:r>
              <a:rPr lang="fr-FR" b="1" dirty="0">
                <a:solidFill>
                  <a:srgbClr val="A5300F"/>
                </a:solidFill>
              </a:rPr>
              <a:t>4-Exportation des données</a:t>
            </a:r>
            <a:endParaRPr lang="fr-FR" dirty="0"/>
          </a:p>
        </p:txBody>
      </p:sp>
      <p:pic>
        <p:nvPicPr>
          <p:cNvPr id="5" name="Image 4">
            <a:extLst>
              <a:ext uri="{FF2B5EF4-FFF2-40B4-BE49-F238E27FC236}">
                <a16:creationId xmlns:a16="http://schemas.microsoft.com/office/drawing/2014/main" id="{F8B736C8-AAAB-CC44-BDFE-82E014F56FCB}"/>
              </a:ext>
            </a:extLst>
          </p:cNvPr>
          <p:cNvPicPr>
            <a:picLocks noChangeAspect="1"/>
          </p:cNvPicPr>
          <p:nvPr/>
        </p:nvPicPr>
        <p:blipFill>
          <a:blip r:embed="rId2"/>
          <a:stretch>
            <a:fillRect/>
          </a:stretch>
        </p:blipFill>
        <p:spPr>
          <a:xfrm>
            <a:off x="4810125" y="1853380"/>
            <a:ext cx="2571750" cy="2571750"/>
          </a:xfrm>
          <a:prstGeom prst="rect">
            <a:avLst/>
          </a:prstGeom>
        </p:spPr>
      </p:pic>
    </p:spTree>
    <p:extLst>
      <p:ext uri="{BB962C8B-B14F-4D97-AF65-F5344CB8AC3E}">
        <p14:creationId xmlns:p14="http://schemas.microsoft.com/office/powerpoint/2010/main" val="16073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735541" y="286438"/>
            <a:ext cx="2720917" cy="789275"/>
          </a:xfrm>
        </p:spPr>
        <p:txBody>
          <a:bodyPr>
            <a:normAutofit fontScale="90000"/>
          </a:bodyPr>
          <a:lstStyle/>
          <a:p>
            <a:r>
              <a:rPr lang="fr-FR" sz="4000" b="1" u="sng" dirty="0" err="1">
                <a:solidFill>
                  <a:srgbClr val="A5300F"/>
                </a:solidFill>
              </a:rPr>
              <a:t>Exporation</a:t>
            </a:r>
            <a:endParaRPr lang="fr-FR" sz="4000" b="1" u="sng" dirty="0">
              <a:solidFill>
                <a:srgbClr val="A5300F"/>
              </a:solidFill>
            </a:endParaRPr>
          </a:p>
        </p:txBody>
      </p:sp>
      <p:sp>
        <p:nvSpPr>
          <p:cNvPr id="3" name="Sous-titre 2">
            <a:extLst>
              <a:ext uri="{FF2B5EF4-FFF2-40B4-BE49-F238E27FC236}">
                <a16:creationId xmlns:a16="http://schemas.microsoft.com/office/drawing/2014/main" id="{B7240DFF-707D-7F43-BB27-EE3FCCD867DD}"/>
              </a:ext>
            </a:extLst>
          </p:cNvPr>
          <p:cNvSpPr>
            <a:spLocks noGrp="1"/>
          </p:cNvSpPr>
          <p:nvPr>
            <p:ph type="subTitle" idx="1"/>
          </p:nvPr>
        </p:nvSpPr>
        <p:spPr>
          <a:xfrm>
            <a:off x="4417825" y="1308856"/>
            <a:ext cx="3356348" cy="488684"/>
          </a:xfrm>
        </p:spPr>
        <p:txBody>
          <a:bodyPr>
            <a:normAutofit/>
          </a:bodyPr>
          <a:lstStyle/>
          <a:p>
            <a:r>
              <a:rPr lang="fr-FR" b="1" u="sng" dirty="0">
                <a:solidFill>
                  <a:srgbClr val="A5300F"/>
                </a:solidFill>
              </a:rPr>
              <a:t>Exportation au format CSV</a:t>
            </a:r>
          </a:p>
        </p:txBody>
      </p:sp>
      <p:pic>
        <p:nvPicPr>
          <p:cNvPr id="6" name="Image 5">
            <a:extLst>
              <a:ext uri="{FF2B5EF4-FFF2-40B4-BE49-F238E27FC236}">
                <a16:creationId xmlns:a16="http://schemas.microsoft.com/office/drawing/2014/main" id="{0560C373-EB26-5348-B2D8-4287B7869A64}"/>
              </a:ext>
            </a:extLst>
          </p:cNvPr>
          <p:cNvPicPr>
            <a:picLocks noChangeAspect="1"/>
          </p:cNvPicPr>
          <p:nvPr/>
        </p:nvPicPr>
        <p:blipFill>
          <a:blip r:embed="rId2"/>
          <a:stretch>
            <a:fillRect/>
          </a:stretch>
        </p:blipFill>
        <p:spPr>
          <a:xfrm>
            <a:off x="2273863" y="1975620"/>
            <a:ext cx="8841189" cy="4595942"/>
          </a:xfrm>
          <a:prstGeom prst="rect">
            <a:avLst/>
          </a:prstGeom>
        </p:spPr>
      </p:pic>
    </p:spTree>
    <p:extLst>
      <p:ext uri="{BB962C8B-B14F-4D97-AF65-F5344CB8AC3E}">
        <p14:creationId xmlns:p14="http://schemas.microsoft.com/office/powerpoint/2010/main" val="588300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759567" y="275421"/>
            <a:ext cx="4672864" cy="789275"/>
          </a:xfrm>
        </p:spPr>
        <p:txBody>
          <a:bodyPr>
            <a:normAutofit fontScale="90000"/>
          </a:bodyPr>
          <a:lstStyle/>
          <a:p>
            <a:r>
              <a:rPr lang="fr-FR" sz="4000" b="1" u="sng" dirty="0">
                <a:solidFill>
                  <a:srgbClr val="A5300F"/>
                </a:solidFill>
              </a:rPr>
              <a:t>Vérification du CSV</a:t>
            </a:r>
          </a:p>
        </p:txBody>
      </p:sp>
      <p:sp>
        <p:nvSpPr>
          <p:cNvPr id="3" name="Sous-titre 2">
            <a:extLst>
              <a:ext uri="{FF2B5EF4-FFF2-40B4-BE49-F238E27FC236}">
                <a16:creationId xmlns:a16="http://schemas.microsoft.com/office/drawing/2014/main" id="{B7240DFF-707D-7F43-BB27-EE3FCCD867DD}"/>
              </a:ext>
            </a:extLst>
          </p:cNvPr>
          <p:cNvSpPr>
            <a:spLocks noGrp="1"/>
          </p:cNvSpPr>
          <p:nvPr>
            <p:ph type="subTitle" idx="1"/>
          </p:nvPr>
        </p:nvSpPr>
        <p:spPr>
          <a:xfrm>
            <a:off x="4417825" y="1308856"/>
            <a:ext cx="3356348" cy="488684"/>
          </a:xfrm>
        </p:spPr>
        <p:txBody>
          <a:bodyPr>
            <a:normAutofit/>
          </a:bodyPr>
          <a:lstStyle/>
          <a:p>
            <a:r>
              <a:rPr lang="fr-FR" b="1" u="sng" dirty="0">
                <a:solidFill>
                  <a:srgbClr val="A5300F"/>
                </a:solidFill>
              </a:rPr>
              <a:t>Lecture du CSV via python</a:t>
            </a:r>
          </a:p>
        </p:txBody>
      </p:sp>
      <p:pic>
        <p:nvPicPr>
          <p:cNvPr id="5" name="Image 4">
            <a:extLst>
              <a:ext uri="{FF2B5EF4-FFF2-40B4-BE49-F238E27FC236}">
                <a16:creationId xmlns:a16="http://schemas.microsoft.com/office/drawing/2014/main" id="{1D49A81E-A452-5343-B580-B20D4B75DC07}"/>
              </a:ext>
            </a:extLst>
          </p:cNvPr>
          <p:cNvPicPr>
            <a:picLocks noChangeAspect="1"/>
          </p:cNvPicPr>
          <p:nvPr/>
        </p:nvPicPr>
        <p:blipFill>
          <a:blip r:embed="rId2"/>
          <a:stretch>
            <a:fillRect/>
          </a:stretch>
        </p:blipFill>
        <p:spPr>
          <a:xfrm>
            <a:off x="1949986" y="2295965"/>
            <a:ext cx="4792335" cy="4065780"/>
          </a:xfrm>
          <a:prstGeom prst="rect">
            <a:avLst/>
          </a:prstGeom>
        </p:spPr>
      </p:pic>
      <p:pic>
        <p:nvPicPr>
          <p:cNvPr id="8" name="Image 7">
            <a:extLst>
              <a:ext uri="{FF2B5EF4-FFF2-40B4-BE49-F238E27FC236}">
                <a16:creationId xmlns:a16="http://schemas.microsoft.com/office/drawing/2014/main" id="{791BDDF3-BE10-7D45-8725-4BBF07AD3114}"/>
              </a:ext>
            </a:extLst>
          </p:cNvPr>
          <p:cNvPicPr>
            <a:picLocks noChangeAspect="1"/>
          </p:cNvPicPr>
          <p:nvPr/>
        </p:nvPicPr>
        <p:blipFill>
          <a:blip r:embed="rId3"/>
          <a:stretch>
            <a:fillRect/>
          </a:stretch>
        </p:blipFill>
        <p:spPr>
          <a:xfrm>
            <a:off x="6938753" y="2316989"/>
            <a:ext cx="5031039" cy="4044756"/>
          </a:xfrm>
          <a:prstGeom prst="rect">
            <a:avLst/>
          </a:prstGeom>
        </p:spPr>
      </p:pic>
    </p:spTree>
    <p:extLst>
      <p:ext uri="{BB962C8B-B14F-4D97-AF65-F5344CB8AC3E}">
        <p14:creationId xmlns:p14="http://schemas.microsoft.com/office/powerpoint/2010/main" val="426118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198914" y="3907971"/>
            <a:ext cx="5182961" cy="1239524"/>
          </a:xfrm>
        </p:spPr>
        <p:txBody>
          <a:bodyPr/>
          <a:lstStyle/>
          <a:p>
            <a:r>
              <a:rPr lang="fr-FR" b="1" dirty="0">
                <a:solidFill>
                  <a:srgbClr val="A5300F"/>
                </a:solidFill>
              </a:rPr>
              <a:t>5-Visualisation</a:t>
            </a:r>
            <a:endParaRPr lang="fr-FR" dirty="0"/>
          </a:p>
        </p:txBody>
      </p:sp>
      <p:pic>
        <p:nvPicPr>
          <p:cNvPr id="5" name="Image 4">
            <a:extLst>
              <a:ext uri="{FF2B5EF4-FFF2-40B4-BE49-F238E27FC236}">
                <a16:creationId xmlns:a16="http://schemas.microsoft.com/office/drawing/2014/main" id="{F8B736C8-AAAB-CC44-BDFE-82E014F56FCB}"/>
              </a:ext>
            </a:extLst>
          </p:cNvPr>
          <p:cNvPicPr>
            <a:picLocks noChangeAspect="1"/>
          </p:cNvPicPr>
          <p:nvPr/>
        </p:nvPicPr>
        <p:blipFill>
          <a:blip r:embed="rId2"/>
          <a:stretch>
            <a:fillRect/>
          </a:stretch>
        </p:blipFill>
        <p:spPr>
          <a:xfrm>
            <a:off x="4810125" y="1853380"/>
            <a:ext cx="2571750" cy="2571750"/>
          </a:xfrm>
          <a:prstGeom prst="rect">
            <a:avLst/>
          </a:prstGeom>
        </p:spPr>
      </p:pic>
    </p:spTree>
    <p:extLst>
      <p:ext uri="{BB962C8B-B14F-4D97-AF65-F5344CB8AC3E}">
        <p14:creationId xmlns:p14="http://schemas.microsoft.com/office/powerpoint/2010/main" val="122032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FEAC5052-8BFF-BC4A-BE26-212A040232FE}"/>
              </a:ext>
            </a:extLst>
          </p:cNvPr>
          <p:cNvPicPr>
            <a:picLocks noChangeAspect="1"/>
          </p:cNvPicPr>
          <p:nvPr/>
        </p:nvPicPr>
        <p:blipFill>
          <a:blip r:embed="rId2"/>
          <a:stretch>
            <a:fillRect/>
          </a:stretch>
        </p:blipFill>
        <p:spPr>
          <a:xfrm>
            <a:off x="2342018" y="3788226"/>
            <a:ext cx="1523999" cy="1523999"/>
          </a:xfrm>
          <a:prstGeom prst="rect">
            <a:avLst/>
          </a:prstGeom>
        </p:spPr>
      </p:pic>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559525" y="217715"/>
            <a:ext cx="7391400" cy="6248400"/>
          </a:xfrm>
        </p:spPr>
        <p:txBody>
          <a:bodyPr>
            <a:normAutofit/>
          </a:bodyPr>
          <a:lstStyle/>
          <a:p>
            <a:r>
              <a:rPr lang="fr-FR" sz="4000" b="1" dirty="0">
                <a:solidFill>
                  <a:srgbClr val="A5300F"/>
                </a:solidFill>
              </a:rPr>
              <a:t>1-Exploration des données</a:t>
            </a:r>
            <a:br>
              <a:rPr lang="fr-FR" sz="4000" b="1" dirty="0">
                <a:solidFill>
                  <a:srgbClr val="A5300F"/>
                </a:solidFill>
              </a:rPr>
            </a:br>
            <a:br>
              <a:rPr lang="fr-FR" sz="4000" b="1" dirty="0">
                <a:solidFill>
                  <a:srgbClr val="A5300F"/>
                </a:solidFill>
              </a:rPr>
            </a:br>
            <a:r>
              <a:rPr lang="fr-FR" sz="4000" b="1" dirty="0">
                <a:solidFill>
                  <a:srgbClr val="A5300F"/>
                </a:solidFill>
              </a:rPr>
              <a:t>2-Préparation des données</a:t>
            </a:r>
            <a:br>
              <a:rPr lang="fr-FR" sz="4000" b="1" dirty="0">
                <a:solidFill>
                  <a:srgbClr val="A5300F"/>
                </a:solidFill>
              </a:rPr>
            </a:br>
            <a:br>
              <a:rPr lang="fr-FR" sz="4000" b="1" dirty="0">
                <a:solidFill>
                  <a:srgbClr val="A5300F"/>
                </a:solidFill>
              </a:rPr>
            </a:br>
            <a:r>
              <a:rPr lang="fr-FR" sz="4000" b="1" dirty="0">
                <a:solidFill>
                  <a:srgbClr val="A5300F"/>
                </a:solidFill>
              </a:rPr>
              <a:t>3-RGPD</a:t>
            </a:r>
            <a:br>
              <a:rPr lang="fr-FR" sz="4000" b="1" dirty="0">
                <a:solidFill>
                  <a:srgbClr val="A5300F"/>
                </a:solidFill>
              </a:rPr>
            </a:br>
            <a:br>
              <a:rPr lang="fr-FR" sz="4000" b="1" dirty="0">
                <a:solidFill>
                  <a:srgbClr val="A5300F"/>
                </a:solidFill>
              </a:rPr>
            </a:br>
            <a:r>
              <a:rPr lang="fr-FR" sz="4000" b="1" dirty="0">
                <a:solidFill>
                  <a:srgbClr val="A5300F"/>
                </a:solidFill>
              </a:rPr>
              <a:t>4-Exportation des données</a:t>
            </a:r>
            <a:br>
              <a:rPr lang="fr-FR" sz="4000" b="1" dirty="0">
                <a:solidFill>
                  <a:srgbClr val="A5300F"/>
                </a:solidFill>
              </a:rPr>
            </a:br>
            <a:br>
              <a:rPr lang="fr-FR" sz="4000" b="1" dirty="0">
                <a:solidFill>
                  <a:srgbClr val="A5300F"/>
                </a:solidFill>
              </a:rPr>
            </a:br>
            <a:r>
              <a:rPr lang="fr-FR" sz="4000" b="1" dirty="0">
                <a:solidFill>
                  <a:srgbClr val="A5300F"/>
                </a:solidFill>
              </a:rPr>
              <a:t>5-Visualisation</a:t>
            </a:r>
          </a:p>
        </p:txBody>
      </p:sp>
    </p:spTree>
    <p:extLst>
      <p:ext uri="{BB962C8B-B14F-4D97-AF65-F5344CB8AC3E}">
        <p14:creationId xmlns:p14="http://schemas.microsoft.com/office/powerpoint/2010/main" val="2680101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575254" y="297455"/>
            <a:ext cx="7041490" cy="789275"/>
          </a:xfrm>
        </p:spPr>
        <p:txBody>
          <a:bodyPr>
            <a:normAutofit/>
          </a:bodyPr>
          <a:lstStyle/>
          <a:p>
            <a:r>
              <a:rPr lang="fr-FR" sz="4000" b="1" u="sng" dirty="0">
                <a:solidFill>
                  <a:srgbClr val="A5300F"/>
                </a:solidFill>
              </a:rPr>
              <a:t>Sexe/Durée hebdomadaire</a:t>
            </a:r>
          </a:p>
        </p:txBody>
      </p:sp>
      <p:pic>
        <p:nvPicPr>
          <p:cNvPr id="8" name="Image 7">
            <a:extLst>
              <a:ext uri="{FF2B5EF4-FFF2-40B4-BE49-F238E27FC236}">
                <a16:creationId xmlns:a16="http://schemas.microsoft.com/office/drawing/2014/main" id="{4253C55E-39A0-E843-AC79-058CF2A84F09}"/>
              </a:ext>
            </a:extLst>
          </p:cNvPr>
          <p:cNvPicPr>
            <a:picLocks noChangeAspect="1"/>
          </p:cNvPicPr>
          <p:nvPr/>
        </p:nvPicPr>
        <p:blipFill>
          <a:blip r:embed="rId2"/>
          <a:stretch>
            <a:fillRect/>
          </a:stretch>
        </p:blipFill>
        <p:spPr>
          <a:xfrm>
            <a:off x="6433850" y="1652530"/>
            <a:ext cx="5654705" cy="4145893"/>
          </a:xfrm>
          <a:prstGeom prst="rect">
            <a:avLst/>
          </a:prstGeom>
        </p:spPr>
      </p:pic>
      <p:pic>
        <p:nvPicPr>
          <p:cNvPr id="10" name="Image 9">
            <a:extLst>
              <a:ext uri="{FF2B5EF4-FFF2-40B4-BE49-F238E27FC236}">
                <a16:creationId xmlns:a16="http://schemas.microsoft.com/office/drawing/2014/main" id="{D4617419-2B80-C343-A6E6-5CEA05248D3E}"/>
              </a:ext>
            </a:extLst>
          </p:cNvPr>
          <p:cNvPicPr>
            <a:picLocks noChangeAspect="1"/>
          </p:cNvPicPr>
          <p:nvPr/>
        </p:nvPicPr>
        <p:blipFill>
          <a:blip r:embed="rId3"/>
          <a:stretch>
            <a:fillRect/>
          </a:stretch>
        </p:blipFill>
        <p:spPr>
          <a:xfrm>
            <a:off x="1808862" y="2215724"/>
            <a:ext cx="4536854" cy="3582699"/>
          </a:xfrm>
          <a:prstGeom prst="rect">
            <a:avLst/>
          </a:prstGeom>
        </p:spPr>
      </p:pic>
    </p:spTree>
    <p:extLst>
      <p:ext uri="{BB962C8B-B14F-4D97-AF65-F5344CB8AC3E}">
        <p14:creationId xmlns:p14="http://schemas.microsoft.com/office/powerpoint/2010/main" val="2480870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335627" y="264405"/>
            <a:ext cx="3520746" cy="789275"/>
          </a:xfrm>
        </p:spPr>
        <p:txBody>
          <a:bodyPr>
            <a:normAutofit/>
          </a:bodyPr>
          <a:lstStyle/>
          <a:p>
            <a:r>
              <a:rPr lang="fr-FR" sz="4000" b="1" u="sng" dirty="0">
                <a:solidFill>
                  <a:srgbClr val="A5300F"/>
                </a:solidFill>
              </a:rPr>
              <a:t>Sexe/Salaire</a:t>
            </a:r>
          </a:p>
        </p:txBody>
      </p:sp>
      <p:pic>
        <p:nvPicPr>
          <p:cNvPr id="4" name="Image 3">
            <a:extLst>
              <a:ext uri="{FF2B5EF4-FFF2-40B4-BE49-F238E27FC236}">
                <a16:creationId xmlns:a16="http://schemas.microsoft.com/office/drawing/2014/main" id="{42B43EBE-E45E-4545-BF0F-01AF82B9B9B8}"/>
              </a:ext>
            </a:extLst>
          </p:cNvPr>
          <p:cNvPicPr>
            <a:picLocks noChangeAspect="1"/>
          </p:cNvPicPr>
          <p:nvPr/>
        </p:nvPicPr>
        <p:blipFill>
          <a:blip r:embed="rId2"/>
          <a:stretch>
            <a:fillRect/>
          </a:stretch>
        </p:blipFill>
        <p:spPr>
          <a:xfrm>
            <a:off x="6470304" y="1581858"/>
            <a:ext cx="5673957" cy="4059363"/>
          </a:xfrm>
          <a:prstGeom prst="rect">
            <a:avLst/>
          </a:prstGeom>
        </p:spPr>
      </p:pic>
      <p:pic>
        <p:nvPicPr>
          <p:cNvPr id="10" name="Image 9">
            <a:extLst>
              <a:ext uri="{FF2B5EF4-FFF2-40B4-BE49-F238E27FC236}">
                <a16:creationId xmlns:a16="http://schemas.microsoft.com/office/drawing/2014/main" id="{F2AAA5A3-464E-C34E-992D-9910E602F1B8}"/>
              </a:ext>
            </a:extLst>
          </p:cNvPr>
          <p:cNvPicPr>
            <a:picLocks noChangeAspect="1"/>
          </p:cNvPicPr>
          <p:nvPr/>
        </p:nvPicPr>
        <p:blipFill>
          <a:blip r:embed="rId3"/>
          <a:stretch>
            <a:fillRect/>
          </a:stretch>
        </p:blipFill>
        <p:spPr>
          <a:xfrm>
            <a:off x="1817782" y="2003709"/>
            <a:ext cx="4593765" cy="3637512"/>
          </a:xfrm>
          <a:prstGeom prst="rect">
            <a:avLst/>
          </a:prstGeom>
        </p:spPr>
      </p:pic>
    </p:spTree>
    <p:extLst>
      <p:ext uri="{BB962C8B-B14F-4D97-AF65-F5344CB8AC3E}">
        <p14:creationId xmlns:p14="http://schemas.microsoft.com/office/powerpoint/2010/main" val="1311601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208234" y="275422"/>
            <a:ext cx="5775532" cy="789275"/>
          </a:xfrm>
        </p:spPr>
        <p:txBody>
          <a:bodyPr>
            <a:normAutofit/>
          </a:bodyPr>
          <a:lstStyle/>
          <a:p>
            <a:r>
              <a:rPr lang="fr-FR" sz="4000" b="1" u="sng" dirty="0">
                <a:solidFill>
                  <a:srgbClr val="A5300F"/>
                </a:solidFill>
              </a:rPr>
              <a:t>Sexe/ % part Variable</a:t>
            </a:r>
          </a:p>
        </p:txBody>
      </p:sp>
      <p:pic>
        <p:nvPicPr>
          <p:cNvPr id="4" name="Image 3">
            <a:extLst>
              <a:ext uri="{FF2B5EF4-FFF2-40B4-BE49-F238E27FC236}">
                <a16:creationId xmlns:a16="http://schemas.microsoft.com/office/drawing/2014/main" id="{233904F2-BA1D-1C44-B0BC-AF84CAC23F06}"/>
              </a:ext>
            </a:extLst>
          </p:cNvPr>
          <p:cNvPicPr>
            <a:picLocks noChangeAspect="1"/>
          </p:cNvPicPr>
          <p:nvPr/>
        </p:nvPicPr>
        <p:blipFill>
          <a:blip r:embed="rId2"/>
          <a:stretch>
            <a:fillRect/>
          </a:stretch>
        </p:blipFill>
        <p:spPr>
          <a:xfrm>
            <a:off x="1795750" y="2368627"/>
            <a:ext cx="4593246" cy="3530904"/>
          </a:xfrm>
          <a:prstGeom prst="rect">
            <a:avLst/>
          </a:prstGeom>
        </p:spPr>
      </p:pic>
      <p:pic>
        <p:nvPicPr>
          <p:cNvPr id="7" name="Image 6">
            <a:extLst>
              <a:ext uri="{FF2B5EF4-FFF2-40B4-BE49-F238E27FC236}">
                <a16:creationId xmlns:a16="http://schemas.microsoft.com/office/drawing/2014/main" id="{07DD3D8E-E4A3-1A43-8748-8B3D8FCBB46E}"/>
              </a:ext>
            </a:extLst>
          </p:cNvPr>
          <p:cNvPicPr>
            <a:picLocks noChangeAspect="1"/>
          </p:cNvPicPr>
          <p:nvPr/>
        </p:nvPicPr>
        <p:blipFill>
          <a:blip r:embed="rId3"/>
          <a:stretch>
            <a:fillRect/>
          </a:stretch>
        </p:blipFill>
        <p:spPr>
          <a:xfrm>
            <a:off x="6388996" y="1665618"/>
            <a:ext cx="5715784" cy="4233914"/>
          </a:xfrm>
          <a:prstGeom prst="rect">
            <a:avLst/>
          </a:prstGeom>
        </p:spPr>
      </p:pic>
    </p:spTree>
    <p:extLst>
      <p:ext uri="{BB962C8B-B14F-4D97-AF65-F5344CB8AC3E}">
        <p14:creationId xmlns:p14="http://schemas.microsoft.com/office/powerpoint/2010/main" val="2876582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392522" y="275422"/>
            <a:ext cx="5406956" cy="789275"/>
          </a:xfrm>
        </p:spPr>
        <p:txBody>
          <a:bodyPr>
            <a:normAutofit/>
          </a:bodyPr>
          <a:lstStyle/>
          <a:p>
            <a:r>
              <a:rPr lang="fr-FR" sz="4000" b="1" u="sng" dirty="0">
                <a:solidFill>
                  <a:srgbClr val="A5300F"/>
                </a:solidFill>
              </a:rPr>
              <a:t>Sexe/ Augmentation</a:t>
            </a:r>
          </a:p>
        </p:txBody>
      </p:sp>
      <p:pic>
        <p:nvPicPr>
          <p:cNvPr id="5" name="Image 4">
            <a:extLst>
              <a:ext uri="{FF2B5EF4-FFF2-40B4-BE49-F238E27FC236}">
                <a16:creationId xmlns:a16="http://schemas.microsoft.com/office/drawing/2014/main" id="{C0ED81B9-CE22-7B44-B412-056778D7407B}"/>
              </a:ext>
            </a:extLst>
          </p:cNvPr>
          <p:cNvPicPr>
            <a:picLocks noChangeAspect="1"/>
          </p:cNvPicPr>
          <p:nvPr/>
        </p:nvPicPr>
        <p:blipFill>
          <a:blip r:embed="rId2"/>
          <a:stretch>
            <a:fillRect/>
          </a:stretch>
        </p:blipFill>
        <p:spPr>
          <a:xfrm>
            <a:off x="1751462" y="2313542"/>
            <a:ext cx="4783240" cy="3619233"/>
          </a:xfrm>
          <a:prstGeom prst="rect">
            <a:avLst/>
          </a:prstGeom>
        </p:spPr>
      </p:pic>
      <p:pic>
        <p:nvPicPr>
          <p:cNvPr id="8" name="Image 7">
            <a:extLst>
              <a:ext uri="{FF2B5EF4-FFF2-40B4-BE49-F238E27FC236}">
                <a16:creationId xmlns:a16="http://schemas.microsoft.com/office/drawing/2014/main" id="{6750A74D-6762-6C4E-BABE-651021F31142}"/>
              </a:ext>
            </a:extLst>
          </p:cNvPr>
          <p:cNvPicPr>
            <a:picLocks noChangeAspect="1"/>
          </p:cNvPicPr>
          <p:nvPr/>
        </p:nvPicPr>
        <p:blipFill>
          <a:blip r:embed="rId3"/>
          <a:stretch>
            <a:fillRect/>
          </a:stretch>
        </p:blipFill>
        <p:spPr>
          <a:xfrm>
            <a:off x="6534702" y="1850834"/>
            <a:ext cx="5528039" cy="4081941"/>
          </a:xfrm>
          <a:prstGeom prst="rect">
            <a:avLst/>
          </a:prstGeom>
        </p:spPr>
      </p:pic>
    </p:spTree>
    <p:extLst>
      <p:ext uri="{BB962C8B-B14F-4D97-AF65-F5344CB8AC3E}">
        <p14:creationId xmlns:p14="http://schemas.microsoft.com/office/powerpoint/2010/main" val="206901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948873" y="286439"/>
            <a:ext cx="4294253" cy="789275"/>
          </a:xfrm>
        </p:spPr>
        <p:txBody>
          <a:bodyPr>
            <a:normAutofit/>
          </a:bodyPr>
          <a:lstStyle/>
          <a:p>
            <a:r>
              <a:rPr lang="fr-FR" sz="4000" b="1" u="sng" dirty="0">
                <a:solidFill>
                  <a:srgbClr val="A5300F"/>
                </a:solidFill>
              </a:rPr>
              <a:t>Sexe/ Promotion</a:t>
            </a:r>
          </a:p>
        </p:txBody>
      </p:sp>
      <p:pic>
        <p:nvPicPr>
          <p:cNvPr id="5" name="Image 4">
            <a:extLst>
              <a:ext uri="{FF2B5EF4-FFF2-40B4-BE49-F238E27FC236}">
                <a16:creationId xmlns:a16="http://schemas.microsoft.com/office/drawing/2014/main" id="{E015D8DD-5DD7-D241-83FC-2F4DE980ED8B}"/>
              </a:ext>
            </a:extLst>
          </p:cNvPr>
          <p:cNvPicPr>
            <a:picLocks noChangeAspect="1"/>
          </p:cNvPicPr>
          <p:nvPr/>
        </p:nvPicPr>
        <p:blipFill>
          <a:blip r:embed="rId2"/>
          <a:stretch>
            <a:fillRect/>
          </a:stretch>
        </p:blipFill>
        <p:spPr>
          <a:xfrm>
            <a:off x="1758895" y="2212283"/>
            <a:ext cx="4763091" cy="3775383"/>
          </a:xfrm>
          <a:prstGeom prst="rect">
            <a:avLst/>
          </a:prstGeom>
        </p:spPr>
      </p:pic>
      <p:pic>
        <p:nvPicPr>
          <p:cNvPr id="8" name="Image 7">
            <a:extLst>
              <a:ext uri="{FF2B5EF4-FFF2-40B4-BE49-F238E27FC236}">
                <a16:creationId xmlns:a16="http://schemas.microsoft.com/office/drawing/2014/main" id="{8128FC64-9CDB-F14C-8B36-514C25680D9D}"/>
              </a:ext>
            </a:extLst>
          </p:cNvPr>
          <p:cNvPicPr>
            <a:picLocks noChangeAspect="1"/>
          </p:cNvPicPr>
          <p:nvPr/>
        </p:nvPicPr>
        <p:blipFill>
          <a:blip r:embed="rId3"/>
          <a:stretch>
            <a:fillRect/>
          </a:stretch>
        </p:blipFill>
        <p:spPr>
          <a:xfrm>
            <a:off x="6521986" y="1791453"/>
            <a:ext cx="5563518" cy="4196213"/>
          </a:xfrm>
          <a:prstGeom prst="rect">
            <a:avLst/>
          </a:prstGeom>
        </p:spPr>
      </p:pic>
    </p:spTree>
    <p:extLst>
      <p:ext uri="{BB962C8B-B14F-4D97-AF65-F5344CB8AC3E}">
        <p14:creationId xmlns:p14="http://schemas.microsoft.com/office/powerpoint/2010/main" val="750281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765634" y="288409"/>
            <a:ext cx="4660731" cy="789275"/>
          </a:xfrm>
        </p:spPr>
        <p:txBody>
          <a:bodyPr>
            <a:normAutofit/>
          </a:bodyPr>
          <a:lstStyle/>
          <a:p>
            <a:r>
              <a:rPr lang="fr-FR" sz="4000" b="1" u="sng" dirty="0">
                <a:solidFill>
                  <a:srgbClr val="A5300F"/>
                </a:solidFill>
              </a:rPr>
              <a:t>Sexe/ Ancienneté</a:t>
            </a:r>
          </a:p>
        </p:txBody>
      </p:sp>
      <p:pic>
        <p:nvPicPr>
          <p:cNvPr id="5" name="Image 4">
            <a:extLst>
              <a:ext uri="{FF2B5EF4-FFF2-40B4-BE49-F238E27FC236}">
                <a16:creationId xmlns:a16="http://schemas.microsoft.com/office/drawing/2014/main" id="{0C2F58BA-AB55-464A-8832-E9D1A1E4A562}"/>
              </a:ext>
            </a:extLst>
          </p:cNvPr>
          <p:cNvPicPr>
            <a:picLocks noChangeAspect="1"/>
          </p:cNvPicPr>
          <p:nvPr/>
        </p:nvPicPr>
        <p:blipFill rotWithShape="1">
          <a:blip r:embed="rId2"/>
          <a:srcRect t="1355"/>
          <a:stretch/>
        </p:blipFill>
        <p:spPr>
          <a:xfrm>
            <a:off x="1762700" y="2577946"/>
            <a:ext cx="4660731" cy="3597007"/>
          </a:xfrm>
          <a:prstGeom prst="rect">
            <a:avLst/>
          </a:prstGeom>
        </p:spPr>
      </p:pic>
      <p:pic>
        <p:nvPicPr>
          <p:cNvPr id="9" name="Image 8">
            <a:extLst>
              <a:ext uri="{FF2B5EF4-FFF2-40B4-BE49-F238E27FC236}">
                <a16:creationId xmlns:a16="http://schemas.microsoft.com/office/drawing/2014/main" id="{1BDAFF7A-8120-6042-8B21-C8A86DF86843}"/>
              </a:ext>
            </a:extLst>
          </p:cNvPr>
          <p:cNvPicPr>
            <a:picLocks noChangeAspect="1"/>
          </p:cNvPicPr>
          <p:nvPr/>
        </p:nvPicPr>
        <p:blipFill>
          <a:blip r:embed="rId3"/>
          <a:stretch>
            <a:fillRect/>
          </a:stretch>
        </p:blipFill>
        <p:spPr>
          <a:xfrm>
            <a:off x="6423431" y="1937142"/>
            <a:ext cx="5673089" cy="4237811"/>
          </a:xfrm>
          <a:prstGeom prst="rect">
            <a:avLst/>
          </a:prstGeom>
        </p:spPr>
      </p:pic>
    </p:spTree>
    <p:extLst>
      <p:ext uri="{BB962C8B-B14F-4D97-AF65-F5344CB8AC3E}">
        <p14:creationId xmlns:p14="http://schemas.microsoft.com/office/powerpoint/2010/main" val="2291485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799377" y="264405"/>
            <a:ext cx="4593246" cy="789275"/>
          </a:xfrm>
        </p:spPr>
        <p:txBody>
          <a:bodyPr>
            <a:normAutofit/>
          </a:bodyPr>
          <a:lstStyle/>
          <a:p>
            <a:r>
              <a:rPr lang="fr-FR" sz="4000" b="1" u="sng" dirty="0">
                <a:solidFill>
                  <a:srgbClr val="A5300F"/>
                </a:solidFill>
              </a:rPr>
              <a:t>Sexe/ Satisfaction</a:t>
            </a:r>
          </a:p>
        </p:txBody>
      </p:sp>
      <p:pic>
        <p:nvPicPr>
          <p:cNvPr id="5" name="Image 4">
            <a:extLst>
              <a:ext uri="{FF2B5EF4-FFF2-40B4-BE49-F238E27FC236}">
                <a16:creationId xmlns:a16="http://schemas.microsoft.com/office/drawing/2014/main" id="{5A64A56E-C156-804C-9951-468F1D79EAAE}"/>
              </a:ext>
            </a:extLst>
          </p:cNvPr>
          <p:cNvPicPr>
            <a:picLocks noChangeAspect="1"/>
          </p:cNvPicPr>
          <p:nvPr/>
        </p:nvPicPr>
        <p:blipFill>
          <a:blip r:embed="rId2"/>
          <a:stretch>
            <a:fillRect/>
          </a:stretch>
        </p:blipFill>
        <p:spPr>
          <a:xfrm>
            <a:off x="1734541" y="2295635"/>
            <a:ext cx="4593245" cy="3547628"/>
          </a:xfrm>
          <a:prstGeom prst="rect">
            <a:avLst/>
          </a:prstGeom>
        </p:spPr>
      </p:pic>
      <p:pic>
        <p:nvPicPr>
          <p:cNvPr id="8" name="Image 7">
            <a:extLst>
              <a:ext uri="{FF2B5EF4-FFF2-40B4-BE49-F238E27FC236}">
                <a16:creationId xmlns:a16="http://schemas.microsoft.com/office/drawing/2014/main" id="{BF069BF2-95A7-D240-A499-038DA25BD0A9}"/>
              </a:ext>
            </a:extLst>
          </p:cNvPr>
          <p:cNvPicPr>
            <a:picLocks noChangeAspect="1"/>
          </p:cNvPicPr>
          <p:nvPr/>
        </p:nvPicPr>
        <p:blipFill>
          <a:blip r:embed="rId3"/>
          <a:stretch>
            <a:fillRect/>
          </a:stretch>
        </p:blipFill>
        <p:spPr>
          <a:xfrm>
            <a:off x="6327786" y="1593554"/>
            <a:ext cx="5769166" cy="4271930"/>
          </a:xfrm>
          <a:prstGeom prst="rect">
            <a:avLst/>
          </a:prstGeom>
        </p:spPr>
      </p:pic>
    </p:spTree>
    <p:extLst>
      <p:ext uri="{BB962C8B-B14F-4D97-AF65-F5344CB8AC3E}">
        <p14:creationId xmlns:p14="http://schemas.microsoft.com/office/powerpoint/2010/main" val="1527693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724282" y="143219"/>
            <a:ext cx="4743435" cy="789275"/>
          </a:xfrm>
        </p:spPr>
        <p:txBody>
          <a:bodyPr>
            <a:normAutofit fontScale="90000"/>
          </a:bodyPr>
          <a:lstStyle/>
          <a:p>
            <a:r>
              <a:rPr lang="fr-FR" sz="4000" b="1" u="sng" dirty="0">
                <a:solidFill>
                  <a:srgbClr val="A5300F"/>
                </a:solidFill>
              </a:rPr>
              <a:t>Autres visualisations</a:t>
            </a:r>
          </a:p>
        </p:txBody>
      </p:sp>
      <p:pic>
        <p:nvPicPr>
          <p:cNvPr id="8" name="Image 7">
            <a:extLst>
              <a:ext uri="{FF2B5EF4-FFF2-40B4-BE49-F238E27FC236}">
                <a16:creationId xmlns:a16="http://schemas.microsoft.com/office/drawing/2014/main" id="{0B2AED8F-A7F0-A14A-A42A-17836AA960CD}"/>
              </a:ext>
            </a:extLst>
          </p:cNvPr>
          <p:cNvPicPr>
            <a:picLocks noChangeAspect="1"/>
          </p:cNvPicPr>
          <p:nvPr/>
        </p:nvPicPr>
        <p:blipFill>
          <a:blip r:embed="rId2"/>
          <a:stretch>
            <a:fillRect/>
          </a:stretch>
        </p:blipFill>
        <p:spPr>
          <a:xfrm>
            <a:off x="1703098" y="1722249"/>
            <a:ext cx="5196630" cy="3802710"/>
          </a:xfrm>
          <a:prstGeom prst="rect">
            <a:avLst/>
          </a:prstGeom>
        </p:spPr>
      </p:pic>
      <p:pic>
        <p:nvPicPr>
          <p:cNvPr id="10" name="Image 9">
            <a:extLst>
              <a:ext uri="{FF2B5EF4-FFF2-40B4-BE49-F238E27FC236}">
                <a16:creationId xmlns:a16="http://schemas.microsoft.com/office/drawing/2014/main" id="{EC4FF8D6-797E-0A4D-9CFC-8873B78DD26D}"/>
              </a:ext>
            </a:extLst>
          </p:cNvPr>
          <p:cNvPicPr>
            <a:picLocks noChangeAspect="1"/>
          </p:cNvPicPr>
          <p:nvPr/>
        </p:nvPicPr>
        <p:blipFill>
          <a:blip r:embed="rId3"/>
          <a:stretch>
            <a:fillRect/>
          </a:stretch>
        </p:blipFill>
        <p:spPr>
          <a:xfrm>
            <a:off x="6992724" y="1722249"/>
            <a:ext cx="5080469" cy="3802710"/>
          </a:xfrm>
          <a:prstGeom prst="rect">
            <a:avLst/>
          </a:prstGeom>
        </p:spPr>
      </p:pic>
    </p:spTree>
    <p:extLst>
      <p:ext uri="{BB962C8B-B14F-4D97-AF65-F5344CB8AC3E}">
        <p14:creationId xmlns:p14="http://schemas.microsoft.com/office/powerpoint/2010/main" val="1888112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4530057" y="230809"/>
            <a:ext cx="3131886" cy="1008829"/>
          </a:xfrm>
        </p:spPr>
        <p:txBody>
          <a:bodyPr>
            <a:normAutofit/>
          </a:bodyPr>
          <a:lstStyle/>
          <a:p>
            <a:r>
              <a:rPr lang="fr-FR" sz="4000" b="1" u="sng" dirty="0">
                <a:solidFill>
                  <a:srgbClr val="A5300F"/>
                </a:solidFill>
              </a:rPr>
              <a:t>Conclusion</a:t>
            </a:r>
          </a:p>
        </p:txBody>
      </p:sp>
      <p:sp>
        <p:nvSpPr>
          <p:cNvPr id="3" name="Titre 1">
            <a:extLst>
              <a:ext uri="{FF2B5EF4-FFF2-40B4-BE49-F238E27FC236}">
                <a16:creationId xmlns:a16="http://schemas.microsoft.com/office/drawing/2014/main" id="{3C0B17D0-B846-1644-A381-30ADDF227C7A}"/>
              </a:ext>
            </a:extLst>
          </p:cNvPr>
          <p:cNvSpPr txBox="1">
            <a:spLocks/>
          </p:cNvSpPr>
          <p:nvPr/>
        </p:nvSpPr>
        <p:spPr>
          <a:xfrm>
            <a:off x="1899746" y="1725060"/>
            <a:ext cx="10040686" cy="4495118"/>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sz="2800" b="1" dirty="0">
                <a:solidFill>
                  <a:srgbClr val="A5300F"/>
                </a:solidFill>
              </a:rPr>
              <a:t>-Pas d’inégalité général détecté</a:t>
            </a:r>
          </a:p>
          <a:p>
            <a:endParaRPr lang="fr-FR" sz="2800" b="1" dirty="0">
              <a:solidFill>
                <a:srgbClr val="A5300F"/>
              </a:solidFill>
            </a:endParaRPr>
          </a:p>
          <a:p>
            <a:r>
              <a:rPr lang="fr-FR" sz="2800" b="1" dirty="0">
                <a:solidFill>
                  <a:srgbClr val="A5300F"/>
                </a:solidFill>
              </a:rPr>
              <a:t>-Légère inégalité dans les services</a:t>
            </a:r>
          </a:p>
          <a:p>
            <a:endParaRPr lang="fr-FR" sz="2800" b="1" dirty="0">
              <a:solidFill>
                <a:srgbClr val="A5300F"/>
              </a:solidFill>
            </a:endParaRPr>
          </a:p>
          <a:p>
            <a:r>
              <a:rPr lang="fr-FR" sz="2800" b="1" dirty="0">
                <a:solidFill>
                  <a:srgbClr val="A5300F"/>
                </a:solidFill>
              </a:rPr>
              <a:t>-Salaire homme expliqué par l’ancienneté</a:t>
            </a:r>
          </a:p>
          <a:p>
            <a:endParaRPr lang="fr-FR" sz="2800" b="1" dirty="0">
              <a:solidFill>
                <a:srgbClr val="A5300F"/>
              </a:solidFill>
            </a:endParaRPr>
          </a:p>
          <a:p>
            <a:endParaRPr lang="fr-FR" sz="2800" b="1" dirty="0">
              <a:solidFill>
                <a:srgbClr val="A5300F"/>
              </a:solidFill>
            </a:endParaRPr>
          </a:p>
          <a:p>
            <a:endParaRPr lang="fr-FR" sz="2800" b="1" dirty="0">
              <a:solidFill>
                <a:srgbClr val="A5300F"/>
              </a:solidFill>
            </a:endParaRPr>
          </a:p>
        </p:txBody>
      </p:sp>
    </p:spTree>
    <p:extLst>
      <p:ext uri="{BB962C8B-B14F-4D97-AF65-F5344CB8AC3E}">
        <p14:creationId xmlns:p14="http://schemas.microsoft.com/office/powerpoint/2010/main" val="3749841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858449" y="154236"/>
            <a:ext cx="6475102" cy="789275"/>
          </a:xfrm>
        </p:spPr>
        <p:txBody>
          <a:bodyPr>
            <a:normAutofit fontScale="90000"/>
          </a:bodyPr>
          <a:lstStyle/>
          <a:p>
            <a:r>
              <a:rPr lang="fr-FR" sz="4000" b="1" u="sng" dirty="0" err="1">
                <a:solidFill>
                  <a:srgbClr val="A5300F"/>
                </a:solidFill>
              </a:rPr>
              <a:t>Schema</a:t>
            </a:r>
            <a:r>
              <a:rPr lang="fr-FR" sz="4000" b="1" u="sng" dirty="0">
                <a:solidFill>
                  <a:srgbClr val="A5300F"/>
                </a:solidFill>
              </a:rPr>
              <a:t> du workflow </a:t>
            </a:r>
            <a:r>
              <a:rPr lang="fr-FR" sz="4000" b="1" u="sng" dirty="0" err="1">
                <a:solidFill>
                  <a:srgbClr val="A5300F"/>
                </a:solidFill>
              </a:rPr>
              <a:t>knime</a:t>
            </a:r>
            <a:endParaRPr lang="fr-FR" sz="4000" b="1" u="sng" dirty="0">
              <a:solidFill>
                <a:srgbClr val="A5300F"/>
              </a:solidFill>
            </a:endParaRPr>
          </a:p>
        </p:txBody>
      </p:sp>
      <p:pic>
        <p:nvPicPr>
          <p:cNvPr id="10" name="Image 9">
            <a:extLst>
              <a:ext uri="{FF2B5EF4-FFF2-40B4-BE49-F238E27FC236}">
                <a16:creationId xmlns:a16="http://schemas.microsoft.com/office/drawing/2014/main" id="{F9DB225E-47A6-A646-A160-712760244457}"/>
              </a:ext>
            </a:extLst>
          </p:cNvPr>
          <p:cNvPicPr>
            <a:picLocks noChangeAspect="1"/>
          </p:cNvPicPr>
          <p:nvPr/>
        </p:nvPicPr>
        <p:blipFill>
          <a:blip r:embed="rId2"/>
          <a:stretch>
            <a:fillRect/>
          </a:stretch>
        </p:blipFill>
        <p:spPr>
          <a:xfrm>
            <a:off x="2025504" y="985929"/>
            <a:ext cx="7724424" cy="5717835"/>
          </a:xfrm>
          <a:prstGeom prst="rect">
            <a:avLst/>
          </a:prstGeom>
        </p:spPr>
      </p:pic>
    </p:spTree>
    <p:extLst>
      <p:ext uri="{BB962C8B-B14F-4D97-AF65-F5344CB8AC3E}">
        <p14:creationId xmlns:p14="http://schemas.microsoft.com/office/powerpoint/2010/main" val="1745058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198914" y="3907971"/>
            <a:ext cx="9283925" cy="1239524"/>
          </a:xfrm>
        </p:spPr>
        <p:txBody>
          <a:bodyPr/>
          <a:lstStyle/>
          <a:p>
            <a:r>
              <a:rPr lang="fr-FR" b="1" dirty="0">
                <a:solidFill>
                  <a:srgbClr val="A5300F"/>
                </a:solidFill>
              </a:rPr>
              <a:t>1-Exploration des données</a:t>
            </a:r>
            <a:endParaRPr lang="fr-FR" dirty="0"/>
          </a:p>
        </p:txBody>
      </p:sp>
      <p:pic>
        <p:nvPicPr>
          <p:cNvPr id="5" name="Image 4">
            <a:extLst>
              <a:ext uri="{FF2B5EF4-FFF2-40B4-BE49-F238E27FC236}">
                <a16:creationId xmlns:a16="http://schemas.microsoft.com/office/drawing/2014/main" id="{F8B736C8-AAAB-CC44-BDFE-82E014F56FCB}"/>
              </a:ext>
            </a:extLst>
          </p:cNvPr>
          <p:cNvPicPr>
            <a:picLocks noChangeAspect="1"/>
          </p:cNvPicPr>
          <p:nvPr/>
        </p:nvPicPr>
        <p:blipFill>
          <a:blip r:embed="rId2"/>
          <a:stretch>
            <a:fillRect/>
          </a:stretch>
        </p:blipFill>
        <p:spPr>
          <a:xfrm>
            <a:off x="4810125" y="1853380"/>
            <a:ext cx="2571750" cy="2571750"/>
          </a:xfrm>
          <a:prstGeom prst="rect">
            <a:avLst/>
          </a:prstGeom>
        </p:spPr>
      </p:pic>
    </p:spTree>
    <p:extLst>
      <p:ext uri="{BB962C8B-B14F-4D97-AF65-F5344CB8AC3E}">
        <p14:creationId xmlns:p14="http://schemas.microsoft.com/office/powerpoint/2010/main" val="281001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188153" y="554473"/>
            <a:ext cx="5815693" cy="914400"/>
          </a:xfrm>
        </p:spPr>
        <p:txBody>
          <a:bodyPr>
            <a:normAutofit/>
          </a:bodyPr>
          <a:lstStyle/>
          <a:p>
            <a:r>
              <a:rPr lang="fr-FR" b="1" u="sng" dirty="0" err="1">
                <a:solidFill>
                  <a:srgbClr val="A5300F"/>
                </a:solidFill>
              </a:rPr>
              <a:t>Dataset</a:t>
            </a:r>
            <a:r>
              <a:rPr lang="fr-FR" b="1" u="sng" dirty="0">
                <a:solidFill>
                  <a:srgbClr val="A5300F"/>
                </a:solidFill>
              </a:rPr>
              <a:t> : info pro</a:t>
            </a:r>
          </a:p>
        </p:txBody>
      </p:sp>
      <p:pic>
        <p:nvPicPr>
          <p:cNvPr id="6" name="Image 5">
            <a:extLst>
              <a:ext uri="{FF2B5EF4-FFF2-40B4-BE49-F238E27FC236}">
                <a16:creationId xmlns:a16="http://schemas.microsoft.com/office/drawing/2014/main" id="{11C708F5-208E-E84A-A220-B3170856C4C5}"/>
              </a:ext>
            </a:extLst>
          </p:cNvPr>
          <p:cNvPicPr>
            <a:picLocks noChangeAspect="1"/>
          </p:cNvPicPr>
          <p:nvPr/>
        </p:nvPicPr>
        <p:blipFill>
          <a:blip r:embed="rId2"/>
          <a:stretch>
            <a:fillRect/>
          </a:stretch>
        </p:blipFill>
        <p:spPr>
          <a:xfrm>
            <a:off x="1970314" y="3009883"/>
            <a:ext cx="9622971" cy="2836444"/>
          </a:xfrm>
          <a:prstGeom prst="rect">
            <a:avLst/>
          </a:prstGeom>
        </p:spPr>
      </p:pic>
    </p:spTree>
    <p:extLst>
      <p:ext uri="{BB962C8B-B14F-4D97-AF65-F5344CB8AC3E}">
        <p14:creationId xmlns:p14="http://schemas.microsoft.com/office/powerpoint/2010/main" val="411953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171824" y="554473"/>
            <a:ext cx="7219950" cy="914400"/>
          </a:xfrm>
        </p:spPr>
        <p:txBody>
          <a:bodyPr>
            <a:normAutofit fontScale="90000"/>
          </a:bodyPr>
          <a:lstStyle/>
          <a:p>
            <a:r>
              <a:rPr lang="fr-FR" b="1" u="sng" dirty="0" err="1">
                <a:solidFill>
                  <a:srgbClr val="A5300F"/>
                </a:solidFill>
              </a:rPr>
              <a:t>Dataset</a:t>
            </a:r>
            <a:r>
              <a:rPr lang="fr-FR" b="1" u="sng" dirty="0">
                <a:solidFill>
                  <a:srgbClr val="A5300F"/>
                </a:solidFill>
              </a:rPr>
              <a:t> : Rémunération</a:t>
            </a:r>
          </a:p>
        </p:txBody>
      </p:sp>
      <p:pic>
        <p:nvPicPr>
          <p:cNvPr id="4" name="Image 3">
            <a:extLst>
              <a:ext uri="{FF2B5EF4-FFF2-40B4-BE49-F238E27FC236}">
                <a16:creationId xmlns:a16="http://schemas.microsoft.com/office/drawing/2014/main" id="{121CB3C2-3969-6F43-8289-C2BDA819D449}"/>
              </a:ext>
            </a:extLst>
          </p:cNvPr>
          <p:cNvPicPr>
            <a:picLocks noChangeAspect="1"/>
          </p:cNvPicPr>
          <p:nvPr/>
        </p:nvPicPr>
        <p:blipFill>
          <a:blip r:embed="rId2"/>
          <a:stretch>
            <a:fillRect/>
          </a:stretch>
        </p:blipFill>
        <p:spPr>
          <a:xfrm>
            <a:off x="2079171" y="2975973"/>
            <a:ext cx="9479643" cy="2983956"/>
          </a:xfrm>
          <a:prstGeom prst="rect">
            <a:avLst/>
          </a:prstGeom>
        </p:spPr>
      </p:pic>
    </p:spTree>
    <p:extLst>
      <p:ext uri="{BB962C8B-B14F-4D97-AF65-F5344CB8AC3E}">
        <p14:creationId xmlns:p14="http://schemas.microsoft.com/office/powerpoint/2010/main" val="156993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3171825" y="554473"/>
            <a:ext cx="5848350" cy="914400"/>
          </a:xfrm>
        </p:spPr>
        <p:txBody>
          <a:bodyPr>
            <a:normAutofit/>
          </a:bodyPr>
          <a:lstStyle/>
          <a:p>
            <a:r>
              <a:rPr lang="fr-FR" b="1" u="sng" dirty="0" err="1">
                <a:solidFill>
                  <a:srgbClr val="A5300F"/>
                </a:solidFill>
              </a:rPr>
              <a:t>Dataset</a:t>
            </a:r>
            <a:r>
              <a:rPr lang="fr-FR" b="1" u="sng" dirty="0">
                <a:solidFill>
                  <a:srgbClr val="A5300F"/>
                </a:solidFill>
              </a:rPr>
              <a:t> : Salarié</a:t>
            </a:r>
          </a:p>
        </p:txBody>
      </p:sp>
      <p:pic>
        <p:nvPicPr>
          <p:cNvPr id="4" name="Image 3">
            <a:extLst>
              <a:ext uri="{FF2B5EF4-FFF2-40B4-BE49-F238E27FC236}">
                <a16:creationId xmlns:a16="http://schemas.microsoft.com/office/drawing/2014/main" id="{7D3F24E7-15AE-1E4A-BAB0-FA7456E0256B}"/>
              </a:ext>
            </a:extLst>
          </p:cNvPr>
          <p:cNvPicPr>
            <a:picLocks noChangeAspect="1"/>
          </p:cNvPicPr>
          <p:nvPr/>
        </p:nvPicPr>
        <p:blipFill>
          <a:blip r:embed="rId2"/>
          <a:stretch>
            <a:fillRect/>
          </a:stretch>
        </p:blipFill>
        <p:spPr>
          <a:xfrm>
            <a:off x="2285999" y="3059638"/>
            <a:ext cx="9128579" cy="3157011"/>
          </a:xfrm>
          <a:prstGeom prst="rect">
            <a:avLst/>
          </a:prstGeom>
        </p:spPr>
      </p:pic>
    </p:spTree>
    <p:extLst>
      <p:ext uri="{BB962C8B-B14F-4D97-AF65-F5344CB8AC3E}">
        <p14:creationId xmlns:p14="http://schemas.microsoft.com/office/powerpoint/2010/main" val="394784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1970316" y="1695812"/>
            <a:ext cx="9557656" cy="3466376"/>
          </a:xfrm>
        </p:spPr>
        <p:txBody>
          <a:bodyPr>
            <a:normAutofit fontScale="90000"/>
          </a:bodyPr>
          <a:lstStyle/>
          <a:p>
            <a:r>
              <a:rPr lang="fr-FR" b="1" dirty="0">
                <a:solidFill>
                  <a:srgbClr val="A5300F"/>
                </a:solidFill>
              </a:rPr>
              <a:t>-</a:t>
            </a:r>
            <a:r>
              <a:rPr lang="fr-FR" sz="4400" b="1" dirty="0">
                <a:solidFill>
                  <a:srgbClr val="A5300F"/>
                </a:solidFill>
              </a:rPr>
              <a:t>Colonne ID-salarié en commun</a:t>
            </a:r>
            <a:br>
              <a:rPr lang="fr-FR" sz="4400" b="1" dirty="0">
                <a:solidFill>
                  <a:srgbClr val="A5300F"/>
                </a:solidFill>
              </a:rPr>
            </a:br>
            <a:br>
              <a:rPr lang="fr-FR" sz="4400" b="1" dirty="0">
                <a:solidFill>
                  <a:srgbClr val="A5300F"/>
                </a:solidFill>
              </a:rPr>
            </a:br>
            <a:r>
              <a:rPr lang="fr-FR" sz="4400" b="1" dirty="0">
                <a:solidFill>
                  <a:srgbClr val="A5300F"/>
                </a:solidFill>
              </a:rPr>
              <a:t>-Présence de données manquantes</a:t>
            </a:r>
            <a:br>
              <a:rPr lang="fr-FR" sz="4400" b="1" dirty="0">
                <a:solidFill>
                  <a:srgbClr val="A5300F"/>
                </a:solidFill>
              </a:rPr>
            </a:br>
            <a:br>
              <a:rPr lang="fr-FR" sz="4400" b="1" dirty="0">
                <a:solidFill>
                  <a:srgbClr val="A5300F"/>
                </a:solidFill>
              </a:rPr>
            </a:br>
            <a:r>
              <a:rPr lang="fr-FR" sz="4400" b="1" dirty="0">
                <a:solidFill>
                  <a:srgbClr val="A5300F"/>
                </a:solidFill>
              </a:rPr>
              <a:t>-Présence de données personnelles</a:t>
            </a:r>
          </a:p>
        </p:txBody>
      </p:sp>
    </p:spTree>
    <p:extLst>
      <p:ext uri="{BB962C8B-B14F-4D97-AF65-F5344CB8AC3E}">
        <p14:creationId xmlns:p14="http://schemas.microsoft.com/office/powerpoint/2010/main" val="356337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2198914" y="3907971"/>
            <a:ext cx="9283925" cy="1239524"/>
          </a:xfrm>
        </p:spPr>
        <p:txBody>
          <a:bodyPr/>
          <a:lstStyle/>
          <a:p>
            <a:r>
              <a:rPr lang="fr-FR" b="1" dirty="0">
                <a:solidFill>
                  <a:srgbClr val="A5300F"/>
                </a:solidFill>
              </a:rPr>
              <a:t>2-Préparation des données</a:t>
            </a:r>
            <a:endParaRPr lang="fr-FR" dirty="0"/>
          </a:p>
        </p:txBody>
      </p:sp>
      <p:pic>
        <p:nvPicPr>
          <p:cNvPr id="5" name="Image 4">
            <a:extLst>
              <a:ext uri="{FF2B5EF4-FFF2-40B4-BE49-F238E27FC236}">
                <a16:creationId xmlns:a16="http://schemas.microsoft.com/office/drawing/2014/main" id="{F8B736C8-AAAB-CC44-BDFE-82E014F56FCB}"/>
              </a:ext>
            </a:extLst>
          </p:cNvPr>
          <p:cNvPicPr>
            <a:picLocks noChangeAspect="1"/>
          </p:cNvPicPr>
          <p:nvPr/>
        </p:nvPicPr>
        <p:blipFill>
          <a:blip r:embed="rId2"/>
          <a:stretch>
            <a:fillRect/>
          </a:stretch>
        </p:blipFill>
        <p:spPr>
          <a:xfrm>
            <a:off x="4810125" y="1853380"/>
            <a:ext cx="2571750" cy="2571750"/>
          </a:xfrm>
          <a:prstGeom prst="rect">
            <a:avLst/>
          </a:prstGeom>
        </p:spPr>
      </p:pic>
    </p:spTree>
    <p:extLst>
      <p:ext uri="{BB962C8B-B14F-4D97-AF65-F5344CB8AC3E}">
        <p14:creationId xmlns:p14="http://schemas.microsoft.com/office/powerpoint/2010/main" val="515192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A9771-3FA2-0240-89AA-2916CFDD6DBC}"/>
              </a:ext>
            </a:extLst>
          </p:cNvPr>
          <p:cNvSpPr>
            <a:spLocks noGrp="1"/>
          </p:cNvSpPr>
          <p:nvPr>
            <p:ph type="ctrTitle"/>
          </p:nvPr>
        </p:nvSpPr>
        <p:spPr>
          <a:xfrm>
            <a:off x="1356178" y="561860"/>
            <a:ext cx="9479643" cy="895995"/>
          </a:xfrm>
          <a:ln w="6350">
            <a:noFill/>
          </a:ln>
        </p:spPr>
        <p:txBody>
          <a:bodyPr>
            <a:normAutofit/>
          </a:bodyPr>
          <a:lstStyle/>
          <a:p>
            <a:r>
              <a:rPr lang="fr-FR" sz="4000" b="1" u="sng" dirty="0">
                <a:solidFill>
                  <a:srgbClr val="A5300F"/>
                </a:solidFill>
              </a:rPr>
              <a:t>Traitement des données manquantes</a:t>
            </a:r>
          </a:p>
        </p:txBody>
      </p:sp>
      <p:pic>
        <p:nvPicPr>
          <p:cNvPr id="6" name="Image 5">
            <a:extLst>
              <a:ext uri="{FF2B5EF4-FFF2-40B4-BE49-F238E27FC236}">
                <a16:creationId xmlns:a16="http://schemas.microsoft.com/office/drawing/2014/main" id="{C45C003B-1911-6B4E-8BC8-3A690D342A85}"/>
              </a:ext>
            </a:extLst>
          </p:cNvPr>
          <p:cNvPicPr>
            <a:picLocks noChangeAspect="1"/>
          </p:cNvPicPr>
          <p:nvPr/>
        </p:nvPicPr>
        <p:blipFill>
          <a:blip r:embed="rId2"/>
          <a:stretch>
            <a:fillRect/>
          </a:stretch>
        </p:blipFill>
        <p:spPr>
          <a:xfrm>
            <a:off x="2016017" y="2215669"/>
            <a:ext cx="9055773" cy="4015113"/>
          </a:xfrm>
          <a:prstGeom prst="rect">
            <a:avLst/>
          </a:prstGeom>
        </p:spPr>
        <p:style>
          <a:lnRef idx="2">
            <a:schemeClr val="accent1">
              <a:shade val="50000"/>
            </a:schemeClr>
          </a:lnRef>
          <a:fillRef idx="1">
            <a:schemeClr val="accent1"/>
          </a:fillRef>
          <a:effectRef idx="0">
            <a:schemeClr val="accent1"/>
          </a:effectRef>
          <a:fontRef idx="minor">
            <a:schemeClr val="lt1"/>
          </a:fontRef>
        </p:style>
      </p:pic>
      <p:sp>
        <p:nvSpPr>
          <p:cNvPr id="8" name="Cadre 7">
            <a:extLst>
              <a:ext uri="{FF2B5EF4-FFF2-40B4-BE49-F238E27FC236}">
                <a16:creationId xmlns:a16="http://schemas.microsoft.com/office/drawing/2014/main" id="{A67FCE3C-B474-0D4F-B36B-5C005FFE0790}"/>
              </a:ext>
            </a:extLst>
          </p:cNvPr>
          <p:cNvSpPr/>
          <p:nvPr/>
        </p:nvSpPr>
        <p:spPr>
          <a:xfrm>
            <a:off x="4230477" y="2368627"/>
            <a:ext cx="6037243" cy="231354"/>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Cadre 8">
            <a:extLst>
              <a:ext uri="{FF2B5EF4-FFF2-40B4-BE49-F238E27FC236}">
                <a16:creationId xmlns:a16="http://schemas.microsoft.com/office/drawing/2014/main" id="{2BBF5CCC-892A-E645-BE8E-C0E6ABC881FC}"/>
              </a:ext>
            </a:extLst>
          </p:cNvPr>
          <p:cNvSpPr/>
          <p:nvPr/>
        </p:nvSpPr>
        <p:spPr>
          <a:xfrm>
            <a:off x="4230474" y="2730025"/>
            <a:ext cx="6037246" cy="231354"/>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Cadre 10">
            <a:extLst>
              <a:ext uri="{FF2B5EF4-FFF2-40B4-BE49-F238E27FC236}">
                <a16:creationId xmlns:a16="http://schemas.microsoft.com/office/drawing/2014/main" id="{4289C210-FE5F-9845-A2B7-274DCDEC9B2D}"/>
              </a:ext>
            </a:extLst>
          </p:cNvPr>
          <p:cNvSpPr/>
          <p:nvPr/>
        </p:nvSpPr>
        <p:spPr>
          <a:xfrm>
            <a:off x="4230474" y="3373646"/>
            <a:ext cx="6037246" cy="231354"/>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Cadre 11">
            <a:extLst>
              <a:ext uri="{FF2B5EF4-FFF2-40B4-BE49-F238E27FC236}">
                <a16:creationId xmlns:a16="http://schemas.microsoft.com/office/drawing/2014/main" id="{CBE0143E-F218-0441-99D3-22D47397684B}"/>
              </a:ext>
            </a:extLst>
          </p:cNvPr>
          <p:cNvSpPr/>
          <p:nvPr/>
        </p:nvSpPr>
        <p:spPr>
          <a:xfrm>
            <a:off x="4230474" y="4017267"/>
            <a:ext cx="6037246" cy="231354"/>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Cadre 12">
            <a:extLst>
              <a:ext uri="{FF2B5EF4-FFF2-40B4-BE49-F238E27FC236}">
                <a16:creationId xmlns:a16="http://schemas.microsoft.com/office/drawing/2014/main" id="{71DB94CD-02CA-854E-9F50-4AC3E7514E89}"/>
              </a:ext>
            </a:extLst>
          </p:cNvPr>
          <p:cNvSpPr/>
          <p:nvPr/>
        </p:nvSpPr>
        <p:spPr>
          <a:xfrm>
            <a:off x="4230474" y="5678103"/>
            <a:ext cx="6037246" cy="231354"/>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 name="Cadre 13">
            <a:extLst>
              <a:ext uri="{FF2B5EF4-FFF2-40B4-BE49-F238E27FC236}">
                <a16:creationId xmlns:a16="http://schemas.microsoft.com/office/drawing/2014/main" id="{5F92CF5C-B2E0-FC46-916C-7D53BD8753CD}"/>
              </a:ext>
            </a:extLst>
          </p:cNvPr>
          <p:cNvSpPr/>
          <p:nvPr/>
        </p:nvSpPr>
        <p:spPr>
          <a:xfrm>
            <a:off x="4230474" y="5999428"/>
            <a:ext cx="6037246" cy="231354"/>
          </a:xfrm>
          <a:prstGeom prst="frame">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5" name="ZoneTexte 14">
            <a:extLst>
              <a:ext uri="{FF2B5EF4-FFF2-40B4-BE49-F238E27FC236}">
                <a16:creationId xmlns:a16="http://schemas.microsoft.com/office/drawing/2014/main" id="{B207E684-054A-2843-9813-CCF50E4C4E31}"/>
              </a:ext>
            </a:extLst>
          </p:cNvPr>
          <p:cNvSpPr txBox="1"/>
          <p:nvPr/>
        </p:nvSpPr>
        <p:spPr>
          <a:xfrm>
            <a:off x="5188384" y="1608496"/>
            <a:ext cx="1815230" cy="369332"/>
          </a:xfrm>
          <a:prstGeom prst="rect">
            <a:avLst/>
          </a:prstGeom>
          <a:noFill/>
        </p:spPr>
        <p:txBody>
          <a:bodyPr wrap="square" rtlCol="0">
            <a:spAutoFit/>
          </a:bodyPr>
          <a:lstStyle/>
          <a:p>
            <a:r>
              <a:rPr lang="fr-FR" b="1" u="sng" dirty="0">
                <a:solidFill>
                  <a:srgbClr val="A5300F"/>
                </a:solidFill>
              </a:rPr>
              <a:t>Rémunération</a:t>
            </a:r>
          </a:p>
        </p:txBody>
      </p:sp>
    </p:spTree>
    <p:extLst>
      <p:ext uri="{BB962C8B-B14F-4D97-AF65-F5344CB8AC3E}">
        <p14:creationId xmlns:p14="http://schemas.microsoft.com/office/powerpoint/2010/main" val="763205555"/>
      </p:ext>
    </p:extLst>
  </p:cSld>
  <p:clrMapOvr>
    <a:masterClrMapping/>
  </p:clrMapOvr>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Brin</Template>
  <TotalTime>687</TotalTime>
  <Words>330</Words>
  <Application>Microsoft Macintosh PowerPoint</Application>
  <PresentationFormat>Grand écran</PresentationFormat>
  <Paragraphs>55</Paragraphs>
  <Slides>29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29</vt:i4>
      </vt:variant>
    </vt:vector>
  </HeadingPairs>
  <TitlesOfParts>
    <vt:vector size="33" baseType="lpstr">
      <vt:lpstr>Arial</vt:lpstr>
      <vt:lpstr>Century Gothic</vt:lpstr>
      <vt:lpstr>Wingdings 3</vt:lpstr>
      <vt:lpstr>Brin</vt:lpstr>
      <vt:lpstr>Analysez des indicateurs de l'égalité femme-homme avec Knime </vt:lpstr>
      <vt:lpstr>1-Exploration des données  2-Préparation des données  3-RGPD  4-Exportation des données  5-Visualisation</vt:lpstr>
      <vt:lpstr>1-Exploration des données</vt:lpstr>
      <vt:lpstr>Dataset : info pro</vt:lpstr>
      <vt:lpstr>Dataset : Rémunération</vt:lpstr>
      <vt:lpstr>Dataset : Salarié</vt:lpstr>
      <vt:lpstr>-Colonne ID-salarié en commun  -Présence de données manquantes  -Présence de données personnelles</vt:lpstr>
      <vt:lpstr>2-Préparation des données</vt:lpstr>
      <vt:lpstr>Traitement des données manquantes</vt:lpstr>
      <vt:lpstr>Traitement des données manquantes</vt:lpstr>
      <vt:lpstr>Jointures</vt:lpstr>
      <vt:lpstr>Jointures</vt:lpstr>
      <vt:lpstr>3-RGPD</vt:lpstr>
      <vt:lpstr>Respect des 5 grands principes</vt:lpstr>
      <vt:lpstr>Anonymization</vt:lpstr>
      <vt:lpstr>4-Exportation des données</vt:lpstr>
      <vt:lpstr>Exporation</vt:lpstr>
      <vt:lpstr>Vérification du CSV</vt:lpstr>
      <vt:lpstr>5-Visualisation</vt:lpstr>
      <vt:lpstr>Sexe/Durée hebdomadaire</vt:lpstr>
      <vt:lpstr>Sexe/Salaire</vt:lpstr>
      <vt:lpstr>Sexe/ % part Variable</vt:lpstr>
      <vt:lpstr>Sexe/ Augmentation</vt:lpstr>
      <vt:lpstr>Sexe/ Promotion</vt:lpstr>
      <vt:lpstr>Sexe/ Ancienneté</vt:lpstr>
      <vt:lpstr>Sexe/ Satisfaction</vt:lpstr>
      <vt:lpstr>Autres visualisations</vt:lpstr>
      <vt:lpstr>Conclusion</vt:lpstr>
      <vt:lpstr>Schema du workflow knime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Microsoft Office User</cp:lastModifiedBy>
  <cp:revision>16</cp:revision>
  <dcterms:created xsi:type="dcterms:W3CDTF">2021-11-16T11:21:40Z</dcterms:created>
  <dcterms:modified xsi:type="dcterms:W3CDTF">2021-11-24T10:24:25Z</dcterms:modified>
</cp:coreProperties>
</file>