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3" r:id="rId1"/>
  </p:sldMasterIdLst>
  <p:notesMasterIdLst>
    <p:notesMasterId r:id="rId31"/>
  </p:notesMasterIdLst>
  <p:sldIdLst>
    <p:sldId id="256" r:id="rId2"/>
    <p:sldId id="257" r:id="rId3"/>
    <p:sldId id="270" r:id="rId4"/>
    <p:sldId id="271" r:id="rId5"/>
    <p:sldId id="275" r:id="rId6"/>
    <p:sldId id="280" r:id="rId7"/>
    <p:sldId id="281" r:id="rId8"/>
    <p:sldId id="282" r:id="rId9"/>
    <p:sldId id="284" r:id="rId10"/>
    <p:sldId id="285" r:id="rId11"/>
    <p:sldId id="286" r:id="rId12"/>
    <p:sldId id="287" r:id="rId13"/>
    <p:sldId id="288" r:id="rId14"/>
    <p:sldId id="274" r:id="rId15"/>
    <p:sldId id="258" r:id="rId16"/>
    <p:sldId id="259" r:id="rId17"/>
    <p:sldId id="260" r:id="rId18"/>
    <p:sldId id="261" r:id="rId19"/>
    <p:sldId id="276" r:id="rId20"/>
    <p:sldId id="262" r:id="rId21"/>
    <p:sldId id="267" r:id="rId22"/>
    <p:sldId id="277" r:id="rId23"/>
    <p:sldId id="269" r:id="rId24"/>
    <p:sldId id="289" r:id="rId25"/>
    <p:sldId id="278" r:id="rId26"/>
    <p:sldId id="265" r:id="rId27"/>
    <p:sldId id="266" r:id="rId28"/>
    <p:sldId id="279" r:id="rId29"/>
    <p:sldId id="26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61"/>
    <p:restoredTop sz="97020"/>
  </p:normalViewPr>
  <p:slideViewPr>
    <p:cSldViewPr snapToGrid="0" snapToObjects="1">
      <p:cViewPr varScale="1">
        <p:scale>
          <a:sx n="160" d="100"/>
          <a:sy n="160" d="100"/>
        </p:scale>
        <p:origin x="10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48954F-E0A6-0A4F-AF79-986E0F809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DE8A130-C199-454D-A657-5FB946B0F62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D70BD5-5C55-9F44-8F0A-C2073DDE7147}" type="datetimeFigureOut">
              <a:rPr lang="fr-FR" smtClean="0"/>
              <a:t>29/03/2022</a:t>
            </a:fld>
            <a:endParaRPr lang="fr-FR"/>
          </a:p>
        </p:txBody>
      </p:sp>
      <p:sp>
        <p:nvSpPr>
          <p:cNvPr id="4" name="Espace réservé de l'image des diapositives 3">
            <a:extLst>
              <a:ext uri="{FF2B5EF4-FFF2-40B4-BE49-F238E27FC236}">
                <a16:creationId xmlns:a16="http://schemas.microsoft.com/office/drawing/2014/main" id="{1EAE43A8-ECE5-DF42-A75F-3F422286D5E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a:extLst>
              <a:ext uri="{FF2B5EF4-FFF2-40B4-BE49-F238E27FC236}">
                <a16:creationId xmlns:a16="http://schemas.microsoft.com/office/drawing/2014/main" id="{7B643229-7D7C-EC45-8D47-E5E5D98389F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a:extLst>
              <a:ext uri="{FF2B5EF4-FFF2-40B4-BE49-F238E27FC236}">
                <a16:creationId xmlns:a16="http://schemas.microsoft.com/office/drawing/2014/main" id="{A10291B5-6945-0347-ACA1-F649D020909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a:extLst>
              <a:ext uri="{FF2B5EF4-FFF2-40B4-BE49-F238E27FC236}">
                <a16:creationId xmlns:a16="http://schemas.microsoft.com/office/drawing/2014/main" id="{81744B52-587A-E644-8580-F3094A9D6566}"/>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598FE-623A-2A4B-8BD9-5B9F6F87849D}"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Selon la banque centrale européenne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Durant l’année 2020 460 000 fausses coupures en euros ont été retirées de la circulation.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Durant l’année 2021 347 000 fausses coupures en euros ont été retirées de la circulation. (baisse de 24,6%)</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Afin d’aider à lutter contre cette fraude il m’a été demandé de créer un algorithme de détection  de faux billet.</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présentation que je vais vous faire vous montrera le processus d’élaboration de cet algorithme.</a:t>
            </a:r>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1</a:t>
            </a:fld>
            <a:endParaRPr lang="fr-FR"/>
          </a:p>
        </p:txBody>
      </p:sp>
    </p:spTree>
    <p:extLst>
      <p:ext uri="{BB962C8B-B14F-4D97-AF65-F5344CB8AC3E}">
        <p14:creationId xmlns:p14="http://schemas.microsoft.com/office/powerpoint/2010/main" val="3853538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 </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Nous trouvons donc 78 individus atypiques (résidus </a:t>
            </a:r>
            <a:r>
              <a:rPr lang="fr-FR" sz="1200" b="0" i="0" kern="1200" dirty="0" err="1">
                <a:solidFill>
                  <a:schemeClr val="tx1"/>
                </a:solidFill>
                <a:effectLst/>
                <a:latin typeface="+mn-lt"/>
                <a:ea typeface="+mn-ea"/>
                <a:cs typeface="+mn-cs"/>
              </a:rPr>
              <a:t>studentisés</a:t>
            </a:r>
            <a:r>
              <a:rPr lang="fr-FR" sz="1200" b="0" i="0" kern="1200" dirty="0">
                <a:solidFill>
                  <a:schemeClr val="tx1"/>
                </a:solidFill>
                <a:effectLst/>
                <a:latin typeface="+mn-lt"/>
                <a:ea typeface="+mn-ea"/>
                <a:cs typeface="+mn-cs"/>
              </a:rPr>
              <a:t> &gt; 2 en valeur absolue), dans les faits, on ne supprime les </a:t>
            </a:r>
            <a:r>
              <a:rPr lang="fr-FR" sz="1200" b="0" i="0" kern="1200" dirty="0" err="1">
                <a:solidFill>
                  <a:schemeClr val="tx1"/>
                </a:solidFill>
                <a:effectLst/>
                <a:latin typeface="+mn-lt"/>
                <a:ea typeface="+mn-ea"/>
                <a:cs typeface="+mn-cs"/>
              </a:rPr>
              <a:t>outliers</a:t>
            </a:r>
            <a:r>
              <a:rPr lang="fr-FR" sz="1200" b="0" i="0" kern="1200" dirty="0">
                <a:solidFill>
                  <a:schemeClr val="tx1"/>
                </a:solidFill>
                <a:effectLst/>
                <a:latin typeface="+mn-lt"/>
                <a:ea typeface="+mn-ea"/>
                <a:cs typeface="+mn-cs"/>
              </a:rPr>
              <a:t> que s'ils sont influents. Les points a forte influence sont qui se placent au-dessus du seuil (2*k) +2/n avec k = nombre de variables explicatives et n = nombre d'observations.</a:t>
            </a:r>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10</a:t>
            </a:fld>
            <a:endParaRPr lang="fr-FR"/>
          </a:p>
        </p:txBody>
      </p:sp>
    </p:spTree>
    <p:extLst>
      <p:ext uri="{BB962C8B-B14F-4D97-AF65-F5344CB8AC3E}">
        <p14:creationId xmlns:p14="http://schemas.microsoft.com/office/powerpoint/2010/main" val="284687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 </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Il y a donc 133 individus influents. Il faut maintenant recouper les individus atypiques et influents pour identifier les individus ayant un impact sur la régression linéaire</a:t>
            </a:r>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11</a:t>
            </a:fld>
            <a:endParaRPr lang="fr-FR"/>
          </a:p>
        </p:txBody>
      </p:sp>
    </p:spTree>
    <p:extLst>
      <p:ext uri="{BB962C8B-B14F-4D97-AF65-F5344CB8AC3E}">
        <p14:creationId xmlns:p14="http://schemas.microsoft.com/office/powerpoint/2010/main" val="863766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 </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Il y a au final 10 individus à la fois influents et atypiques. On supprime les individus influents et on relance la régression linéaire</a:t>
            </a:r>
          </a:p>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12</a:t>
            </a:fld>
            <a:endParaRPr lang="fr-FR"/>
          </a:p>
        </p:txBody>
      </p:sp>
    </p:spTree>
    <p:extLst>
      <p:ext uri="{BB962C8B-B14F-4D97-AF65-F5344CB8AC3E}">
        <p14:creationId xmlns:p14="http://schemas.microsoft.com/office/powerpoint/2010/main" val="2176836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Le R² (ajusté ou non) augmente légèrement (0.61 à 0.62).</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La F-stat passe de 390.7 à 408.7 avec un changement d'ordre de grandeur de la </a:t>
            </a:r>
            <a:r>
              <a:rPr lang="fr-FR" sz="1200" dirty="0" err="1"/>
              <a:t>Prob</a:t>
            </a:r>
            <a:r>
              <a:rPr lang="fr-FR" sz="1200" dirty="0"/>
              <a:t> de -299 à -307.</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L'AIC passe de 1562 à 1493.</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Le BIC de 1599 à 1530.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Le log diminue de -774.14 à -739.56</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Les coefficients et leurs statistiques restent eux globalement inchangés.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Le nombre d'individus influents et atypiques est faible (10/1463), ils n'influencent finalement pas tant le jeu de données et leur suppression n'apporte pas beaucoup au modèle, la décision est prise de continuer avec eux tout en gardant leur présence à l'esprit. Il est toujours possible d'utiliser, si nécessaire, </a:t>
            </a:r>
            <a:r>
              <a:rPr lang="fr-FR" sz="1200" dirty="0" err="1"/>
              <a:t>df_sans_iai</a:t>
            </a:r>
            <a:r>
              <a:rPr lang="fr-FR" sz="1200" dirty="0"/>
              <a:t> à la place de </a:t>
            </a:r>
            <a:r>
              <a:rPr lang="fr-FR" sz="1200" dirty="0" err="1"/>
              <a:t>df</a:t>
            </a:r>
            <a:r>
              <a:rPr lang="fr-FR" sz="1200" dirty="0"/>
              <a:t>.</a:t>
            </a:r>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13</a:t>
            </a:fld>
            <a:endParaRPr lang="fr-FR"/>
          </a:p>
        </p:txBody>
      </p:sp>
    </p:spTree>
    <p:extLst>
      <p:ext uri="{BB962C8B-B14F-4D97-AF65-F5344CB8AC3E}">
        <p14:creationId xmlns:p14="http://schemas.microsoft.com/office/powerpoint/2010/main" val="3328162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Il n'y a plus de valeurs manquantes et très peu de changement au niveau général (pour </a:t>
            </a:r>
            <a:r>
              <a:rPr lang="fr-FR" sz="1200" b="0" i="0" kern="1200" dirty="0" err="1">
                <a:solidFill>
                  <a:schemeClr val="tx1"/>
                </a:solidFill>
                <a:effectLst/>
                <a:latin typeface="+mn-lt"/>
                <a:ea typeface="+mn-ea"/>
                <a:cs typeface="+mn-cs"/>
              </a:rPr>
              <a:t>margin_low</a:t>
            </a:r>
            <a:r>
              <a:rPr lang="fr-FR" sz="1200" b="0" i="0" kern="1200" dirty="0">
                <a:solidFill>
                  <a:schemeClr val="tx1"/>
                </a:solidFill>
                <a:effectLst/>
                <a:latin typeface="+mn-lt"/>
                <a:ea typeface="+mn-ea"/>
                <a:cs typeface="+mn-cs"/>
              </a:rPr>
              <a:t> le premier quartile passe de 4.015 à 4.027).</a:t>
            </a:r>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14</a:t>
            </a:fld>
            <a:endParaRPr lang="fr-FR"/>
          </a:p>
        </p:txBody>
      </p:sp>
    </p:spTree>
    <p:extLst>
      <p:ext uri="{BB962C8B-B14F-4D97-AF65-F5344CB8AC3E}">
        <p14:creationId xmlns:p14="http://schemas.microsoft.com/office/powerpoint/2010/main" val="784098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Dans le jeu de données mis à notre disposition </a:t>
            </a:r>
          </a:p>
          <a:p>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Les billets ont  différentes caractéristiques qui  sont les mesures de la diagonales , de la hauteur gauche , de la hauteur droite , de la marge basse , de la marge haute ainsi que la longueur du billet.</a:t>
            </a:r>
          </a:p>
          <a:p>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On y retrouve aussi notamment la variable qui définit si les billets sont vrai ou pas .</a:t>
            </a:r>
          </a:p>
          <a:p>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ce jeu de donnée contient 1500 billets parmi eux 1000 sont considérer comme étant de vrais billets et 500 comme étant de faux billets.</a:t>
            </a:r>
          </a:p>
          <a:p>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Il n’y a plus aucune valeur nulle ou de valeur manquante dorénavant</a:t>
            </a:r>
          </a:p>
          <a:p>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15</a:t>
            </a:fld>
            <a:endParaRPr lang="fr-FR"/>
          </a:p>
        </p:txBody>
      </p:sp>
    </p:spTree>
    <p:extLst>
      <p:ext uri="{BB962C8B-B14F-4D97-AF65-F5344CB8AC3E}">
        <p14:creationId xmlns:p14="http://schemas.microsoft.com/office/powerpoint/2010/main" val="3472627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En comparant les vrais et les faux billets selon les différentes variables  on constate qu’au niveau de la diagonale  les valeurs sont assez proches bien que les vrais billets seront majoritairement un peux plus grand là ou pour les faux billets 50 % des valeurs sont compris entre 171.68 mm et 172.04 mm pour les vrais billets elles sont comprises entre  171.79 mm et 172.16 </a:t>
            </a:r>
            <a:r>
              <a:rPr lang="fr-FR" sz="1200" kern="1200" dirty="0" err="1">
                <a:solidFill>
                  <a:schemeClr val="tx1"/>
                </a:solidFill>
                <a:effectLst/>
                <a:latin typeface="+mn-lt"/>
                <a:ea typeface="+mn-ea"/>
                <a:cs typeface="+mn-cs"/>
              </a:rPr>
              <a:t>mm.</a:t>
            </a:r>
            <a:endParaRPr lang="fr-FR" sz="1200" kern="1200" dirty="0">
              <a:solidFill>
                <a:schemeClr val="tx1"/>
              </a:solidFill>
              <a:effectLst/>
              <a:latin typeface="+mn-lt"/>
              <a:ea typeface="+mn-ea"/>
              <a:cs typeface="+mn-cs"/>
            </a:endParaRP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 prenant en compte la hauteur gauche nous avons une différence en peu plus prononcé, les vrais billets de notre échantillons auront une hauteur gauche majoritairement plus petites que celles des faux billets en effet 75 % des valeurs sont en dessous de </a:t>
            </a:r>
            <a:r>
              <a:rPr lang="fr-FR" sz="1200" b="0" i="0" kern="1200" dirty="0">
                <a:solidFill>
                  <a:schemeClr val="tx1"/>
                </a:solidFill>
                <a:effectLst/>
                <a:latin typeface="+mn-lt"/>
                <a:ea typeface="+mn-ea"/>
                <a:cs typeface="+mn-cs"/>
              </a:rPr>
              <a:t>104.14 mm tandis que pour les faux billets 75 % des valeurs sont au dessus de 104.08 mm </a:t>
            </a:r>
          </a:p>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16</a:t>
            </a:fld>
            <a:endParaRPr lang="fr-FR"/>
          </a:p>
        </p:txBody>
      </p:sp>
    </p:spTree>
    <p:extLst>
      <p:ext uri="{BB962C8B-B14F-4D97-AF65-F5344CB8AC3E}">
        <p14:creationId xmlns:p14="http://schemas.microsoft.com/office/powerpoint/2010/main" val="1692847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En s’</a:t>
            </a:r>
            <a:r>
              <a:rPr lang="fr-FR" sz="1200" kern="1200" dirty="0" err="1">
                <a:solidFill>
                  <a:schemeClr val="tx1"/>
                </a:solidFill>
                <a:effectLst/>
                <a:latin typeface="+mn-lt"/>
                <a:ea typeface="+mn-ea"/>
                <a:cs typeface="+mn-cs"/>
              </a:rPr>
              <a:t>interressant</a:t>
            </a:r>
            <a:r>
              <a:rPr lang="fr-FR" sz="1200" kern="1200" dirty="0">
                <a:solidFill>
                  <a:schemeClr val="tx1"/>
                </a:solidFill>
                <a:effectLst/>
                <a:latin typeface="+mn-lt"/>
                <a:ea typeface="+mn-ea"/>
                <a:cs typeface="+mn-cs"/>
              </a:rPr>
              <a:t> à la hauteur droite là aussi on constate que la majorité des billets dit vrais dans notre échantillons ont des plus petites valeurs en effet 75 % des billets vrais ont une hauteur droites inférieur à 103.97 mm alors que pour les faux billets 75 %  des billets ont une hauteur droite supérieur à 103.98 mm</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s’agissant de la marge basse la différence est d’autant plus frappante sachant que pour les vrais billets la plus grande valeur est de 5.04 mm alors que 75% des faut billets ont une valeur de marge basse au dessus de 4.95 mm</a:t>
            </a:r>
          </a:p>
          <a:p>
            <a:endParaRPr lang="fr-FR" dirty="0"/>
          </a:p>
        </p:txBody>
      </p:sp>
      <p:sp>
        <p:nvSpPr>
          <p:cNvPr id="4" name="Espace réservé du numéro de diapositive 3"/>
          <p:cNvSpPr>
            <a:spLocks noGrp="1"/>
          </p:cNvSpPr>
          <p:nvPr>
            <p:ph type="sldNum" sz="quarter" idx="5"/>
          </p:nvPr>
        </p:nvSpPr>
        <p:spPr/>
        <p:txBody>
          <a:bodyPr/>
          <a:lstStyle/>
          <a:p>
            <a:fld id="{DCB7FC8F-8A55-2947-9B3E-140EADEACB75}" type="slidenum">
              <a:rPr lang="fr-FR" smtClean="0"/>
              <a:t>17</a:t>
            </a:fld>
            <a:endParaRPr lang="fr-FR"/>
          </a:p>
        </p:txBody>
      </p:sp>
    </p:spTree>
    <p:extLst>
      <p:ext uri="{BB962C8B-B14F-4D97-AF65-F5344CB8AC3E}">
        <p14:creationId xmlns:p14="http://schemas.microsoft.com/office/powerpoint/2010/main" val="1950428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Concernant la marge haute on constate que les vrais billets ont majoritairement une valeur plus petite que celle des faux billet en effet là où 74 % des vrais billets sont inférieurs à 3.19 mm les faux billets eux ont 75 % de leur billets qui sont supérieur à 3.18 mm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Enfin pour finir nous avons la longueur ou on remarques une net différence là où la quasi totalité des faux billets ont une longueur inférieur à 113.64 mm  75 % des vrais billets ont une longueur supérieur à 112.99 mm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d’après ces analyses ont peux déduire que les vrais billets auront plus tendance à être longs mais plus court au niveau des hauteurs et des marges tandis que pour les faux billets c’est le contraire ils auront plus tendance à être grand sur les hauteurs et des marges  mais plus courts au niveau de la longueur </a:t>
            </a:r>
          </a:p>
          <a:p>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18</a:t>
            </a:fld>
            <a:endParaRPr lang="fr-FR"/>
          </a:p>
        </p:txBody>
      </p:sp>
    </p:spTree>
    <p:extLst>
      <p:ext uri="{BB962C8B-B14F-4D97-AF65-F5344CB8AC3E}">
        <p14:creationId xmlns:p14="http://schemas.microsoft.com/office/powerpoint/2010/main" val="2554478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Les dimensions qui permettent vraiment de distinguer les vrais des faux billes sont </a:t>
            </a:r>
            <a:r>
              <a:rPr lang="fr-FR" sz="1200" b="0" i="0" kern="1200" dirty="0" err="1">
                <a:solidFill>
                  <a:schemeClr val="tx1"/>
                </a:solidFill>
                <a:effectLst/>
                <a:latin typeface="+mn-lt"/>
                <a:ea typeface="+mn-ea"/>
                <a:cs typeface="+mn-cs"/>
              </a:rPr>
              <a:t>length</a:t>
            </a:r>
            <a:r>
              <a:rPr lang="fr-FR" sz="1200" b="0" i="0" kern="1200" dirty="0">
                <a:solidFill>
                  <a:schemeClr val="tx1"/>
                </a:solidFill>
                <a:effectLst/>
                <a:latin typeface="+mn-lt"/>
                <a:ea typeface="+mn-ea"/>
                <a:cs typeface="+mn-cs"/>
              </a:rPr>
              <a:t> et </a:t>
            </a:r>
            <a:r>
              <a:rPr lang="fr-FR" sz="1200" b="0" i="0" kern="1200" dirty="0" err="1">
                <a:solidFill>
                  <a:schemeClr val="tx1"/>
                </a:solidFill>
                <a:effectLst/>
                <a:latin typeface="+mn-lt"/>
                <a:ea typeface="+mn-ea"/>
                <a:cs typeface="+mn-cs"/>
              </a:rPr>
              <a:t>margin_low</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cf</a:t>
            </a:r>
            <a:r>
              <a:rPr lang="fr-FR" sz="1200" b="0" i="0" kern="1200" dirty="0">
                <a:solidFill>
                  <a:schemeClr val="tx1"/>
                </a:solidFill>
                <a:effectLst/>
                <a:latin typeface="+mn-lt"/>
                <a:ea typeface="+mn-ea"/>
                <a:cs typeface="+mn-cs"/>
              </a:rPr>
              <a:t> densités sur la diagonale qui ne se recouvrent que très peut).</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On retient donc ces variables comme meilleures candidates, mais on garde toutes les variables pour les analyses suivantes pour avoir une approche plus naïve des algorithmes. </a:t>
            </a:r>
          </a:p>
          <a:p>
            <a:r>
              <a:rPr lang="fr-FR" sz="1200" b="0" i="0" kern="1200" dirty="0">
                <a:solidFill>
                  <a:schemeClr val="tx1"/>
                </a:solidFill>
                <a:effectLst/>
                <a:latin typeface="+mn-lt"/>
                <a:ea typeface="+mn-ea"/>
                <a:cs typeface="+mn-cs"/>
              </a:rPr>
              <a:t>Dans un projet sans cahier des charges, la création de fonctions de classification reposant sur </a:t>
            </a:r>
            <a:r>
              <a:rPr lang="fr-FR" sz="1200" b="0" i="0" kern="1200" dirty="0" err="1">
                <a:solidFill>
                  <a:schemeClr val="tx1"/>
                </a:solidFill>
                <a:effectLst/>
                <a:latin typeface="+mn-lt"/>
                <a:ea typeface="+mn-ea"/>
                <a:cs typeface="+mn-cs"/>
              </a:rPr>
              <a:t>length</a:t>
            </a:r>
            <a:r>
              <a:rPr lang="fr-FR" sz="1200" b="0" i="0" kern="1200" dirty="0">
                <a:solidFill>
                  <a:schemeClr val="tx1"/>
                </a:solidFill>
                <a:effectLst/>
                <a:latin typeface="+mn-lt"/>
                <a:ea typeface="+mn-ea"/>
                <a:cs typeface="+mn-cs"/>
              </a:rPr>
              <a:t> et </a:t>
            </a:r>
            <a:r>
              <a:rPr lang="fr-FR" sz="1200" b="0" i="0" kern="1200" dirty="0" err="1">
                <a:solidFill>
                  <a:schemeClr val="tx1"/>
                </a:solidFill>
                <a:effectLst/>
                <a:latin typeface="+mn-lt"/>
                <a:ea typeface="+mn-ea"/>
                <a:cs typeface="+mn-cs"/>
              </a:rPr>
              <a:t>margin_low</a:t>
            </a:r>
            <a:r>
              <a:rPr lang="fr-FR" sz="1200" b="0" i="0" kern="1200" dirty="0">
                <a:solidFill>
                  <a:schemeClr val="tx1"/>
                </a:solidFill>
                <a:effectLst/>
                <a:latin typeface="+mn-lt"/>
                <a:ea typeface="+mn-ea"/>
                <a:cs typeface="+mn-cs"/>
              </a:rPr>
              <a:t> serai suffisante pour différencier les vrais des faux billets. </a:t>
            </a:r>
          </a:p>
          <a:p>
            <a:r>
              <a:rPr lang="fr-FR" sz="1200" b="0" i="0" kern="1200" dirty="0">
                <a:solidFill>
                  <a:schemeClr val="tx1"/>
                </a:solidFill>
                <a:effectLst/>
                <a:latin typeface="+mn-lt"/>
                <a:ea typeface="+mn-ea"/>
                <a:cs typeface="+mn-cs"/>
              </a:rPr>
              <a:t>On remarque également que la sortie de ce graphique peut être un peu longue pour finalement assez peu de données (moins de 1500), c'est un problème pour l'optimisation.</a:t>
            </a:r>
          </a:p>
          <a:p>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19</a:t>
            </a:fld>
            <a:endParaRPr lang="fr-FR"/>
          </a:p>
        </p:txBody>
      </p:sp>
    </p:spTree>
    <p:extLst>
      <p:ext uri="{BB962C8B-B14F-4D97-AF65-F5344CB8AC3E}">
        <p14:creationId xmlns:p14="http://schemas.microsoft.com/office/powerpoint/2010/main" val="1993097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Dans un premier temps nous allons explorer et </a:t>
            </a:r>
            <a:r>
              <a:rPr lang="fr-FR" sz="1200" kern="1200" dirty="0" err="1">
                <a:solidFill>
                  <a:schemeClr val="tx1"/>
                </a:solidFill>
                <a:effectLst/>
                <a:latin typeface="+mn-lt"/>
                <a:ea typeface="+mn-ea"/>
                <a:cs typeface="+mn-cs"/>
              </a:rPr>
              <a:t>nettoier</a:t>
            </a:r>
            <a:r>
              <a:rPr lang="fr-FR" sz="1200" kern="1200" dirty="0">
                <a:solidFill>
                  <a:schemeClr val="tx1"/>
                </a:solidFill>
                <a:effectLst/>
                <a:latin typeface="+mn-lt"/>
                <a:ea typeface="+mn-ea"/>
                <a:cs typeface="+mn-cs"/>
              </a:rPr>
              <a:t> le jeu de données</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Puis nous mènerons un analyse afin de déterminer quels sont les caractéristique qui différencie les vrais des faux billets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Et enfin l’élaboration de l’algorithme de détection de faux billets </a:t>
            </a:r>
          </a:p>
          <a:p>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2</a:t>
            </a:fld>
            <a:endParaRPr lang="fr-FR"/>
          </a:p>
        </p:txBody>
      </p:sp>
    </p:spTree>
    <p:extLst>
      <p:ext uri="{BB962C8B-B14F-4D97-AF65-F5344CB8AC3E}">
        <p14:creationId xmlns:p14="http://schemas.microsoft.com/office/powerpoint/2010/main" val="660298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Nous pouvons voir une forte corrélation négative pour </a:t>
            </a:r>
            <a:r>
              <a:rPr lang="fr-FR" sz="1200" kern="1200" dirty="0" err="1">
                <a:solidFill>
                  <a:schemeClr val="tx1"/>
                </a:solidFill>
                <a:effectLst/>
                <a:latin typeface="+mn-lt"/>
                <a:ea typeface="+mn-ea"/>
                <a:cs typeface="+mn-cs"/>
              </a:rPr>
              <a:t>margin_low</a:t>
            </a:r>
            <a:r>
              <a:rPr lang="fr-FR" sz="1200" kern="1200" dirty="0">
                <a:solidFill>
                  <a:schemeClr val="tx1"/>
                </a:solidFill>
                <a:effectLst/>
                <a:latin typeface="+mn-lt"/>
                <a:ea typeface="+mn-ea"/>
                <a:cs typeface="+mn-cs"/>
              </a:rPr>
              <a:t> ainsi qu’un forte corrélation positive pour </a:t>
            </a:r>
            <a:r>
              <a:rPr lang="fr-FR" sz="1200" kern="1200" dirty="0" err="1">
                <a:solidFill>
                  <a:schemeClr val="tx1"/>
                </a:solidFill>
                <a:effectLst/>
                <a:latin typeface="+mn-lt"/>
                <a:ea typeface="+mn-ea"/>
                <a:cs typeface="+mn-cs"/>
              </a:rPr>
              <a:t>lenght</a:t>
            </a:r>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semblerait que les variables tels que la la longueur et la Marge du bas jouent un rôles dans le fait que le billet soit vrai ou pas .</a:t>
            </a:r>
          </a:p>
          <a:p>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20</a:t>
            </a:fld>
            <a:endParaRPr lang="fr-FR"/>
          </a:p>
        </p:txBody>
      </p:sp>
    </p:spTree>
    <p:extLst>
      <p:ext uri="{BB962C8B-B14F-4D97-AF65-F5344CB8AC3E}">
        <p14:creationId xmlns:p14="http://schemas.microsoft.com/office/powerpoint/2010/main" val="2420156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Nous cherchons à mettre en place un modèle prédictif à l'aide de données annotées, le but étant d'expliquer une variable qualitative binaire (Vrai/faux) par des variables aléatoires quantitatives (mesures en millimètre), il faut donc faire une régression logistique.</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L'algorithme de Newton-</a:t>
            </a:r>
            <a:r>
              <a:rPr lang="fr-FR" sz="1200" b="0" i="0" kern="1200" dirty="0" err="1">
                <a:solidFill>
                  <a:schemeClr val="tx1"/>
                </a:solidFill>
                <a:effectLst/>
                <a:latin typeface="+mn-lt"/>
                <a:ea typeface="+mn-ea"/>
                <a:cs typeface="+mn-cs"/>
              </a:rPr>
              <a:t>Raphson</a:t>
            </a:r>
            <a:r>
              <a:rPr lang="fr-FR" sz="1200" b="0" i="0" kern="1200" dirty="0">
                <a:solidFill>
                  <a:schemeClr val="tx1"/>
                </a:solidFill>
                <a:effectLst/>
                <a:latin typeface="+mn-lt"/>
                <a:ea typeface="+mn-ea"/>
                <a:cs typeface="+mn-cs"/>
              </a:rPr>
              <a:t> est utilisé par défaut.</a:t>
            </a:r>
          </a:p>
          <a:p>
            <a:r>
              <a:rPr lang="fr-FR" sz="1200" b="0" i="0" kern="1200" dirty="0">
                <a:solidFill>
                  <a:schemeClr val="tx1"/>
                </a:solidFill>
                <a:effectLst/>
                <a:latin typeface="+mn-lt"/>
                <a:ea typeface="+mn-ea"/>
                <a:cs typeface="+mn-cs"/>
              </a:rPr>
              <a:t>13 itérations ont été nécessaires pour maximiser la log-vraisemblance.</a:t>
            </a:r>
          </a:p>
          <a:p>
            <a:r>
              <a:rPr lang="fr-FR" sz="1200" b="0" i="0" kern="1200" dirty="0">
                <a:solidFill>
                  <a:schemeClr val="tx1"/>
                </a:solidFill>
                <a:effectLst/>
                <a:latin typeface="+mn-lt"/>
                <a:ea typeface="+mn-ea"/>
                <a:cs typeface="+mn-cs"/>
              </a:rPr>
              <a:t>Le warning est dû au fait que le modèle apprend "trop bien", il y a des variables qui prédisent parfaitement y, ce n'est pas réaliste, cela vient du fait que nos données sont très artificielles, il y a donc peu d'erreur.</a:t>
            </a:r>
          </a:p>
          <a:p>
            <a:r>
              <a:rPr lang="fr-FR" sz="1200" b="0" i="0" kern="1200" dirty="0">
                <a:solidFill>
                  <a:schemeClr val="tx1"/>
                </a:solidFill>
                <a:effectLst/>
                <a:latin typeface="+mn-lt"/>
                <a:ea typeface="+mn-ea"/>
                <a:cs typeface="+mn-cs"/>
              </a:rPr>
              <a:t>Il y a des variables x non-significatives au seuil alpha 5 % (si on prend alpha 1 %, on enlèvera </a:t>
            </a:r>
            <a:r>
              <a:rPr lang="fr-FR" sz="1200" b="0" i="0" kern="1200" dirty="0" err="1">
                <a:solidFill>
                  <a:schemeClr val="tx1"/>
                </a:solidFill>
                <a:effectLst/>
                <a:latin typeface="+mn-lt"/>
                <a:ea typeface="+mn-ea"/>
                <a:cs typeface="+mn-cs"/>
              </a:rPr>
              <a:t>height_right</a:t>
            </a:r>
            <a:r>
              <a:rPr lang="fr-FR" sz="1200" b="0" i="0" kern="1200" dirty="0">
                <a:solidFill>
                  <a:schemeClr val="tx1"/>
                </a:solidFill>
                <a:effectLst/>
                <a:latin typeface="+mn-lt"/>
                <a:ea typeface="+mn-ea"/>
                <a:cs typeface="+mn-cs"/>
              </a:rPr>
              <a:t> en plus), on recommence la régression sans ces variables (diagonal, </a:t>
            </a:r>
            <a:r>
              <a:rPr lang="fr-FR" sz="1200" b="0" i="0" kern="1200" dirty="0" err="1">
                <a:solidFill>
                  <a:schemeClr val="tx1"/>
                </a:solidFill>
                <a:effectLst/>
                <a:latin typeface="+mn-lt"/>
                <a:ea typeface="+mn-ea"/>
                <a:cs typeface="+mn-cs"/>
              </a:rPr>
              <a:t>height_left</a:t>
            </a:r>
            <a:r>
              <a:rPr lang="fr-FR" sz="1200" b="0" i="0" kern="1200" dirty="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21</a:t>
            </a:fld>
            <a:endParaRPr lang="fr-FR"/>
          </a:p>
        </p:txBody>
      </p:sp>
    </p:spTree>
    <p:extLst>
      <p:ext uri="{BB962C8B-B14F-4D97-AF65-F5344CB8AC3E}">
        <p14:creationId xmlns:p14="http://schemas.microsoft.com/office/powerpoint/2010/main" val="2724776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LLR p-value est inférieure à 0.05, le modèle est significatif dans son ensemble. Le pseudo R² est très proche de 1, notre modèle explique donc la majorité de la variance observée.</a:t>
            </a:r>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22</a:t>
            </a:fld>
            <a:endParaRPr lang="fr-FR"/>
          </a:p>
        </p:txBody>
      </p:sp>
    </p:spTree>
    <p:extLst>
      <p:ext uri="{BB962C8B-B14F-4D97-AF65-F5344CB8AC3E}">
        <p14:creationId xmlns:p14="http://schemas.microsoft.com/office/powerpoint/2010/main" val="3273307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Notre modèle est quasiment parfait puisque tous les scores s'approchent de 1. Ce n'est pas très réaliste, mais cela prouve qu'il fonctionne.</a:t>
            </a:r>
          </a:p>
          <a:p>
            <a:endParaRPr lang="fr-FR" sz="1200" b="0" i="0" kern="1200" dirty="0">
              <a:solidFill>
                <a:schemeClr val="tx1"/>
              </a:solidFill>
              <a:effectLst/>
              <a:latin typeface="+mn-lt"/>
              <a:ea typeface="+mn-ea"/>
              <a:cs typeface="+mn-cs"/>
            </a:endParaRPr>
          </a:p>
          <a:p>
            <a:r>
              <a:rPr lang="fr-FR" sz="1200" b="0" i="0" kern="1200" dirty="0" err="1">
                <a:solidFill>
                  <a:schemeClr val="tx1"/>
                </a:solidFill>
                <a:effectLst/>
                <a:latin typeface="+mn-lt"/>
                <a:ea typeface="+mn-ea"/>
                <a:cs typeface="+mn-cs"/>
              </a:rPr>
              <a:t>Accuracy</a:t>
            </a:r>
            <a:r>
              <a:rPr lang="fr-FR" sz="1200" b="0" i="0" kern="1200" dirty="0">
                <a:solidFill>
                  <a:schemeClr val="tx1"/>
                </a:solidFill>
                <a:effectLst/>
                <a:latin typeface="+mn-lt"/>
                <a:ea typeface="+mn-ea"/>
                <a:cs typeface="+mn-cs"/>
              </a:rPr>
              <a:t> : (précision) ratio de prédictions justes. C'est une bonne mesure si le jeu de données est symétrique et si les faux positifs et faux négatifs ont la même importance/le même </a:t>
            </a:r>
            <a:r>
              <a:rPr lang="fr-FR" sz="1200" b="0" i="0" kern="1200" dirty="0" err="1">
                <a:solidFill>
                  <a:schemeClr val="tx1"/>
                </a:solidFill>
                <a:effectLst/>
                <a:latin typeface="+mn-lt"/>
                <a:ea typeface="+mn-ea"/>
                <a:cs typeface="+mn-cs"/>
              </a:rPr>
              <a:t>poid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Accuracy</a:t>
            </a:r>
            <a:r>
              <a:rPr lang="fr-FR" sz="1200" b="0" i="0" kern="1200" dirty="0">
                <a:solidFill>
                  <a:schemeClr val="tx1"/>
                </a:solidFill>
                <a:effectLst/>
                <a:latin typeface="+mn-lt"/>
                <a:ea typeface="+mn-ea"/>
                <a:cs typeface="+mn-cs"/>
              </a:rPr>
              <a:t> = TP+TN/total</a:t>
            </a:r>
          </a:p>
          <a:p>
            <a:endParaRPr lang="fr-FR" sz="1200" b="0" i="0" kern="1200" dirty="0">
              <a:solidFill>
                <a:schemeClr val="tx1"/>
              </a:solidFill>
              <a:effectLst/>
              <a:latin typeface="+mn-lt"/>
              <a:ea typeface="+mn-ea"/>
              <a:cs typeface="+mn-cs"/>
            </a:endParaRPr>
          </a:p>
          <a:p>
            <a:r>
              <a:rPr lang="fr-FR" sz="1200" b="0" i="0" kern="1200" dirty="0" err="1">
                <a:solidFill>
                  <a:schemeClr val="tx1"/>
                </a:solidFill>
                <a:effectLst/>
                <a:latin typeface="+mn-lt"/>
                <a:ea typeface="+mn-ea"/>
                <a:cs typeface="+mn-cs"/>
              </a:rPr>
              <a:t>Precision</a:t>
            </a:r>
            <a:r>
              <a:rPr lang="fr-FR" sz="1200" b="0" i="0" kern="1200" dirty="0">
                <a:solidFill>
                  <a:schemeClr val="tx1"/>
                </a:solidFill>
                <a:effectLst/>
                <a:latin typeface="+mn-lt"/>
                <a:ea typeface="+mn-ea"/>
                <a:cs typeface="+mn-cs"/>
              </a:rPr>
              <a:t> : (spécificité) ratio de vrais positifs sur le total des prédictions positives. </a:t>
            </a:r>
            <a:r>
              <a:rPr lang="fr-FR" sz="1200" b="0" i="0" kern="1200" dirty="0" err="1">
                <a:solidFill>
                  <a:schemeClr val="tx1"/>
                </a:solidFill>
                <a:effectLst/>
                <a:latin typeface="+mn-lt"/>
                <a:ea typeface="+mn-ea"/>
                <a:cs typeface="+mn-cs"/>
              </a:rPr>
              <a:t>Precision</a:t>
            </a:r>
            <a:r>
              <a:rPr lang="fr-FR" sz="1200" b="0" i="0" kern="1200" dirty="0">
                <a:solidFill>
                  <a:schemeClr val="tx1"/>
                </a:solidFill>
                <a:effectLst/>
                <a:latin typeface="+mn-lt"/>
                <a:ea typeface="+mn-ea"/>
                <a:cs typeface="+mn-cs"/>
              </a:rPr>
              <a:t> = TP/TP+FP</a:t>
            </a:r>
          </a:p>
          <a:p>
            <a:endParaRPr lang="fr-FR" sz="1200" b="0" i="0" kern="1200" dirty="0">
              <a:solidFill>
                <a:schemeClr val="tx1"/>
              </a:solidFill>
              <a:effectLst/>
              <a:latin typeface="+mn-lt"/>
              <a:ea typeface="+mn-ea"/>
              <a:cs typeface="+mn-cs"/>
            </a:endParaRPr>
          </a:p>
          <a:p>
            <a:r>
              <a:rPr lang="fr-FR" sz="1200" b="0" i="0" kern="1200" dirty="0" err="1">
                <a:solidFill>
                  <a:schemeClr val="tx1"/>
                </a:solidFill>
                <a:effectLst/>
                <a:latin typeface="+mn-lt"/>
                <a:ea typeface="+mn-ea"/>
                <a:cs typeface="+mn-cs"/>
              </a:rPr>
              <a:t>Recall</a:t>
            </a:r>
            <a:r>
              <a:rPr lang="fr-FR" sz="1200" b="0" i="0" kern="1200" dirty="0">
                <a:solidFill>
                  <a:schemeClr val="tx1"/>
                </a:solidFill>
                <a:effectLst/>
                <a:latin typeface="+mn-lt"/>
                <a:ea typeface="+mn-ea"/>
                <a:cs typeface="+mn-cs"/>
              </a:rPr>
              <a:t> : (sensibilité) - Le ratio de positif prédit correctement parmi tous les positifs. </a:t>
            </a:r>
            <a:r>
              <a:rPr lang="fr-FR" sz="1200" b="0" i="0" kern="1200" dirty="0" err="1">
                <a:solidFill>
                  <a:schemeClr val="tx1"/>
                </a:solidFill>
                <a:effectLst/>
                <a:latin typeface="+mn-lt"/>
                <a:ea typeface="+mn-ea"/>
                <a:cs typeface="+mn-cs"/>
              </a:rPr>
              <a:t>Recall</a:t>
            </a:r>
            <a:r>
              <a:rPr lang="fr-FR" sz="1200" b="0" i="0" kern="1200" dirty="0">
                <a:solidFill>
                  <a:schemeClr val="tx1"/>
                </a:solidFill>
                <a:effectLst/>
                <a:latin typeface="+mn-lt"/>
                <a:ea typeface="+mn-ea"/>
                <a:cs typeface="+mn-cs"/>
              </a:rPr>
              <a:t> = TP/TP+FN</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F1 score - c'est une moyenne pondérée de la sensibilité et de la spécificité. On prend donc en compte les faux positifs et les faux négatifs en compte. </a:t>
            </a:r>
          </a:p>
          <a:p>
            <a:r>
              <a:rPr lang="fr-FR" sz="1200" b="0" i="0" kern="1200" dirty="0">
                <a:solidFill>
                  <a:schemeClr val="tx1"/>
                </a:solidFill>
                <a:effectLst/>
                <a:latin typeface="+mn-lt"/>
                <a:ea typeface="+mn-ea"/>
                <a:cs typeface="+mn-cs"/>
              </a:rPr>
              <a:t>Ce score, bien que moins intuitif que la précision est plus juste en particuliers pour les jeux de données dissymétriques. F1 Score = 2(</a:t>
            </a:r>
            <a:r>
              <a:rPr lang="fr-FR" sz="1200" b="0" i="0" kern="1200" dirty="0" err="1">
                <a:solidFill>
                  <a:schemeClr val="tx1"/>
                </a:solidFill>
                <a:effectLst/>
                <a:latin typeface="+mn-lt"/>
                <a:ea typeface="+mn-ea"/>
                <a:cs typeface="+mn-cs"/>
              </a:rPr>
              <a:t>Recall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Precision</a:t>
            </a:r>
            <a:r>
              <a:rPr lang="fr-FR" sz="1200" b="0" i="0" kern="1200" dirty="0">
                <a:solidFill>
                  <a:schemeClr val="tx1"/>
                </a:solidFill>
                <a:effectLst/>
                <a:latin typeface="+mn-lt"/>
                <a:ea typeface="+mn-ea"/>
                <a:cs typeface="+mn-cs"/>
              </a:rPr>
              <a:t>) / (</a:t>
            </a:r>
            <a:r>
              <a:rPr lang="fr-FR" sz="1200" b="0" i="0" kern="1200" dirty="0" err="1">
                <a:solidFill>
                  <a:schemeClr val="tx1"/>
                </a:solidFill>
                <a:effectLst/>
                <a:latin typeface="+mn-lt"/>
                <a:ea typeface="+mn-ea"/>
                <a:cs typeface="+mn-cs"/>
              </a:rPr>
              <a:t>Recall</a:t>
            </a:r>
            <a:r>
              <a:rPr lang="fr-FR" sz="1200" b="0" i="0" kern="1200" dirty="0">
                <a:solidFill>
                  <a:schemeClr val="tx1"/>
                </a:solidFill>
                <a:effectLst/>
                <a:latin typeface="+mn-lt"/>
                <a:ea typeface="+mn-ea"/>
                <a:cs typeface="+mn-cs"/>
              </a:rPr>
              <a:t> + </a:t>
            </a:r>
            <a:r>
              <a:rPr lang="fr-FR" sz="1200" b="0" i="0" kern="1200" dirty="0" err="1">
                <a:solidFill>
                  <a:schemeClr val="tx1"/>
                </a:solidFill>
                <a:effectLst/>
                <a:latin typeface="+mn-lt"/>
                <a:ea typeface="+mn-ea"/>
                <a:cs typeface="+mn-cs"/>
              </a:rPr>
              <a:t>Precision</a:t>
            </a:r>
            <a:r>
              <a:rPr lang="fr-FR" sz="1200" b="0" i="0" kern="1200" dirty="0">
                <a:solidFill>
                  <a:schemeClr val="tx1"/>
                </a:solidFill>
                <a:effectLst/>
                <a:latin typeface="+mn-lt"/>
                <a:ea typeface="+mn-ea"/>
                <a:cs typeface="+mn-cs"/>
              </a:rPr>
              <a:t>)</a:t>
            </a:r>
          </a:p>
          <a:p>
            <a:endParaRPr lang="fr-FR" dirty="0"/>
          </a:p>
          <a:p>
            <a:r>
              <a:rPr lang="fr-FR" sz="1200" b="0" i="1" kern="1200" dirty="0">
                <a:solidFill>
                  <a:schemeClr val="tx1"/>
                </a:solidFill>
                <a:effectLst/>
                <a:latin typeface="+mn-lt"/>
                <a:ea typeface="+mn-ea"/>
                <a:cs typeface="+mn-cs"/>
              </a:rPr>
              <a:t>TP</a:t>
            </a:r>
            <a:r>
              <a:rPr lang="fr-FR" sz="1200" b="0" i="0" kern="1200" dirty="0">
                <a:solidFill>
                  <a:schemeClr val="tx1"/>
                </a:solidFill>
                <a:effectLst/>
                <a:latin typeface="+mn-lt"/>
                <a:ea typeface="+mn-ea"/>
                <a:cs typeface="+mn-cs"/>
              </a:rPr>
              <a:t> = </a:t>
            </a:r>
            <a:r>
              <a:rPr lang="fr-FR" sz="1200" b="0" i="0" kern="1200" dirty="0" err="1">
                <a:solidFill>
                  <a:schemeClr val="tx1"/>
                </a:solidFill>
                <a:effectLst/>
                <a:latin typeface="+mn-lt"/>
                <a:ea typeface="+mn-ea"/>
                <a:cs typeface="+mn-cs"/>
              </a:rPr>
              <a:t>True</a:t>
            </a:r>
            <a:r>
              <a:rPr lang="fr-FR" sz="1200" b="0" i="0" kern="1200" dirty="0">
                <a:solidFill>
                  <a:schemeClr val="tx1"/>
                </a:solidFill>
                <a:effectLst/>
                <a:latin typeface="+mn-lt"/>
                <a:ea typeface="+mn-ea"/>
                <a:cs typeface="+mn-cs"/>
              </a:rPr>
              <a:t> Positives, </a:t>
            </a:r>
            <a:r>
              <a:rPr lang="fr-FR" sz="1200" b="0" i="1" kern="1200" dirty="0">
                <a:solidFill>
                  <a:schemeClr val="tx1"/>
                </a:solidFill>
                <a:effectLst/>
                <a:latin typeface="+mn-lt"/>
                <a:ea typeface="+mn-ea"/>
                <a:cs typeface="+mn-cs"/>
              </a:rPr>
              <a:t>TN</a:t>
            </a:r>
            <a:r>
              <a:rPr lang="fr-FR" sz="1200" b="0" i="0" kern="1200" dirty="0">
                <a:solidFill>
                  <a:schemeClr val="tx1"/>
                </a:solidFill>
                <a:effectLst/>
                <a:latin typeface="+mn-lt"/>
                <a:ea typeface="+mn-ea"/>
                <a:cs typeface="+mn-cs"/>
              </a:rPr>
              <a:t> = </a:t>
            </a:r>
            <a:r>
              <a:rPr lang="fr-FR" sz="1200" b="0" i="0" kern="1200" dirty="0" err="1">
                <a:solidFill>
                  <a:schemeClr val="tx1"/>
                </a:solidFill>
                <a:effectLst/>
                <a:latin typeface="+mn-lt"/>
                <a:ea typeface="+mn-ea"/>
                <a:cs typeface="+mn-cs"/>
              </a:rPr>
              <a:t>True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Negatives</a:t>
            </a:r>
            <a:r>
              <a:rPr lang="fr-FR" sz="1200" b="0" i="0" kern="1200" dirty="0">
                <a:solidFill>
                  <a:schemeClr val="tx1"/>
                </a:solidFill>
                <a:effectLst/>
                <a:latin typeface="+mn-lt"/>
                <a:ea typeface="+mn-ea"/>
                <a:cs typeface="+mn-cs"/>
              </a:rPr>
              <a:t>, </a:t>
            </a:r>
            <a:r>
              <a:rPr lang="fr-FR" sz="1200" b="0" i="1" kern="1200" dirty="0">
                <a:solidFill>
                  <a:schemeClr val="tx1"/>
                </a:solidFill>
                <a:effectLst/>
                <a:latin typeface="+mn-lt"/>
                <a:ea typeface="+mn-ea"/>
                <a:cs typeface="+mn-cs"/>
              </a:rPr>
              <a:t>FP</a:t>
            </a:r>
            <a:r>
              <a:rPr lang="fr-FR" sz="1200" b="0" i="0" kern="1200" dirty="0">
                <a:solidFill>
                  <a:schemeClr val="tx1"/>
                </a:solidFill>
                <a:effectLst/>
                <a:latin typeface="+mn-lt"/>
                <a:ea typeface="+mn-ea"/>
                <a:cs typeface="+mn-cs"/>
              </a:rPr>
              <a:t> = False Positives, and </a:t>
            </a:r>
            <a:r>
              <a:rPr lang="fr-FR" sz="1200" b="0" i="1" kern="1200" dirty="0">
                <a:solidFill>
                  <a:schemeClr val="tx1"/>
                </a:solidFill>
                <a:effectLst/>
                <a:latin typeface="+mn-lt"/>
                <a:ea typeface="+mn-ea"/>
                <a:cs typeface="+mn-cs"/>
              </a:rPr>
              <a:t>FN</a:t>
            </a:r>
            <a:r>
              <a:rPr lang="fr-FR" sz="1200" b="0" i="0" kern="1200" dirty="0">
                <a:solidFill>
                  <a:schemeClr val="tx1"/>
                </a:solidFill>
                <a:effectLst/>
                <a:latin typeface="+mn-lt"/>
                <a:ea typeface="+mn-ea"/>
                <a:cs typeface="+mn-cs"/>
              </a:rPr>
              <a:t> = False </a:t>
            </a:r>
            <a:r>
              <a:rPr lang="fr-FR" sz="1200" b="0" i="0" kern="1200" dirty="0" err="1">
                <a:solidFill>
                  <a:schemeClr val="tx1"/>
                </a:solidFill>
                <a:effectLst/>
                <a:latin typeface="+mn-lt"/>
                <a:ea typeface="+mn-ea"/>
                <a:cs typeface="+mn-cs"/>
              </a:rPr>
              <a:t>Negatives</a:t>
            </a:r>
            <a:r>
              <a:rPr lang="fr-FR" sz="1200" b="0" i="0" kern="1200" dirty="0">
                <a:solidFill>
                  <a:schemeClr val="tx1"/>
                </a:solidFill>
                <a:effectLst/>
                <a:latin typeface="+mn-lt"/>
                <a:ea typeface="+mn-ea"/>
                <a:cs typeface="+mn-cs"/>
              </a:rPr>
              <a:t>.</a:t>
            </a:r>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23</a:t>
            </a:fld>
            <a:endParaRPr lang="fr-FR"/>
          </a:p>
        </p:txBody>
      </p:sp>
    </p:spTree>
    <p:extLst>
      <p:ext uri="{BB962C8B-B14F-4D97-AF65-F5344CB8AC3E}">
        <p14:creationId xmlns:p14="http://schemas.microsoft.com/office/powerpoint/2010/main" val="3205175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Comme avec les </a:t>
            </a:r>
            <a:r>
              <a:rPr lang="fr-FR" sz="1200" b="0" i="0" kern="1200" dirty="0" err="1">
                <a:solidFill>
                  <a:schemeClr val="tx1"/>
                </a:solidFill>
                <a:effectLst/>
                <a:latin typeface="+mn-lt"/>
                <a:ea typeface="+mn-ea"/>
                <a:cs typeface="+mn-cs"/>
              </a:rPr>
              <a:t>metrics</a:t>
            </a:r>
            <a:r>
              <a:rPr lang="fr-FR" sz="1200" b="0" i="0" kern="1200" dirty="0">
                <a:solidFill>
                  <a:schemeClr val="tx1"/>
                </a:solidFill>
                <a:effectLst/>
                <a:latin typeface="+mn-lt"/>
                <a:ea typeface="+mn-ea"/>
                <a:cs typeface="+mn-cs"/>
              </a:rPr>
              <a:t> calculées plus haut, on retombe sur un modèle quasiment parfait avec une aire sous la courbe approximée à 1.</a:t>
            </a:r>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24</a:t>
            </a:fld>
            <a:endParaRPr lang="fr-FR"/>
          </a:p>
        </p:txBody>
      </p:sp>
    </p:spTree>
    <p:extLst>
      <p:ext uri="{BB962C8B-B14F-4D97-AF65-F5344CB8AC3E}">
        <p14:creationId xmlns:p14="http://schemas.microsoft.com/office/powerpoint/2010/main" val="4080866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Il y a donc une prédiction de trois billets faux (0) et de deux vrais (1).</a:t>
            </a:r>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25</a:t>
            </a:fld>
            <a:endParaRPr lang="fr-FR"/>
          </a:p>
        </p:txBody>
      </p:sp>
    </p:spTree>
    <p:extLst>
      <p:ext uri="{BB962C8B-B14F-4D97-AF65-F5344CB8AC3E}">
        <p14:creationId xmlns:p14="http://schemas.microsoft.com/office/powerpoint/2010/main" val="3173142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Nous passons l'étape de détermination du nombre de clusters optimal puisque nous cherchons ici à en avoir 2 (vrai et faux).</a:t>
            </a:r>
          </a:p>
          <a:p>
            <a:endParaRPr lang="fr-FR" sz="1200" b="0" i="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J’ai projeté les résultats du </a:t>
            </a:r>
            <a:r>
              <a:rPr lang="fr-FR" sz="1200" kern="1200" dirty="0" err="1">
                <a:solidFill>
                  <a:schemeClr val="tx1"/>
                </a:solidFill>
                <a:effectLst/>
                <a:latin typeface="+mn-lt"/>
                <a:ea typeface="+mn-ea"/>
                <a:cs typeface="+mn-cs"/>
              </a:rPr>
              <a:t>kmean</a:t>
            </a:r>
            <a:r>
              <a:rPr lang="fr-FR" sz="1200" kern="1200" dirty="0">
                <a:solidFill>
                  <a:schemeClr val="tx1"/>
                </a:solidFill>
                <a:effectLst/>
                <a:latin typeface="+mn-lt"/>
                <a:ea typeface="+mn-ea"/>
                <a:cs typeface="+mn-cs"/>
              </a:rPr>
              <a:t> sur le premier plan factoriel on remarque que la séparation est plus nette que c’elle définit dans le jeu de données </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Comme attendu, notre classification n'est pas parfaite, globalement le premier cluster semble plus correspondre aux faux billets pendant que le second correspond plus au vrai.</a:t>
            </a:r>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26</a:t>
            </a:fld>
            <a:endParaRPr lang="fr-FR"/>
          </a:p>
        </p:txBody>
      </p:sp>
    </p:spTree>
    <p:extLst>
      <p:ext uri="{BB962C8B-B14F-4D97-AF65-F5344CB8AC3E}">
        <p14:creationId xmlns:p14="http://schemas.microsoft.com/office/powerpoint/2010/main" val="3262643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Ainsi la matrice de confusion montre qu’il y’a 19 faux négative et 2 faux positifs .</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27</a:t>
            </a:fld>
            <a:endParaRPr lang="fr-FR"/>
          </a:p>
        </p:txBody>
      </p:sp>
    </p:spTree>
    <p:extLst>
      <p:ext uri="{BB962C8B-B14F-4D97-AF65-F5344CB8AC3E}">
        <p14:creationId xmlns:p14="http://schemas.microsoft.com/office/powerpoint/2010/main" val="4192009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régression logistique est plus précise pour identifier un faux billet mais le K-</a:t>
            </a:r>
            <a:r>
              <a:rPr lang="fr-FR" sz="1200" kern="1200" dirty="0" err="1">
                <a:solidFill>
                  <a:schemeClr val="tx1"/>
                </a:solidFill>
                <a:effectLst/>
                <a:latin typeface="+mn-lt"/>
                <a:ea typeface="+mn-ea"/>
                <a:cs typeface="+mn-cs"/>
              </a:rPr>
              <a:t>means</a:t>
            </a:r>
            <a:r>
              <a:rPr lang="fr-FR" sz="1200" kern="1200" dirty="0">
                <a:solidFill>
                  <a:schemeClr val="tx1"/>
                </a:solidFill>
                <a:effectLst/>
                <a:latin typeface="+mn-lt"/>
                <a:ea typeface="+mn-ea"/>
                <a:cs typeface="+mn-cs"/>
              </a:rPr>
              <a:t> est plus précis pour identifier un vrai billet.</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Je décide donc de garder le modèle « régression logistique » qui détecte mieux les faux billets pour la suite.</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J’ai aussi effectué des test sur les modèles « K plus proche voisin », « </a:t>
            </a:r>
            <a:r>
              <a:rPr lang="fr-FR" sz="1200" kern="1200" dirty="0" err="1">
                <a:solidFill>
                  <a:schemeClr val="tx1"/>
                </a:solidFill>
                <a:effectLst/>
                <a:latin typeface="+mn-lt"/>
                <a:ea typeface="+mn-ea"/>
                <a:cs typeface="+mn-cs"/>
              </a:rPr>
              <a:t>svm</a:t>
            </a:r>
            <a:r>
              <a:rPr lang="fr-FR" sz="1200" kern="1200" dirty="0">
                <a:solidFill>
                  <a:schemeClr val="tx1"/>
                </a:solidFill>
                <a:effectLst/>
                <a:latin typeface="+mn-lt"/>
                <a:ea typeface="+mn-ea"/>
                <a:cs typeface="+mn-cs"/>
              </a:rPr>
              <a:t> » et « </a:t>
            </a:r>
            <a:r>
              <a:rPr lang="fr-FR" sz="1200" kern="1200" dirty="0" err="1">
                <a:solidFill>
                  <a:schemeClr val="tx1"/>
                </a:solidFill>
                <a:effectLst/>
                <a:latin typeface="+mn-lt"/>
                <a:ea typeface="+mn-ea"/>
                <a:cs typeface="+mn-cs"/>
              </a:rPr>
              <a:t>random</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forest</a:t>
            </a:r>
            <a:r>
              <a:rPr lang="fr-FR" sz="1200" kern="1200" dirty="0">
                <a:solidFill>
                  <a:schemeClr val="tx1"/>
                </a:solidFill>
                <a:effectLst/>
                <a:latin typeface="+mn-lt"/>
                <a:ea typeface="+mn-ea"/>
                <a:cs typeface="+mn-cs"/>
              </a:rPr>
              <a:t>  », les </a:t>
            </a:r>
            <a:r>
              <a:rPr lang="fr-FR" sz="1200" kern="1200" dirty="0" err="1">
                <a:solidFill>
                  <a:schemeClr val="tx1"/>
                </a:solidFill>
                <a:effectLst/>
                <a:latin typeface="+mn-lt"/>
                <a:ea typeface="+mn-ea"/>
                <a:cs typeface="+mn-cs"/>
              </a:rPr>
              <a:t>resultats</a:t>
            </a:r>
            <a:r>
              <a:rPr lang="fr-FR" sz="1200" kern="1200" dirty="0">
                <a:solidFill>
                  <a:schemeClr val="tx1"/>
                </a:solidFill>
                <a:effectLst/>
                <a:latin typeface="+mn-lt"/>
                <a:ea typeface="+mn-ea"/>
                <a:cs typeface="+mn-cs"/>
              </a:rPr>
              <a:t> sont très bon au vu de notre jeu de données mais </a:t>
            </a:r>
            <a:r>
              <a:rPr lang="fr-FR" sz="1200" kern="1200">
                <a:solidFill>
                  <a:schemeClr val="tx1"/>
                </a:solidFill>
                <a:effectLst/>
                <a:latin typeface="+mn-lt"/>
                <a:ea typeface="+mn-ea"/>
                <a:cs typeface="+mn-cs"/>
              </a:rPr>
              <a:t>la régression </a:t>
            </a:r>
            <a:r>
              <a:rPr lang="fr-FR" sz="1200" kern="1200" dirty="0">
                <a:solidFill>
                  <a:schemeClr val="tx1"/>
                </a:solidFill>
                <a:effectLst/>
                <a:latin typeface="+mn-lt"/>
                <a:ea typeface="+mn-ea"/>
                <a:cs typeface="+mn-cs"/>
              </a:rPr>
              <a:t>logistique </a:t>
            </a:r>
            <a:r>
              <a:rPr lang="fr-FR" sz="1200" kern="1200">
                <a:solidFill>
                  <a:schemeClr val="tx1"/>
                </a:solidFill>
                <a:effectLst/>
                <a:latin typeface="+mn-lt"/>
                <a:ea typeface="+mn-ea"/>
                <a:cs typeface="+mn-cs"/>
              </a:rPr>
              <a:t>reste meilleur.</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28</a:t>
            </a:fld>
            <a:endParaRPr lang="fr-FR"/>
          </a:p>
        </p:txBody>
      </p:sp>
    </p:spTree>
    <p:extLst>
      <p:ext uri="{BB962C8B-B14F-4D97-AF65-F5344CB8AC3E}">
        <p14:creationId xmlns:p14="http://schemas.microsoft.com/office/powerpoint/2010/main" val="1440322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Nous avons bien six dimensions en plus de la colonne permettant de distinguer les vrais des faux billets qui ne sera pas présente dans nos données réelles. </a:t>
            </a:r>
          </a:p>
          <a:p>
            <a:endParaRPr lang="fr-FR" sz="1200" b="0" i="0" kern="1200" dirty="0">
              <a:solidFill>
                <a:schemeClr val="tx1"/>
              </a:solidFill>
              <a:effectLst/>
              <a:latin typeface="+mn-lt"/>
              <a:ea typeface="+mn-ea"/>
              <a:cs typeface="+mn-cs"/>
            </a:endParaRP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Il manque des données seulement pour </a:t>
            </a:r>
            <a:r>
              <a:rPr lang="fr-FR" sz="1200" b="0" i="0" kern="1200" dirty="0" err="1">
                <a:solidFill>
                  <a:schemeClr val="tx1"/>
                </a:solidFill>
                <a:effectLst/>
                <a:latin typeface="+mn-lt"/>
                <a:ea typeface="+mn-ea"/>
                <a:cs typeface="+mn-cs"/>
              </a:rPr>
              <a:t>margin_low</a:t>
            </a:r>
            <a:r>
              <a:rPr lang="fr-FR" sz="1200" b="0" i="0" kern="1200" dirty="0">
                <a:solidFill>
                  <a:schemeClr val="tx1"/>
                </a:solidFill>
                <a:effectLst/>
                <a:latin typeface="+mn-lt"/>
                <a:ea typeface="+mn-ea"/>
                <a:cs typeface="+mn-cs"/>
              </a:rPr>
              <a:t>, il s'agit de la marge entre le bord inferieur du billet et l'image de celui-ci (en mm).</a:t>
            </a:r>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3</a:t>
            </a:fld>
            <a:endParaRPr lang="fr-FR"/>
          </a:p>
        </p:txBody>
      </p:sp>
    </p:spTree>
    <p:extLst>
      <p:ext uri="{BB962C8B-B14F-4D97-AF65-F5344CB8AC3E}">
        <p14:creationId xmlns:p14="http://schemas.microsoft.com/office/powerpoint/2010/main" val="3731331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On applique une régression linéaire afin de remplacer les Nans par des valeurs les plus cohérentes possible</a:t>
            </a:r>
          </a:p>
          <a:p>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4</a:t>
            </a:fld>
            <a:endParaRPr lang="fr-FR"/>
          </a:p>
        </p:txBody>
      </p:sp>
    </p:spTree>
    <p:extLst>
      <p:ext uri="{BB962C8B-B14F-4D97-AF65-F5344CB8AC3E}">
        <p14:creationId xmlns:p14="http://schemas.microsoft.com/office/powerpoint/2010/main" val="1912023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Prob</a:t>
            </a:r>
            <a:r>
              <a:rPr lang="fr-FR" sz="1200" dirty="0"/>
              <a:t>(F-</a:t>
            </a:r>
            <a:r>
              <a:rPr lang="fr-FR" sz="1200" dirty="0" err="1"/>
              <a:t>Statistic</a:t>
            </a:r>
            <a:r>
              <a:rPr lang="fr-FR" sz="1200" dirty="0"/>
              <a:t>): L'hypothèse nulle du test de Fisher est que tous les coefficients sont nuls.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Le R² ajusté (puisque nous avons un grand nombre de valeurs) est satisfaisant. (</a:t>
            </a:r>
            <a:r>
              <a:rPr lang="fr-FR" sz="1200" dirty="0" err="1"/>
              <a:t>superieur</a:t>
            </a:r>
            <a:r>
              <a:rPr lang="fr-FR" sz="1200" dirty="0"/>
              <a:t> à 0,5).</a:t>
            </a:r>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5</a:t>
            </a:fld>
            <a:endParaRPr lang="fr-FR"/>
          </a:p>
        </p:txBody>
      </p:sp>
    </p:spTree>
    <p:extLst>
      <p:ext uri="{BB962C8B-B14F-4D97-AF65-F5344CB8AC3E}">
        <p14:creationId xmlns:p14="http://schemas.microsoft.com/office/powerpoint/2010/main" val="3253062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Il y a plusieurs hypothèses à tester pour la régression linéaire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Ici la Normalité de la distribution des résidus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Omnibus test, l'hypothèse nulle est que les résidus sont distribués selon une loi Normale. La valeur de </a:t>
            </a:r>
            <a:r>
              <a:rPr lang="fr-FR" sz="1200" dirty="0" err="1"/>
              <a:t>Prob</a:t>
            </a:r>
            <a:r>
              <a:rPr lang="fr-FR" sz="1200" dirty="0"/>
              <a:t>(Omnibus) doit être proche de 1. Ici elle est nulle ce qui implique que l'hypothèse n'est pas </a:t>
            </a:r>
            <a:r>
              <a:rPr lang="fr-FR" sz="1200" dirty="0" err="1"/>
              <a:t>verifée</a:t>
            </a:r>
            <a:r>
              <a:rPr lang="fr-FR"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 Pour lever le doute on effectue un test d'</a:t>
            </a:r>
            <a:r>
              <a:rPr lang="fr-FR" sz="1200" dirty="0" err="1"/>
              <a:t>Aderson</a:t>
            </a:r>
            <a:r>
              <a:rPr lang="fr-FR" sz="1200" dirty="0"/>
              <a:t>-Darling qui nous indique que les résidus ne suivent pas une distribution Normale.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6</a:t>
            </a:fld>
            <a:endParaRPr lang="fr-FR"/>
          </a:p>
        </p:txBody>
      </p:sp>
    </p:spTree>
    <p:extLst>
      <p:ext uri="{BB962C8B-B14F-4D97-AF65-F5344CB8AC3E}">
        <p14:creationId xmlns:p14="http://schemas.microsoft.com/office/powerpoint/2010/main" val="197059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err="1">
                <a:solidFill>
                  <a:schemeClr val="tx1"/>
                </a:solidFill>
                <a:effectLst/>
                <a:latin typeface="+mn-lt"/>
                <a:ea typeface="+mn-ea"/>
                <a:cs typeface="+mn-cs"/>
              </a:rPr>
              <a:t>Multicollinéarité</a:t>
            </a:r>
            <a:r>
              <a:rPr lang="fr-FR" sz="1200" b="0" i="0" kern="1200" dirty="0">
                <a:solidFill>
                  <a:schemeClr val="tx1"/>
                </a:solidFill>
                <a:effectLst/>
                <a:latin typeface="+mn-lt"/>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On suppose que les prédicteurs utilisés dans la régression ne sont pas corrélés les uns aux autres. Le </a:t>
            </a:r>
            <a:r>
              <a:rPr lang="fr-FR" sz="1200" b="0" i="0" kern="1200" dirty="0" err="1">
                <a:solidFill>
                  <a:schemeClr val="tx1"/>
                </a:solidFill>
                <a:effectLst/>
                <a:latin typeface="+mn-lt"/>
                <a:ea typeface="+mn-ea"/>
                <a:cs typeface="+mn-cs"/>
              </a:rPr>
              <a:t>cond</a:t>
            </a:r>
            <a:r>
              <a:rPr lang="fr-FR" sz="1200" b="0" i="0" kern="1200" dirty="0">
                <a:solidFill>
                  <a:schemeClr val="tx1"/>
                </a:solidFill>
                <a:effectLst/>
                <a:latin typeface="+mn-lt"/>
                <a:ea typeface="+mn-ea"/>
                <a:cs typeface="+mn-cs"/>
              </a:rPr>
              <a:t>. No. est élevée il semble qu'il y ai un problème de </a:t>
            </a:r>
            <a:r>
              <a:rPr lang="fr-FR" sz="1200" b="0" i="0" kern="1200" dirty="0" err="1">
                <a:solidFill>
                  <a:schemeClr val="tx1"/>
                </a:solidFill>
                <a:effectLst/>
                <a:latin typeface="+mn-lt"/>
                <a:ea typeface="+mn-ea"/>
                <a:cs typeface="+mn-cs"/>
              </a:rPr>
              <a:t>multicollinéarité</a:t>
            </a:r>
            <a:r>
              <a:rPr lang="fr-FR" sz="1200" b="0" i="0" kern="1200" dirty="0">
                <a:solidFill>
                  <a:schemeClr val="tx1"/>
                </a:solidFill>
                <a:effectLst/>
                <a:latin typeface="+mn-lt"/>
                <a:ea typeface="+mn-ea"/>
                <a:cs typeface="+mn-cs"/>
              </a:rPr>
              <a:t>. Le VIF indique effectivement une forte </a:t>
            </a:r>
            <a:r>
              <a:rPr lang="fr-FR" sz="1200" b="0" i="0" kern="1200" dirty="0" err="1">
                <a:solidFill>
                  <a:schemeClr val="tx1"/>
                </a:solidFill>
                <a:effectLst/>
                <a:latin typeface="+mn-lt"/>
                <a:ea typeface="+mn-ea"/>
                <a:cs typeface="+mn-cs"/>
              </a:rPr>
              <a:t>multicolinéarité</a:t>
            </a:r>
            <a:r>
              <a:rPr lang="fr-FR" sz="1200" b="0" i="0" kern="1200" dirty="0">
                <a:solidFill>
                  <a:schemeClr val="tx1"/>
                </a:solidFill>
                <a:effectLst/>
                <a:latin typeface="+mn-lt"/>
                <a:ea typeface="+mn-ea"/>
                <a:cs typeface="+mn-cs"/>
              </a:rPr>
              <a:t>.</a:t>
            </a:r>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7</a:t>
            </a:fld>
            <a:endParaRPr lang="fr-FR"/>
          </a:p>
        </p:txBody>
      </p:sp>
    </p:spTree>
    <p:extLst>
      <p:ext uri="{BB962C8B-B14F-4D97-AF65-F5344CB8AC3E}">
        <p14:creationId xmlns:p14="http://schemas.microsoft.com/office/powerpoint/2010/main" val="3384249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Linéarité : </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on fait l'hypothèse qu'il existe une relation linéaire entre les variables indépendantes et la variable dépendante. Non </a:t>
            </a:r>
            <a:r>
              <a:rPr lang="fr-FR" sz="1200" b="0" i="0" kern="1200" dirty="0" err="1">
                <a:solidFill>
                  <a:schemeClr val="tx1"/>
                </a:solidFill>
                <a:effectLst/>
                <a:latin typeface="+mn-lt"/>
                <a:ea typeface="+mn-ea"/>
                <a:cs typeface="+mn-cs"/>
              </a:rPr>
              <a:t>verifié</a:t>
            </a:r>
            <a:r>
              <a:rPr lang="fr-FR" sz="1200" b="0" i="0" kern="1200" dirty="0">
                <a:solidFill>
                  <a:schemeClr val="tx1"/>
                </a:solidFill>
                <a:effectLst/>
                <a:latin typeface="+mn-lt"/>
                <a:ea typeface="+mn-ea"/>
                <a:cs typeface="+mn-cs"/>
              </a:rPr>
              <a:t> ici</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La relation n'est pas linéaire, l'hypothèse de linéarité n'est pas vérifiée. </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Solutions potentielles :</a:t>
            </a:r>
          </a:p>
          <a:p>
            <a:r>
              <a:rPr lang="fr-FR" sz="1200" b="0" i="0" kern="1200" dirty="0">
                <a:solidFill>
                  <a:schemeClr val="tx1"/>
                </a:solidFill>
                <a:effectLst/>
                <a:latin typeface="+mn-lt"/>
                <a:ea typeface="+mn-ea"/>
                <a:cs typeface="+mn-cs"/>
              </a:rPr>
              <a:t>Transformation non-linéaire sur les variables dépendantes/indépendantes.</a:t>
            </a:r>
          </a:p>
          <a:p>
            <a:r>
              <a:rPr lang="fr-FR" sz="1200" b="0" i="0" kern="1200" dirty="0">
                <a:solidFill>
                  <a:schemeClr val="tx1"/>
                </a:solidFill>
                <a:effectLst/>
                <a:latin typeface="+mn-lt"/>
                <a:ea typeface="+mn-ea"/>
                <a:cs typeface="+mn-cs"/>
              </a:rPr>
              <a:t>Ajout d'une </a:t>
            </a:r>
            <a:r>
              <a:rPr lang="fr-FR" sz="1200" b="0" i="0" kern="1200" dirty="0" err="1">
                <a:solidFill>
                  <a:schemeClr val="tx1"/>
                </a:solidFill>
                <a:effectLst/>
                <a:latin typeface="+mn-lt"/>
                <a:ea typeface="+mn-ea"/>
                <a:cs typeface="+mn-cs"/>
              </a:rPr>
              <a:t>feature</a:t>
            </a:r>
            <a:r>
              <a:rPr lang="fr-FR" sz="1200" b="0" i="0" kern="1200" dirty="0">
                <a:solidFill>
                  <a:schemeClr val="tx1"/>
                </a:solidFill>
                <a:effectLst/>
                <a:latin typeface="+mn-lt"/>
                <a:ea typeface="+mn-ea"/>
                <a:cs typeface="+mn-cs"/>
              </a:rPr>
              <a:t>, transformation de </a:t>
            </a:r>
            <a:r>
              <a:rPr lang="fr-FR" sz="1200" b="0" i="0" kern="1200" dirty="0" err="1">
                <a:solidFill>
                  <a:schemeClr val="tx1"/>
                </a:solidFill>
                <a:effectLst/>
                <a:latin typeface="+mn-lt"/>
                <a:ea typeface="+mn-ea"/>
                <a:cs typeface="+mn-cs"/>
              </a:rPr>
              <a:t>features</a:t>
            </a:r>
            <a:r>
              <a:rPr lang="fr-FR" sz="1200" b="0" i="0" kern="1200" dirty="0">
                <a:solidFill>
                  <a:schemeClr val="tx1"/>
                </a:solidFill>
                <a:effectLst/>
                <a:latin typeface="+mn-lt"/>
                <a:ea typeface="+mn-ea"/>
                <a:cs typeface="+mn-cs"/>
              </a:rPr>
              <a:t> préexistantes (mise au carré par exemple).</a:t>
            </a:r>
          </a:p>
          <a:p>
            <a:r>
              <a:rPr lang="fr-FR" sz="1200" b="0" i="0" kern="1200" dirty="0">
                <a:solidFill>
                  <a:schemeClr val="tx1"/>
                </a:solidFill>
                <a:effectLst/>
                <a:latin typeface="+mn-lt"/>
                <a:ea typeface="+mn-ea"/>
                <a:cs typeface="+mn-cs"/>
              </a:rPr>
              <a:t>Ajout de </a:t>
            </a:r>
            <a:r>
              <a:rPr lang="fr-FR" sz="1200" b="0" i="0" kern="1200" dirty="0" err="1">
                <a:solidFill>
                  <a:schemeClr val="tx1"/>
                </a:solidFill>
                <a:effectLst/>
                <a:latin typeface="+mn-lt"/>
                <a:ea typeface="+mn-ea"/>
                <a:cs typeface="+mn-cs"/>
              </a:rPr>
              <a:t>features</a:t>
            </a:r>
            <a:r>
              <a:rPr lang="fr-FR" sz="1200" b="0" i="0" kern="1200" dirty="0">
                <a:solidFill>
                  <a:schemeClr val="tx1"/>
                </a:solidFill>
                <a:effectLst/>
                <a:latin typeface="+mn-lt"/>
                <a:ea typeface="+mn-ea"/>
                <a:cs typeface="+mn-cs"/>
              </a:rPr>
              <a:t> non considérées précédemment.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8</a:t>
            </a:fld>
            <a:endParaRPr lang="fr-FR"/>
          </a:p>
        </p:txBody>
      </p:sp>
    </p:spTree>
    <p:extLst>
      <p:ext uri="{BB962C8B-B14F-4D97-AF65-F5344CB8AC3E}">
        <p14:creationId xmlns:p14="http://schemas.microsoft.com/office/powerpoint/2010/main" val="135930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 </a:t>
            </a:r>
          </a:p>
          <a:p>
            <a:r>
              <a:rPr lang="fr-FR" sz="1200" b="0" i="0" kern="1200" dirty="0" err="1">
                <a:solidFill>
                  <a:schemeClr val="tx1"/>
                </a:solidFill>
                <a:effectLst/>
                <a:latin typeface="+mn-lt"/>
                <a:ea typeface="+mn-ea"/>
                <a:cs typeface="+mn-cs"/>
              </a:rPr>
              <a:t>Homocédasticité</a:t>
            </a:r>
            <a:r>
              <a:rPr lang="fr-FR" sz="1200" b="0" i="0" kern="1200" dirty="0">
                <a:solidFill>
                  <a:schemeClr val="tx1"/>
                </a:solidFill>
                <a:effectLst/>
                <a:latin typeface="+mn-lt"/>
                <a:ea typeface="+mn-ea"/>
                <a:cs typeface="+mn-cs"/>
              </a:rPr>
              <a:t> : </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les variances des résidus doivent être constantes. </a:t>
            </a:r>
          </a:p>
          <a:p>
            <a:r>
              <a:rPr lang="fr-FR" sz="1200" b="0" i="0" kern="1200" dirty="0">
                <a:solidFill>
                  <a:schemeClr val="tx1"/>
                </a:solidFill>
                <a:effectLst/>
                <a:latin typeface="+mn-lt"/>
                <a:ea typeface="+mn-ea"/>
                <a:cs typeface="+mn-cs"/>
              </a:rPr>
              <a:t>Ici nous effectuons un test de White:</a:t>
            </a:r>
          </a:p>
          <a:p>
            <a:endParaRPr lang="fr-FR" sz="1200" b="0" i="0" kern="1200" dirty="0">
              <a:solidFill>
                <a:schemeClr val="tx1"/>
              </a:solidFill>
              <a:effectLst/>
              <a:latin typeface="+mn-lt"/>
              <a:ea typeface="+mn-ea"/>
              <a:cs typeface="+mn-cs"/>
            </a:endParaRPr>
          </a:p>
          <a:p>
            <a:r>
              <a:rPr lang="fr-FR" dirty="0"/>
              <a:t>La répartition semble aléatoire sur le graphique. L'hypothèse nulle du test de White est qu'il y a </a:t>
            </a:r>
            <a:r>
              <a:rPr lang="fr-FR" dirty="0" err="1"/>
              <a:t>homoscédasticité</a:t>
            </a:r>
            <a:r>
              <a:rPr lang="fr-FR" dirty="0"/>
              <a:t> (les résidus sont dispersés aléatoirement, la variance d'un individu à un autre est constante), l'hypothèse alternative est qu'il y a </a:t>
            </a:r>
            <a:r>
              <a:rPr lang="fr-FR" dirty="0" err="1"/>
              <a:t>hétéroscédasticité</a:t>
            </a:r>
            <a:r>
              <a:rPr lang="fr-FR" dirty="0"/>
              <a:t>. </a:t>
            </a:r>
          </a:p>
          <a:p>
            <a:r>
              <a:rPr lang="fr-FR" dirty="0"/>
              <a:t>On fixe un seuil alpha de 5 % (ou 1 % dans les deux cas ok, mais plus restrictif, voir selon le taux d'erreur acceptable non précisé dans le cahier des charges). </a:t>
            </a:r>
          </a:p>
          <a:p>
            <a:r>
              <a:rPr lang="fr-FR" dirty="0"/>
              <a:t>La p-value est ici très inférieure au seuil, on peut rejeter l'hypothèse nulle d'</a:t>
            </a:r>
            <a:r>
              <a:rPr lang="fr-FR" dirty="0" err="1"/>
              <a:t>homoscédasticité</a:t>
            </a:r>
            <a:r>
              <a:rPr lang="fr-FR" dirty="0"/>
              <a:t>. L'hypothèse d'</a:t>
            </a:r>
            <a:r>
              <a:rPr lang="fr-FR" dirty="0" err="1"/>
              <a:t>homoscédasticité</a:t>
            </a:r>
            <a:r>
              <a:rPr lang="fr-FR" dirty="0"/>
              <a:t> de notre régression linéaire est donc considérée comme non vérifiée au risque alpha 5 % (ou 1 %).</a:t>
            </a:r>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9</a:t>
            </a:fld>
            <a:endParaRPr lang="fr-FR"/>
          </a:p>
        </p:txBody>
      </p:sp>
    </p:spTree>
    <p:extLst>
      <p:ext uri="{BB962C8B-B14F-4D97-AF65-F5344CB8AC3E}">
        <p14:creationId xmlns:p14="http://schemas.microsoft.com/office/powerpoint/2010/main" val="1068790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388E242-1953-DD47-BC1D-382EBFA094EC}" type="datetimeFigureOut">
              <a:rPr lang="fr-FR" smtClean="0"/>
              <a:t>29/03/2022</a:t>
            </a:fld>
            <a:endParaRPr lang="fr-F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716FA4B-3B1B-6A47-93FB-CF76EE5CA8BA}" type="slidenum">
              <a:rPr lang="fr-FR" smtClean="0"/>
              <a:t>‹N°›</a:t>
            </a:fld>
            <a:endParaRPr lang="fr-FR"/>
          </a:p>
        </p:txBody>
      </p:sp>
    </p:spTree>
    <p:extLst>
      <p:ext uri="{BB962C8B-B14F-4D97-AF65-F5344CB8AC3E}">
        <p14:creationId xmlns:p14="http://schemas.microsoft.com/office/powerpoint/2010/main" val="203028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88E242-1953-DD47-BC1D-382EBFA094EC}" type="datetimeFigureOut">
              <a:rPr lang="fr-FR" smtClean="0"/>
              <a:t>29/03/2022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716FA4B-3B1B-6A47-93FB-CF76EE5CA8BA}" type="slidenum">
              <a:rPr lang="fr-FR" smtClean="0"/>
              <a:t>‹N°›</a:t>
            </a:fld>
            <a:endParaRPr lang="fr-FR"/>
          </a:p>
        </p:txBody>
      </p:sp>
    </p:spTree>
    <p:extLst>
      <p:ext uri="{BB962C8B-B14F-4D97-AF65-F5344CB8AC3E}">
        <p14:creationId xmlns:p14="http://schemas.microsoft.com/office/powerpoint/2010/main" val="221635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388E242-1953-DD47-BC1D-382EBFA094EC}" type="datetimeFigureOut">
              <a:rPr lang="fr-FR" smtClean="0"/>
              <a:t>29/03/2022</a:t>
            </a:fld>
            <a:endParaRPr lang="fr-FR"/>
          </a:p>
        </p:txBody>
      </p:sp>
      <p:sp>
        <p:nvSpPr>
          <p:cNvPr id="5" name="Footer Placeholder 4"/>
          <p:cNvSpPr>
            <a:spLocks noGrp="1"/>
          </p:cNvSpPr>
          <p:nvPr>
            <p:ph type="ftr" sz="quarter" idx="11"/>
          </p:nvPr>
        </p:nvSpPr>
        <p:spPr>
          <a:xfrm>
            <a:off x="774923" y="5951811"/>
            <a:ext cx="7896279" cy="365125"/>
          </a:xfrm>
        </p:spPr>
        <p:txBody>
          <a:bodyPr/>
          <a:lstStyle/>
          <a:p>
            <a:endParaRPr lang="fr-F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716FA4B-3B1B-6A47-93FB-CF76EE5CA8BA}" type="slidenum">
              <a:rPr lang="fr-FR" smtClean="0"/>
              <a:t>‹N°›</a:t>
            </a:fld>
            <a:endParaRPr lang="fr-FR"/>
          </a:p>
        </p:txBody>
      </p:sp>
    </p:spTree>
    <p:extLst>
      <p:ext uri="{BB962C8B-B14F-4D97-AF65-F5344CB8AC3E}">
        <p14:creationId xmlns:p14="http://schemas.microsoft.com/office/powerpoint/2010/main" val="392537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88E242-1953-DD47-BC1D-382EBFA094EC}" type="datetimeFigureOut">
              <a:rPr lang="fr-FR" smtClean="0"/>
              <a:t>29/03/2022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558300" y="5956137"/>
            <a:ext cx="1052508" cy="365125"/>
          </a:xfrm>
        </p:spPr>
        <p:txBody>
          <a:bodyPr/>
          <a:lstStyle/>
          <a:p>
            <a:fld id="{8716FA4B-3B1B-6A47-93FB-CF76EE5CA8BA}" type="slidenum">
              <a:rPr lang="fr-FR" smtClean="0"/>
              <a:t>‹N°›</a:t>
            </a:fld>
            <a:endParaRPr lang="fr-FR"/>
          </a:p>
        </p:txBody>
      </p:sp>
    </p:spTree>
    <p:extLst>
      <p:ext uri="{BB962C8B-B14F-4D97-AF65-F5344CB8AC3E}">
        <p14:creationId xmlns:p14="http://schemas.microsoft.com/office/powerpoint/2010/main" val="22850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388E242-1953-DD47-BC1D-382EBFA094EC}" type="datetimeFigureOut">
              <a:rPr lang="fr-FR" smtClean="0"/>
              <a:t>29/03/2022</a:t>
            </a:fld>
            <a:endParaRPr lang="fr-F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716FA4B-3B1B-6A47-93FB-CF76EE5CA8BA}" type="slidenum">
              <a:rPr lang="fr-FR" smtClean="0"/>
              <a:t>‹N°›</a:t>
            </a:fld>
            <a:endParaRPr lang="fr-FR"/>
          </a:p>
        </p:txBody>
      </p:sp>
    </p:spTree>
    <p:extLst>
      <p:ext uri="{BB962C8B-B14F-4D97-AF65-F5344CB8AC3E}">
        <p14:creationId xmlns:p14="http://schemas.microsoft.com/office/powerpoint/2010/main" val="17032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388E242-1953-DD47-BC1D-382EBFA094EC}" type="datetimeFigureOut">
              <a:rPr lang="fr-FR" smtClean="0"/>
              <a:t>29/03/2022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716FA4B-3B1B-6A47-93FB-CF76EE5CA8BA}" type="slidenum">
              <a:rPr lang="fr-FR" smtClean="0"/>
              <a:t>‹N°›</a:t>
            </a:fld>
            <a:endParaRPr lang="fr-FR"/>
          </a:p>
        </p:txBody>
      </p:sp>
    </p:spTree>
    <p:extLst>
      <p:ext uri="{BB962C8B-B14F-4D97-AF65-F5344CB8AC3E}">
        <p14:creationId xmlns:p14="http://schemas.microsoft.com/office/powerpoint/2010/main" val="763980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388E242-1953-DD47-BC1D-382EBFA094EC}" type="datetimeFigureOut">
              <a:rPr lang="fr-FR" smtClean="0"/>
              <a:t>29/03/2022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716FA4B-3B1B-6A47-93FB-CF76EE5CA8BA}" type="slidenum">
              <a:rPr lang="fr-FR" smtClean="0"/>
              <a:t>‹N°›</a:t>
            </a:fld>
            <a:endParaRPr lang="fr-FR"/>
          </a:p>
        </p:txBody>
      </p:sp>
    </p:spTree>
    <p:extLst>
      <p:ext uri="{BB962C8B-B14F-4D97-AF65-F5344CB8AC3E}">
        <p14:creationId xmlns:p14="http://schemas.microsoft.com/office/powerpoint/2010/main" val="235816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88E242-1953-DD47-BC1D-382EBFA094EC}" type="datetimeFigureOut">
              <a:rPr lang="fr-FR" smtClean="0"/>
              <a:t>29/03/2022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716FA4B-3B1B-6A47-93FB-CF76EE5CA8BA}" type="slidenum">
              <a:rPr lang="fr-FR" smtClean="0"/>
              <a:t>‹N°›</a:t>
            </a:fld>
            <a:endParaRPr lang="fr-FR"/>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Tree>
    <p:extLst>
      <p:ext uri="{BB962C8B-B14F-4D97-AF65-F5344CB8AC3E}">
        <p14:creationId xmlns:p14="http://schemas.microsoft.com/office/powerpoint/2010/main" val="323316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8E242-1953-DD47-BC1D-382EBFA094EC}" type="datetimeFigureOut">
              <a:rPr lang="fr-FR" smtClean="0"/>
              <a:t>29/03/2022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716FA4B-3B1B-6A47-93FB-CF76EE5CA8BA}" type="slidenum">
              <a:rPr lang="fr-FR" smtClean="0"/>
              <a:t>‹N°›</a:t>
            </a:fld>
            <a:endParaRPr lang="fr-FR"/>
          </a:p>
        </p:txBody>
      </p:sp>
    </p:spTree>
    <p:extLst>
      <p:ext uri="{BB962C8B-B14F-4D97-AF65-F5344CB8AC3E}">
        <p14:creationId xmlns:p14="http://schemas.microsoft.com/office/powerpoint/2010/main" val="66571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388E242-1953-DD47-BC1D-382EBFA094EC}" type="datetimeFigureOut">
              <a:rPr lang="fr-FR" smtClean="0"/>
              <a:t>29/03/2022</a:t>
            </a:fld>
            <a:endParaRPr lang="fr-F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716FA4B-3B1B-6A47-93FB-CF76EE5CA8BA}" type="slidenum">
              <a:rPr lang="fr-FR" smtClean="0"/>
              <a:t>‹N°›</a:t>
            </a:fld>
            <a:endParaRPr lang="fr-FR"/>
          </a:p>
        </p:txBody>
      </p:sp>
    </p:spTree>
    <p:extLst>
      <p:ext uri="{BB962C8B-B14F-4D97-AF65-F5344CB8AC3E}">
        <p14:creationId xmlns:p14="http://schemas.microsoft.com/office/powerpoint/2010/main" val="1704261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388E242-1953-DD47-BC1D-382EBFA094EC}" type="datetimeFigureOut">
              <a:rPr lang="fr-FR" smtClean="0"/>
              <a:t>29/03/2022</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16FA4B-3B1B-6A47-93FB-CF76EE5CA8BA}" type="slidenum">
              <a:rPr lang="fr-FR" smtClean="0"/>
              <a:t>‹N°›</a:t>
            </a:fld>
            <a:endParaRPr lang="fr-FR"/>
          </a:p>
        </p:txBody>
      </p:sp>
    </p:spTree>
    <p:extLst>
      <p:ext uri="{BB962C8B-B14F-4D97-AF65-F5344CB8AC3E}">
        <p14:creationId xmlns:p14="http://schemas.microsoft.com/office/powerpoint/2010/main" val="790276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388E242-1953-DD47-BC1D-382EBFA094EC}" type="datetimeFigureOut">
              <a:rPr lang="fr-FR" smtClean="0"/>
              <a:t>29/03/2022</a:t>
            </a:fld>
            <a:endParaRPr lang="fr-F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fr-F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716FA4B-3B1B-6A47-93FB-CF76EE5CA8BA}" type="slidenum">
              <a:rPr lang="fr-FR" smtClean="0"/>
              <a:t>‹N°›</a:t>
            </a:fld>
            <a:endParaRPr lang="fr-F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0624261"/>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46CCEA-543E-B24D-9CA4-81856EEC37AF}"/>
              </a:ext>
            </a:extLst>
          </p:cNvPr>
          <p:cNvSpPr>
            <a:spLocks noGrp="1"/>
          </p:cNvSpPr>
          <p:nvPr>
            <p:ph type="ctrTitle"/>
          </p:nvPr>
        </p:nvSpPr>
        <p:spPr/>
        <p:txBody>
          <a:bodyPr>
            <a:normAutofit/>
          </a:bodyPr>
          <a:lstStyle/>
          <a:p>
            <a:r>
              <a:rPr lang="fr-FR" sz="4400" dirty="0"/>
              <a:t>Détection de faux billets</a:t>
            </a:r>
          </a:p>
        </p:txBody>
      </p:sp>
      <p:pic>
        <p:nvPicPr>
          <p:cNvPr id="4" name="Image 3">
            <a:extLst>
              <a:ext uri="{FF2B5EF4-FFF2-40B4-BE49-F238E27FC236}">
                <a16:creationId xmlns:a16="http://schemas.microsoft.com/office/drawing/2014/main" id="{B19C42C3-C33F-3841-B498-EB9586F75055}"/>
              </a:ext>
            </a:extLst>
          </p:cNvPr>
          <p:cNvPicPr>
            <a:picLocks noChangeAspect="1"/>
          </p:cNvPicPr>
          <p:nvPr/>
        </p:nvPicPr>
        <p:blipFill>
          <a:blip r:embed="rId3"/>
          <a:stretch>
            <a:fillRect/>
          </a:stretch>
        </p:blipFill>
        <p:spPr>
          <a:xfrm>
            <a:off x="581191" y="3330937"/>
            <a:ext cx="6072145" cy="2795439"/>
          </a:xfrm>
          <a:prstGeom prst="rect">
            <a:avLst/>
          </a:prstGeom>
        </p:spPr>
      </p:pic>
      <p:sp>
        <p:nvSpPr>
          <p:cNvPr id="5" name="ZoneTexte 4">
            <a:extLst>
              <a:ext uri="{FF2B5EF4-FFF2-40B4-BE49-F238E27FC236}">
                <a16:creationId xmlns:a16="http://schemas.microsoft.com/office/drawing/2014/main" id="{0F0BDCAD-480D-3942-A202-8E1E612A5682}"/>
              </a:ext>
            </a:extLst>
          </p:cNvPr>
          <p:cNvSpPr txBox="1"/>
          <p:nvPr/>
        </p:nvSpPr>
        <p:spPr>
          <a:xfrm>
            <a:off x="6969211" y="4411362"/>
            <a:ext cx="4287794" cy="646331"/>
          </a:xfrm>
          <a:prstGeom prst="rect">
            <a:avLst/>
          </a:prstGeom>
          <a:noFill/>
        </p:spPr>
        <p:txBody>
          <a:bodyPr wrap="square" rtlCol="0">
            <a:spAutoFit/>
          </a:bodyPr>
          <a:lstStyle/>
          <a:p>
            <a:r>
              <a:rPr lang="fr-FR" dirty="0">
                <a:solidFill>
                  <a:schemeClr val="bg1"/>
                </a:solidFill>
              </a:rPr>
              <a:t>Organisation nationale de lutte contre le faux-monnayage</a:t>
            </a:r>
          </a:p>
        </p:txBody>
      </p:sp>
    </p:spTree>
    <p:extLst>
      <p:ext uri="{BB962C8B-B14F-4D97-AF65-F5344CB8AC3E}">
        <p14:creationId xmlns:p14="http://schemas.microsoft.com/office/powerpoint/2010/main" val="249848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D76E3-6EE3-F04A-B008-3E9CF8835BDE}"/>
              </a:ext>
            </a:extLst>
          </p:cNvPr>
          <p:cNvSpPr>
            <a:spLocks noGrp="1"/>
          </p:cNvSpPr>
          <p:nvPr>
            <p:ph type="title"/>
          </p:nvPr>
        </p:nvSpPr>
        <p:spPr/>
        <p:txBody>
          <a:bodyPr/>
          <a:lstStyle/>
          <a:p>
            <a:r>
              <a:rPr lang="fr-FR" b="1" dirty="0"/>
              <a:t>Individus atypique et influents</a:t>
            </a:r>
          </a:p>
        </p:txBody>
      </p:sp>
      <p:sp>
        <p:nvSpPr>
          <p:cNvPr id="3" name="Espace réservé du contenu 2">
            <a:extLst>
              <a:ext uri="{FF2B5EF4-FFF2-40B4-BE49-F238E27FC236}">
                <a16:creationId xmlns:a16="http://schemas.microsoft.com/office/drawing/2014/main" id="{5EC9EAA7-5548-EC43-BE15-090FD4C3F854}"/>
              </a:ext>
            </a:extLst>
          </p:cNvPr>
          <p:cNvSpPr>
            <a:spLocks noGrp="1"/>
          </p:cNvSpPr>
          <p:nvPr>
            <p:ph idx="1"/>
          </p:nvPr>
        </p:nvSpPr>
        <p:spPr>
          <a:xfrm>
            <a:off x="1126508" y="5553037"/>
            <a:ext cx="7641020" cy="1065027"/>
          </a:xfrm>
        </p:spPr>
        <p:txBody>
          <a:bodyPr>
            <a:normAutofit/>
          </a:bodyPr>
          <a:lstStyle/>
          <a:p>
            <a:r>
              <a:rPr lang="fr-FR" dirty="0">
                <a:solidFill>
                  <a:schemeClr val="tx1"/>
                </a:solidFill>
              </a:rPr>
              <a:t>Nous trouvons donc 78 individus atypiques</a:t>
            </a:r>
          </a:p>
        </p:txBody>
      </p:sp>
      <p:sp>
        <p:nvSpPr>
          <p:cNvPr id="7" name="ZoneTexte 6">
            <a:extLst>
              <a:ext uri="{FF2B5EF4-FFF2-40B4-BE49-F238E27FC236}">
                <a16:creationId xmlns:a16="http://schemas.microsoft.com/office/drawing/2014/main" id="{6E8CF188-B5B9-A946-A85E-5279C7633947}"/>
              </a:ext>
            </a:extLst>
          </p:cNvPr>
          <p:cNvSpPr txBox="1"/>
          <p:nvPr/>
        </p:nvSpPr>
        <p:spPr>
          <a:xfrm>
            <a:off x="217445" y="1955216"/>
            <a:ext cx="1898277" cy="369332"/>
          </a:xfrm>
          <a:prstGeom prst="rect">
            <a:avLst/>
          </a:prstGeom>
          <a:noFill/>
        </p:spPr>
        <p:txBody>
          <a:bodyPr wrap="none" rtlCol="0">
            <a:spAutoFit/>
          </a:bodyPr>
          <a:lstStyle/>
          <a:p>
            <a:r>
              <a:rPr lang="fr-FR" dirty="0"/>
              <a:t>Individus atypique:</a:t>
            </a:r>
          </a:p>
        </p:txBody>
      </p:sp>
      <p:pic>
        <p:nvPicPr>
          <p:cNvPr id="5" name="Image 4">
            <a:extLst>
              <a:ext uri="{FF2B5EF4-FFF2-40B4-BE49-F238E27FC236}">
                <a16:creationId xmlns:a16="http://schemas.microsoft.com/office/drawing/2014/main" id="{BA402F65-CB80-C846-A0C9-E3FAAC9A4FC9}"/>
              </a:ext>
            </a:extLst>
          </p:cNvPr>
          <p:cNvPicPr>
            <a:picLocks noChangeAspect="1"/>
          </p:cNvPicPr>
          <p:nvPr/>
        </p:nvPicPr>
        <p:blipFill>
          <a:blip r:embed="rId3"/>
          <a:stretch>
            <a:fillRect/>
          </a:stretch>
        </p:blipFill>
        <p:spPr>
          <a:xfrm>
            <a:off x="2115722" y="2324548"/>
            <a:ext cx="4889500" cy="2895600"/>
          </a:xfrm>
          <a:prstGeom prst="rect">
            <a:avLst/>
          </a:prstGeom>
        </p:spPr>
      </p:pic>
    </p:spTree>
    <p:extLst>
      <p:ext uri="{BB962C8B-B14F-4D97-AF65-F5344CB8AC3E}">
        <p14:creationId xmlns:p14="http://schemas.microsoft.com/office/powerpoint/2010/main" val="364965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D76E3-6EE3-F04A-B008-3E9CF8835BDE}"/>
              </a:ext>
            </a:extLst>
          </p:cNvPr>
          <p:cNvSpPr>
            <a:spLocks noGrp="1"/>
          </p:cNvSpPr>
          <p:nvPr>
            <p:ph type="title"/>
          </p:nvPr>
        </p:nvSpPr>
        <p:spPr/>
        <p:txBody>
          <a:bodyPr/>
          <a:lstStyle/>
          <a:p>
            <a:r>
              <a:rPr lang="fr-FR" b="1" dirty="0"/>
              <a:t>Individus atypique et influents</a:t>
            </a:r>
          </a:p>
        </p:txBody>
      </p:sp>
      <p:sp>
        <p:nvSpPr>
          <p:cNvPr id="3" name="Espace réservé du contenu 2">
            <a:extLst>
              <a:ext uri="{FF2B5EF4-FFF2-40B4-BE49-F238E27FC236}">
                <a16:creationId xmlns:a16="http://schemas.microsoft.com/office/drawing/2014/main" id="{5EC9EAA7-5548-EC43-BE15-090FD4C3F854}"/>
              </a:ext>
            </a:extLst>
          </p:cNvPr>
          <p:cNvSpPr>
            <a:spLocks noGrp="1"/>
          </p:cNvSpPr>
          <p:nvPr>
            <p:ph idx="1"/>
          </p:nvPr>
        </p:nvSpPr>
        <p:spPr>
          <a:xfrm>
            <a:off x="1126508" y="5553037"/>
            <a:ext cx="7641020" cy="1065027"/>
          </a:xfrm>
        </p:spPr>
        <p:txBody>
          <a:bodyPr>
            <a:normAutofit/>
          </a:bodyPr>
          <a:lstStyle/>
          <a:p>
            <a:r>
              <a:rPr lang="fr-FR" dirty="0">
                <a:solidFill>
                  <a:schemeClr val="tx1"/>
                </a:solidFill>
              </a:rPr>
              <a:t>Nous trouvons 133 individus influents</a:t>
            </a:r>
          </a:p>
        </p:txBody>
      </p:sp>
      <p:sp>
        <p:nvSpPr>
          <p:cNvPr id="7" name="ZoneTexte 6">
            <a:extLst>
              <a:ext uri="{FF2B5EF4-FFF2-40B4-BE49-F238E27FC236}">
                <a16:creationId xmlns:a16="http://schemas.microsoft.com/office/drawing/2014/main" id="{6E8CF188-B5B9-A946-A85E-5279C7633947}"/>
              </a:ext>
            </a:extLst>
          </p:cNvPr>
          <p:cNvSpPr txBox="1"/>
          <p:nvPr/>
        </p:nvSpPr>
        <p:spPr>
          <a:xfrm>
            <a:off x="217445" y="1955216"/>
            <a:ext cx="1896673" cy="369332"/>
          </a:xfrm>
          <a:prstGeom prst="rect">
            <a:avLst/>
          </a:prstGeom>
          <a:noFill/>
        </p:spPr>
        <p:txBody>
          <a:bodyPr wrap="none" rtlCol="0">
            <a:spAutoFit/>
          </a:bodyPr>
          <a:lstStyle/>
          <a:p>
            <a:r>
              <a:rPr lang="fr-FR" dirty="0"/>
              <a:t>Individus influents:</a:t>
            </a:r>
          </a:p>
        </p:txBody>
      </p:sp>
      <p:pic>
        <p:nvPicPr>
          <p:cNvPr id="6" name="Image 5">
            <a:extLst>
              <a:ext uri="{FF2B5EF4-FFF2-40B4-BE49-F238E27FC236}">
                <a16:creationId xmlns:a16="http://schemas.microsoft.com/office/drawing/2014/main" id="{ED2F7D1A-20E5-D84D-A2FC-FB1B321766DE}"/>
              </a:ext>
            </a:extLst>
          </p:cNvPr>
          <p:cNvPicPr>
            <a:picLocks noChangeAspect="1"/>
          </p:cNvPicPr>
          <p:nvPr/>
        </p:nvPicPr>
        <p:blipFill>
          <a:blip r:embed="rId3"/>
          <a:stretch>
            <a:fillRect/>
          </a:stretch>
        </p:blipFill>
        <p:spPr>
          <a:xfrm>
            <a:off x="2220968" y="2324547"/>
            <a:ext cx="6213682" cy="2619897"/>
          </a:xfrm>
          <a:prstGeom prst="rect">
            <a:avLst/>
          </a:prstGeom>
        </p:spPr>
      </p:pic>
    </p:spTree>
    <p:extLst>
      <p:ext uri="{BB962C8B-B14F-4D97-AF65-F5344CB8AC3E}">
        <p14:creationId xmlns:p14="http://schemas.microsoft.com/office/powerpoint/2010/main" val="50303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D76E3-6EE3-F04A-B008-3E9CF8835BDE}"/>
              </a:ext>
            </a:extLst>
          </p:cNvPr>
          <p:cNvSpPr>
            <a:spLocks noGrp="1"/>
          </p:cNvSpPr>
          <p:nvPr>
            <p:ph type="title"/>
          </p:nvPr>
        </p:nvSpPr>
        <p:spPr/>
        <p:txBody>
          <a:bodyPr/>
          <a:lstStyle/>
          <a:p>
            <a:r>
              <a:rPr lang="fr-FR" b="1" dirty="0"/>
              <a:t>Individus atypique et influents</a:t>
            </a:r>
          </a:p>
        </p:txBody>
      </p:sp>
      <p:sp>
        <p:nvSpPr>
          <p:cNvPr id="3" name="Espace réservé du contenu 2">
            <a:extLst>
              <a:ext uri="{FF2B5EF4-FFF2-40B4-BE49-F238E27FC236}">
                <a16:creationId xmlns:a16="http://schemas.microsoft.com/office/drawing/2014/main" id="{5EC9EAA7-5548-EC43-BE15-090FD4C3F854}"/>
              </a:ext>
            </a:extLst>
          </p:cNvPr>
          <p:cNvSpPr>
            <a:spLocks noGrp="1"/>
          </p:cNvSpPr>
          <p:nvPr>
            <p:ph idx="1"/>
          </p:nvPr>
        </p:nvSpPr>
        <p:spPr>
          <a:xfrm>
            <a:off x="1126508" y="5553037"/>
            <a:ext cx="7641020" cy="1065027"/>
          </a:xfrm>
        </p:spPr>
        <p:txBody>
          <a:bodyPr>
            <a:normAutofit/>
          </a:bodyPr>
          <a:lstStyle/>
          <a:p>
            <a:r>
              <a:rPr lang="fr-FR" dirty="0"/>
              <a:t>Il y a au final 10 individus à la fois influents et atypiques. On supprime les individus influents et on relance la régression linéaire</a:t>
            </a:r>
            <a:endParaRPr lang="fr-FR" dirty="0">
              <a:solidFill>
                <a:schemeClr val="tx1"/>
              </a:solidFill>
            </a:endParaRPr>
          </a:p>
        </p:txBody>
      </p:sp>
      <p:sp>
        <p:nvSpPr>
          <p:cNvPr id="7" name="ZoneTexte 6">
            <a:extLst>
              <a:ext uri="{FF2B5EF4-FFF2-40B4-BE49-F238E27FC236}">
                <a16:creationId xmlns:a16="http://schemas.microsoft.com/office/drawing/2014/main" id="{6E8CF188-B5B9-A946-A85E-5279C7633947}"/>
              </a:ext>
            </a:extLst>
          </p:cNvPr>
          <p:cNvSpPr txBox="1"/>
          <p:nvPr/>
        </p:nvSpPr>
        <p:spPr>
          <a:xfrm>
            <a:off x="217445" y="1955216"/>
            <a:ext cx="1896673" cy="369332"/>
          </a:xfrm>
          <a:prstGeom prst="rect">
            <a:avLst/>
          </a:prstGeom>
          <a:noFill/>
        </p:spPr>
        <p:txBody>
          <a:bodyPr wrap="none" rtlCol="0">
            <a:spAutoFit/>
          </a:bodyPr>
          <a:lstStyle/>
          <a:p>
            <a:r>
              <a:rPr lang="fr-FR" dirty="0"/>
              <a:t>Individus influents:</a:t>
            </a:r>
          </a:p>
        </p:txBody>
      </p:sp>
      <p:pic>
        <p:nvPicPr>
          <p:cNvPr id="5" name="Image 4">
            <a:extLst>
              <a:ext uri="{FF2B5EF4-FFF2-40B4-BE49-F238E27FC236}">
                <a16:creationId xmlns:a16="http://schemas.microsoft.com/office/drawing/2014/main" id="{1E781518-2A96-204F-9E2E-2366EA0F0654}"/>
              </a:ext>
            </a:extLst>
          </p:cNvPr>
          <p:cNvPicPr>
            <a:picLocks noChangeAspect="1"/>
          </p:cNvPicPr>
          <p:nvPr/>
        </p:nvPicPr>
        <p:blipFill>
          <a:blip r:embed="rId3"/>
          <a:stretch>
            <a:fillRect/>
          </a:stretch>
        </p:blipFill>
        <p:spPr>
          <a:xfrm>
            <a:off x="1886318" y="2403437"/>
            <a:ext cx="6121400" cy="3149600"/>
          </a:xfrm>
          <a:prstGeom prst="rect">
            <a:avLst/>
          </a:prstGeom>
        </p:spPr>
      </p:pic>
    </p:spTree>
    <p:extLst>
      <p:ext uri="{BB962C8B-B14F-4D97-AF65-F5344CB8AC3E}">
        <p14:creationId xmlns:p14="http://schemas.microsoft.com/office/powerpoint/2010/main" val="10644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D76E3-6EE3-F04A-B008-3E9CF8835BDE}"/>
              </a:ext>
            </a:extLst>
          </p:cNvPr>
          <p:cNvSpPr>
            <a:spLocks noGrp="1"/>
          </p:cNvSpPr>
          <p:nvPr>
            <p:ph type="title"/>
          </p:nvPr>
        </p:nvSpPr>
        <p:spPr/>
        <p:txBody>
          <a:bodyPr/>
          <a:lstStyle/>
          <a:p>
            <a:r>
              <a:rPr lang="fr-FR" dirty="0"/>
              <a:t>Nettoyage</a:t>
            </a:r>
          </a:p>
        </p:txBody>
      </p:sp>
      <p:sp>
        <p:nvSpPr>
          <p:cNvPr id="3" name="Espace réservé du contenu 2">
            <a:extLst>
              <a:ext uri="{FF2B5EF4-FFF2-40B4-BE49-F238E27FC236}">
                <a16:creationId xmlns:a16="http://schemas.microsoft.com/office/drawing/2014/main" id="{5EC9EAA7-5548-EC43-BE15-090FD4C3F854}"/>
              </a:ext>
            </a:extLst>
          </p:cNvPr>
          <p:cNvSpPr>
            <a:spLocks noGrp="1"/>
          </p:cNvSpPr>
          <p:nvPr>
            <p:ph idx="1"/>
          </p:nvPr>
        </p:nvSpPr>
        <p:spPr>
          <a:xfrm>
            <a:off x="7567448" y="2896217"/>
            <a:ext cx="3959275" cy="2317932"/>
          </a:xfrm>
        </p:spPr>
        <p:txBody>
          <a:bodyPr>
            <a:normAutofit/>
          </a:bodyPr>
          <a:lstStyle/>
          <a:p>
            <a:r>
              <a:rPr lang="fr-FR" dirty="0"/>
              <a:t>R² ajusté satisfaisant</a:t>
            </a:r>
          </a:p>
          <a:p>
            <a:pPr marL="0" indent="0">
              <a:buNone/>
            </a:pPr>
            <a:r>
              <a:rPr lang="fr-FR" dirty="0"/>
              <a:t>(supérieur à 0,5)</a:t>
            </a:r>
          </a:p>
          <a:p>
            <a:pPr marL="0" indent="0">
              <a:buNone/>
            </a:pPr>
            <a:endParaRPr lang="fr-FR" dirty="0"/>
          </a:p>
          <a:p>
            <a:r>
              <a:rPr lang="fr-FR" dirty="0"/>
              <a:t>On garde les individus influents et atypiques </a:t>
            </a:r>
          </a:p>
          <a:p>
            <a:pPr marL="0" indent="0">
              <a:buNone/>
            </a:pPr>
            <a:endParaRPr lang="fr-FR" sz="2400" dirty="0"/>
          </a:p>
        </p:txBody>
      </p:sp>
      <p:sp>
        <p:nvSpPr>
          <p:cNvPr id="7" name="ZoneTexte 6">
            <a:extLst>
              <a:ext uri="{FF2B5EF4-FFF2-40B4-BE49-F238E27FC236}">
                <a16:creationId xmlns:a16="http://schemas.microsoft.com/office/drawing/2014/main" id="{6E8CF188-B5B9-A946-A85E-5279C7633947}"/>
              </a:ext>
            </a:extLst>
          </p:cNvPr>
          <p:cNvSpPr txBox="1"/>
          <p:nvPr/>
        </p:nvSpPr>
        <p:spPr>
          <a:xfrm>
            <a:off x="217445" y="1955216"/>
            <a:ext cx="2361544" cy="369332"/>
          </a:xfrm>
          <a:prstGeom prst="rect">
            <a:avLst/>
          </a:prstGeom>
          <a:noFill/>
        </p:spPr>
        <p:txBody>
          <a:bodyPr wrap="none" rtlCol="0">
            <a:spAutoFit/>
          </a:bodyPr>
          <a:lstStyle/>
          <a:p>
            <a:r>
              <a:rPr lang="fr-FR" dirty="0"/>
              <a:t>Vérification du modèle:</a:t>
            </a:r>
          </a:p>
        </p:txBody>
      </p:sp>
      <p:pic>
        <p:nvPicPr>
          <p:cNvPr id="9" name="Image 8">
            <a:extLst>
              <a:ext uri="{FF2B5EF4-FFF2-40B4-BE49-F238E27FC236}">
                <a16:creationId xmlns:a16="http://schemas.microsoft.com/office/drawing/2014/main" id="{4E211F5A-B342-7242-9AA7-4E458967CF40}"/>
              </a:ext>
            </a:extLst>
          </p:cNvPr>
          <p:cNvPicPr>
            <a:picLocks noChangeAspect="1"/>
          </p:cNvPicPr>
          <p:nvPr/>
        </p:nvPicPr>
        <p:blipFill>
          <a:blip r:embed="rId3"/>
          <a:stretch>
            <a:fillRect/>
          </a:stretch>
        </p:blipFill>
        <p:spPr>
          <a:xfrm>
            <a:off x="217445" y="2497292"/>
            <a:ext cx="6625820" cy="4218818"/>
          </a:xfrm>
          <a:prstGeom prst="rect">
            <a:avLst/>
          </a:prstGeom>
        </p:spPr>
      </p:pic>
    </p:spTree>
    <p:extLst>
      <p:ext uri="{BB962C8B-B14F-4D97-AF65-F5344CB8AC3E}">
        <p14:creationId xmlns:p14="http://schemas.microsoft.com/office/powerpoint/2010/main" val="4163887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D76E3-6EE3-F04A-B008-3E9CF8835BDE}"/>
              </a:ext>
            </a:extLst>
          </p:cNvPr>
          <p:cNvSpPr>
            <a:spLocks noGrp="1"/>
          </p:cNvSpPr>
          <p:nvPr>
            <p:ph type="title"/>
          </p:nvPr>
        </p:nvSpPr>
        <p:spPr/>
        <p:txBody>
          <a:bodyPr/>
          <a:lstStyle/>
          <a:p>
            <a:r>
              <a:rPr lang="fr-FR" dirty="0"/>
              <a:t>Nettoyage</a:t>
            </a:r>
          </a:p>
        </p:txBody>
      </p:sp>
      <p:sp>
        <p:nvSpPr>
          <p:cNvPr id="3" name="Espace réservé du contenu 2">
            <a:extLst>
              <a:ext uri="{FF2B5EF4-FFF2-40B4-BE49-F238E27FC236}">
                <a16:creationId xmlns:a16="http://schemas.microsoft.com/office/drawing/2014/main" id="{5EC9EAA7-5548-EC43-BE15-090FD4C3F854}"/>
              </a:ext>
            </a:extLst>
          </p:cNvPr>
          <p:cNvSpPr>
            <a:spLocks noGrp="1"/>
          </p:cNvSpPr>
          <p:nvPr>
            <p:ph idx="1"/>
          </p:nvPr>
        </p:nvSpPr>
        <p:spPr>
          <a:xfrm>
            <a:off x="8637032" y="2266993"/>
            <a:ext cx="3331779" cy="3678303"/>
          </a:xfrm>
        </p:spPr>
        <p:txBody>
          <a:bodyPr>
            <a:normAutofit/>
          </a:bodyPr>
          <a:lstStyle/>
          <a:p>
            <a:r>
              <a:rPr lang="fr-FR" sz="2400" dirty="0"/>
              <a:t>Plus de valeurs manquantes</a:t>
            </a:r>
          </a:p>
          <a:p>
            <a:endParaRPr lang="fr-FR" sz="2400" dirty="0"/>
          </a:p>
          <a:p>
            <a:r>
              <a:rPr lang="fr-FR" sz="2400" dirty="0"/>
              <a:t>Très peu de changement pour </a:t>
            </a:r>
            <a:r>
              <a:rPr lang="fr-FR" sz="2400" dirty="0" err="1"/>
              <a:t>margin_low</a:t>
            </a:r>
            <a:endParaRPr lang="fr-FR" sz="2400" dirty="0"/>
          </a:p>
        </p:txBody>
      </p:sp>
      <p:pic>
        <p:nvPicPr>
          <p:cNvPr id="9" name="Image 8">
            <a:extLst>
              <a:ext uri="{FF2B5EF4-FFF2-40B4-BE49-F238E27FC236}">
                <a16:creationId xmlns:a16="http://schemas.microsoft.com/office/drawing/2014/main" id="{6D4947CC-7DB5-CC49-9394-4CB1B84C3252}"/>
              </a:ext>
            </a:extLst>
          </p:cNvPr>
          <p:cNvPicPr>
            <a:picLocks noChangeAspect="1"/>
          </p:cNvPicPr>
          <p:nvPr/>
        </p:nvPicPr>
        <p:blipFill>
          <a:blip r:embed="rId3"/>
          <a:stretch>
            <a:fillRect/>
          </a:stretch>
        </p:blipFill>
        <p:spPr>
          <a:xfrm>
            <a:off x="280429" y="2071612"/>
            <a:ext cx="8299361" cy="4468887"/>
          </a:xfrm>
          <a:prstGeom prst="rect">
            <a:avLst/>
          </a:prstGeom>
        </p:spPr>
      </p:pic>
    </p:spTree>
    <p:extLst>
      <p:ext uri="{BB962C8B-B14F-4D97-AF65-F5344CB8AC3E}">
        <p14:creationId xmlns:p14="http://schemas.microsoft.com/office/powerpoint/2010/main" val="2273045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A3D50F-91A4-6848-8BD6-C8561B407E06}"/>
              </a:ext>
            </a:extLst>
          </p:cNvPr>
          <p:cNvSpPr>
            <a:spLocks noGrp="1"/>
          </p:cNvSpPr>
          <p:nvPr>
            <p:ph type="title"/>
          </p:nvPr>
        </p:nvSpPr>
        <p:spPr/>
        <p:txBody>
          <a:bodyPr/>
          <a:lstStyle/>
          <a:p>
            <a:r>
              <a:rPr lang="fr-FR" dirty="0"/>
              <a:t>Analyse Uni-varié /bi-varié</a:t>
            </a:r>
          </a:p>
        </p:txBody>
      </p:sp>
      <p:pic>
        <p:nvPicPr>
          <p:cNvPr id="7" name="Espace réservé du contenu 6">
            <a:extLst>
              <a:ext uri="{FF2B5EF4-FFF2-40B4-BE49-F238E27FC236}">
                <a16:creationId xmlns:a16="http://schemas.microsoft.com/office/drawing/2014/main" id="{D0405C43-1197-1640-BEC0-5127A8503AD8}"/>
              </a:ext>
            </a:extLst>
          </p:cNvPr>
          <p:cNvPicPr>
            <a:picLocks noGrp="1" noChangeAspect="1"/>
          </p:cNvPicPr>
          <p:nvPr>
            <p:ph sz="half" idx="1"/>
          </p:nvPr>
        </p:nvPicPr>
        <p:blipFill>
          <a:blip r:embed="rId3"/>
          <a:stretch>
            <a:fillRect/>
          </a:stretch>
        </p:blipFill>
        <p:spPr>
          <a:xfrm>
            <a:off x="581192" y="2228003"/>
            <a:ext cx="6588628" cy="4018065"/>
          </a:xfrm>
        </p:spPr>
      </p:pic>
      <p:sp>
        <p:nvSpPr>
          <p:cNvPr id="4" name="Espace réservé du contenu 3">
            <a:extLst>
              <a:ext uri="{FF2B5EF4-FFF2-40B4-BE49-F238E27FC236}">
                <a16:creationId xmlns:a16="http://schemas.microsoft.com/office/drawing/2014/main" id="{D22AC6A4-5BBD-8A43-B8A5-F5B76D4E1950}"/>
              </a:ext>
            </a:extLst>
          </p:cNvPr>
          <p:cNvSpPr>
            <a:spLocks noGrp="1"/>
          </p:cNvSpPr>
          <p:nvPr>
            <p:ph sz="half" idx="2"/>
          </p:nvPr>
        </p:nvSpPr>
        <p:spPr>
          <a:xfrm>
            <a:off x="8155459" y="2420511"/>
            <a:ext cx="2961079" cy="3633047"/>
          </a:xfrm>
        </p:spPr>
        <p:txBody>
          <a:bodyPr>
            <a:normAutofit/>
          </a:bodyPr>
          <a:lstStyle/>
          <a:p>
            <a:r>
              <a:rPr lang="fr-FR" sz="2400" dirty="0"/>
              <a:t>1500 billets </a:t>
            </a:r>
          </a:p>
          <a:p>
            <a:endParaRPr lang="fr-FR" sz="2400" dirty="0"/>
          </a:p>
          <a:p>
            <a:r>
              <a:rPr lang="fr-FR" sz="2400" dirty="0"/>
              <a:t>1000 billets vrais </a:t>
            </a:r>
          </a:p>
          <a:p>
            <a:endParaRPr lang="fr-FR" sz="2400" dirty="0"/>
          </a:p>
          <a:p>
            <a:r>
              <a:rPr lang="fr-FR" sz="2400" dirty="0"/>
              <a:t>500 billets faux</a:t>
            </a:r>
          </a:p>
          <a:p>
            <a:endParaRPr lang="fr-FR" dirty="0"/>
          </a:p>
        </p:txBody>
      </p:sp>
    </p:spTree>
    <p:extLst>
      <p:ext uri="{BB962C8B-B14F-4D97-AF65-F5344CB8AC3E}">
        <p14:creationId xmlns:p14="http://schemas.microsoft.com/office/powerpoint/2010/main" val="3409075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8D1821-E279-3840-87F6-45850295240A}"/>
              </a:ext>
            </a:extLst>
          </p:cNvPr>
          <p:cNvSpPr>
            <a:spLocks noGrp="1"/>
          </p:cNvSpPr>
          <p:nvPr>
            <p:ph type="title"/>
          </p:nvPr>
        </p:nvSpPr>
        <p:spPr/>
        <p:txBody>
          <a:bodyPr/>
          <a:lstStyle/>
          <a:p>
            <a:r>
              <a:rPr lang="fr-FR" dirty="0"/>
              <a:t>Analyse Uni-varié /bi-varié</a:t>
            </a:r>
          </a:p>
        </p:txBody>
      </p:sp>
      <p:pic>
        <p:nvPicPr>
          <p:cNvPr id="8" name="Espace réservé du contenu 7">
            <a:extLst>
              <a:ext uri="{FF2B5EF4-FFF2-40B4-BE49-F238E27FC236}">
                <a16:creationId xmlns:a16="http://schemas.microsoft.com/office/drawing/2014/main" id="{609D0E60-3A4E-384B-8AD0-55F728F07489}"/>
              </a:ext>
            </a:extLst>
          </p:cNvPr>
          <p:cNvPicPr>
            <a:picLocks noGrp="1" noChangeAspect="1"/>
          </p:cNvPicPr>
          <p:nvPr>
            <p:ph sz="half" idx="1"/>
          </p:nvPr>
        </p:nvPicPr>
        <p:blipFill>
          <a:blip r:embed="rId3"/>
          <a:stretch>
            <a:fillRect/>
          </a:stretch>
        </p:blipFill>
        <p:spPr>
          <a:xfrm>
            <a:off x="271935" y="2546350"/>
            <a:ext cx="5379850" cy="3581992"/>
          </a:xfrm>
        </p:spPr>
      </p:pic>
      <p:pic>
        <p:nvPicPr>
          <p:cNvPr id="10" name="Espace réservé du contenu 9">
            <a:extLst>
              <a:ext uri="{FF2B5EF4-FFF2-40B4-BE49-F238E27FC236}">
                <a16:creationId xmlns:a16="http://schemas.microsoft.com/office/drawing/2014/main" id="{AB051E73-3B2E-0549-A8D5-E7FF3D47B5D5}"/>
              </a:ext>
            </a:extLst>
          </p:cNvPr>
          <p:cNvPicPr>
            <a:picLocks noGrp="1" noChangeAspect="1"/>
          </p:cNvPicPr>
          <p:nvPr>
            <p:ph sz="half" idx="2"/>
          </p:nvPr>
        </p:nvPicPr>
        <p:blipFill>
          <a:blip r:embed="rId4"/>
          <a:stretch>
            <a:fillRect/>
          </a:stretch>
        </p:blipFill>
        <p:spPr>
          <a:xfrm>
            <a:off x="6329812" y="2477206"/>
            <a:ext cx="5483247" cy="3720279"/>
          </a:xfrm>
        </p:spPr>
      </p:pic>
      <p:sp>
        <p:nvSpPr>
          <p:cNvPr id="12" name="ZoneTexte 11">
            <a:extLst>
              <a:ext uri="{FF2B5EF4-FFF2-40B4-BE49-F238E27FC236}">
                <a16:creationId xmlns:a16="http://schemas.microsoft.com/office/drawing/2014/main" id="{4E931CA0-C191-4142-86CD-2526F8A4503B}"/>
              </a:ext>
            </a:extLst>
          </p:cNvPr>
          <p:cNvSpPr txBox="1"/>
          <p:nvPr/>
        </p:nvSpPr>
        <p:spPr>
          <a:xfrm>
            <a:off x="1290088" y="2223184"/>
            <a:ext cx="3343544" cy="646331"/>
          </a:xfrm>
          <a:prstGeom prst="rect">
            <a:avLst/>
          </a:prstGeom>
          <a:noFill/>
        </p:spPr>
        <p:txBody>
          <a:bodyPr wrap="none" rtlCol="0">
            <a:spAutoFit/>
          </a:bodyPr>
          <a:lstStyle/>
          <a:p>
            <a:r>
              <a:rPr lang="fr-FR" dirty="0"/>
              <a:t>Diagonale selon le type des billets</a:t>
            </a:r>
          </a:p>
          <a:p>
            <a:endParaRPr lang="fr-FR" dirty="0"/>
          </a:p>
        </p:txBody>
      </p:sp>
      <p:sp>
        <p:nvSpPr>
          <p:cNvPr id="13" name="ZoneTexte 12">
            <a:extLst>
              <a:ext uri="{FF2B5EF4-FFF2-40B4-BE49-F238E27FC236}">
                <a16:creationId xmlns:a16="http://schemas.microsoft.com/office/drawing/2014/main" id="{D5A1424E-6317-2D4E-AA89-0A142D12C2D0}"/>
              </a:ext>
            </a:extLst>
          </p:cNvPr>
          <p:cNvSpPr txBox="1"/>
          <p:nvPr/>
        </p:nvSpPr>
        <p:spPr>
          <a:xfrm>
            <a:off x="7454862" y="2223183"/>
            <a:ext cx="3902030" cy="646331"/>
          </a:xfrm>
          <a:prstGeom prst="rect">
            <a:avLst/>
          </a:prstGeom>
          <a:noFill/>
        </p:spPr>
        <p:txBody>
          <a:bodyPr wrap="none" rtlCol="0">
            <a:spAutoFit/>
          </a:bodyPr>
          <a:lstStyle/>
          <a:p>
            <a:r>
              <a:rPr lang="fr-FR" dirty="0"/>
              <a:t>Hauteur gauche selon le type des billets</a:t>
            </a:r>
          </a:p>
          <a:p>
            <a:endParaRPr lang="fr-FR" dirty="0"/>
          </a:p>
        </p:txBody>
      </p:sp>
    </p:spTree>
    <p:extLst>
      <p:ext uri="{BB962C8B-B14F-4D97-AF65-F5344CB8AC3E}">
        <p14:creationId xmlns:p14="http://schemas.microsoft.com/office/powerpoint/2010/main" val="3533520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C6FC3F-3A79-DE4A-A385-C055EED39D11}"/>
              </a:ext>
            </a:extLst>
          </p:cNvPr>
          <p:cNvSpPr>
            <a:spLocks noGrp="1"/>
          </p:cNvSpPr>
          <p:nvPr>
            <p:ph type="title"/>
          </p:nvPr>
        </p:nvSpPr>
        <p:spPr/>
        <p:txBody>
          <a:bodyPr/>
          <a:lstStyle/>
          <a:p>
            <a:r>
              <a:rPr lang="fr-FR" dirty="0"/>
              <a:t>Analyse Uni-varié /bi-varié</a:t>
            </a:r>
          </a:p>
        </p:txBody>
      </p:sp>
      <p:pic>
        <p:nvPicPr>
          <p:cNvPr id="8" name="Espace réservé du contenu 7">
            <a:extLst>
              <a:ext uri="{FF2B5EF4-FFF2-40B4-BE49-F238E27FC236}">
                <a16:creationId xmlns:a16="http://schemas.microsoft.com/office/drawing/2014/main" id="{85752159-4795-CC45-99D6-CF7C21FB7512}"/>
              </a:ext>
            </a:extLst>
          </p:cNvPr>
          <p:cNvPicPr>
            <a:picLocks noGrp="1" noChangeAspect="1"/>
          </p:cNvPicPr>
          <p:nvPr>
            <p:ph sz="half" idx="1"/>
          </p:nvPr>
        </p:nvPicPr>
        <p:blipFill>
          <a:blip r:embed="rId3"/>
          <a:stretch>
            <a:fillRect/>
          </a:stretch>
        </p:blipFill>
        <p:spPr>
          <a:xfrm>
            <a:off x="300236" y="2495296"/>
            <a:ext cx="5703348" cy="3633046"/>
          </a:xfrm>
        </p:spPr>
      </p:pic>
      <p:pic>
        <p:nvPicPr>
          <p:cNvPr id="10" name="Espace réservé du contenu 9">
            <a:extLst>
              <a:ext uri="{FF2B5EF4-FFF2-40B4-BE49-F238E27FC236}">
                <a16:creationId xmlns:a16="http://schemas.microsoft.com/office/drawing/2014/main" id="{969876D7-DEC6-4F42-AB58-4C1CAFED414A}"/>
              </a:ext>
            </a:extLst>
          </p:cNvPr>
          <p:cNvPicPr>
            <a:picLocks noGrp="1" noChangeAspect="1"/>
          </p:cNvPicPr>
          <p:nvPr>
            <p:ph sz="half" idx="2"/>
          </p:nvPr>
        </p:nvPicPr>
        <p:blipFill>
          <a:blip r:embed="rId4"/>
          <a:stretch>
            <a:fillRect/>
          </a:stretch>
        </p:blipFill>
        <p:spPr>
          <a:xfrm>
            <a:off x="6188418" y="2477628"/>
            <a:ext cx="5607391" cy="3650714"/>
          </a:xfrm>
        </p:spPr>
      </p:pic>
      <p:sp>
        <p:nvSpPr>
          <p:cNvPr id="11" name="ZoneTexte 10">
            <a:extLst>
              <a:ext uri="{FF2B5EF4-FFF2-40B4-BE49-F238E27FC236}">
                <a16:creationId xmlns:a16="http://schemas.microsoft.com/office/drawing/2014/main" id="{E0FEF3A6-8C3E-FD49-BB7D-4A886130C823}"/>
              </a:ext>
            </a:extLst>
          </p:cNvPr>
          <p:cNvSpPr txBox="1"/>
          <p:nvPr/>
        </p:nvSpPr>
        <p:spPr>
          <a:xfrm>
            <a:off x="1433384" y="2172130"/>
            <a:ext cx="3743974" cy="646331"/>
          </a:xfrm>
          <a:prstGeom prst="rect">
            <a:avLst/>
          </a:prstGeom>
          <a:noFill/>
        </p:spPr>
        <p:txBody>
          <a:bodyPr wrap="none" rtlCol="0">
            <a:spAutoFit/>
          </a:bodyPr>
          <a:lstStyle/>
          <a:p>
            <a:r>
              <a:rPr lang="fr-FR" dirty="0"/>
              <a:t>Hauteur droite selon le type de billets</a:t>
            </a:r>
          </a:p>
          <a:p>
            <a:endParaRPr lang="fr-FR" dirty="0"/>
          </a:p>
        </p:txBody>
      </p:sp>
      <p:sp>
        <p:nvSpPr>
          <p:cNvPr id="12" name="ZoneTexte 11">
            <a:extLst>
              <a:ext uri="{FF2B5EF4-FFF2-40B4-BE49-F238E27FC236}">
                <a16:creationId xmlns:a16="http://schemas.microsoft.com/office/drawing/2014/main" id="{B33C3367-2730-304E-81C2-E37BE8FD9B24}"/>
              </a:ext>
            </a:extLst>
          </p:cNvPr>
          <p:cNvSpPr txBox="1"/>
          <p:nvPr/>
        </p:nvSpPr>
        <p:spPr>
          <a:xfrm>
            <a:off x="7327556" y="2172130"/>
            <a:ext cx="3565400" cy="646331"/>
          </a:xfrm>
          <a:prstGeom prst="rect">
            <a:avLst/>
          </a:prstGeom>
          <a:noFill/>
        </p:spPr>
        <p:txBody>
          <a:bodyPr wrap="none" rtlCol="0">
            <a:spAutoFit/>
          </a:bodyPr>
          <a:lstStyle/>
          <a:p>
            <a:r>
              <a:rPr lang="fr-FR" dirty="0"/>
              <a:t>Marge basse selon le type des billets</a:t>
            </a:r>
          </a:p>
          <a:p>
            <a:endParaRPr lang="fr-FR" dirty="0"/>
          </a:p>
        </p:txBody>
      </p:sp>
    </p:spTree>
    <p:extLst>
      <p:ext uri="{BB962C8B-B14F-4D97-AF65-F5344CB8AC3E}">
        <p14:creationId xmlns:p14="http://schemas.microsoft.com/office/powerpoint/2010/main" val="3761978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09A70C-430C-A646-96FB-5C30575D6D76}"/>
              </a:ext>
            </a:extLst>
          </p:cNvPr>
          <p:cNvSpPr>
            <a:spLocks noGrp="1"/>
          </p:cNvSpPr>
          <p:nvPr>
            <p:ph type="title"/>
          </p:nvPr>
        </p:nvSpPr>
        <p:spPr/>
        <p:txBody>
          <a:bodyPr/>
          <a:lstStyle/>
          <a:p>
            <a:r>
              <a:rPr lang="fr-FR" dirty="0"/>
              <a:t>Analyse Uni-varié /bi-varié</a:t>
            </a:r>
          </a:p>
        </p:txBody>
      </p:sp>
      <p:pic>
        <p:nvPicPr>
          <p:cNvPr id="8" name="Espace réservé du contenu 7">
            <a:extLst>
              <a:ext uri="{FF2B5EF4-FFF2-40B4-BE49-F238E27FC236}">
                <a16:creationId xmlns:a16="http://schemas.microsoft.com/office/drawing/2014/main" id="{3C299F57-62D5-4A49-A5CF-1F9F33521E69}"/>
              </a:ext>
            </a:extLst>
          </p:cNvPr>
          <p:cNvPicPr>
            <a:picLocks noGrp="1" noChangeAspect="1"/>
          </p:cNvPicPr>
          <p:nvPr>
            <p:ph sz="half" idx="1"/>
          </p:nvPr>
        </p:nvPicPr>
        <p:blipFill>
          <a:blip r:embed="rId3"/>
          <a:stretch>
            <a:fillRect/>
          </a:stretch>
        </p:blipFill>
        <p:spPr>
          <a:xfrm>
            <a:off x="330840" y="2495295"/>
            <a:ext cx="5429897" cy="3633047"/>
          </a:xfrm>
        </p:spPr>
      </p:pic>
      <p:pic>
        <p:nvPicPr>
          <p:cNvPr id="10" name="Espace réservé du contenu 9">
            <a:extLst>
              <a:ext uri="{FF2B5EF4-FFF2-40B4-BE49-F238E27FC236}">
                <a16:creationId xmlns:a16="http://schemas.microsoft.com/office/drawing/2014/main" id="{BEC4759E-D008-904D-A9D0-6981573A3620}"/>
              </a:ext>
            </a:extLst>
          </p:cNvPr>
          <p:cNvPicPr>
            <a:picLocks noGrp="1" noChangeAspect="1"/>
          </p:cNvPicPr>
          <p:nvPr>
            <p:ph sz="half" idx="2"/>
          </p:nvPr>
        </p:nvPicPr>
        <p:blipFill>
          <a:blip r:embed="rId4"/>
          <a:stretch>
            <a:fillRect/>
          </a:stretch>
        </p:blipFill>
        <p:spPr>
          <a:xfrm>
            <a:off x="6054078" y="2495296"/>
            <a:ext cx="5396532" cy="3633046"/>
          </a:xfrm>
        </p:spPr>
      </p:pic>
      <p:sp>
        <p:nvSpPr>
          <p:cNvPr id="11" name="ZoneTexte 10">
            <a:extLst>
              <a:ext uri="{FF2B5EF4-FFF2-40B4-BE49-F238E27FC236}">
                <a16:creationId xmlns:a16="http://schemas.microsoft.com/office/drawing/2014/main" id="{C423016B-8923-334A-A469-3B489D4743D7}"/>
              </a:ext>
            </a:extLst>
          </p:cNvPr>
          <p:cNvSpPr txBox="1"/>
          <p:nvPr/>
        </p:nvSpPr>
        <p:spPr>
          <a:xfrm>
            <a:off x="1544595" y="2172129"/>
            <a:ext cx="3493264" cy="646331"/>
          </a:xfrm>
          <a:prstGeom prst="rect">
            <a:avLst/>
          </a:prstGeom>
          <a:noFill/>
        </p:spPr>
        <p:txBody>
          <a:bodyPr wrap="none" rtlCol="0">
            <a:spAutoFit/>
          </a:bodyPr>
          <a:lstStyle/>
          <a:p>
            <a:r>
              <a:rPr lang="fr-FR" dirty="0"/>
              <a:t>Marge haute selon le type de billets</a:t>
            </a:r>
          </a:p>
          <a:p>
            <a:endParaRPr lang="fr-FR" dirty="0"/>
          </a:p>
        </p:txBody>
      </p:sp>
      <p:sp>
        <p:nvSpPr>
          <p:cNvPr id="12" name="ZoneTexte 11">
            <a:extLst>
              <a:ext uri="{FF2B5EF4-FFF2-40B4-BE49-F238E27FC236}">
                <a16:creationId xmlns:a16="http://schemas.microsoft.com/office/drawing/2014/main" id="{7DBB83C0-96CD-1244-9B98-73C57A725F60}"/>
              </a:ext>
            </a:extLst>
          </p:cNvPr>
          <p:cNvSpPr txBox="1"/>
          <p:nvPr/>
        </p:nvSpPr>
        <p:spPr>
          <a:xfrm>
            <a:off x="7336883" y="2172129"/>
            <a:ext cx="3310522" cy="646331"/>
          </a:xfrm>
          <a:prstGeom prst="rect">
            <a:avLst/>
          </a:prstGeom>
          <a:noFill/>
        </p:spPr>
        <p:txBody>
          <a:bodyPr wrap="none" rtlCol="0">
            <a:spAutoFit/>
          </a:bodyPr>
          <a:lstStyle/>
          <a:p>
            <a:r>
              <a:rPr lang="fr-FR" dirty="0"/>
              <a:t>Longueur selon le type des billets</a:t>
            </a:r>
          </a:p>
          <a:p>
            <a:endParaRPr lang="fr-FR" dirty="0"/>
          </a:p>
        </p:txBody>
      </p:sp>
    </p:spTree>
    <p:extLst>
      <p:ext uri="{BB962C8B-B14F-4D97-AF65-F5344CB8AC3E}">
        <p14:creationId xmlns:p14="http://schemas.microsoft.com/office/powerpoint/2010/main" val="3594870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696B2A-7464-6C4B-A6F2-B3C5A0ABB814}"/>
              </a:ext>
            </a:extLst>
          </p:cNvPr>
          <p:cNvSpPr>
            <a:spLocks noGrp="1"/>
          </p:cNvSpPr>
          <p:nvPr>
            <p:ph type="title"/>
          </p:nvPr>
        </p:nvSpPr>
        <p:spPr/>
        <p:txBody>
          <a:bodyPr/>
          <a:lstStyle/>
          <a:p>
            <a:r>
              <a:rPr lang="fr-FR" dirty="0"/>
              <a:t>Analyse Uni-varié /bi-varié</a:t>
            </a:r>
          </a:p>
        </p:txBody>
      </p:sp>
      <p:sp>
        <p:nvSpPr>
          <p:cNvPr id="20" name="Espace réservé du contenu 3">
            <a:extLst>
              <a:ext uri="{FF2B5EF4-FFF2-40B4-BE49-F238E27FC236}">
                <a16:creationId xmlns:a16="http://schemas.microsoft.com/office/drawing/2014/main" id="{E0E75F30-572E-8E44-A33D-AB76D2E8E8A1}"/>
              </a:ext>
            </a:extLst>
          </p:cNvPr>
          <p:cNvSpPr>
            <a:spLocks noGrp="1"/>
          </p:cNvSpPr>
          <p:nvPr>
            <p:ph sz="half" idx="2"/>
          </p:nvPr>
        </p:nvSpPr>
        <p:spPr>
          <a:xfrm>
            <a:off x="7902075" y="3387713"/>
            <a:ext cx="2961079" cy="1961091"/>
          </a:xfrm>
        </p:spPr>
        <p:txBody>
          <a:bodyPr>
            <a:normAutofit/>
          </a:bodyPr>
          <a:lstStyle/>
          <a:p>
            <a:r>
              <a:rPr lang="fr-FR" dirty="0" err="1"/>
              <a:t>Lenght</a:t>
            </a:r>
            <a:endParaRPr lang="fr-FR" dirty="0"/>
          </a:p>
          <a:p>
            <a:pPr marL="0" indent="0">
              <a:buNone/>
            </a:pPr>
            <a:endParaRPr lang="fr-FR" dirty="0"/>
          </a:p>
          <a:p>
            <a:r>
              <a:rPr lang="fr-FR" dirty="0" err="1"/>
              <a:t>Margin_low</a:t>
            </a:r>
            <a:endParaRPr lang="fr-FR" dirty="0"/>
          </a:p>
          <a:p>
            <a:endParaRPr lang="fr-FR" dirty="0"/>
          </a:p>
        </p:txBody>
      </p:sp>
      <p:pic>
        <p:nvPicPr>
          <p:cNvPr id="7" name="Espace réservé du contenu 6">
            <a:extLst>
              <a:ext uri="{FF2B5EF4-FFF2-40B4-BE49-F238E27FC236}">
                <a16:creationId xmlns:a16="http://schemas.microsoft.com/office/drawing/2014/main" id="{AD8ADC4F-3313-3B4B-8A9B-1D29024729CC}"/>
              </a:ext>
            </a:extLst>
          </p:cNvPr>
          <p:cNvPicPr>
            <a:picLocks noGrp="1" noChangeAspect="1"/>
          </p:cNvPicPr>
          <p:nvPr>
            <p:ph sz="half" idx="1"/>
          </p:nvPr>
        </p:nvPicPr>
        <p:blipFill>
          <a:blip r:embed="rId3"/>
          <a:stretch>
            <a:fillRect/>
          </a:stretch>
        </p:blipFill>
        <p:spPr>
          <a:xfrm>
            <a:off x="444999" y="1878519"/>
            <a:ext cx="6165866" cy="4979481"/>
          </a:xfrm>
        </p:spPr>
      </p:pic>
    </p:spTree>
    <p:extLst>
      <p:ext uri="{BB962C8B-B14F-4D97-AF65-F5344CB8AC3E}">
        <p14:creationId xmlns:p14="http://schemas.microsoft.com/office/powerpoint/2010/main" val="3890363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D76E3-6EE3-F04A-B008-3E9CF8835BDE}"/>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5EC9EAA7-5548-EC43-BE15-090FD4C3F854}"/>
              </a:ext>
            </a:extLst>
          </p:cNvPr>
          <p:cNvSpPr>
            <a:spLocks noGrp="1"/>
          </p:cNvSpPr>
          <p:nvPr>
            <p:ph idx="1"/>
          </p:nvPr>
        </p:nvSpPr>
        <p:spPr/>
        <p:txBody>
          <a:bodyPr>
            <a:normAutofit/>
          </a:bodyPr>
          <a:lstStyle/>
          <a:p>
            <a:r>
              <a:rPr lang="fr-FR" sz="2400" dirty="0"/>
              <a:t>Exploration et nettoyage du jeu de données</a:t>
            </a:r>
          </a:p>
          <a:p>
            <a:endParaRPr lang="fr-FR" sz="2400" dirty="0"/>
          </a:p>
          <a:p>
            <a:r>
              <a:rPr lang="fr-FR" sz="2400" dirty="0"/>
              <a:t>Analyse uni-varié et bi-varié</a:t>
            </a:r>
          </a:p>
          <a:p>
            <a:endParaRPr lang="fr-FR" sz="2400" dirty="0"/>
          </a:p>
          <a:p>
            <a:r>
              <a:rPr lang="fr-FR" sz="2400" dirty="0"/>
              <a:t>Analyse ACP/ K-</a:t>
            </a:r>
            <a:r>
              <a:rPr lang="fr-FR" sz="2400" dirty="0" err="1"/>
              <a:t>mean</a:t>
            </a:r>
            <a:endParaRPr lang="fr-FR" sz="2400" dirty="0"/>
          </a:p>
          <a:p>
            <a:endParaRPr lang="fr-FR" sz="2400" dirty="0"/>
          </a:p>
          <a:p>
            <a:r>
              <a:rPr lang="fr-FR" sz="2400" dirty="0"/>
              <a:t>Programme</a:t>
            </a:r>
          </a:p>
        </p:txBody>
      </p:sp>
    </p:spTree>
    <p:extLst>
      <p:ext uri="{BB962C8B-B14F-4D97-AF65-F5344CB8AC3E}">
        <p14:creationId xmlns:p14="http://schemas.microsoft.com/office/powerpoint/2010/main" val="1377143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696B2A-7464-6C4B-A6F2-B3C5A0ABB814}"/>
              </a:ext>
            </a:extLst>
          </p:cNvPr>
          <p:cNvSpPr>
            <a:spLocks noGrp="1"/>
          </p:cNvSpPr>
          <p:nvPr>
            <p:ph type="title"/>
          </p:nvPr>
        </p:nvSpPr>
        <p:spPr/>
        <p:txBody>
          <a:bodyPr/>
          <a:lstStyle/>
          <a:p>
            <a:r>
              <a:rPr lang="fr-FR" dirty="0"/>
              <a:t>Matrices de corrélation</a:t>
            </a:r>
          </a:p>
        </p:txBody>
      </p:sp>
      <p:pic>
        <p:nvPicPr>
          <p:cNvPr id="6" name="Espace réservé du contenu 5">
            <a:extLst>
              <a:ext uri="{FF2B5EF4-FFF2-40B4-BE49-F238E27FC236}">
                <a16:creationId xmlns:a16="http://schemas.microsoft.com/office/drawing/2014/main" id="{56263F3D-F0CA-464C-BA09-D0FF0C9AD6CC}"/>
              </a:ext>
            </a:extLst>
          </p:cNvPr>
          <p:cNvPicPr>
            <a:picLocks noGrp="1" noChangeAspect="1"/>
          </p:cNvPicPr>
          <p:nvPr>
            <p:ph sz="half" idx="1"/>
          </p:nvPr>
        </p:nvPicPr>
        <p:blipFill>
          <a:blip r:embed="rId3"/>
          <a:stretch>
            <a:fillRect/>
          </a:stretch>
        </p:blipFill>
        <p:spPr>
          <a:xfrm>
            <a:off x="291445" y="1952228"/>
            <a:ext cx="5721514" cy="4819275"/>
          </a:xfrm>
        </p:spPr>
      </p:pic>
      <p:sp>
        <p:nvSpPr>
          <p:cNvPr id="9" name="Cadre 8">
            <a:extLst>
              <a:ext uri="{FF2B5EF4-FFF2-40B4-BE49-F238E27FC236}">
                <a16:creationId xmlns:a16="http://schemas.microsoft.com/office/drawing/2014/main" id="{1D234B9A-146E-CA4F-BCD8-0C4BFF4D76DB}"/>
              </a:ext>
            </a:extLst>
          </p:cNvPr>
          <p:cNvSpPr/>
          <p:nvPr/>
        </p:nvSpPr>
        <p:spPr>
          <a:xfrm>
            <a:off x="1087830" y="5314847"/>
            <a:ext cx="629872" cy="544135"/>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Cadre 12">
            <a:extLst>
              <a:ext uri="{FF2B5EF4-FFF2-40B4-BE49-F238E27FC236}">
                <a16:creationId xmlns:a16="http://schemas.microsoft.com/office/drawing/2014/main" id="{99F1A5A9-8904-5340-B6AC-1FEE06E74B8D}"/>
              </a:ext>
            </a:extLst>
          </p:cNvPr>
          <p:cNvSpPr/>
          <p:nvPr/>
        </p:nvSpPr>
        <p:spPr>
          <a:xfrm>
            <a:off x="1087830" y="4281631"/>
            <a:ext cx="629872" cy="544135"/>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Espace réservé du contenu 3">
            <a:extLst>
              <a:ext uri="{FF2B5EF4-FFF2-40B4-BE49-F238E27FC236}">
                <a16:creationId xmlns:a16="http://schemas.microsoft.com/office/drawing/2014/main" id="{E0E75F30-572E-8E44-A33D-AB76D2E8E8A1}"/>
              </a:ext>
            </a:extLst>
          </p:cNvPr>
          <p:cNvSpPr>
            <a:spLocks noGrp="1"/>
          </p:cNvSpPr>
          <p:nvPr>
            <p:ph sz="half" idx="2"/>
          </p:nvPr>
        </p:nvSpPr>
        <p:spPr>
          <a:xfrm>
            <a:off x="7891565" y="3005959"/>
            <a:ext cx="2961079" cy="2528650"/>
          </a:xfrm>
        </p:spPr>
        <p:txBody>
          <a:bodyPr>
            <a:normAutofit/>
          </a:bodyPr>
          <a:lstStyle/>
          <a:p>
            <a:r>
              <a:rPr lang="fr-FR" dirty="0"/>
              <a:t>Corrélation positive avec la longueur</a:t>
            </a:r>
          </a:p>
          <a:p>
            <a:endParaRPr lang="fr-FR" dirty="0"/>
          </a:p>
          <a:p>
            <a:r>
              <a:rPr lang="fr-FR" dirty="0"/>
              <a:t>Corrélation négative avec la marge du bas</a:t>
            </a:r>
          </a:p>
          <a:p>
            <a:endParaRPr lang="fr-FR" sz="2400" dirty="0"/>
          </a:p>
        </p:txBody>
      </p:sp>
    </p:spTree>
    <p:extLst>
      <p:ext uri="{BB962C8B-B14F-4D97-AF65-F5344CB8AC3E}">
        <p14:creationId xmlns:p14="http://schemas.microsoft.com/office/powerpoint/2010/main" val="299872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929EF3-0262-F844-AFB1-43288D2287FC}"/>
              </a:ext>
            </a:extLst>
          </p:cNvPr>
          <p:cNvSpPr>
            <a:spLocks noGrp="1"/>
          </p:cNvSpPr>
          <p:nvPr>
            <p:ph type="title"/>
          </p:nvPr>
        </p:nvSpPr>
        <p:spPr/>
        <p:txBody>
          <a:bodyPr/>
          <a:lstStyle/>
          <a:p>
            <a:r>
              <a:rPr lang="fr-FR" dirty="0"/>
              <a:t>Régression 	Logistique</a:t>
            </a:r>
          </a:p>
        </p:txBody>
      </p:sp>
      <p:sp>
        <p:nvSpPr>
          <p:cNvPr id="3" name="Espace réservé du contenu 2">
            <a:extLst>
              <a:ext uri="{FF2B5EF4-FFF2-40B4-BE49-F238E27FC236}">
                <a16:creationId xmlns:a16="http://schemas.microsoft.com/office/drawing/2014/main" id="{A9AD6B2D-B9B2-384E-9817-53A1995EA421}"/>
              </a:ext>
            </a:extLst>
          </p:cNvPr>
          <p:cNvSpPr>
            <a:spLocks noGrp="1"/>
          </p:cNvSpPr>
          <p:nvPr>
            <p:ph idx="1"/>
          </p:nvPr>
        </p:nvSpPr>
        <p:spPr>
          <a:xfrm>
            <a:off x="7994821" y="2180496"/>
            <a:ext cx="3615985" cy="3775461"/>
          </a:xfrm>
        </p:spPr>
        <p:txBody>
          <a:bodyPr>
            <a:noAutofit/>
          </a:bodyPr>
          <a:lstStyle/>
          <a:p>
            <a:r>
              <a:rPr lang="fr-FR" sz="2400" dirty="0"/>
              <a:t>Problème binaire  :  billets faux / billets vrai</a:t>
            </a:r>
          </a:p>
        </p:txBody>
      </p:sp>
      <p:pic>
        <p:nvPicPr>
          <p:cNvPr id="6" name="Image 5">
            <a:extLst>
              <a:ext uri="{FF2B5EF4-FFF2-40B4-BE49-F238E27FC236}">
                <a16:creationId xmlns:a16="http://schemas.microsoft.com/office/drawing/2014/main" id="{6B3DEEF2-5C8E-4A45-A8FF-3376DF07C2F5}"/>
              </a:ext>
            </a:extLst>
          </p:cNvPr>
          <p:cNvPicPr>
            <a:picLocks noChangeAspect="1"/>
          </p:cNvPicPr>
          <p:nvPr/>
        </p:nvPicPr>
        <p:blipFill>
          <a:blip r:embed="rId3"/>
          <a:stretch>
            <a:fillRect/>
          </a:stretch>
        </p:blipFill>
        <p:spPr>
          <a:xfrm>
            <a:off x="357076" y="1915781"/>
            <a:ext cx="6950552" cy="4670371"/>
          </a:xfrm>
          <a:prstGeom prst="rect">
            <a:avLst/>
          </a:prstGeom>
        </p:spPr>
      </p:pic>
    </p:spTree>
    <p:extLst>
      <p:ext uri="{BB962C8B-B14F-4D97-AF65-F5344CB8AC3E}">
        <p14:creationId xmlns:p14="http://schemas.microsoft.com/office/powerpoint/2010/main" val="1717986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929EF3-0262-F844-AFB1-43288D2287FC}"/>
              </a:ext>
            </a:extLst>
          </p:cNvPr>
          <p:cNvSpPr>
            <a:spLocks noGrp="1"/>
          </p:cNvSpPr>
          <p:nvPr>
            <p:ph type="title"/>
          </p:nvPr>
        </p:nvSpPr>
        <p:spPr/>
        <p:txBody>
          <a:bodyPr/>
          <a:lstStyle/>
          <a:p>
            <a:r>
              <a:rPr lang="fr-FR" dirty="0"/>
              <a:t>Régression 	Logistique</a:t>
            </a:r>
          </a:p>
        </p:txBody>
      </p:sp>
      <p:sp>
        <p:nvSpPr>
          <p:cNvPr id="3" name="Espace réservé du contenu 2">
            <a:extLst>
              <a:ext uri="{FF2B5EF4-FFF2-40B4-BE49-F238E27FC236}">
                <a16:creationId xmlns:a16="http://schemas.microsoft.com/office/drawing/2014/main" id="{A9AD6B2D-B9B2-384E-9817-53A1995EA421}"/>
              </a:ext>
            </a:extLst>
          </p:cNvPr>
          <p:cNvSpPr>
            <a:spLocks noGrp="1"/>
          </p:cNvSpPr>
          <p:nvPr>
            <p:ph idx="1"/>
          </p:nvPr>
        </p:nvSpPr>
        <p:spPr>
          <a:xfrm>
            <a:off x="7994821" y="2180496"/>
            <a:ext cx="3615985" cy="3775461"/>
          </a:xfrm>
        </p:spPr>
        <p:txBody>
          <a:bodyPr>
            <a:noAutofit/>
          </a:bodyPr>
          <a:lstStyle/>
          <a:p>
            <a:r>
              <a:rPr lang="fr-FR" sz="2400" dirty="0">
                <a:solidFill>
                  <a:schemeClr val="tx1"/>
                </a:solidFill>
              </a:rPr>
              <a:t>Le pseudo R² est très proche de 1</a:t>
            </a:r>
            <a:endParaRPr lang="fr-FR" sz="2400" dirty="0"/>
          </a:p>
        </p:txBody>
      </p:sp>
      <p:pic>
        <p:nvPicPr>
          <p:cNvPr id="5" name="Image 4">
            <a:extLst>
              <a:ext uri="{FF2B5EF4-FFF2-40B4-BE49-F238E27FC236}">
                <a16:creationId xmlns:a16="http://schemas.microsoft.com/office/drawing/2014/main" id="{AB715479-7629-544D-84EA-792CC8CAC38B}"/>
              </a:ext>
            </a:extLst>
          </p:cNvPr>
          <p:cNvPicPr>
            <a:picLocks noChangeAspect="1"/>
          </p:cNvPicPr>
          <p:nvPr/>
        </p:nvPicPr>
        <p:blipFill>
          <a:blip r:embed="rId3"/>
          <a:stretch>
            <a:fillRect/>
          </a:stretch>
        </p:blipFill>
        <p:spPr>
          <a:xfrm>
            <a:off x="411548" y="1873937"/>
            <a:ext cx="7340600" cy="4889500"/>
          </a:xfrm>
          <a:prstGeom prst="rect">
            <a:avLst/>
          </a:prstGeom>
        </p:spPr>
      </p:pic>
    </p:spTree>
    <p:extLst>
      <p:ext uri="{BB962C8B-B14F-4D97-AF65-F5344CB8AC3E}">
        <p14:creationId xmlns:p14="http://schemas.microsoft.com/office/powerpoint/2010/main" val="3322506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3CB64-696E-6D40-AD42-7152FB9AEAEF}"/>
              </a:ext>
            </a:extLst>
          </p:cNvPr>
          <p:cNvSpPr>
            <a:spLocks noGrp="1"/>
          </p:cNvSpPr>
          <p:nvPr>
            <p:ph type="title"/>
          </p:nvPr>
        </p:nvSpPr>
        <p:spPr/>
        <p:txBody>
          <a:bodyPr/>
          <a:lstStyle/>
          <a:p>
            <a:r>
              <a:rPr lang="fr-FR" dirty="0"/>
              <a:t>évaluation du modèle</a:t>
            </a:r>
          </a:p>
        </p:txBody>
      </p:sp>
      <p:pic>
        <p:nvPicPr>
          <p:cNvPr id="9" name="Espace réservé du contenu 8">
            <a:extLst>
              <a:ext uri="{FF2B5EF4-FFF2-40B4-BE49-F238E27FC236}">
                <a16:creationId xmlns:a16="http://schemas.microsoft.com/office/drawing/2014/main" id="{81D9127E-A833-794B-AD72-BC87C8F87C65}"/>
              </a:ext>
            </a:extLst>
          </p:cNvPr>
          <p:cNvPicPr>
            <a:picLocks noGrp="1" noChangeAspect="1"/>
          </p:cNvPicPr>
          <p:nvPr>
            <p:ph sz="half" idx="1"/>
          </p:nvPr>
        </p:nvPicPr>
        <p:blipFill>
          <a:blip r:embed="rId3"/>
          <a:stretch>
            <a:fillRect/>
          </a:stretch>
        </p:blipFill>
        <p:spPr>
          <a:xfrm>
            <a:off x="212292" y="2336301"/>
            <a:ext cx="5791292" cy="3901079"/>
          </a:xfrm>
        </p:spPr>
      </p:pic>
      <p:sp>
        <p:nvSpPr>
          <p:cNvPr id="7" name="Flèche vers la droite 6">
            <a:extLst>
              <a:ext uri="{FF2B5EF4-FFF2-40B4-BE49-F238E27FC236}">
                <a16:creationId xmlns:a16="http://schemas.microsoft.com/office/drawing/2014/main" id="{580C3F53-2FDC-B449-A5E4-184EF806AC41}"/>
              </a:ext>
            </a:extLst>
          </p:cNvPr>
          <p:cNvSpPr/>
          <p:nvPr/>
        </p:nvSpPr>
        <p:spPr>
          <a:xfrm>
            <a:off x="6490462" y="380220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02B9BB2B-4601-3449-B39E-4360B33BABF6}"/>
              </a:ext>
            </a:extLst>
          </p:cNvPr>
          <p:cNvPicPr>
            <a:picLocks noChangeAspect="1"/>
          </p:cNvPicPr>
          <p:nvPr/>
        </p:nvPicPr>
        <p:blipFill>
          <a:blip r:embed="rId4"/>
          <a:stretch>
            <a:fillRect/>
          </a:stretch>
        </p:blipFill>
        <p:spPr>
          <a:xfrm>
            <a:off x="7632185" y="3538395"/>
            <a:ext cx="3978624" cy="1097096"/>
          </a:xfrm>
          <a:prstGeom prst="rect">
            <a:avLst/>
          </a:prstGeom>
        </p:spPr>
      </p:pic>
    </p:spTree>
    <p:extLst>
      <p:ext uri="{BB962C8B-B14F-4D97-AF65-F5344CB8AC3E}">
        <p14:creationId xmlns:p14="http://schemas.microsoft.com/office/powerpoint/2010/main" val="732137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3CB64-696E-6D40-AD42-7152FB9AEAEF}"/>
              </a:ext>
            </a:extLst>
          </p:cNvPr>
          <p:cNvSpPr>
            <a:spLocks noGrp="1"/>
          </p:cNvSpPr>
          <p:nvPr>
            <p:ph type="title"/>
          </p:nvPr>
        </p:nvSpPr>
        <p:spPr/>
        <p:txBody>
          <a:bodyPr/>
          <a:lstStyle/>
          <a:p>
            <a:r>
              <a:rPr lang="fr-FR" dirty="0"/>
              <a:t>évaluation du modèle</a:t>
            </a:r>
          </a:p>
        </p:txBody>
      </p:sp>
      <p:sp>
        <p:nvSpPr>
          <p:cNvPr id="7" name="Flèche vers la droite 6">
            <a:extLst>
              <a:ext uri="{FF2B5EF4-FFF2-40B4-BE49-F238E27FC236}">
                <a16:creationId xmlns:a16="http://schemas.microsoft.com/office/drawing/2014/main" id="{580C3F53-2FDC-B449-A5E4-184EF806AC41}"/>
              </a:ext>
            </a:extLst>
          </p:cNvPr>
          <p:cNvSpPr/>
          <p:nvPr/>
        </p:nvSpPr>
        <p:spPr>
          <a:xfrm>
            <a:off x="6490462" y="380220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Espace réservé du contenu 5">
            <a:extLst>
              <a:ext uri="{FF2B5EF4-FFF2-40B4-BE49-F238E27FC236}">
                <a16:creationId xmlns:a16="http://schemas.microsoft.com/office/drawing/2014/main" id="{E5CB9F15-C8F9-3849-84F3-67CA4365AF3B}"/>
              </a:ext>
            </a:extLst>
          </p:cNvPr>
          <p:cNvPicPr>
            <a:picLocks noGrp="1" noChangeAspect="1"/>
          </p:cNvPicPr>
          <p:nvPr>
            <p:ph sz="half" idx="1"/>
          </p:nvPr>
        </p:nvPicPr>
        <p:blipFill>
          <a:blip r:embed="rId3"/>
          <a:stretch>
            <a:fillRect/>
          </a:stretch>
        </p:blipFill>
        <p:spPr>
          <a:xfrm>
            <a:off x="581025" y="2348774"/>
            <a:ext cx="5422900" cy="3390764"/>
          </a:xfrm>
        </p:spPr>
      </p:pic>
      <p:sp>
        <p:nvSpPr>
          <p:cNvPr id="8" name="ZoneTexte 7">
            <a:extLst>
              <a:ext uri="{FF2B5EF4-FFF2-40B4-BE49-F238E27FC236}">
                <a16:creationId xmlns:a16="http://schemas.microsoft.com/office/drawing/2014/main" id="{8D985828-96F6-1B44-ACB1-27A578DB2D46}"/>
              </a:ext>
            </a:extLst>
          </p:cNvPr>
          <p:cNvSpPr txBox="1"/>
          <p:nvPr/>
        </p:nvSpPr>
        <p:spPr>
          <a:xfrm>
            <a:off x="8135007" y="3862735"/>
            <a:ext cx="2545890" cy="369332"/>
          </a:xfrm>
          <a:prstGeom prst="rect">
            <a:avLst/>
          </a:prstGeom>
          <a:noFill/>
        </p:spPr>
        <p:txBody>
          <a:bodyPr wrap="none" rtlCol="0">
            <a:spAutoFit/>
          </a:bodyPr>
          <a:lstStyle/>
          <a:p>
            <a:r>
              <a:rPr lang="fr-FR" dirty="0"/>
              <a:t>Modèle quasiment parfait</a:t>
            </a:r>
          </a:p>
        </p:txBody>
      </p:sp>
    </p:spTree>
    <p:extLst>
      <p:ext uri="{BB962C8B-B14F-4D97-AF65-F5344CB8AC3E}">
        <p14:creationId xmlns:p14="http://schemas.microsoft.com/office/powerpoint/2010/main" val="3321177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3CB64-696E-6D40-AD42-7152FB9AEAEF}"/>
              </a:ext>
            </a:extLst>
          </p:cNvPr>
          <p:cNvSpPr>
            <a:spLocks noGrp="1"/>
          </p:cNvSpPr>
          <p:nvPr>
            <p:ph type="title"/>
          </p:nvPr>
        </p:nvSpPr>
        <p:spPr/>
        <p:txBody>
          <a:bodyPr/>
          <a:lstStyle/>
          <a:p>
            <a:r>
              <a:rPr lang="fr-FR" b="1" dirty="0"/>
              <a:t>Application du modèle aux données test</a:t>
            </a:r>
          </a:p>
        </p:txBody>
      </p:sp>
      <p:sp>
        <p:nvSpPr>
          <p:cNvPr id="7" name="Flèche vers la droite 6">
            <a:extLst>
              <a:ext uri="{FF2B5EF4-FFF2-40B4-BE49-F238E27FC236}">
                <a16:creationId xmlns:a16="http://schemas.microsoft.com/office/drawing/2014/main" id="{580C3F53-2FDC-B449-A5E4-184EF806AC41}"/>
              </a:ext>
            </a:extLst>
          </p:cNvPr>
          <p:cNvSpPr/>
          <p:nvPr/>
        </p:nvSpPr>
        <p:spPr>
          <a:xfrm>
            <a:off x="6393653" y="379813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Espace réservé du contenu 5">
            <a:extLst>
              <a:ext uri="{FF2B5EF4-FFF2-40B4-BE49-F238E27FC236}">
                <a16:creationId xmlns:a16="http://schemas.microsoft.com/office/drawing/2014/main" id="{A840236F-5971-7249-99B7-A31107715D8F}"/>
              </a:ext>
            </a:extLst>
          </p:cNvPr>
          <p:cNvPicPr>
            <a:picLocks noGrp="1" noChangeAspect="1"/>
          </p:cNvPicPr>
          <p:nvPr>
            <p:ph sz="half" idx="1"/>
          </p:nvPr>
        </p:nvPicPr>
        <p:blipFill>
          <a:blip r:embed="rId3"/>
          <a:stretch>
            <a:fillRect/>
          </a:stretch>
        </p:blipFill>
        <p:spPr>
          <a:xfrm>
            <a:off x="581191" y="3141207"/>
            <a:ext cx="5579558" cy="1798487"/>
          </a:xfrm>
        </p:spPr>
      </p:pic>
      <p:pic>
        <p:nvPicPr>
          <p:cNvPr id="10" name="Image 9">
            <a:extLst>
              <a:ext uri="{FF2B5EF4-FFF2-40B4-BE49-F238E27FC236}">
                <a16:creationId xmlns:a16="http://schemas.microsoft.com/office/drawing/2014/main" id="{9ABE0A4E-8433-174A-88EF-20534B47B057}"/>
              </a:ext>
            </a:extLst>
          </p:cNvPr>
          <p:cNvPicPr>
            <a:picLocks noChangeAspect="1"/>
          </p:cNvPicPr>
          <p:nvPr/>
        </p:nvPicPr>
        <p:blipFill>
          <a:blip r:embed="rId4"/>
          <a:stretch>
            <a:fillRect/>
          </a:stretch>
        </p:blipFill>
        <p:spPr>
          <a:xfrm>
            <a:off x="7604966" y="3055791"/>
            <a:ext cx="4587034" cy="1731704"/>
          </a:xfrm>
          <a:prstGeom prst="rect">
            <a:avLst/>
          </a:prstGeom>
        </p:spPr>
      </p:pic>
    </p:spTree>
    <p:extLst>
      <p:ext uri="{BB962C8B-B14F-4D97-AF65-F5344CB8AC3E}">
        <p14:creationId xmlns:p14="http://schemas.microsoft.com/office/powerpoint/2010/main" val="4165772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D4B59D-117D-E24A-9F77-2EE6213E1C9E}"/>
              </a:ext>
            </a:extLst>
          </p:cNvPr>
          <p:cNvSpPr>
            <a:spLocks noGrp="1"/>
          </p:cNvSpPr>
          <p:nvPr>
            <p:ph type="title"/>
          </p:nvPr>
        </p:nvSpPr>
        <p:spPr/>
        <p:txBody>
          <a:bodyPr/>
          <a:lstStyle/>
          <a:p>
            <a:r>
              <a:rPr lang="fr-FR" dirty="0"/>
              <a:t>k-</a:t>
            </a:r>
            <a:r>
              <a:rPr lang="fr-FR" dirty="0" err="1"/>
              <a:t>means</a:t>
            </a:r>
            <a:endParaRPr lang="fr-FR" dirty="0"/>
          </a:p>
        </p:txBody>
      </p:sp>
      <p:pic>
        <p:nvPicPr>
          <p:cNvPr id="7" name="Espace réservé du contenu 6">
            <a:extLst>
              <a:ext uri="{FF2B5EF4-FFF2-40B4-BE49-F238E27FC236}">
                <a16:creationId xmlns:a16="http://schemas.microsoft.com/office/drawing/2014/main" id="{FB5B0378-2F66-3A45-A432-93F65A04B8AA}"/>
              </a:ext>
            </a:extLst>
          </p:cNvPr>
          <p:cNvPicPr>
            <a:picLocks noGrp="1" noChangeAspect="1"/>
          </p:cNvPicPr>
          <p:nvPr>
            <p:ph sz="half" idx="1"/>
          </p:nvPr>
        </p:nvPicPr>
        <p:blipFill>
          <a:blip r:embed="rId3"/>
          <a:stretch>
            <a:fillRect/>
          </a:stretch>
        </p:blipFill>
        <p:spPr>
          <a:xfrm>
            <a:off x="0" y="2448913"/>
            <a:ext cx="6572491" cy="3649859"/>
          </a:xfrm>
        </p:spPr>
      </p:pic>
      <p:pic>
        <p:nvPicPr>
          <p:cNvPr id="10" name="Espace réservé du contenu 9">
            <a:extLst>
              <a:ext uri="{FF2B5EF4-FFF2-40B4-BE49-F238E27FC236}">
                <a16:creationId xmlns:a16="http://schemas.microsoft.com/office/drawing/2014/main" id="{057CC35B-22D1-5242-A72D-9BDCB2693449}"/>
              </a:ext>
            </a:extLst>
          </p:cNvPr>
          <p:cNvPicPr>
            <a:picLocks noGrp="1" noChangeAspect="1"/>
          </p:cNvPicPr>
          <p:nvPr>
            <p:ph sz="half" idx="2"/>
          </p:nvPr>
        </p:nvPicPr>
        <p:blipFill>
          <a:blip r:embed="rId4"/>
          <a:stretch>
            <a:fillRect/>
          </a:stretch>
        </p:blipFill>
        <p:spPr>
          <a:xfrm>
            <a:off x="8689809" y="3565846"/>
            <a:ext cx="2921000" cy="1104900"/>
          </a:xfrm>
        </p:spPr>
      </p:pic>
      <p:sp>
        <p:nvSpPr>
          <p:cNvPr id="11" name="Flèche vers la droite 10">
            <a:extLst>
              <a:ext uri="{FF2B5EF4-FFF2-40B4-BE49-F238E27FC236}">
                <a16:creationId xmlns:a16="http://schemas.microsoft.com/office/drawing/2014/main" id="{BE5A294D-CA96-F544-82A1-4516F2CAA973}"/>
              </a:ext>
            </a:extLst>
          </p:cNvPr>
          <p:cNvSpPr/>
          <p:nvPr/>
        </p:nvSpPr>
        <p:spPr>
          <a:xfrm>
            <a:off x="6455437" y="38759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07269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F484CA-638F-DB49-ADDE-A17D7D18ABCA}"/>
              </a:ext>
            </a:extLst>
          </p:cNvPr>
          <p:cNvSpPr>
            <a:spLocks noGrp="1"/>
          </p:cNvSpPr>
          <p:nvPr>
            <p:ph type="title"/>
          </p:nvPr>
        </p:nvSpPr>
        <p:spPr/>
        <p:txBody>
          <a:bodyPr/>
          <a:lstStyle/>
          <a:p>
            <a:r>
              <a:rPr lang="fr-FR" dirty="0"/>
              <a:t>k-</a:t>
            </a:r>
            <a:r>
              <a:rPr lang="fr-FR" dirty="0" err="1"/>
              <a:t>means</a:t>
            </a:r>
            <a:endParaRPr lang="fr-FR" dirty="0"/>
          </a:p>
        </p:txBody>
      </p:sp>
      <p:graphicFrame>
        <p:nvGraphicFramePr>
          <p:cNvPr id="5" name="Tableau 5">
            <a:extLst>
              <a:ext uri="{FF2B5EF4-FFF2-40B4-BE49-F238E27FC236}">
                <a16:creationId xmlns:a16="http://schemas.microsoft.com/office/drawing/2014/main" id="{9A6C50DE-AB72-274F-B750-B5D1E5FB2B90}"/>
              </a:ext>
            </a:extLst>
          </p:cNvPr>
          <p:cNvGraphicFramePr>
            <a:graphicFrameLocks noGrp="1"/>
          </p:cNvGraphicFramePr>
          <p:nvPr>
            <p:ph sz="half" idx="1"/>
            <p:extLst>
              <p:ext uri="{D42A27DB-BD31-4B8C-83A1-F6EECF244321}">
                <p14:modId xmlns:p14="http://schemas.microsoft.com/office/powerpoint/2010/main" val="1825537892"/>
              </p:ext>
            </p:extLst>
          </p:nvPr>
        </p:nvGraphicFramePr>
        <p:xfrm>
          <a:off x="908572" y="3488266"/>
          <a:ext cx="5422899" cy="1112520"/>
        </p:xfrm>
        <a:graphic>
          <a:graphicData uri="http://schemas.openxmlformats.org/drawingml/2006/table">
            <a:tbl>
              <a:tblPr firstRow="1" bandRow="1">
                <a:tableStyleId>{5C22544A-7EE6-4342-B048-85BDC9FD1C3A}</a:tableStyleId>
              </a:tblPr>
              <a:tblGrid>
                <a:gridCol w="1807633">
                  <a:extLst>
                    <a:ext uri="{9D8B030D-6E8A-4147-A177-3AD203B41FA5}">
                      <a16:colId xmlns:a16="http://schemas.microsoft.com/office/drawing/2014/main" val="900358952"/>
                    </a:ext>
                  </a:extLst>
                </a:gridCol>
                <a:gridCol w="1807633">
                  <a:extLst>
                    <a:ext uri="{9D8B030D-6E8A-4147-A177-3AD203B41FA5}">
                      <a16:colId xmlns:a16="http://schemas.microsoft.com/office/drawing/2014/main" val="2100802444"/>
                    </a:ext>
                  </a:extLst>
                </a:gridCol>
                <a:gridCol w="1807633">
                  <a:extLst>
                    <a:ext uri="{9D8B030D-6E8A-4147-A177-3AD203B41FA5}">
                      <a16:colId xmlns:a16="http://schemas.microsoft.com/office/drawing/2014/main" val="3601650932"/>
                    </a:ext>
                  </a:extLst>
                </a:gridCol>
              </a:tblGrid>
              <a:tr h="370840">
                <a:tc>
                  <a:txBody>
                    <a:bodyPr/>
                    <a:lstStyle/>
                    <a:p>
                      <a:endParaRPr lang="fr-FR"/>
                    </a:p>
                  </a:txBody>
                  <a:tcPr/>
                </a:tc>
                <a:tc>
                  <a:txBody>
                    <a:bodyPr/>
                    <a:lstStyle/>
                    <a:p>
                      <a:r>
                        <a:rPr lang="fr-FR" dirty="0"/>
                        <a:t>Faux</a:t>
                      </a:r>
                    </a:p>
                  </a:txBody>
                  <a:tcPr/>
                </a:tc>
                <a:tc>
                  <a:txBody>
                    <a:bodyPr/>
                    <a:lstStyle/>
                    <a:p>
                      <a:r>
                        <a:rPr lang="fr-FR" dirty="0"/>
                        <a:t> Vrai</a:t>
                      </a:r>
                    </a:p>
                  </a:txBody>
                  <a:tcPr/>
                </a:tc>
                <a:extLst>
                  <a:ext uri="{0D108BD9-81ED-4DB2-BD59-A6C34878D82A}">
                    <a16:rowId xmlns:a16="http://schemas.microsoft.com/office/drawing/2014/main" val="3061765437"/>
                  </a:ext>
                </a:extLst>
              </a:tr>
              <a:tr h="370840">
                <a:tc>
                  <a:txBody>
                    <a:bodyPr/>
                    <a:lstStyle/>
                    <a:p>
                      <a:r>
                        <a:rPr lang="fr-FR" dirty="0"/>
                        <a:t>Faux</a:t>
                      </a:r>
                    </a:p>
                  </a:txBody>
                  <a:tcPr/>
                </a:tc>
                <a:tc>
                  <a:txBody>
                    <a:bodyPr/>
                    <a:lstStyle/>
                    <a:p>
                      <a:r>
                        <a:rPr lang="fr-FR" dirty="0"/>
                        <a:t>481</a:t>
                      </a:r>
                    </a:p>
                  </a:txBody>
                  <a:tcPr/>
                </a:tc>
                <a:tc>
                  <a:txBody>
                    <a:bodyPr/>
                    <a:lstStyle/>
                    <a:p>
                      <a:r>
                        <a:rPr lang="fr-FR" dirty="0"/>
                        <a:t>2</a:t>
                      </a:r>
                    </a:p>
                  </a:txBody>
                  <a:tcPr/>
                </a:tc>
                <a:extLst>
                  <a:ext uri="{0D108BD9-81ED-4DB2-BD59-A6C34878D82A}">
                    <a16:rowId xmlns:a16="http://schemas.microsoft.com/office/drawing/2014/main" val="1728788693"/>
                  </a:ext>
                </a:extLst>
              </a:tr>
              <a:tr h="370840">
                <a:tc>
                  <a:txBody>
                    <a:bodyPr/>
                    <a:lstStyle/>
                    <a:p>
                      <a:r>
                        <a:rPr lang="fr-FR" dirty="0"/>
                        <a:t>Vrai</a:t>
                      </a:r>
                    </a:p>
                  </a:txBody>
                  <a:tcPr/>
                </a:tc>
                <a:tc>
                  <a:txBody>
                    <a:bodyPr/>
                    <a:lstStyle/>
                    <a:p>
                      <a:r>
                        <a:rPr lang="fr-FR" dirty="0"/>
                        <a:t>19</a:t>
                      </a:r>
                    </a:p>
                  </a:txBody>
                  <a:tcPr/>
                </a:tc>
                <a:tc>
                  <a:txBody>
                    <a:bodyPr/>
                    <a:lstStyle/>
                    <a:p>
                      <a:r>
                        <a:rPr lang="fr-FR" dirty="0"/>
                        <a:t>998</a:t>
                      </a:r>
                    </a:p>
                  </a:txBody>
                  <a:tcPr/>
                </a:tc>
                <a:extLst>
                  <a:ext uri="{0D108BD9-81ED-4DB2-BD59-A6C34878D82A}">
                    <a16:rowId xmlns:a16="http://schemas.microsoft.com/office/drawing/2014/main" val="315532742"/>
                  </a:ext>
                </a:extLst>
              </a:tr>
            </a:tbl>
          </a:graphicData>
        </a:graphic>
      </p:graphicFrame>
      <p:sp>
        <p:nvSpPr>
          <p:cNvPr id="4" name="Espace réservé du contenu 3">
            <a:extLst>
              <a:ext uri="{FF2B5EF4-FFF2-40B4-BE49-F238E27FC236}">
                <a16:creationId xmlns:a16="http://schemas.microsoft.com/office/drawing/2014/main" id="{7A1600D2-D44F-DE49-A6AF-5DDDF0F0211F}"/>
              </a:ext>
            </a:extLst>
          </p:cNvPr>
          <p:cNvSpPr>
            <a:spLocks noGrp="1"/>
          </p:cNvSpPr>
          <p:nvPr>
            <p:ph sz="half" idx="2"/>
          </p:nvPr>
        </p:nvSpPr>
        <p:spPr/>
        <p:txBody>
          <a:bodyPr>
            <a:normAutofit/>
          </a:bodyPr>
          <a:lstStyle/>
          <a:p>
            <a:pPr algn="ctr"/>
            <a:r>
              <a:rPr lang="fr-FR" sz="2400" dirty="0"/>
              <a:t>481 faux billet</a:t>
            </a:r>
          </a:p>
          <a:p>
            <a:pPr algn="ctr"/>
            <a:r>
              <a:rPr lang="fr-FR" sz="2400" dirty="0"/>
              <a:t>998 vrai billets</a:t>
            </a:r>
          </a:p>
          <a:p>
            <a:pPr algn="ctr"/>
            <a:r>
              <a:rPr lang="fr-FR" sz="2400" dirty="0"/>
              <a:t>19 vrai négatif</a:t>
            </a:r>
          </a:p>
          <a:p>
            <a:pPr algn="ctr"/>
            <a:r>
              <a:rPr lang="fr-FR" sz="2400" dirty="0"/>
              <a:t>2 faux positif</a:t>
            </a:r>
          </a:p>
        </p:txBody>
      </p:sp>
    </p:spTree>
    <p:extLst>
      <p:ext uri="{BB962C8B-B14F-4D97-AF65-F5344CB8AC3E}">
        <p14:creationId xmlns:p14="http://schemas.microsoft.com/office/powerpoint/2010/main" val="3136684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F484CA-638F-DB49-ADDE-A17D7D18ABCA}"/>
              </a:ext>
            </a:extLst>
          </p:cNvPr>
          <p:cNvSpPr>
            <a:spLocks noGrp="1"/>
          </p:cNvSpPr>
          <p:nvPr>
            <p:ph type="title"/>
          </p:nvPr>
        </p:nvSpPr>
        <p:spPr/>
        <p:txBody>
          <a:bodyPr/>
          <a:lstStyle/>
          <a:p>
            <a:r>
              <a:rPr lang="fr-FR" dirty="0"/>
              <a:t>Comparaison</a:t>
            </a:r>
          </a:p>
        </p:txBody>
      </p:sp>
      <p:pic>
        <p:nvPicPr>
          <p:cNvPr id="10" name="Espace réservé du contenu 9">
            <a:extLst>
              <a:ext uri="{FF2B5EF4-FFF2-40B4-BE49-F238E27FC236}">
                <a16:creationId xmlns:a16="http://schemas.microsoft.com/office/drawing/2014/main" id="{8F7EB530-218D-4F47-9E94-91E67246DCF6}"/>
              </a:ext>
            </a:extLst>
          </p:cNvPr>
          <p:cNvPicPr>
            <a:picLocks noGrp="1" noChangeAspect="1"/>
          </p:cNvPicPr>
          <p:nvPr>
            <p:ph sz="half" idx="1"/>
          </p:nvPr>
        </p:nvPicPr>
        <p:blipFill>
          <a:blip r:embed="rId3"/>
          <a:stretch>
            <a:fillRect/>
          </a:stretch>
        </p:blipFill>
        <p:spPr>
          <a:xfrm>
            <a:off x="882438" y="2227263"/>
            <a:ext cx="4820074" cy="3633787"/>
          </a:xfrm>
        </p:spPr>
      </p:pic>
      <p:pic>
        <p:nvPicPr>
          <p:cNvPr id="12" name="Espace réservé du contenu 11">
            <a:extLst>
              <a:ext uri="{FF2B5EF4-FFF2-40B4-BE49-F238E27FC236}">
                <a16:creationId xmlns:a16="http://schemas.microsoft.com/office/drawing/2014/main" id="{C855C907-E054-7347-8250-ED1145DB6C8D}"/>
              </a:ext>
            </a:extLst>
          </p:cNvPr>
          <p:cNvPicPr>
            <a:picLocks noGrp="1" noChangeAspect="1"/>
          </p:cNvPicPr>
          <p:nvPr>
            <p:ph sz="half" idx="2"/>
          </p:nvPr>
        </p:nvPicPr>
        <p:blipFill>
          <a:blip r:embed="rId4"/>
          <a:stretch>
            <a:fillRect/>
          </a:stretch>
        </p:blipFill>
        <p:spPr>
          <a:xfrm>
            <a:off x="6670493" y="2227263"/>
            <a:ext cx="4458064" cy="3633787"/>
          </a:xfrm>
        </p:spPr>
      </p:pic>
    </p:spTree>
    <p:extLst>
      <p:ext uri="{BB962C8B-B14F-4D97-AF65-F5344CB8AC3E}">
        <p14:creationId xmlns:p14="http://schemas.microsoft.com/office/powerpoint/2010/main" val="1983576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2F06CE-1B19-C144-BAC1-B2E12F7840F3}"/>
              </a:ext>
            </a:extLst>
          </p:cNvPr>
          <p:cNvSpPr>
            <a:spLocks noGrp="1"/>
          </p:cNvSpPr>
          <p:nvPr>
            <p:ph type="ctrTitle"/>
          </p:nvPr>
        </p:nvSpPr>
        <p:spPr/>
        <p:txBody>
          <a:bodyPr/>
          <a:lstStyle/>
          <a:p>
            <a:r>
              <a:rPr lang="fr-FR" dirty="0"/>
              <a:t>Test du PROGRAMME </a:t>
            </a:r>
          </a:p>
        </p:txBody>
      </p:sp>
    </p:spTree>
    <p:extLst>
      <p:ext uri="{BB962C8B-B14F-4D97-AF65-F5344CB8AC3E}">
        <p14:creationId xmlns:p14="http://schemas.microsoft.com/office/powerpoint/2010/main" val="195003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D76E3-6EE3-F04A-B008-3E9CF8835BDE}"/>
              </a:ext>
            </a:extLst>
          </p:cNvPr>
          <p:cNvSpPr>
            <a:spLocks noGrp="1"/>
          </p:cNvSpPr>
          <p:nvPr>
            <p:ph type="title"/>
          </p:nvPr>
        </p:nvSpPr>
        <p:spPr/>
        <p:txBody>
          <a:bodyPr/>
          <a:lstStyle/>
          <a:p>
            <a:r>
              <a:rPr lang="fr-FR" dirty="0"/>
              <a:t>Exploration</a:t>
            </a:r>
          </a:p>
        </p:txBody>
      </p:sp>
      <p:sp>
        <p:nvSpPr>
          <p:cNvPr id="3" name="Espace réservé du contenu 2">
            <a:extLst>
              <a:ext uri="{FF2B5EF4-FFF2-40B4-BE49-F238E27FC236}">
                <a16:creationId xmlns:a16="http://schemas.microsoft.com/office/drawing/2014/main" id="{5EC9EAA7-5548-EC43-BE15-090FD4C3F854}"/>
              </a:ext>
            </a:extLst>
          </p:cNvPr>
          <p:cNvSpPr>
            <a:spLocks noGrp="1"/>
          </p:cNvSpPr>
          <p:nvPr>
            <p:ph idx="1"/>
          </p:nvPr>
        </p:nvSpPr>
        <p:spPr>
          <a:xfrm>
            <a:off x="7562335" y="2180496"/>
            <a:ext cx="4048472" cy="3678303"/>
          </a:xfrm>
        </p:spPr>
        <p:txBody>
          <a:bodyPr>
            <a:normAutofit/>
          </a:bodyPr>
          <a:lstStyle/>
          <a:p>
            <a:r>
              <a:rPr lang="fr-FR" sz="2400" dirty="0"/>
              <a:t>6 dimensions en plus de la colonne cible</a:t>
            </a:r>
          </a:p>
          <a:p>
            <a:endParaRPr lang="fr-FR" sz="2400" dirty="0"/>
          </a:p>
          <a:p>
            <a:r>
              <a:rPr lang="fr-FR" sz="2400" dirty="0"/>
              <a:t>Données manquantes pour </a:t>
            </a:r>
            <a:r>
              <a:rPr lang="fr-FR" sz="2400" dirty="0" err="1"/>
              <a:t>Margin_low</a:t>
            </a:r>
            <a:endParaRPr lang="fr-FR" sz="2400" dirty="0"/>
          </a:p>
        </p:txBody>
      </p:sp>
      <p:pic>
        <p:nvPicPr>
          <p:cNvPr id="5" name="Image 4">
            <a:extLst>
              <a:ext uri="{FF2B5EF4-FFF2-40B4-BE49-F238E27FC236}">
                <a16:creationId xmlns:a16="http://schemas.microsoft.com/office/drawing/2014/main" id="{9B1BDBFC-BD27-1843-8063-FF05B15E2224}"/>
              </a:ext>
            </a:extLst>
          </p:cNvPr>
          <p:cNvPicPr>
            <a:picLocks noChangeAspect="1"/>
          </p:cNvPicPr>
          <p:nvPr/>
        </p:nvPicPr>
        <p:blipFill>
          <a:blip r:embed="rId3"/>
          <a:stretch>
            <a:fillRect/>
          </a:stretch>
        </p:blipFill>
        <p:spPr>
          <a:xfrm>
            <a:off x="387602" y="1942386"/>
            <a:ext cx="6013200" cy="2071083"/>
          </a:xfrm>
          <a:prstGeom prst="rect">
            <a:avLst/>
          </a:prstGeom>
        </p:spPr>
      </p:pic>
      <p:pic>
        <p:nvPicPr>
          <p:cNvPr id="7" name="Image 6">
            <a:extLst>
              <a:ext uri="{FF2B5EF4-FFF2-40B4-BE49-F238E27FC236}">
                <a16:creationId xmlns:a16="http://schemas.microsoft.com/office/drawing/2014/main" id="{6D6A8A04-916B-2B4A-9A58-CE6AD228789B}"/>
              </a:ext>
            </a:extLst>
          </p:cNvPr>
          <p:cNvPicPr>
            <a:picLocks noChangeAspect="1"/>
          </p:cNvPicPr>
          <p:nvPr/>
        </p:nvPicPr>
        <p:blipFill>
          <a:blip r:embed="rId4"/>
          <a:stretch>
            <a:fillRect/>
          </a:stretch>
        </p:blipFill>
        <p:spPr>
          <a:xfrm>
            <a:off x="387602" y="4013469"/>
            <a:ext cx="5387122" cy="2814168"/>
          </a:xfrm>
          <a:prstGeom prst="rect">
            <a:avLst/>
          </a:prstGeom>
        </p:spPr>
      </p:pic>
    </p:spTree>
    <p:extLst>
      <p:ext uri="{BB962C8B-B14F-4D97-AF65-F5344CB8AC3E}">
        <p14:creationId xmlns:p14="http://schemas.microsoft.com/office/powerpoint/2010/main" val="79273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D76E3-6EE3-F04A-B008-3E9CF8835BDE}"/>
              </a:ext>
            </a:extLst>
          </p:cNvPr>
          <p:cNvSpPr>
            <a:spLocks noGrp="1"/>
          </p:cNvSpPr>
          <p:nvPr>
            <p:ph type="title"/>
          </p:nvPr>
        </p:nvSpPr>
        <p:spPr/>
        <p:txBody>
          <a:bodyPr/>
          <a:lstStyle/>
          <a:p>
            <a:r>
              <a:rPr lang="fr-FR" dirty="0"/>
              <a:t>Nettoyage</a:t>
            </a:r>
          </a:p>
        </p:txBody>
      </p:sp>
      <p:sp>
        <p:nvSpPr>
          <p:cNvPr id="3" name="Espace réservé du contenu 2">
            <a:extLst>
              <a:ext uri="{FF2B5EF4-FFF2-40B4-BE49-F238E27FC236}">
                <a16:creationId xmlns:a16="http://schemas.microsoft.com/office/drawing/2014/main" id="{5EC9EAA7-5548-EC43-BE15-090FD4C3F854}"/>
              </a:ext>
            </a:extLst>
          </p:cNvPr>
          <p:cNvSpPr>
            <a:spLocks noGrp="1"/>
          </p:cNvSpPr>
          <p:nvPr>
            <p:ph idx="1"/>
          </p:nvPr>
        </p:nvSpPr>
        <p:spPr>
          <a:xfrm>
            <a:off x="8193703" y="2180496"/>
            <a:ext cx="3417103" cy="3678303"/>
          </a:xfrm>
        </p:spPr>
        <p:txBody>
          <a:bodyPr>
            <a:normAutofit/>
          </a:bodyPr>
          <a:lstStyle/>
          <a:p>
            <a:r>
              <a:rPr lang="fr-FR" sz="2400" dirty="0"/>
              <a:t>On applique une régression linéaire afin de remplacer les Nans par des valeurs les plus cohérentes possible</a:t>
            </a:r>
          </a:p>
        </p:txBody>
      </p:sp>
      <p:pic>
        <p:nvPicPr>
          <p:cNvPr id="6" name="Image 5">
            <a:extLst>
              <a:ext uri="{FF2B5EF4-FFF2-40B4-BE49-F238E27FC236}">
                <a16:creationId xmlns:a16="http://schemas.microsoft.com/office/drawing/2014/main" id="{006BE7B7-851A-C44D-BF17-5EF8269FF207}"/>
              </a:ext>
            </a:extLst>
          </p:cNvPr>
          <p:cNvPicPr>
            <a:picLocks noChangeAspect="1"/>
          </p:cNvPicPr>
          <p:nvPr/>
        </p:nvPicPr>
        <p:blipFill>
          <a:blip r:embed="rId3"/>
          <a:stretch>
            <a:fillRect/>
          </a:stretch>
        </p:blipFill>
        <p:spPr>
          <a:xfrm>
            <a:off x="405370" y="2010953"/>
            <a:ext cx="7788334" cy="3678304"/>
          </a:xfrm>
          <a:prstGeom prst="rect">
            <a:avLst/>
          </a:prstGeom>
        </p:spPr>
      </p:pic>
    </p:spTree>
    <p:extLst>
      <p:ext uri="{BB962C8B-B14F-4D97-AF65-F5344CB8AC3E}">
        <p14:creationId xmlns:p14="http://schemas.microsoft.com/office/powerpoint/2010/main" val="158475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D76E3-6EE3-F04A-B008-3E9CF8835BDE}"/>
              </a:ext>
            </a:extLst>
          </p:cNvPr>
          <p:cNvSpPr>
            <a:spLocks noGrp="1"/>
          </p:cNvSpPr>
          <p:nvPr>
            <p:ph type="title"/>
          </p:nvPr>
        </p:nvSpPr>
        <p:spPr/>
        <p:txBody>
          <a:bodyPr/>
          <a:lstStyle/>
          <a:p>
            <a:r>
              <a:rPr lang="fr-FR" dirty="0"/>
              <a:t>Nettoyage</a:t>
            </a:r>
          </a:p>
        </p:txBody>
      </p:sp>
      <p:sp>
        <p:nvSpPr>
          <p:cNvPr id="3" name="Espace réservé du contenu 2">
            <a:extLst>
              <a:ext uri="{FF2B5EF4-FFF2-40B4-BE49-F238E27FC236}">
                <a16:creationId xmlns:a16="http://schemas.microsoft.com/office/drawing/2014/main" id="{5EC9EAA7-5548-EC43-BE15-090FD4C3F854}"/>
              </a:ext>
            </a:extLst>
          </p:cNvPr>
          <p:cNvSpPr>
            <a:spLocks noGrp="1"/>
          </p:cNvSpPr>
          <p:nvPr>
            <p:ph idx="1"/>
          </p:nvPr>
        </p:nvSpPr>
        <p:spPr>
          <a:xfrm>
            <a:off x="8193703" y="2180496"/>
            <a:ext cx="3417103" cy="3678303"/>
          </a:xfrm>
        </p:spPr>
        <p:txBody>
          <a:bodyPr>
            <a:normAutofit/>
          </a:bodyPr>
          <a:lstStyle/>
          <a:p>
            <a:r>
              <a:rPr lang="fr-FR" sz="2400" dirty="0"/>
              <a:t>R² ajusté satisfaisant</a:t>
            </a:r>
          </a:p>
          <a:p>
            <a:pPr marL="0" indent="0">
              <a:buNone/>
            </a:pPr>
            <a:r>
              <a:rPr lang="fr-FR" sz="2400" dirty="0"/>
              <a:t>(supérieur à 0,5)</a:t>
            </a:r>
          </a:p>
        </p:txBody>
      </p:sp>
      <p:pic>
        <p:nvPicPr>
          <p:cNvPr id="5" name="Image 4">
            <a:extLst>
              <a:ext uri="{FF2B5EF4-FFF2-40B4-BE49-F238E27FC236}">
                <a16:creationId xmlns:a16="http://schemas.microsoft.com/office/drawing/2014/main" id="{8EAFAF3E-FAE3-1C4C-9D0A-62D4F094AE0D}"/>
              </a:ext>
            </a:extLst>
          </p:cNvPr>
          <p:cNvPicPr>
            <a:picLocks noChangeAspect="1"/>
          </p:cNvPicPr>
          <p:nvPr/>
        </p:nvPicPr>
        <p:blipFill>
          <a:blip r:embed="rId3"/>
          <a:stretch>
            <a:fillRect/>
          </a:stretch>
        </p:blipFill>
        <p:spPr>
          <a:xfrm>
            <a:off x="217445" y="2324548"/>
            <a:ext cx="6949474" cy="4403533"/>
          </a:xfrm>
          <a:prstGeom prst="rect">
            <a:avLst/>
          </a:prstGeom>
        </p:spPr>
      </p:pic>
      <p:sp>
        <p:nvSpPr>
          <p:cNvPr id="7" name="ZoneTexte 6">
            <a:extLst>
              <a:ext uri="{FF2B5EF4-FFF2-40B4-BE49-F238E27FC236}">
                <a16:creationId xmlns:a16="http://schemas.microsoft.com/office/drawing/2014/main" id="{6E8CF188-B5B9-A946-A85E-5279C7633947}"/>
              </a:ext>
            </a:extLst>
          </p:cNvPr>
          <p:cNvSpPr txBox="1"/>
          <p:nvPr/>
        </p:nvSpPr>
        <p:spPr>
          <a:xfrm>
            <a:off x="217445" y="1955216"/>
            <a:ext cx="2361544" cy="369332"/>
          </a:xfrm>
          <a:prstGeom prst="rect">
            <a:avLst/>
          </a:prstGeom>
          <a:noFill/>
        </p:spPr>
        <p:txBody>
          <a:bodyPr wrap="none" rtlCol="0">
            <a:spAutoFit/>
          </a:bodyPr>
          <a:lstStyle/>
          <a:p>
            <a:r>
              <a:rPr lang="fr-FR" dirty="0"/>
              <a:t>Vérification du modèle:</a:t>
            </a:r>
          </a:p>
        </p:txBody>
      </p:sp>
    </p:spTree>
    <p:extLst>
      <p:ext uri="{BB962C8B-B14F-4D97-AF65-F5344CB8AC3E}">
        <p14:creationId xmlns:p14="http://schemas.microsoft.com/office/powerpoint/2010/main" val="3860743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D76E3-6EE3-F04A-B008-3E9CF8835BDE}"/>
              </a:ext>
            </a:extLst>
          </p:cNvPr>
          <p:cNvSpPr>
            <a:spLocks noGrp="1"/>
          </p:cNvSpPr>
          <p:nvPr>
            <p:ph type="title"/>
          </p:nvPr>
        </p:nvSpPr>
        <p:spPr/>
        <p:txBody>
          <a:bodyPr/>
          <a:lstStyle/>
          <a:p>
            <a:r>
              <a:rPr lang="fr-FR" b="1" dirty="0"/>
              <a:t>Test d'hypothèses par analyse des résidus:</a:t>
            </a:r>
          </a:p>
        </p:txBody>
      </p:sp>
      <p:sp>
        <p:nvSpPr>
          <p:cNvPr id="3" name="Espace réservé du contenu 2">
            <a:extLst>
              <a:ext uri="{FF2B5EF4-FFF2-40B4-BE49-F238E27FC236}">
                <a16:creationId xmlns:a16="http://schemas.microsoft.com/office/drawing/2014/main" id="{5EC9EAA7-5548-EC43-BE15-090FD4C3F854}"/>
              </a:ext>
            </a:extLst>
          </p:cNvPr>
          <p:cNvSpPr>
            <a:spLocks noGrp="1"/>
          </p:cNvSpPr>
          <p:nvPr>
            <p:ph idx="1"/>
          </p:nvPr>
        </p:nvSpPr>
        <p:spPr>
          <a:xfrm>
            <a:off x="378373" y="4374849"/>
            <a:ext cx="4540468" cy="2067992"/>
          </a:xfrm>
        </p:spPr>
        <p:txBody>
          <a:bodyPr>
            <a:normAutofit/>
          </a:bodyPr>
          <a:lstStyle/>
          <a:p>
            <a:r>
              <a:rPr lang="fr-FR" dirty="0"/>
              <a:t>Omnibus test, l'hypothèse nulle est que les résidus sont distribués selon une loi Normale. La valeur de </a:t>
            </a:r>
            <a:r>
              <a:rPr lang="fr-FR" dirty="0" err="1"/>
              <a:t>Prob</a:t>
            </a:r>
            <a:r>
              <a:rPr lang="fr-FR" dirty="0"/>
              <a:t>(Omnibus) doit être proche de 1. Ici elle est nulle ce qui implique que l'hypothèse n'est pas </a:t>
            </a:r>
            <a:r>
              <a:rPr lang="fr-FR" dirty="0" err="1"/>
              <a:t>verifée</a:t>
            </a:r>
            <a:r>
              <a:rPr lang="fr-FR" dirty="0"/>
              <a:t>.</a:t>
            </a:r>
          </a:p>
        </p:txBody>
      </p:sp>
      <p:sp>
        <p:nvSpPr>
          <p:cNvPr id="7" name="ZoneTexte 6">
            <a:extLst>
              <a:ext uri="{FF2B5EF4-FFF2-40B4-BE49-F238E27FC236}">
                <a16:creationId xmlns:a16="http://schemas.microsoft.com/office/drawing/2014/main" id="{6E8CF188-B5B9-A946-A85E-5279C7633947}"/>
              </a:ext>
            </a:extLst>
          </p:cNvPr>
          <p:cNvSpPr txBox="1"/>
          <p:nvPr/>
        </p:nvSpPr>
        <p:spPr>
          <a:xfrm>
            <a:off x="217445" y="1955216"/>
            <a:ext cx="4015843" cy="369332"/>
          </a:xfrm>
          <a:prstGeom prst="rect">
            <a:avLst/>
          </a:prstGeom>
          <a:noFill/>
        </p:spPr>
        <p:txBody>
          <a:bodyPr wrap="none" rtlCol="0">
            <a:spAutoFit/>
          </a:bodyPr>
          <a:lstStyle/>
          <a:p>
            <a:r>
              <a:rPr lang="fr-FR" dirty="0"/>
              <a:t>Normalité de la distribution des résidus :</a:t>
            </a:r>
          </a:p>
        </p:txBody>
      </p:sp>
      <p:pic>
        <p:nvPicPr>
          <p:cNvPr id="6" name="Image 5">
            <a:extLst>
              <a:ext uri="{FF2B5EF4-FFF2-40B4-BE49-F238E27FC236}">
                <a16:creationId xmlns:a16="http://schemas.microsoft.com/office/drawing/2014/main" id="{13762C54-FC96-064D-B47C-BB3209EDFFDA}"/>
              </a:ext>
            </a:extLst>
          </p:cNvPr>
          <p:cNvPicPr>
            <a:picLocks noChangeAspect="1"/>
          </p:cNvPicPr>
          <p:nvPr/>
        </p:nvPicPr>
        <p:blipFill>
          <a:blip r:embed="rId3"/>
          <a:stretch>
            <a:fillRect/>
          </a:stretch>
        </p:blipFill>
        <p:spPr>
          <a:xfrm>
            <a:off x="378373" y="2922100"/>
            <a:ext cx="5103172" cy="1013800"/>
          </a:xfrm>
          <a:prstGeom prst="rect">
            <a:avLst/>
          </a:prstGeom>
        </p:spPr>
      </p:pic>
      <p:pic>
        <p:nvPicPr>
          <p:cNvPr id="9" name="Image 8">
            <a:extLst>
              <a:ext uri="{FF2B5EF4-FFF2-40B4-BE49-F238E27FC236}">
                <a16:creationId xmlns:a16="http://schemas.microsoft.com/office/drawing/2014/main" id="{19C59B1B-0A8C-994E-8894-38111D373046}"/>
              </a:ext>
            </a:extLst>
          </p:cNvPr>
          <p:cNvPicPr>
            <a:picLocks noChangeAspect="1"/>
          </p:cNvPicPr>
          <p:nvPr/>
        </p:nvPicPr>
        <p:blipFill>
          <a:blip r:embed="rId4"/>
          <a:stretch>
            <a:fillRect/>
          </a:stretch>
        </p:blipFill>
        <p:spPr>
          <a:xfrm>
            <a:off x="6417431" y="2257783"/>
            <a:ext cx="5137825" cy="2794411"/>
          </a:xfrm>
          <a:prstGeom prst="rect">
            <a:avLst/>
          </a:prstGeom>
        </p:spPr>
      </p:pic>
      <p:sp>
        <p:nvSpPr>
          <p:cNvPr id="16" name="Espace réservé du contenu 2">
            <a:extLst>
              <a:ext uri="{FF2B5EF4-FFF2-40B4-BE49-F238E27FC236}">
                <a16:creationId xmlns:a16="http://schemas.microsoft.com/office/drawing/2014/main" id="{183D5E8C-19AA-C544-9C4D-84C3417820BB}"/>
              </a:ext>
            </a:extLst>
          </p:cNvPr>
          <p:cNvSpPr txBox="1">
            <a:spLocks/>
          </p:cNvSpPr>
          <p:nvPr/>
        </p:nvSpPr>
        <p:spPr>
          <a:xfrm>
            <a:off x="6096000" y="5052194"/>
            <a:ext cx="5601549" cy="140313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FR" dirty="0"/>
              <a:t>Ici, l'hypothèse est rejetée puisque la p-value obtenue est inférieure au seuil alpha 5 % (ou 1 %), les résidus suivent pas une distribution Normale</a:t>
            </a:r>
          </a:p>
        </p:txBody>
      </p:sp>
    </p:spTree>
    <p:extLst>
      <p:ext uri="{BB962C8B-B14F-4D97-AF65-F5344CB8AC3E}">
        <p14:creationId xmlns:p14="http://schemas.microsoft.com/office/powerpoint/2010/main" val="274266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D76E3-6EE3-F04A-B008-3E9CF8835BDE}"/>
              </a:ext>
            </a:extLst>
          </p:cNvPr>
          <p:cNvSpPr>
            <a:spLocks noGrp="1"/>
          </p:cNvSpPr>
          <p:nvPr>
            <p:ph type="title"/>
          </p:nvPr>
        </p:nvSpPr>
        <p:spPr/>
        <p:txBody>
          <a:bodyPr/>
          <a:lstStyle/>
          <a:p>
            <a:r>
              <a:rPr lang="fr-FR" b="1" dirty="0"/>
              <a:t>Test d'hypothèses par analyse des résidus:</a:t>
            </a:r>
          </a:p>
        </p:txBody>
      </p:sp>
      <p:sp>
        <p:nvSpPr>
          <p:cNvPr id="3" name="Espace réservé du contenu 2">
            <a:extLst>
              <a:ext uri="{FF2B5EF4-FFF2-40B4-BE49-F238E27FC236}">
                <a16:creationId xmlns:a16="http://schemas.microsoft.com/office/drawing/2014/main" id="{5EC9EAA7-5548-EC43-BE15-090FD4C3F854}"/>
              </a:ext>
            </a:extLst>
          </p:cNvPr>
          <p:cNvSpPr>
            <a:spLocks noGrp="1"/>
          </p:cNvSpPr>
          <p:nvPr>
            <p:ph idx="1"/>
          </p:nvPr>
        </p:nvSpPr>
        <p:spPr>
          <a:xfrm>
            <a:off x="1198180" y="4942408"/>
            <a:ext cx="9795640" cy="1325346"/>
          </a:xfrm>
        </p:spPr>
        <p:txBody>
          <a:bodyPr>
            <a:normAutofit/>
          </a:bodyPr>
          <a:lstStyle/>
          <a:p>
            <a:r>
              <a:rPr lang="fr-FR" dirty="0"/>
              <a:t>On suppose que les prédicteurs utilisés dans la régression ne sont pas corrélés les uns aux autres. Le </a:t>
            </a:r>
            <a:r>
              <a:rPr lang="fr-FR" dirty="0" err="1"/>
              <a:t>cond</a:t>
            </a:r>
            <a:r>
              <a:rPr lang="fr-FR" dirty="0"/>
              <a:t>. No. est élevée il semble qu'il y ai un problème de </a:t>
            </a:r>
            <a:r>
              <a:rPr lang="fr-FR" dirty="0" err="1"/>
              <a:t>multicollinéarité</a:t>
            </a:r>
            <a:r>
              <a:rPr lang="fr-FR" dirty="0"/>
              <a:t>. Le VIF indique effectivement une forte </a:t>
            </a:r>
            <a:r>
              <a:rPr lang="fr-FR" dirty="0" err="1"/>
              <a:t>multicolinéarité</a:t>
            </a:r>
            <a:r>
              <a:rPr lang="fr-FR" dirty="0"/>
              <a:t>.</a:t>
            </a:r>
          </a:p>
        </p:txBody>
      </p:sp>
      <p:sp>
        <p:nvSpPr>
          <p:cNvPr id="7" name="ZoneTexte 6">
            <a:extLst>
              <a:ext uri="{FF2B5EF4-FFF2-40B4-BE49-F238E27FC236}">
                <a16:creationId xmlns:a16="http://schemas.microsoft.com/office/drawing/2014/main" id="{6E8CF188-B5B9-A946-A85E-5279C7633947}"/>
              </a:ext>
            </a:extLst>
          </p:cNvPr>
          <p:cNvSpPr txBox="1"/>
          <p:nvPr/>
        </p:nvSpPr>
        <p:spPr>
          <a:xfrm>
            <a:off x="217445" y="1955216"/>
            <a:ext cx="1745991" cy="369332"/>
          </a:xfrm>
          <a:prstGeom prst="rect">
            <a:avLst/>
          </a:prstGeom>
          <a:noFill/>
        </p:spPr>
        <p:txBody>
          <a:bodyPr wrap="none" rtlCol="0">
            <a:spAutoFit/>
          </a:bodyPr>
          <a:lstStyle/>
          <a:p>
            <a:r>
              <a:rPr lang="fr-FR" dirty="0" err="1"/>
              <a:t>Multicollinéarité</a:t>
            </a:r>
            <a:r>
              <a:rPr lang="fr-FR" dirty="0"/>
              <a:t>:</a:t>
            </a:r>
          </a:p>
        </p:txBody>
      </p:sp>
      <p:pic>
        <p:nvPicPr>
          <p:cNvPr id="5" name="Image 4">
            <a:extLst>
              <a:ext uri="{FF2B5EF4-FFF2-40B4-BE49-F238E27FC236}">
                <a16:creationId xmlns:a16="http://schemas.microsoft.com/office/drawing/2014/main" id="{B63D0FCE-1145-9C44-A8A7-D378021E3A2D}"/>
              </a:ext>
            </a:extLst>
          </p:cNvPr>
          <p:cNvPicPr>
            <a:picLocks noChangeAspect="1"/>
          </p:cNvPicPr>
          <p:nvPr/>
        </p:nvPicPr>
        <p:blipFill>
          <a:blip r:embed="rId3"/>
          <a:stretch>
            <a:fillRect/>
          </a:stretch>
        </p:blipFill>
        <p:spPr>
          <a:xfrm>
            <a:off x="6177447" y="2576190"/>
            <a:ext cx="4590636" cy="2250604"/>
          </a:xfrm>
          <a:prstGeom prst="rect">
            <a:avLst/>
          </a:prstGeom>
        </p:spPr>
      </p:pic>
      <p:pic>
        <p:nvPicPr>
          <p:cNvPr id="9" name="Image 8">
            <a:extLst>
              <a:ext uri="{FF2B5EF4-FFF2-40B4-BE49-F238E27FC236}">
                <a16:creationId xmlns:a16="http://schemas.microsoft.com/office/drawing/2014/main" id="{830D39E2-005F-9449-92F4-FA8B7356F04B}"/>
              </a:ext>
            </a:extLst>
          </p:cNvPr>
          <p:cNvPicPr>
            <a:picLocks noChangeAspect="1"/>
          </p:cNvPicPr>
          <p:nvPr/>
        </p:nvPicPr>
        <p:blipFill>
          <a:blip r:embed="rId4"/>
          <a:stretch>
            <a:fillRect/>
          </a:stretch>
        </p:blipFill>
        <p:spPr>
          <a:xfrm>
            <a:off x="996265" y="2732435"/>
            <a:ext cx="4378205" cy="1234125"/>
          </a:xfrm>
          <a:prstGeom prst="rect">
            <a:avLst/>
          </a:prstGeom>
        </p:spPr>
      </p:pic>
    </p:spTree>
    <p:extLst>
      <p:ext uri="{BB962C8B-B14F-4D97-AF65-F5344CB8AC3E}">
        <p14:creationId xmlns:p14="http://schemas.microsoft.com/office/powerpoint/2010/main" val="125548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D76E3-6EE3-F04A-B008-3E9CF8835BDE}"/>
              </a:ext>
            </a:extLst>
          </p:cNvPr>
          <p:cNvSpPr>
            <a:spLocks noGrp="1"/>
          </p:cNvSpPr>
          <p:nvPr>
            <p:ph type="title"/>
          </p:nvPr>
        </p:nvSpPr>
        <p:spPr/>
        <p:txBody>
          <a:bodyPr/>
          <a:lstStyle/>
          <a:p>
            <a:r>
              <a:rPr lang="fr-FR" b="1" dirty="0"/>
              <a:t>Test d'hypothèses par analyse des résidus:</a:t>
            </a:r>
          </a:p>
        </p:txBody>
      </p:sp>
      <p:sp>
        <p:nvSpPr>
          <p:cNvPr id="3" name="Espace réservé du contenu 2">
            <a:extLst>
              <a:ext uri="{FF2B5EF4-FFF2-40B4-BE49-F238E27FC236}">
                <a16:creationId xmlns:a16="http://schemas.microsoft.com/office/drawing/2014/main" id="{5EC9EAA7-5548-EC43-BE15-090FD4C3F854}"/>
              </a:ext>
            </a:extLst>
          </p:cNvPr>
          <p:cNvSpPr>
            <a:spLocks noGrp="1"/>
          </p:cNvSpPr>
          <p:nvPr>
            <p:ph idx="1"/>
          </p:nvPr>
        </p:nvSpPr>
        <p:spPr>
          <a:xfrm>
            <a:off x="2275489" y="5460236"/>
            <a:ext cx="7641020" cy="1065027"/>
          </a:xfrm>
        </p:spPr>
        <p:txBody>
          <a:bodyPr>
            <a:normAutofit/>
          </a:bodyPr>
          <a:lstStyle/>
          <a:p>
            <a:r>
              <a:rPr lang="fr-FR" dirty="0">
                <a:solidFill>
                  <a:schemeClr val="tx1"/>
                </a:solidFill>
              </a:rPr>
              <a:t>La relation n'est pas linéaire, l'hypothèse de linéarité n'est pas vérifiée. </a:t>
            </a:r>
          </a:p>
        </p:txBody>
      </p:sp>
      <p:sp>
        <p:nvSpPr>
          <p:cNvPr id="7" name="ZoneTexte 6">
            <a:extLst>
              <a:ext uri="{FF2B5EF4-FFF2-40B4-BE49-F238E27FC236}">
                <a16:creationId xmlns:a16="http://schemas.microsoft.com/office/drawing/2014/main" id="{6E8CF188-B5B9-A946-A85E-5279C7633947}"/>
              </a:ext>
            </a:extLst>
          </p:cNvPr>
          <p:cNvSpPr txBox="1"/>
          <p:nvPr/>
        </p:nvSpPr>
        <p:spPr>
          <a:xfrm>
            <a:off x="217445" y="1955216"/>
            <a:ext cx="1055097" cy="369332"/>
          </a:xfrm>
          <a:prstGeom prst="rect">
            <a:avLst/>
          </a:prstGeom>
          <a:noFill/>
        </p:spPr>
        <p:txBody>
          <a:bodyPr wrap="none" rtlCol="0">
            <a:spAutoFit/>
          </a:bodyPr>
          <a:lstStyle/>
          <a:p>
            <a:r>
              <a:rPr lang="fr-FR" dirty="0"/>
              <a:t>Linéarité:</a:t>
            </a:r>
          </a:p>
        </p:txBody>
      </p:sp>
      <p:pic>
        <p:nvPicPr>
          <p:cNvPr id="5" name="Image 4">
            <a:extLst>
              <a:ext uri="{FF2B5EF4-FFF2-40B4-BE49-F238E27FC236}">
                <a16:creationId xmlns:a16="http://schemas.microsoft.com/office/drawing/2014/main" id="{2B11888B-9828-7F4E-A6F3-1AABD0108D4E}"/>
              </a:ext>
            </a:extLst>
          </p:cNvPr>
          <p:cNvPicPr>
            <a:picLocks noChangeAspect="1"/>
          </p:cNvPicPr>
          <p:nvPr/>
        </p:nvPicPr>
        <p:blipFill>
          <a:blip r:embed="rId3"/>
          <a:stretch>
            <a:fillRect/>
          </a:stretch>
        </p:blipFill>
        <p:spPr>
          <a:xfrm>
            <a:off x="1975945" y="1955216"/>
            <a:ext cx="8240109" cy="3798274"/>
          </a:xfrm>
          <a:prstGeom prst="rect">
            <a:avLst/>
          </a:prstGeom>
        </p:spPr>
      </p:pic>
    </p:spTree>
    <p:extLst>
      <p:ext uri="{BB962C8B-B14F-4D97-AF65-F5344CB8AC3E}">
        <p14:creationId xmlns:p14="http://schemas.microsoft.com/office/powerpoint/2010/main" val="1244808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D76E3-6EE3-F04A-B008-3E9CF8835BDE}"/>
              </a:ext>
            </a:extLst>
          </p:cNvPr>
          <p:cNvSpPr>
            <a:spLocks noGrp="1"/>
          </p:cNvSpPr>
          <p:nvPr>
            <p:ph type="title"/>
          </p:nvPr>
        </p:nvSpPr>
        <p:spPr/>
        <p:txBody>
          <a:bodyPr/>
          <a:lstStyle/>
          <a:p>
            <a:r>
              <a:rPr lang="fr-FR" b="1" dirty="0"/>
              <a:t>Test d'hypothèses par analyse des résidus:</a:t>
            </a:r>
          </a:p>
        </p:txBody>
      </p:sp>
      <p:sp>
        <p:nvSpPr>
          <p:cNvPr id="3" name="Espace réservé du contenu 2">
            <a:extLst>
              <a:ext uri="{FF2B5EF4-FFF2-40B4-BE49-F238E27FC236}">
                <a16:creationId xmlns:a16="http://schemas.microsoft.com/office/drawing/2014/main" id="{5EC9EAA7-5548-EC43-BE15-090FD4C3F854}"/>
              </a:ext>
            </a:extLst>
          </p:cNvPr>
          <p:cNvSpPr>
            <a:spLocks noGrp="1"/>
          </p:cNvSpPr>
          <p:nvPr>
            <p:ph idx="1"/>
          </p:nvPr>
        </p:nvSpPr>
        <p:spPr>
          <a:xfrm>
            <a:off x="1126508" y="5553037"/>
            <a:ext cx="7641020" cy="1065027"/>
          </a:xfrm>
        </p:spPr>
        <p:txBody>
          <a:bodyPr>
            <a:normAutofit fontScale="92500"/>
          </a:bodyPr>
          <a:lstStyle/>
          <a:p>
            <a:r>
              <a:rPr lang="fr-FR" dirty="0">
                <a:solidFill>
                  <a:schemeClr val="tx1"/>
                </a:solidFill>
              </a:rPr>
              <a:t>La p-value est ici très inférieure au seuil, on peut rejeter l'hypothèse nulle d'</a:t>
            </a:r>
            <a:r>
              <a:rPr lang="fr-FR" dirty="0" err="1">
                <a:solidFill>
                  <a:schemeClr val="tx1"/>
                </a:solidFill>
              </a:rPr>
              <a:t>homoscédasticité</a:t>
            </a:r>
            <a:r>
              <a:rPr lang="fr-FR" dirty="0">
                <a:solidFill>
                  <a:schemeClr val="tx1"/>
                </a:solidFill>
              </a:rPr>
              <a:t>. L'hypothèse d'</a:t>
            </a:r>
            <a:r>
              <a:rPr lang="fr-FR" dirty="0" err="1">
                <a:solidFill>
                  <a:schemeClr val="tx1"/>
                </a:solidFill>
              </a:rPr>
              <a:t>homoscédasticité</a:t>
            </a:r>
            <a:r>
              <a:rPr lang="fr-FR" dirty="0">
                <a:solidFill>
                  <a:schemeClr val="tx1"/>
                </a:solidFill>
              </a:rPr>
              <a:t> de notre régression linéaire est donc considérée comme non vérifiée au risque alpha 5 % (ou 1 %).</a:t>
            </a:r>
          </a:p>
        </p:txBody>
      </p:sp>
      <p:sp>
        <p:nvSpPr>
          <p:cNvPr id="7" name="ZoneTexte 6">
            <a:extLst>
              <a:ext uri="{FF2B5EF4-FFF2-40B4-BE49-F238E27FC236}">
                <a16:creationId xmlns:a16="http://schemas.microsoft.com/office/drawing/2014/main" id="{6E8CF188-B5B9-A946-A85E-5279C7633947}"/>
              </a:ext>
            </a:extLst>
          </p:cNvPr>
          <p:cNvSpPr txBox="1"/>
          <p:nvPr/>
        </p:nvSpPr>
        <p:spPr>
          <a:xfrm>
            <a:off x="217445" y="1955216"/>
            <a:ext cx="1818126" cy="369332"/>
          </a:xfrm>
          <a:prstGeom prst="rect">
            <a:avLst/>
          </a:prstGeom>
          <a:noFill/>
        </p:spPr>
        <p:txBody>
          <a:bodyPr wrap="none" rtlCol="0">
            <a:spAutoFit/>
          </a:bodyPr>
          <a:lstStyle/>
          <a:p>
            <a:r>
              <a:rPr lang="fr-FR" dirty="0" err="1"/>
              <a:t>Homocédasticité</a:t>
            </a:r>
            <a:r>
              <a:rPr lang="fr-FR" dirty="0"/>
              <a:t>:</a:t>
            </a:r>
          </a:p>
        </p:txBody>
      </p:sp>
      <p:pic>
        <p:nvPicPr>
          <p:cNvPr id="9" name="Image 8">
            <a:extLst>
              <a:ext uri="{FF2B5EF4-FFF2-40B4-BE49-F238E27FC236}">
                <a16:creationId xmlns:a16="http://schemas.microsoft.com/office/drawing/2014/main" id="{BE85FB9D-C547-864A-BD0A-1470B62DF05B}"/>
              </a:ext>
            </a:extLst>
          </p:cNvPr>
          <p:cNvPicPr>
            <a:picLocks noChangeAspect="1"/>
          </p:cNvPicPr>
          <p:nvPr/>
        </p:nvPicPr>
        <p:blipFill>
          <a:blip r:embed="rId3"/>
          <a:stretch>
            <a:fillRect/>
          </a:stretch>
        </p:blipFill>
        <p:spPr>
          <a:xfrm>
            <a:off x="1765736" y="2417349"/>
            <a:ext cx="8660525" cy="3042887"/>
          </a:xfrm>
          <a:prstGeom prst="rect">
            <a:avLst/>
          </a:prstGeom>
        </p:spPr>
      </p:pic>
    </p:spTree>
    <p:extLst>
      <p:ext uri="{BB962C8B-B14F-4D97-AF65-F5344CB8AC3E}">
        <p14:creationId xmlns:p14="http://schemas.microsoft.com/office/powerpoint/2010/main" val="2634646128"/>
      </p:ext>
    </p:extLst>
  </p:cSld>
  <p:clrMapOvr>
    <a:masterClrMapping/>
  </p:clrMapOvr>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{4FBC2F33-A180-F841-9B0A-F178235D9FAB}tf10001123</Template>
  <TotalTime>21793</TotalTime>
  <Words>2678</Words>
  <Application>Microsoft Macintosh PowerPoint</Application>
  <PresentationFormat>Grand écran</PresentationFormat>
  <Paragraphs>258</Paragraphs>
  <Slides>29</Slides>
  <Notes>28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29</vt:i4>
      </vt:variant>
    </vt:vector>
  </HeadingPairs>
  <TitlesOfParts>
    <vt:vector size="33" baseType="lpstr">
      <vt:lpstr>Calibri</vt:lpstr>
      <vt:lpstr>Gill Sans MT</vt:lpstr>
      <vt:lpstr>Wingdings 2</vt:lpstr>
      <vt:lpstr>Dividende</vt:lpstr>
      <vt:lpstr>Détection de faux billets</vt:lpstr>
      <vt:lpstr>Sommaire</vt:lpstr>
      <vt:lpstr>Exploration</vt:lpstr>
      <vt:lpstr>Nettoyage</vt:lpstr>
      <vt:lpstr>Nettoyage</vt:lpstr>
      <vt:lpstr>Test d'hypothèses par analyse des résidus:</vt:lpstr>
      <vt:lpstr>Test d'hypothèses par analyse des résidus:</vt:lpstr>
      <vt:lpstr>Test d'hypothèses par analyse des résidus:</vt:lpstr>
      <vt:lpstr>Test d'hypothèses par analyse des résidus:</vt:lpstr>
      <vt:lpstr>Individus atypique et influents</vt:lpstr>
      <vt:lpstr>Individus atypique et influents</vt:lpstr>
      <vt:lpstr>Individus atypique et influents</vt:lpstr>
      <vt:lpstr>Nettoyage</vt:lpstr>
      <vt:lpstr>Nettoyage</vt:lpstr>
      <vt:lpstr>Analyse Uni-varié /bi-varié</vt:lpstr>
      <vt:lpstr>Analyse Uni-varié /bi-varié</vt:lpstr>
      <vt:lpstr>Analyse Uni-varié /bi-varié</vt:lpstr>
      <vt:lpstr>Analyse Uni-varié /bi-varié</vt:lpstr>
      <vt:lpstr>Analyse Uni-varié /bi-varié</vt:lpstr>
      <vt:lpstr>Matrices de corrélation</vt:lpstr>
      <vt:lpstr>Régression  Logistique</vt:lpstr>
      <vt:lpstr>Régression  Logistique</vt:lpstr>
      <vt:lpstr>évaluation du modèle</vt:lpstr>
      <vt:lpstr>évaluation du modèle</vt:lpstr>
      <vt:lpstr>Application du modèle aux données test</vt:lpstr>
      <vt:lpstr>k-means</vt:lpstr>
      <vt:lpstr>k-means</vt:lpstr>
      <vt:lpstr>Comparaison</vt:lpstr>
      <vt:lpstr>Test du PROGRAMME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Détection de faux billets</dc:title>
  <dc:creator>Emmanuel Moudouté-Bell</dc:creator>
  <cp:lastModifiedBy>Microsoft Office User</cp:lastModifiedBy>
  <cp:revision>51</cp:revision>
  <dcterms:created xsi:type="dcterms:W3CDTF">2021-07-12T16:10:26Z</dcterms:created>
  <dcterms:modified xsi:type="dcterms:W3CDTF">2022-03-29T08:39:04Z</dcterms:modified>
</cp:coreProperties>
</file>