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68" r:id="rId4"/>
    <p:sldId id="271" r:id="rId5"/>
    <p:sldId id="283" r:id="rId6"/>
    <p:sldId id="272" r:id="rId7"/>
    <p:sldId id="284" r:id="rId8"/>
    <p:sldId id="285" r:id="rId9"/>
    <p:sldId id="270" r:id="rId10"/>
    <p:sldId id="276" r:id="rId11"/>
    <p:sldId id="277" r:id="rId12"/>
    <p:sldId id="259" r:id="rId13"/>
    <p:sldId id="286" r:id="rId14"/>
    <p:sldId id="288" r:id="rId15"/>
    <p:sldId id="289" r:id="rId16"/>
    <p:sldId id="291" r:id="rId17"/>
    <p:sldId id="290" r:id="rId18"/>
    <p:sldId id="303" r:id="rId19"/>
    <p:sldId id="304" r:id="rId20"/>
    <p:sldId id="292" r:id="rId21"/>
    <p:sldId id="305" r:id="rId22"/>
    <p:sldId id="306" r:id="rId23"/>
    <p:sldId id="293" r:id="rId24"/>
    <p:sldId id="307" r:id="rId25"/>
    <p:sldId id="308" r:id="rId26"/>
    <p:sldId id="309" r:id="rId27"/>
    <p:sldId id="31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2EC6-03C1-4BAA-A075-87BD01775A2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F315D-3CB5-4B1B-9E01-56B350A34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35EF9-255F-48C6-BBCC-4C7CFC9F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6D53C1-141A-433E-A6A4-D0B815E5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67BCB-7245-4FB2-97DC-FB501E53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3D46-3FEE-4DA3-B174-D6195DF4B543}" type="datetime1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C9886-0681-4169-86E2-4ADCB94F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3DCF5-C135-4B35-9C9A-E3E035BE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6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B8D27-D40A-4D7A-8AEF-75D92C10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7D0165-13BD-410F-9950-BD3F40A1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744C6-C85C-47F5-A9D2-5173B12B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298-4EDE-4351-92AC-C3C078320FE4}" type="datetime1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6D3DB-0926-4EA2-AE29-C1F17C2E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2E5F6E-5284-4BBA-8194-2A78A952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DC1EF9-CCA1-4922-9326-0B9F209F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81B630-E638-4B0E-87B5-7479E11E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1BA17-4353-46CB-8602-740BAD83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87C6-1C19-46DC-8E2E-7A8240E74E27}" type="datetime1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AF739-1F82-431C-97FF-9AB29DCD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A021DE-847B-4350-B038-76E1CECB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1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00DBC-5308-47E7-89C1-FAD7B299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9DAEA-1530-4E08-BA5F-9EEA4F72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5B26A-2557-4973-A5F8-E9D4C36A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7E3D-7090-454B-9237-448B4018F320}" type="datetime1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BA6C6-4633-442C-8B14-9B494648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02BFA-3CD6-4774-B00D-9C64D11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9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8847-5394-4741-9A42-741CD021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B120B4-45BE-4272-8820-93F195C5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F3719-147F-42D6-86B0-4DAF554F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256-DD1A-4E2C-AF63-E5302497AB8F}" type="datetime1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19FB5-491C-4F06-BCEB-74B43486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99CC3C-9BEF-4426-AC56-C9ACA80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0573D-4AAC-492E-A947-1F6B82DA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81257-A7D2-4880-B9A6-D4209BE0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C7FBF2-A175-4B8B-88EC-F8519F61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6C4917-8AAE-47E6-B310-F5E4EFC6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604-A0F9-425F-80F5-6FD50085D8A0}" type="datetime1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041699-7CC5-4A3E-B07A-269AEEEB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26250-BA32-4D6F-8707-46F8D7A2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3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08508-17E1-4C21-A01A-64A92B0F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C54C6-F06E-46AE-B140-DB14E9B2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00122E-AF1C-44F3-BEBF-22520376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5E4FBB-46F3-4967-913C-33A55EEA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B49D8C-8F90-4AE5-AC05-DBA1E8357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4495B6-CA22-42C9-BE21-6C0646C1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5424-480E-422C-AF7B-97A568F785C5}" type="datetime1">
              <a:rPr lang="fr-FR" smtClean="0"/>
              <a:t>08/03/2022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4471D3-CF82-45A0-A7F4-3C662907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BE3A64-EC9B-4949-9C12-218FBAEA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89C57-EAD9-4D76-B3B1-00231FEA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3AE67D-85E3-4D60-A924-9AE7CCA5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F36-F511-42D6-B52D-E77682BF70A0}" type="datetime1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EA1C98-1E61-4799-BDF5-21F90F05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FADD94-B997-4B14-B2B0-9F08399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5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13AE3-BF02-4312-B6B5-31B82D9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01EE-DD85-4984-8E14-9060B721A453}" type="datetime1">
              <a:rPr lang="fr-FR" smtClean="0"/>
              <a:t>08/03/2022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888C87-626D-4B13-9301-AA578844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0557C6-DEBF-4C13-AB41-9FD6B35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5EC3F-1483-4A3D-BE51-AAD1D20C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FBB29-F39F-4E29-BA1D-21F9190C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8998D9-F28C-4D4B-9F21-71A29CD7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B3A361-55BF-4302-818E-C138278C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C014-9076-4EB0-B844-8CA0A6D143E9}" type="datetime1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01246-8DC8-4CC4-8FA9-F498A6EF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5ED7E1-1AE9-4BF4-90E2-83B02EB0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8EF11-E853-420A-B33F-FF35B186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9FC684-67EF-4E45-AE36-2A233AB36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ECFFA1-B42F-4EF4-B84D-6EB6C66D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217A5-B2AE-478C-8743-5AAEA8AA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77D-D9CF-4ACA-81C9-2600D95F8FC3}" type="datetime1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6A6D0-1C31-4464-BEB2-D207CABC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9FF0CF-DF81-4061-9E54-9802E33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52EDF4-2857-4136-AA5E-FDAA444A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A05A6D-5EF4-4F06-91A0-011EA520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54F2F-0761-4D56-8878-9EA4F596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5024-3429-40F6-B729-8A4CA16B53CA}" type="datetime1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994D9-8B8C-4036-AC02-E96F70884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8CF65-E2F0-4A26-BB4D-41E0EFFC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52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55594D-7743-432D-96AB-43C1BA98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4" r="15791" b="16188"/>
          <a:stretch/>
        </p:blipFill>
        <p:spPr>
          <a:xfrm>
            <a:off x="3229486" y="2307265"/>
            <a:ext cx="5733027" cy="28326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BC6C36-FA4A-453B-884C-73196E5A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>
            <a:normAutofit/>
          </a:bodyPr>
          <a:lstStyle/>
          <a:p>
            <a:r>
              <a:rPr lang="fr-FR" sz="4000" b="1" i="0" dirty="0">
                <a:effectLst/>
                <a:latin typeface="Montserrat" panose="00000500000000000000" pitchFamily="2" charset="0"/>
              </a:rPr>
              <a:t>Produisez une étude de marché avec Python</a:t>
            </a:r>
            <a:br>
              <a:rPr lang="fr-FR" sz="4000" b="1" i="0" dirty="0">
                <a:effectLst/>
                <a:latin typeface="Montserrat" panose="00000500000000000000" pitchFamily="2" charset="0"/>
              </a:rPr>
            </a:br>
            <a:endParaRPr lang="fr-FR"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925169-F1F8-49C2-98C3-F789B496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312655-8BC7-4047-BA04-BBAB97E02847}"/>
              </a:ext>
            </a:extLst>
          </p:cNvPr>
          <p:cNvSpPr txBox="1"/>
          <p:nvPr/>
        </p:nvSpPr>
        <p:spPr>
          <a:xfrm>
            <a:off x="1524001" y="5708609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Objectif</a:t>
            </a:r>
            <a:r>
              <a:rPr lang="fr-FR" dirty="0"/>
              <a:t> : Proposer une première analyse des groupements de pays pour exporter les poulets</a:t>
            </a:r>
          </a:p>
        </p:txBody>
      </p:sp>
    </p:spTree>
    <p:extLst>
      <p:ext uri="{BB962C8B-B14F-4D97-AF65-F5344CB8AC3E}">
        <p14:creationId xmlns:p14="http://schemas.microsoft.com/office/powerpoint/2010/main" val="24709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CC9542-2914-4DDB-B374-3F6A0A69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3C797B-EF6D-44C3-9073-100850D5F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B9F7CAD-7543-42BB-8EEA-9575BE37E6D9}"/>
              </a:ext>
            </a:extLst>
          </p:cNvPr>
          <p:cNvSpPr txBox="1"/>
          <p:nvPr/>
        </p:nvSpPr>
        <p:spPr>
          <a:xfrm>
            <a:off x="655038" y="4651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  <a:latin typeface="Montserrat" panose="00000500000000000000" pitchFamily="2" charset="0"/>
              </a:rPr>
              <a:t>Matrice de corrélation de notre jeu de données: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EB1911-0605-7349-9A98-4FCE9FFD5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1" y="963391"/>
            <a:ext cx="8264259" cy="58946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1BA28CE-C341-9045-8F86-7B30F9F820B7}"/>
              </a:ext>
            </a:extLst>
          </p:cNvPr>
          <p:cNvSpPr txBox="1"/>
          <p:nvPr/>
        </p:nvSpPr>
        <p:spPr>
          <a:xfrm>
            <a:off x="9026281" y="1693335"/>
            <a:ext cx="26565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  <a:latin typeface="Montserrat" panose="00000500000000000000" pitchFamily="2" charset="0"/>
              </a:rPr>
              <a:t>Certaines colonnes  sont très corrélées entre elles et nous avons donc des données redondantes. Nou</a:t>
            </a: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s allons garder uniquement certaines colonnes pour réaliser notre analyse</a:t>
            </a:r>
            <a:endParaRPr lang="fr-FR" sz="1800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9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96508E-ACE5-4FE7-910D-48B76FC4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C109D7-1472-4563-970B-C39321E9FF45}"/>
              </a:ext>
            </a:extLst>
          </p:cNvPr>
          <p:cNvSpPr txBox="1"/>
          <p:nvPr/>
        </p:nvSpPr>
        <p:spPr>
          <a:xfrm>
            <a:off x="357327" y="21039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latin typeface="Montserrat" panose="00000500000000000000" pitchFamily="2" charset="0"/>
              </a:rPr>
              <a:t>Analyse des données</a:t>
            </a:r>
            <a:endParaRPr lang="fr-FR" sz="1800" b="1" dirty="0">
              <a:solidFill>
                <a:srgbClr val="C0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408168-5D67-4C5B-8826-3B591D23F64F}"/>
              </a:ext>
            </a:extLst>
          </p:cNvPr>
          <p:cNvSpPr txBox="1"/>
          <p:nvPr/>
        </p:nvSpPr>
        <p:spPr>
          <a:xfrm>
            <a:off x="570391" y="8051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  <a:latin typeface="Montserrat" panose="00000500000000000000" pitchFamily="2" charset="0"/>
              </a:rPr>
              <a:t>Analyse en Composantes Principales (ACP)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7013F2D-73C2-F842-97F0-285D09B2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45" y="2332689"/>
            <a:ext cx="5829255" cy="26747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4D1136-EA2C-C141-86C6-C76EB7A3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1" y="2256489"/>
            <a:ext cx="4687196" cy="31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0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  <a:latin typeface="Montserrat" panose="00000500000000000000" pitchFamily="2" charset="0"/>
              </a:rPr>
              <a:t>Analyse en Composantes Principales (ACP)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A78E30-D3D6-B54B-AED9-FB25BDE7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" y="956555"/>
            <a:ext cx="5959929" cy="50669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100197-E971-7048-BCB0-608DB6113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6555"/>
            <a:ext cx="5512851" cy="52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6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  <a:latin typeface="Montserrat" panose="00000500000000000000" pitchFamily="2" charset="0"/>
              </a:rPr>
              <a:t>Analyse en Composantes Principales (ACP)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0D8CDA-24F2-4245-974F-2EF08CA55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7" y="1173310"/>
            <a:ext cx="6081881" cy="52174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BBE514-9C98-1A47-BF63-336192FD7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18" y="1025160"/>
            <a:ext cx="5794845" cy="55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6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Classification ascendante hiérarchique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0291EC-B370-8544-A027-211D9C41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03" y="919922"/>
            <a:ext cx="6808411" cy="56189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A2A925-5316-B643-8F3A-1DF56314F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6" y="1886833"/>
            <a:ext cx="4948284" cy="28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15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Classification ascendante hiérarchique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C4D207-FB37-E046-B1A0-1F172B6D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" y="1665515"/>
            <a:ext cx="5713185" cy="4021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9DCCFE7-1225-6D43-9DF8-611CFA475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6557"/>
            <a:ext cx="5481099" cy="56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16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C00000"/>
                </a:solidFill>
                <a:latin typeface="Montserrat" panose="00000500000000000000" pitchFamily="2" charset="0"/>
              </a:rPr>
              <a:t>Analyse en Composantes Principales (ACP)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261A95-0635-D545-9AFF-BF03DA291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3" y="834502"/>
            <a:ext cx="7695477" cy="58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5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17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Diagrammes de </a:t>
            </a: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Kiviat</a:t>
            </a:r>
            <a:endParaRPr lang="fr-FR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D05B7C-D92D-EC47-B516-99639442B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7" y="1295399"/>
            <a:ext cx="11544906" cy="4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0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Diagrammes de </a:t>
            </a: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Kiviat</a:t>
            </a:r>
            <a:endParaRPr lang="fr-FR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C3AAB4-C14E-674B-B03D-EA900004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7" y="1139826"/>
            <a:ext cx="7754771" cy="55816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06A04F-49AA-5F4B-AF37-B65C39464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59" y="1139826"/>
            <a:ext cx="4190273" cy="29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2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19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L’algorithme K-MEANS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ABAB67-A8A3-3C4A-831E-1A527256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5" y="834502"/>
            <a:ext cx="9848547" cy="57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D358C-0AF0-4F9B-A117-C80522D4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67467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Montserrat" panose="00000500000000000000" pitchFamily="2" charset="0"/>
              </a:rPr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12431-1CE5-4C7B-9725-05BCF5C8C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31" y="1477620"/>
            <a:ext cx="10515600" cy="1567417"/>
          </a:xfrm>
        </p:spPr>
        <p:txBody>
          <a:bodyPr>
            <a:normAutofit/>
          </a:bodyPr>
          <a:lstStyle/>
          <a:p>
            <a:r>
              <a:rPr lang="fr-FR" sz="2000" dirty="0"/>
              <a:t>Sélection des données  </a:t>
            </a:r>
          </a:p>
          <a:p>
            <a:r>
              <a:rPr lang="fr-FR" sz="2000" dirty="0"/>
              <a:t>Traitement des données</a:t>
            </a:r>
          </a:p>
          <a:p>
            <a:r>
              <a:rPr lang="fr-FR" sz="2000" dirty="0"/>
              <a:t>Jointures</a:t>
            </a:r>
          </a:p>
          <a:p>
            <a:endParaRPr lang="fr-FR" sz="20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endParaRPr lang="fr-FR" sz="2000" dirty="0">
              <a:latin typeface="Montserrat" panose="00000500000000000000" pitchFamily="2" charset="0"/>
            </a:endParaRPr>
          </a:p>
          <a:p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C493AB-3E93-45C1-981B-79E598C3FF52}"/>
              </a:ext>
            </a:extLst>
          </p:cNvPr>
          <p:cNvSpPr txBox="1"/>
          <p:nvPr/>
        </p:nvSpPr>
        <p:spPr>
          <a:xfrm>
            <a:off x="1024631" y="3907527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Analyse en Composantes Principales (ACP)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</a:t>
            </a:r>
            <a:r>
              <a:rPr lang="fr-FR" sz="2000" i="0" dirty="0">
                <a:effectLst/>
              </a:rPr>
              <a:t>lassification ascendante hiérarchique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L’algorithme K-</a:t>
            </a:r>
            <a:r>
              <a:rPr lang="fr-FR" sz="2000" dirty="0" err="1"/>
              <a:t>means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Heatmap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Recommandations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24F266-6491-45AF-B12A-69BE22405655}"/>
              </a:ext>
            </a:extLst>
          </p:cNvPr>
          <p:cNvSpPr txBox="1"/>
          <p:nvPr/>
        </p:nvSpPr>
        <p:spPr>
          <a:xfrm>
            <a:off x="438705" y="307787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Montserrat" panose="00000500000000000000" pitchFamily="2" charset="0"/>
              </a:rPr>
              <a:t>Analyse des données</a:t>
            </a:r>
            <a:endParaRPr lang="fr-FR" sz="3200" b="1" dirty="0">
              <a:solidFill>
                <a:srgbClr val="C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35371D-D9E4-4CC0-A9A3-DB42FB2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C998F-4A7C-4F76-A22A-E72D98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33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20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L’algorithme K-MEANS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3D659C-78BD-9E48-B494-C26C5C1E7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3" y="769529"/>
            <a:ext cx="7554685" cy="58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L’algorithme K-MEANS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49AF7D-DED3-464F-8359-10F4BBB60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3" y="798471"/>
            <a:ext cx="5889383" cy="59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71188" y="3066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L’algorithme K-MEANS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A0B05A-ABF7-FB48-A4EF-09370BD9D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8" y="1194952"/>
            <a:ext cx="11249623" cy="44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1B4A-4792-4F8C-B844-43C190F9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C31BFE-35CD-46CA-8072-CE6DA55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F03F9E-542E-4FC2-86E3-F39CE9F9A849}"/>
              </a:ext>
            </a:extLst>
          </p:cNvPr>
          <p:cNvSpPr txBox="1"/>
          <p:nvPr/>
        </p:nvSpPr>
        <p:spPr>
          <a:xfrm>
            <a:off x="446103" y="201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L’algorithme K-MEANS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EE223-0C28-EE4E-A9F1-5AAD00840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1" y="834502"/>
            <a:ext cx="7690911" cy="5822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46BAF7-C8DA-1A43-BA0D-BB8B465F8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64" y="834502"/>
            <a:ext cx="4402936" cy="29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9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666D9190-E3BC-44F8-9EC8-4DFD86421EDD}"/>
              </a:ext>
            </a:extLst>
          </p:cNvPr>
          <p:cNvSpPr txBox="1"/>
          <p:nvPr/>
        </p:nvSpPr>
        <p:spPr>
          <a:xfrm>
            <a:off x="6518288" y="754443"/>
            <a:ext cx="476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latin typeface="Montserrat" panose="00000500000000000000" pitchFamily="2" charset="0"/>
              </a:rPr>
              <a:t>Heatmap</a:t>
            </a:r>
            <a:r>
              <a:rPr lang="fr-FR" sz="1800" b="1" dirty="0">
                <a:latin typeface="Montserrat" panose="00000500000000000000" pitchFamily="2" charset="0"/>
              </a:rPr>
              <a:t> du Clusters </a:t>
            </a:r>
            <a:r>
              <a:rPr lang="fr-FR" sz="1800" b="1" dirty="0" err="1">
                <a:latin typeface="Montserrat" panose="00000500000000000000" pitchFamily="2" charset="0"/>
              </a:rPr>
              <a:t>Kmeans</a:t>
            </a:r>
            <a:endParaRPr lang="fr-FR" sz="1800" b="1" dirty="0"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013A9-C6D7-49D6-9D0D-D02A35D3881E}"/>
              </a:ext>
            </a:extLst>
          </p:cNvPr>
          <p:cNvSpPr txBox="1"/>
          <p:nvPr/>
        </p:nvSpPr>
        <p:spPr>
          <a:xfrm>
            <a:off x="214268" y="265420"/>
            <a:ext cx="328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rgbClr val="C00000"/>
                </a:solidFill>
                <a:latin typeface="Montserrat" panose="00000500000000000000" pitchFamily="2" charset="0"/>
              </a:rPr>
              <a:t>Heatmap</a:t>
            </a:r>
            <a:endParaRPr lang="fr-FR" sz="1800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E15745-2E44-4D8E-9B7A-3573C1441B2A}"/>
              </a:ext>
            </a:extLst>
          </p:cNvPr>
          <p:cNvSpPr txBox="1"/>
          <p:nvPr/>
        </p:nvSpPr>
        <p:spPr>
          <a:xfrm>
            <a:off x="792332" y="714197"/>
            <a:ext cx="421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latin typeface="Montserrat" panose="00000500000000000000" pitchFamily="2" charset="0"/>
              </a:rPr>
              <a:t>Clustermap</a:t>
            </a:r>
            <a:r>
              <a:rPr lang="fr-FR" sz="1800" b="1" dirty="0">
                <a:latin typeface="Montserrat" panose="00000500000000000000" pitchFamily="2" charset="0"/>
              </a:rPr>
              <a:t> </a:t>
            </a:r>
            <a:r>
              <a:rPr lang="fr-FR" b="1" dirty="0">
                <a:latin typeface="Montserrat" panose="00000500000000000000" pitchFamily="2" charset="0"/>
              </a:rPr>
              <a:t>du</a:t>
            </a:r>
            <a:r>
              <a:rPr lang="fr-FR" sz="1800" b="1" dirty="0">
                <a:latin typeface="Montserrat" panose="00000500000000000000" pitchFamily="2" charset="0"/>
              </a:rPr>
              <a:t> dendrogramme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5B4213-081C-4201-847D-532A3BFD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F7658C-0E48-4C17-8D27-6CAAB844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7DC4B-4A8F-754C-A75D-2C147C43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3529"/>
            <a:ext cx="6583001" cy="50752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4EF58FD-1F80-6D43-A80D-F3EC931A0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/>
          <a:stretch/>
        </p:blipFill>
        <p:spPr>
          <a:xfrm>
            <a:off x="6583000" y="1043283"/>
            <a:ext cx="5433863" cy="49968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219C0E9-58F1-9B45-A97D-A899AB7CF7BE}"/>
              </a:ext>
            </a:extLst>
          </p:cNvPr>
          <p:cNvSpPr/>
          <p:nvPr/>
        </p:nvSpPr>
        <p:spPr>
          <a:xfrm>
            <a:off x="6670465" y="2564700"/>
            <a:ext cx="33958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B04E47-8AAB-0A41-8846-857C4424D4A6}"/>
              </a:ext>
            </a:extLst>
          </p:cNvPr>
          <p:cNvSpPr/>
          <p:nvPr/>
        </p:nvSpPr>
        <p:spPr>
          <a:xfrm>
            <a:off x="1129505" y="1629465"/>
            <a:ext cx="3983183" cy="32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B0666-FCC5-2748-972D-3A5B58D844A7}"/>
              </a:ext>
            </a:extLst>
          </p:cNvPr>
          <p:cNvSpPr/>
          <p:nvPr/>
        </p:nvSpPr>
        <p:spPr>
          <a:xfrm>
            <a:off x="1129505" y="2499634"/>
            <a:ext cx="4070648" cy="32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007D7-D722-4355-A6D9-97D6E931915A}"/>
              </a:ext>
            </a:extLst>
          </p:cNvPr>
          <p:cNvSpPr/>
          <p:nvPr/>
        </p:nvSpPr>
        <p:spPr>
          <a:xfrm>
            <a:off x="6670465" y="3198044"/>
            <a:ext cx="336705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8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C0013A9-C6D7-49D6-9D0D-D02A35D3881E}"/>
              </a:ext>
            </a:extLst>
          </p:cNvPr>
          <p:cNvSpPr txBox="1"/>
          <p:nvPr/>
        </p:nvSpPr>
        <p:spPr>
          <a:xfrm>
            <a:off x="138068" y="397612"/>
            <a:ext cx="5466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Recommandations</a:t>
            </a:r>
            <a:endParaRPr lang="fr-FR" sz="1800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E15745-2E44-4D8E-9B7A-3573C1441B2A}"/>
              </a:ext>
            </a:extLst>
          </p:cNvPr>
          <p:cNvSpPr txBox="1"/>
          <p:nvPr/>
        </p:nvSpPr>
        <p:spPr>
          <a:xfrm>
            <a:off x="-210147" y="1007161"/>
            <a:ext cx="421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Montserrat" panose="00000500000000000000" pitchFamily="2" charset="0"/>
              </a:rPr>
              <a:t>Pays des clusters sélectionné du dendrogramme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64E65B-A2F1-44C1-ABF6-9A2124A5D06F}"/>
              </a:ext>
            </a:extLst>
          </p:cNvPr>
          <p:cNvSpPr txBox="1"/>
          <p:nvPr/>
        </p:nvSpPr>
        <p:spPr>
          <a:xfrm>
            <a:off x="7861900" y="1020549"/>
            <a:ext cx="3158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Montserrat" panose="00000500000000000000" pitchFamily="2" charset="0"/>
              </a:rPr>
              <a:t>Pays des clusters sélectionné du </a:t>
            </a:r>
            <a:r>
              <a:rPr lang="fr-FR" sz="1600" b="1" dirty="0" err="1">
                <a:latin typeface="Montserrat" panose="00000500000000000000" pitchFamily="2" charset="0"/>
              </a:rPr>
              <a:t>Kmeans</a:t>
            </a:r>
            <a:endParaRPr lang="fr-FR" sz="1600" b="1" dirty="0">
              <a:latin typeface="Montserrat" panose="00000500000000000000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247A78-97EC-4B32-842E-9042CC88FD26}"/>
              </a:ext>
            </a:extLst>
          </p:cNvPr>
          <p:cNvSpPr txBox="1"/>
          <p:nvPr/>
        </p:nvSpPr>
        <p:spPr>
          <a:xfrm>
            <a:off x="4617567" y="1905506"/>
            <a:ext cx="26312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Montserrat" panose="00000500000000000000" pitchFamily="2" charset="0"/>
              </a:rPr>
              <a:t>Pays-bas</a:t>
            </a:r>
            <a:endParaRPr lang="fr-FR" sz="16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Belgique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Allemagne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Autriche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Chine-Macao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Royaume-Uni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Montserrat" panose="00000500000000000000" pitchFamily="2" charset="0"/>
              </a:rPr>
              <a:t>Irelande</a:t>
            </a:r>
            <a:endParaRPr lang="fr-FR" sz="16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Danemark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Japon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Suisse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Suède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Finlande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Montserrat" panose="00000500000000000000" pitchFamily="2" charset="0"/>
              </a:rPr>
              <a:t>Norgège</a:t>
            </a:r>
            <a:endParaRPr lang="fr-FR" sz="1600" dirty="0">
              <a:latin typeface="Montserrat" panose="000005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613F4F-B41D-4600-BB30-C47D06D3E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F0212A-29FF-451A-99FF-BFCA4B1E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25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F2F8C9-B448-4C15-AA15-BAE4AA2B2E72}"/>
              </a:ext>
            </a:extLst>
          </p:cNvPr>
          <p:cNvSpPr txBox="1"/>
          <p:nvPr/>
        </p:nvSpPr>
        <p:spPr>
          <a:xfrm>
            <a:off x="486672" y="4328739"/>
            <a:ext cx="1491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panose="00000500000000000000" pitchFamily="2" charset="0"/>
              </a:rPr>
              <a:t>20 pays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2EFBBD-3837-4F8F-AE05-2DCE9CEE405D}"/>
              </a:ext>
            </a:extLst>
          </p:cNvPr>
          <p:cNvSpPr txBox="1"/>
          <p:nvPr/>
        </p:nvSpPr>
        <p:spPr>
          <a:xfrm>
            <a:off x="8507027" y="4416423"/>
            <a:ext cx="1290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panose="00000500000000000000" pitchFamily="2" charset="0"/>
              </a:rPr>
              <a:t>15 pays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EC365DE-E64F-4253-9911-BFA689A5DB5D}"/>
              </a:ext>
            </a:extLst>
          </p:cNvPr>
          <p:cNvSpPr txBox="1"/>
          <p:nvPr/>
        </p:nvSpPr>
        <p:spPr>
          <a:xfrm>
            <a:off x="794013" y="4754977"/>
            <a:ext cx="27873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Pologne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anose="00000500000000000000" pitchFamily="2" charset="0"/>
              </a:rPr>
              <a:t>Espagne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Montserrat" panose="00000500000000000000" pitchFamily="2" charset="0"/>
              </a:rPr>
              <a:t>Italy</a:t>
            </a: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anose="00000500000000000000" pitchFamily="2" charset="0"/>
              </a:rPr>
              <a:t>Chine-Hong-Kong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anose="00000500000000000000" pitchFamily="2" charset="0"/>
              </a:rPr>
              <a:t>Corée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FBC1B0-9CCD-43EE-9532-44B910BA7F3E}"/>
              </a:ext>
            </a:extLst>
          </p:cNvPr>
          <p:cNvSpPr txBox="1"/>
          <p:nvPr/>
        </p:nvSpPr>
        <p:spPr>
          <a:xfrm>
            <a:off x="4871431" y="1130272"/>
            <a:ext cx="212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Montserrat" panose="00000500000000000000" pitchFamily="2" charset="0"/>
              </a:rPr>
              <a:t>Pays communs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D10ACB-D826-A94D-9ADB-C7D1B648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" y="1844065"/>
            <a:ext cx="4638137" cy="181492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7E38B6A-4F66-2B4A-AE8E-3F8EBBBF1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96" y="1780022"/>
            <a:ext cx="4892041" cy="19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4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C0013A9-C6D7-49D6-9D0D-D02A35D3881E}"/>
              </a:ext>
            </a:extLst>
          </p:cNvPr>
          <p:cNvSpPr txBox="1"/>
          <p:nvPr/>
        </p:nvSpPr>
        <p:spPr>
          <a:xfrm>
            <a:off x="138068" y="397612"/>
            <a:ext cx="5466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Recommandations</a:t>
            </a:r>
            <a:endParaRPr lang="fr-FR" sz="1800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613F4F-B41D-4600-BB30-C47D06D3E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F0212A-29FF-451A-99FF-BFCA4B1E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FA5CFD-2486-0742-9C8A-1C6A191BC7F6}"/>
              </a:ext>
            </a:extLst>
          </p:cNvPr>
          <p:cNvSpPr txBox="1"/>
          <p:nvPr/>
        </p:nvSpPr>
        <p:spPr>
          <a:xfrm>
            <a:off x="138068" y="863461"/>
            <a:ext cx="119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France, l’Allemagne, la Pologne et les Pays-Bas sont les plus grands fournisseurs de poulet pour la chaine de restaurant KFC.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4AF69C-70CD-BC47-BB8F-E5FC79AFD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16" y="1356302"/>
            <a:ext cx="9738178" cy="51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5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D358C-0AF0-4F9B-A117-C80522D4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67467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Montserrat" panose="00000500000000000000" pitchFamily="2" charset="0"/>
              </a:rPr>
              <a:t>Conclusion: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12431-1CE5-4C7B-9725-05BCF5C8C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31" y="1477620"/>
            <a:ext cx="10515600" cy="3453609"/>
          </a:xfrm>
        </p:spPr>
        <p:txBody>
          <a:bodyPr>
            <a:normAutofit/>
          </a:bodyPr>
          <a:lstStyle/>
          <a:p>
            <a:r>
              <a:rPr lang="fr-FR" sz="2000" dirty="0"/>
              <a:t>La Classification Hiérarchique Ascendante et la méthode de classification K-</a:t>
            </a:r>
            <a:r>
              <a:rPr lang="fr-FR" sz="2000" dirty="0" err="1"/>
              <a:t>Means</a:t>
            </a:r>
            <a:r>
              <a:rPr lang="fr-FR" sz="2000" dirty="0"/>
              <a:t>, nous ont permis de créer des groupes de pays. A partir des groupes les plus propices à notre importation de poulet, nous avons sélectionné des pays grâce à l’Analyse Principale des Composantes des données.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Pays cibles : pays avec une importation de poulet importante, un PIB moyen élevé et une stabilité politique bonne.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Nous devrions donc cibler les suivant: Pays-Bas, Belgique ou l’Allemagne.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>
              <a:latin typeface="Montserrat" panose="00000500000000000000" pitchFamily="2" charset="0"/>
            </a:endParaRPr>
          </a:p>
          <a:p>
            <a:endParaRPr lang="fr-FR" sz="20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endParaRPr lang="fr-FR" sz="2000" dirty="0">
              <a:latin typeface="Montserrat" panose="00000500000000000000" pitchFamily="2" charset="0"/>
            </a:endParaRPr>
          </a:p>
          <a:p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35371D-D9E4-4CC0-A9A3-DB42FB2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C998F-4A7C-4F76-A22A-E72D98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A361A-F829-4C56-827D-782EABA1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89" y="690615"/>
            <a:ext cx="10515600" cy="567046"/>
          </a:xfrm>
        </p:spPr>
        <p:txBody>
          <a:bodyPr>
            <a:normAutofit/>
          </a:bodyPr>
          <a:lstStyle/>
          <a:p>
            <a:r>
              <a:rPr lang="fr-FR" sz="1800" dirty="0" err="1">
                <a:solidFill>
                  <a:srgbClr val="C00000"/>
                </a:solidFill>
                <a:latin typeface="Montserrat" panose="00000500000000000000" pitchFamily="2" charset="0"/>
              </a:rPr>
              <a:t>Dispo.csv</a:t>
            </a:r>
            <a:r>
              <a:rPr lang="fr-FR" sz="1800" dirty="0">
                <a:solidFill>
                  <a:srgbClr val="C00000"/>
                </a:solidFill>
                <a:latin typeface="Montserrat" panose="00000500000000000000" pitchFamily="2" charset="0"/>
              </a:rPr>
              <a:t> : (Disponibilités alimentaires lié au poulet)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FC6EE0-D055-477D-8A02-50E72E74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FCD14D-F75E-44DF-8367-0C05CF7A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3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7B41DF-12C3-4CF9-A899-5C1CF9127D0B}"/>
              </a:ext>
            </a:extLst>
          </p:cNvPr>
          <p:cNvSpPr txBox="1"/>
          <p:nvPr/>
        </p:nvSpPr>
        <p:spPr>
          <a:xfrm>
            <a:off x="403189" y="41845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Pib.cvs</a:t>
            </a:r>
            <a:endParaRPr lang="fr-FR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163988-219A-4FD8-B8BB-B5FC9DDA1D7F}"/>
              </a:ext>
            </a:extLst>
          </p:cNvPr>
          <p:cNvSpPr txBox="1"/>
          <p:nvPr/>
        </p:nvSpPr>
        <p:spPr>
          <a:xfrm>
            <a:off x="403189" y="638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latin typeface="Montserrat" panose="00000500000000000000" pitchFamily="2" charset="0"/>
              </a:rPr>
              <a:t>SELECTION DES DONNEES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CA8A38-8391-7C4E-8FCD-F039F1E59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7" y="1421579"/>
            <a:ext cx="11704606" cy="23077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DFE8BA-1C40-DE40-B2A4-188885D5B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740" y="4553864"/>
            <a:ext cx="6094520" cy="2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3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B9CE431-2FDA-41C9-B697-1C83F5581E8B}"/>
              </a:ext>
            </a:extLst>
          </p:cNvPr>
          <p:cNvSpPr txBox="1"/>
          <p:nvPr/>
        </p:nvSpPr>
        <p:spPr>
          <a:xfrm>
            <a:off x="623656" y="34290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Chicken.csv</a:t>
            </a: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581030-6F76-4FA5-821E-977AF2455FE6}"/>
              </a:ext>
            </a:extLst>
          </p:cNvPr>
          <p:cNvSpPr txBox="1"/>
          <p:nvPr/>
        </p:nvSpPr>
        <p:spPr>
          <a:xfrm>
            <a:off x="623656" y="4056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Population.csv</a:t>
            </a:r>
            <a:endParaRPr lang="fr-FR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507610-2F49-4CC4-B6D8-D0ECF08F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181CAD-E47C-42FD-A8E6-444842C2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22D9C3-2784-F041-9A32-003D177CCE06}"/>
              </a:ext>
            </a:extLst>
          </p:cNvPr>
          <p:cNvSpPr txBox="1"/>
          <p:nvPr/>
        </p:nvSpPr>
        <p:spPr>
          <a:xfrm>
            <a:off x="6515773" y="3549346"/>
            <a:ext cx="4982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Stability.csv</a:t>
            </a:r>
            <a:endParaRPr lang="fr-FR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8B1054-7614-6547-8F36-A515034BF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3" y="959645"/>
            <a:ext cx="5981700" cy="21209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99EDAF-81E0-BD43-8819-EEBA9EA61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3" y="4039023"/>
            <a:ext cx="3771900" cy="2159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B5CF0A5-2B7F-2E48-90F0-A55A21A3A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73" y="4039023"/>
            <a:ext cx="3238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B9CE431-2FDA-41C9-B697-1C83F5581E8B}"/>
              </a:ext>
            </a:extLst>
          </p:cNvPr>
          <p:cNvSpPr txBox="1"/>
          <p:nvPr/>
        </p:nvSpPr>
        <p:spPr>
          <a:xfrm>
            <a:off x="634413" y="6530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Inflation.csv</a:t>
            </a: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507610-2F49-4CC4-B6D8-D0ECF08F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181CAD-E47C-42FD-A8E6-444842C2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5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193FDB-5DAF-984E-937A-045D940444F6}"/>
              </a:ext>
            </a:extLst>
          </p:cNvPr>
          <p:cNvSpPr txBox="1"/>
          <p:nvPr/>
        </p:nvSpPr>
        <p:spPr>
          <a:xfrm>
            <a:off x="634413" y="35855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Prixconso.csv</a:t>
            </a: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54A602-CCA3-1C41-8657-9DEEDEC7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72" y="1100403"/>
            <a:ext cx="5032021" cy="23628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BB25F0-16D2-8343-B894-D78E4A232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73" y="4077148"/>
            <a:ext cx="5110938" cy="22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3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317157D-D178-478D-8525-A1B31C60C9FC}"/>
              </a:ext>
            </a:extLst>
          </p:cNvPr>
          <p:cNvSpPr txBox="1"/>
          <p:nvPr/>
        </p:nvSpPr>
        <p:spPr>
          <a:xfrm>
            <a:off x="383959" y="2459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Montserrat" panose="00000500000000000000" pitchFamily="2" charset="0"/>
              </a:rPr>
              <a:t>Traitement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05AE12-A100-48BC-87AB-1BEB08FC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B7F43B-CE85-4B93-B8EA-DA940C9C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654A1E-E843-4FCF-811E-1ED3B48CB55A}"/>
              </a:ext>
            </a:extLst>
          </p:cNvPr>
          <p:cNvSpPr txBox="1"/>
          <p:nvPr/>
        </p:nvSpPr>
        <p:spPr>
          <a:xfrm>
            <a:off x="379519" y="1334142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C00000"/>
                </a:solidFill>
                <a:latin typeface="Montserrat" panose="00000500000000000000" pitchFamily="2" charset="0"/>
              </a:rPr>
              <a:t>Dispo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C43296-6ECD-4246-9641-099E32DF2149}"/>
              </a:ext>
            </a:extLst>
          </p:cNvPr>
          <p:cNvSpPr txBox="1"/>
          <p:nvPr/>
        </p:nvSpPr>
        <p:spPr>
          <a:xfrm>
            <a:off x="415029" y="69392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C00000"/>
                </a:solidFill>
              </a:rPr>
              <a:t>Quelques ajustements sur les données avant la fusion pour garder seulement une lignes par pays. </a:t>
            </a:r>
            <a:endParaRPr lang="fr-FR" sz="1600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2CF9EF-7CCC-5448-83B3-4D35DD39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658900"/>
            <a:ext cx="11094720" cy="21336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001FD0D-3CDC-44B9-932C-6F2376F327F1}"/>
              </a:ext>
            </a:extLst>
          </p:cNvPr>
          <p:cNvSpPr/>
          <p:nvPr/>
        </p:nvSpPr>
        <p:spPr>
          <a:xfrm>
            <a:off x="849854" y="2108954"/>
            <a:ext cx="1038194" cy="16835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79D4BE-865C-9E4B-85C2-600938FBF35F}"/>
              </a:ext>
            </a:extLst>
          </p:cNvPr>
          <p:cNvSpPr txBox="1"/>
          <p:nvPr/>
        </p:nvSpPr>
        <p:spPr>
          <a:xfrm>
            <a:off x="379519" y="3947981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C00000"/>
                </a:solidFill>
                <a:latin typeface="Montserrat" panose="00000500000000000000" pitchFamily="2" charset="0"/>
              </a:rPr>
              <a:t>Pib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F04B0A-250E-AC49-A8E9-0768A27FD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341000"/>
            <a:ext cx="7089289" cy="20153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BC82E2-75A0-254C-AC8F-8D499931E2E6}"/>
              </a:ext>
            </a:extLst>
          </p:cNvPr>
          <p:cNvSpPr/>
          <p:nvPr/>
        </p:nvSpPr>
        <p:spPr>
          <a:xfrm>
            <a:off x="849853" y="4442016"/>
            <a:ext cx="1495313" cy="19143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B9CE431-2FDA-41C9-B697-1C83F5581E8B}"/>
              </a:ext>
            </a:extLst>
          </p:cNvPr>
          <p:cNvSpPr txBox="1"/>
          <p:nvPr/>
        </p:nvSpPr>
        <p:spPr>
          <a:xfrm>
            <a:off x="623656" y="34290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Chicken</a:t>
            </a: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581030-6F76-4FA5-821E-977AF2455FE6}"/>
              </a:ext>
            </a:extLst>
          </p:cNvPr>
          <p:cNvSpPr txBox="1"/>
          <p:nvPr/>
        </p:nvSpPr>
        <p:spPr>
          <a:xfrm>
            <a:off x="623656" y="4056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Population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507610-2F49-4CC4-B6D8-D0ECF08F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181CAD-E47C-42FD-A8E6-444842C2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7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22D9C3-2784-F041-9A32-003D177CCE06}"/>
              </a:ext>
            </a:extLst>
          </p:cNvPr>
          <p:cNvSpPr txBox="1"/>
          <p:nvPr/>
        </p:nvSpPr>
        <p:spPr>
          <a:xfrm>
            <a:off x="6515773" y="3549346"/>
            <a:ext cx="4982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Stability</a:t>
            </a:r>
            <a:endParaRPr lang="fr-FR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4F5060-AC5E-BB42-8494-4E2062FD5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1" y="991328"/>
            <a:ext cx="10385238" cy="19706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D6A50C-86C0-AC48-A54D-E29BFA016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3" y="4243697"/>
            <a:ext cx="5472344" cy="197579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597126-E2CF-5E48-AFCE-4F081D1D9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73" y="4238487"/>
            <a:ext cx="3972933" cy="19436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B79151-DE4D-A846-AE1F-F6F15C460DDC}"/>
              </a:ext>
            </a:extLst>
          </p:cNvPr>
          <p:cNvSpPr/>
          <p:nvPr/>
        </p:nvSpPr>
        <p:spPr>
          <a:xfrm>
            <a:off x="1129552" y="4267834"/>
            <a:ext cx="1495313" cy="19143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274C99-D8DB-7148-A362-E13AADE8DF7D}"/>
              </a:ext>
            </a:extLst>
          </p:cNvPr>
          <p:cNvSpPr/>
          <p:nvPr/>
        </p:nvSpPr>
        <p:spPr>
          <a:xfrm>
            <a:off x="1206648" y="1069301"/>
            <a:ext cx="1495313" cy="19143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DAE60-5F80-ED49-926E-9F058C9FA96E}"/>
              </a:ext>
            </a:extLst>
          </p:cNvPr>
          <p:cNvSpPr/>
          <p:nvPr/>
        </p:nvSpPr>
        <p:spPr>
          <a:xfrm>
            <a:off x="6831107" y="4274426"/>
            <a:ext cx="1516827" cy="19143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F3D2A-3F0B-2F47-9AC0-DF21B27D7082}"/>
              </a:ext>
            </a:extLst>
          </p:cNvPr>
          <p:cNvSpPr/>
          <p:nvPr/>
        </p:nvSpPr>
        <p:spPr>
          <a:xfrm>
            <a:off x="9006779" y="1050945"/>
            <a:ext cx="2281840" cy="19706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0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B9CE431-2FDA-41C9-B697-1C83F5581E8B}"/>
              </a:ext>
            </a:extLst>
          </p:cNvPr>
          <p:cNvSpPr txBox="1"/>
          <p:nvPr/>
        </p:nvSpPr>
        <p:spPr>
          <a:xfrm>
            <a:off x="634413" y="6530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Inflation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507610-2F49-4CC4-B6D8-D0ECF08F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181CAD-E47C-42FD-A8E6-444842C2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193FDB-5DAF-984E-937A-045D940444F6}"/>
              </a:ext>
            </a:extLst>
          </p:cNvPr>
          <p:cNvSpPr txBox="1"/>
          <p:nvPr/>
        </p:nvSpPr>
        <p:spPr>
          <a:xfrm>
            <a:off x="634413" y="35855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C00000"/>
                </a:solidFill>
                <a:latin typeface="Montserrat" panose="00000500000000000000" pitchFamily="2" charset="0"/>
              </a:rPr>
              <a:t>Prixconso</a:t>
            </a:r>
            <a:endParaRPr lang="fr-FR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68C3AC-B6D8-1E48-9C2E-73F92A036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70" y="1022394"/>
            <a:ext cx="5626100" cy="2019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793960-4CD7-A548-8EBD-CC0C6B03E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54872"/>
            <a:ext cx="5791200" cy="2044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7D752A-EDCD-DE4A-8409-C006B3C26F6C}"/>
              </a:ext>
            </a:extLst>
          </p:cNvPr>
          <p:cNvSpPr/>
          <p:nvPr/>
        </p:nvSpPr>
        <p:spPr>
          <a:xfrm>
            <a:off x="3732904" y="1031662"/>
            <a:ext cx="1613645" cy="20100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B07DC-6325-8747-B772-EF6F3FDBAB0A}"/>
              </a:ext>
            </a:extLst>
          </p:cNvPr>
          <p:cNvSpPr/>
          <p:nvPr/>
        </p:nvSpPr>
        <p:spPr>
          <a:xfrm>
            <a:off x="3571539" y="3954872"/>
            <a:ext cx="1529377" cy="20447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8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B93B5F-8FA0-40F9-B638-5B4B964F2799}"/>
              </a:ext>
            </a:extLst>
          </p:cNvPr>
          <p:cNvSpPr txBox="1"/>
          <p:nvPr/>
        </p:nvSpPr>
        <p:spPr>
          <a:xfrm>
            <a:off x="384158" y="3031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Montserrat" panose="00000500000000000000" pitchFamily="2" charset="0"/>
              </a:rPr>
              <a:t>JOINTURES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EC8C51-8A34-46E6-9F6B-7BEB923F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B6FF11-E650-4499-BB58-AEBA65DA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16CB95-8336-D742-AC36-A4165D7F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4" y="679766"/>
            <a:ext cx="9015446" cy="20289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4BBE83-F9B3-422D-8827-B657039DF1CF}"/>
              </a:ext>
            </a:extLst>
          </p:cNvPr>
          <p:cNvSpPr/>
          <p:nvPr/>
        </p:nvSpPr>
        <p:spPr>
          <a:xfrm>
            <a:off x="311434" y="878342"/>
            <a:ext cx="3550561" cy="2080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2FDA1-7F5F-4EE2-96CB-4FFB096CCFDE}"/>
              </a:ext>
            </a:extLst>
          </p:cNvPr>
          <p:cNvSpPr/>
          <p:nvPr/>
        </p:nvSpPr>
        <p:spPr>
          <a:xfrm>
            <a:off x="311434" y="1158621"/>
            <a:ext cx="3550561" cy="2518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84C98-4659-4DD7-8D72-5A9FBA8C3ABA}"/>
              </a:ext>
            </a:extLst>
          </p:cNvPr>
          <p:cNvSpPr/>
          <p:nvPr/>
        </p:nvSpPr>
        <p:spPr>
          <a:xfrm>
            <a:off x="311434" y="1482741"/>
            <a:ext cx="3550561" cy="2519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E79D74-E20C-4597-8DA1-4BA206DC7749}"/>
              </a:ext>
            </a:extLst>
          </p:cNvPr>
          <p:cNvSpPr/>
          <p:nvPr/>
        </p:nvSpPr>
        <p:spPr>
          <a:xfrm>
            <a:off x="311434" y="1806956"/>
            <a:ext cx="3550561" cy="251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9553EE-6ADE-F64A-A758-4A680FE3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0" y="3661302"/>
            <a:ext cx="8539906" cy="25169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1D4D0EE-319F-9E46-AF6C-490E6E30C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08" y="3587932"/>
            <a:ext cx="3478320" cy="25169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5D8D9E8-812B-4FF8-AE96-265556BB9585}"/>
              </a:ext>
            </a:extLst>
          </p:cNvPr>
          <p:cNvSpPr/>
          <p:nvPr/>
        </p:nvSpPr>
        <p:spPr>
          <a:xfrm>
            <a:off x="1731980" y="3587932"/>
            <a:ext cx="4364019" cy="25903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2931B2-D4F9-4FBE-BF9B-150A456C92D7}"/>
              </a:ext>
            </a:extLst>
          </p:cNvPr>
          <p:cNvSpPr/>
          <p:nvPr/>
        </p:nvSpPr>
        <p:spPr>
          <a:xfrm>
            <a:off x="6139834" y="3587932"/>
            <a:ext cx="2585674" cy="25903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9C2D3-2F1B-4E07-B13F-E41F8474A1CF}"/>
              </a:ext>
            </a:extLst>
          </p:cNvPr>
          <p:cNvSpPr/>
          <p:nvPr/>
        </p:nvSpPr>
        <p:spPr>
          <a:xfrm>
            <a:off x="8744597" y="3587933"/>
            <a:ext cx="1308022" cy="26059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6D01FF-44D3-4102-8F41-A66E98266482}"/>
              </a:ext>
            </a:extLst>
          </p:cNvPr>
          <p:cNvSpPr/>
          <p:nvPr/>
        </p:nvSpPr>
        <p:spPr>
          <a:xfrm>
            <a:off x="10065907" y="3587931"/>
            <a:ext cx="621827" cy="259030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4CE143-F454-A14B-AEA9-1200579C2B44}"/>
              </a:ext>
            </a:extLst>
          </p:cNvPr>
          <p:cNvSpPr/>
          <p:nvPr/>
        </p:nvSpPr>
        <p:spPr>
          <a:xfrm>
            <a:off x="10731973" y="3587931"/>
            <a:ext cx="655421" cy="2590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EBFE6-C223-FF42-954B-6CB989CE9E43}"/>
              </a:ext>
            </a:extLst>
          </p:cNvPr>
          <p:cNvSpPr/>
          <p:nvPr/>
        </p:nvSpPr>
        <p:spPr>
          <a:xfrm>
            <a:off x="311434" y="2132157"/>
            <a:ext cx="3550561" cy="251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303818-F725-6B45-8C23-E4E67D4BF16C}"/>
              </a:ext>
            </a:extLst>
          </p:cNvPr>
          <p:cNvSpPr/>
          <p:nvPr/>
        </p:nvSpPr>
        <p:spPr>
          <a:xfrm>
            <a:off x="311434" y="2435698"/>
            <a:ext cx="3550561" cy="2519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34EB74-1103-9440-9D40-4F54573D1BCF}"/>
              </a:ext>
            </a:extLst>
          </p:cNvPr>
          <p:cNvSpPr/>
          <p:nvPr/>
        </p:nvSpPr>
        <p:spPr>
          <a:xfrm>
            <a:off x="11413380" y="3603621"/>
            <a:ext cx="720907" cy="25903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031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378</Words>
  <Application>Microsoft Macintosh PowerPoint</Application>
  <PresentationFormat>Grand écran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Thème Office</vt:lpstr>
      <vt:lpstr>Produisez une étude de marché avec Python </vt:lpstr>
      <vt:lpstr>Nettoyage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 avec R ou Python </dc:title>
  <dc:creator>sarah</dc:creator>
  <cp:lastModifiedBy>Microsoft Office User</cp:lastModifiedBy>
  <cp:revision>49</cp:revision>
  <dcterms:created xsi:type="dcterms:W3CDTF">2021-12-15T09:56:36Z</dcterms:created>
  <dcterms:modified xsi:type="dcterms:W3CDTF">2022-03-08T09:31:45Z</dcterms:modified>
</cp:coreProperties>
</file>