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42" r:id="rId1"/>
  </p:sldMasterIdLst>
  <p:notesMasterIdLst>
    <p:notesMasterId r:id="rId24"/>
  </p:notesMasterIdLst>
  <p:sldIdLst>
    <p:sldId id="256" r:id="rId2"/>
    <p:sldId id="257" r:id="rId3"/>
    <p:sldId id="258" r:id="rId4"/>
    <p:sldId id="261" r:id="rId5"/>
    <p:sldId id="269" r:id="rId6"/>
    <p:sldId id="268" r:id="rId7"/>
    <p:sldId id="267" r:id="rId8"/>
    <p:sldId id="270" r:id="rId9"/>
    <p:sldId id="266" r:id="rId10"/>
    <p:sldId id="265" r:id="rId11"/>
    <p:sldId id="271" r:id="rId12"/>
    <p:sldId id="264" r:id="rId13"/>
    <p:sldId id="263" r:id="rId14"/>
    <p:sldId id="272" r:id="rId15"/>
    <p:sldId id="280" r:id="rId16"/>
    <p:sldId id="274" r:id="rId17"/>
    <p:sldId id="279" r:id="rId18"/>
    <p:sldId id="275" r:id="rId19"/>
    <p:sldId id="276" r:id="rId20"/>
    <p:sldId id="278" r:id="rId21"/>
    <p:sldId id="277" r:id="rId22"/>
    <p:sldId id="281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/>
    <p:restoredTop sz="95884"/>
  </p:normalViewPr>
  <p:slideViewPr>
    <p:cSldViewPr snapToGrid="0" snapToObjects="1">
      <p:cViewPr varScale="1">
        <p:scale>
          <a:sx n="156" d="100"/>
          <a:sy n="15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799EA-E678-DE48-9FC1-05BAAA528D77}" type="datetimeFigureOut">
              <a:rPr lang="fr-FR" smtClean="0"/>
              <a:t>18/08/2021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E219B-2B7F-EF46-9030-DCF3A506E1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8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E219B-2B7F-EF46-9030-DCF3A506E1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2226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F6BAE5-06A3-9540-811E-5FAFAE86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B5F8437-961B-7147-BB35-7ACDABEE7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F1D85E-B9BC-4E44-BC28-203A3B38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1C04EB-9A07-7F4A-A45D-C27D6FE3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442015-743C-2244-9E83-5653201A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6025B-5FE2-9847-A07B-F92A71CD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96AB5D-7043-3840-8F95-561F1F41C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77C2DD-0200-964F-ABBE-ACEE3870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77063-3525-BC40-A6D4-07BA5321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BC75B4-BE79-2649-B91F-F05D3528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72865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53F714-11CA-A449-BEC1-14B18C906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5C6C84-0944-BA4D-9680-3D083D113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43166A-86BD-9048-9A2F-42232F68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FCC9D-4838-6546-98C7-D2B8DF4C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7692A3-6B1C-4840-9FEB-0FDB8341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1500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C1FF72-6028-E74B-A395-3C2DD172F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D43FC4-4EDB-FA46-A5AF-D42F63A8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EF86D9-2A25-F043-8620-67BC31AC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DCC02-F677-4A4B-A993-16EB3327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2FA3F4-E5C4-4543-A78E-E81A7E9C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514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B701A-BD45-E34B-84EB-48D4B52D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CE5436-9A74-1449-A38B-E934CE6B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3B6F05-43B1-BF41-AEB2-56957F18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2F8E1-6D0A-824C-8A4C-DAC4ABEE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9B7D88-6452-3443-8546-37547B13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27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B2D3E-59DB-9343-82B4-69BF86AB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F054F-C2D7-BA4C-A54B-21A7E885A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0E9FF-9A1D-F444-93C5-60C5A5EBE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5AE367-2E9D-6C4B-BCE9-F3456A6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44C040-F4D3-004B-AF78-A988B360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77BE9E-3F9D-3241-80D0-FA079F0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721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205240-6812-6344-B18D-BD5F47EE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84F45-AC86-5A41-952A-6E14192F0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96CA9BE-81DA-B342-81DB-8C182BA95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7BF8E9-6D45-EF4E-9B04-97850C3FE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E5DA44-3028-334F-9E9A-F27583F20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6322CA-FC6F-7C44-BA79-B9E5A48F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7D53DE-80FC-0549-A3D5-3D438581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36E56BF-4374-B041-8A3E-37A26DBE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3558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5038F-B90B-4A4A-A5BB-93E380539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CABD4F9-EAED-2B4C-B046-0E1A39D3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36F9AF-A0B4-8D42-A79E-3575D56B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D1AC-1678-7845-89D9-86AA921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5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C63DB86-2CEA-1348-A3E0-D31141CE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341A74D-8A16-3741-A0F6-8CF3D085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69BEAB-2B69-8546-BC35-80E6E49F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7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E8C5A1-7492-DC4D-8ECA-BAD776DA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2779FF-23EB-6441-ACF7-C5909FB01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8B7FE3-2112-5646-B994-F17014117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53189D-37B5-3F46-B6AC-E0BFE932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0E0E84-DC47-9C4E-BAD9-BB522946F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85D630-48ED-4247-855A-AA55080E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48A8B-EE50-C541-9BA1-89D34FA1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E54A0D-087A-CD4A-9D73-7E97F3B40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AE63F0-BC16-7841-80F5-207AB8FA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6D140-2564-FE46-B529-C55D2A65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F4DA3E-CBEC-1541-964A-4F1C107A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880326D-AD8F-B844-9717-59F682C3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AACCCD9-5B5F-194B-B8A1-4C056F4A5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560AEE-2F2E-8F4E-BDE2-00BCA3952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814ECD-E880-A14E-878A-AF0396CEB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8/18/21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045E1D-A875-2645-AA08-A8E27340F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CB61EC-9FD1-D942-9816-809E24B10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3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120DFDC7-6617-7045-ADB9-AD08C3CC8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7349" y="5314950"/>
            <a:ext cx="8877300" cy="600075"/>
          </a:xfrm>
        </p:spPr>
        <p:txBody>
          <a:bodyPr>
            <a:normAutofit/>
          </a:bodyPr>
          <a:lstStyle/>
          <a:p>
            <a:r>
              <a:rPr lang="fr-FR" sz="3600" b="1" u="sng" dirty="0">
                <a:solidFill>
                  <a:schemeClr val="accent5">
                    <a:lumMod val="75000"/>
                  </a:schemeClr>
                </a:solidFill>
              </a:rPr>
              <a:t>Etude de santé publique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B38E6D-690D-6847-9AC8-FDD2ED2B3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76" y="442912"/>
            <a:ext cx="10967045" cy="435768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5384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6" y="325437"/>
            <a:ext cx="3311045" cy="6207125"/>
          </a:xfrm>
        </p:spPr>
        <p:txBody>
          <a:bodyPr>
            <a:normAutofit/>
          </a:bodyPr>
          <a:lstStyle/>
          <a:p>
            <a:r>
              <a:rPr lang="fr-FR" sz="2800" dirty="0"/>
              <a:t>≈ 9% de la population de Thaïlande en état de sous-nutrition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≈ 50% de la population de Thaïlande pour être nourries avec l’exportation de Manioc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E38870-1E79-584B-9917-B5445E34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516" y="612314"/>
            <a:ext cx="8583478" cy="5633370"/>
          </a:xfrm>
          <a:prstGeom prst="rect">
            <a:avLst/>
          </a:prstGeom>
        </p:spPr>
      </p:pic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337CB53-E9AA-1C4D-AF18-264861A62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42475" y="0"/>
            <a:ext cx="1540984" cy="1540984"/>
          </a:xfrm>
        </p:spPr>
      </p:pic>
    </p:spTree>
    <p:extLst>
      <p:ext uri="{BB962C8B-B14F-4D97-AF65-F5344CB8AC3E}">
        <p14:creationId xmlns:p14="http://schemas.microsoft.com/office/powerpoint/2010/main" val="1212471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365125"/>
            <a:ext cx="11401425" cy="6207125"/>
          </a:xfrm>
        </p:spPr>
        <p:txBody>
          <a:bodyPr>
            <a:normAutofit/>
          </a:bodyPr>
          <a:lstStyle/>
          <a:p>
            <a:r>
              <a:rPr lang="fr-FR" sz="2800" b="1" u="sng" dirty="0"/>
              <a:t>Questions de Mélanie: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1- </a:t>
            </a:r>
            <a:r>
              <a:rPr lang="fr-FR" sz="2500" dirty="0"/>
              <a:t>Les pays pour lesquels la proportion de personnes sous-alimentées est la plus forte en 2017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2- </a:t>
            </a:r>
            <a:r>
              <a:rPr lang="fr-FR" sz="2500" dirty="0"/>
              <a:t>Les pays qui ont le plus bénéficié d’aide depuis 2013</a:t>
            </a:r>
            <a:br>
              <a:rPr lang="fr-FR" sz="2800" dirty="0"/>
            </a:br>
            <a:br>
              <a:rPr lang="fr-FR" sz="2800" dirty="0"/>
            </a:br>
            <a:r>
              <a:rPr lang="fr-FR" sz="2500" dirty="0"/>
              <a:t>3- Les pays ayant le plus de disponibilité/habitant</a:t>
            </a:r>
            <a:br>
              <a:rPr lang="fr-FR" sz="2500" dirty="0"/>
            </a:br>
            <a:br>
              <a:rPr lang="fr-FR" sz="2500" dirty="0"/>
            </a:br>
            <a:r>
              <a:rPr lang="fr-FR" sz="2500" dirty="0"/>
              <a:t>4- Les pays ayant le moins de disponibilité/habitant</a:t>
            </a:r>
            <a:br>
              <a:rPr lang="fr-FR" sz="2500" dirty="0"/>
            </a:br>
            <a:br>
              <a:rPr lang="fr-FR" sz="2500" dirty="0"/>
            </a:br>
            <a:r>
              <a:rPr lang="fr-FR" sz="2500" dirty="0"/>
              <a:t>5- Complément d’étude</a:t>
            </a:r>
            <a:br>
              <a:rPr lang="fr-FR" sz="28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209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4539343"/>
            <a:ext cx="11741885" cy="1687286"/>
          </a:xfrm>
        </p:spPr>
        <p:txBody>
          <a:bodyPr>
            <a:normAutofit/>
          </a:bodyPr>
          <a:lstStyle/>
          <a:p>
            <a:br>
              <a:rPr lang="fr-FR" sz="2000" dirty="0"/>
            </a:br>
            <a:r>
              <a:rPr lang="fr-FR" sz="2400" dirty="0"/>
              <a:t>Ici de nombreux pays sont touchés fréquemment par des catastrophes naturelles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Certains pays subissent aussi des conflits / guerres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A7297C2-FB5C-3B49-89DE-86A46DC8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7" y="287305"/>
            <a:ext cx="11477624" cy="4044281"/>
          </a:xfrm>
        </p:spPr>
      </p:pic>
    </p:spTree>
    <p:extLst>
      <p:ext uri="{BB962C8B-B14F-4D97-AF65-F5344CB8AC3E}">
        <p14:creationId xmlns:p14="http://schemas.microsoft.com/office/powerpoint/2010/main" val="1417865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777874"/>
            <a:ext cx="11587162" cy="1794376"/>
          </a:xfrm>
        </p:spPr>
        <p:txBody>
          <a:bodyPr>
            <a:normAutofit/>
          </a:bodyPr>
          <a:lstStyle/>
          <a:p>
            <a:r>
              <a:rPr lang="fr-FR" sz="2400" dirty="0"/>
              <a:t>Nous sommes ici en présence de pays qui sont aussi touchés par des catastrophes naturelles ou des guerres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C2445A2C-C118-1749-B846-F260B8466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73" y="147244"/>
            <a:ext cx="9456234" cy="4630630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7E0033E-2BD5-9F49-9B30-EDDC40EC1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49" y="4460781"/>
            <a:ext cx="358543" cy="2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5313405"/>
            <a:ext cx="11587162" cy="1258844"/>
          </a:xfrm>
        </p:spPr>
        <p:txBody>
          <a:bodyPr>
            <a:normAutofit/>
          </a:bodyPr>
          <a:lstStyle/>
          <a:p>
            <a:r>
              <a:rPr lang="fr-FR" sz="2400" dirty="0"/>
              <a:t>Liste des pays avec la plus forte disponibilité par habitant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F04CBE2-2993-244B-822A-45DE24C4A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25" y="285751"/>
            <a:ext cx="9597199" cy="4595168"/>
          </a:xfrm>
        </p:spPr>
      </p:pic>
    </p:spTree>
    <p:extLst>
      <p:ext uri="{BB962C8B-B14F-4D97-AF65-F5344CB8AC3E}">
        <p14:creationId xmlns:p14="http://schemas.microsoft.com/office/powerpoint/2010/main" val="21119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5152768"/>
            <a:ext cx="11587162" cy="1419481"/>
          </a:xfrm>
        </p:spPr>
        <p:txBody>
          <a:bodyPr>
            <a:normAutofit/>
          </a:bodyPr>
          <a:lstStyle/>
          <a:p>
            <a:r>
              <a:rPr lang="fr-FR" sz="2400" dirty="0"/>
              <a:t>Liste des pays avec la plus basse disponibilité par habitant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99CFFDF5-B1BE-6247-A953-598BFA2F1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005" y="285751"/>
            <a:ext cx="9541990" cy="4734011"/>
          </a:xfrm>
        </p:spPr>
      </p:pic>
    </p:spTree>
    <p:extLst>
      <p:ext uri="{BB962C8B-B14F-4D97-AF65-F5344CB8AC3E}">
        <p14:creationId xmlns:p14="http://schemas.microsoft.com/office/powerpoint/2010/main" val="336707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828478"/>
            <a:ext cx="11587162" cy="1743772"/>
          </a:xfrm>
        </p:spPr>
        <p:txBody>
          <a:bodyPr>
            <a:normAutofit/>
          </a:bodyPr>
          <a:lstStyle/>
          <a:p>
            <a:r>
              <a:rPr lang="fr-FR" sz="2400" dirty="0"/>
              <a:t>Ici les pays qui produisent le moins, on y retrouve des iles et petite régions indépendantes, pas étonnant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5B31B7C-D931-4446-B804-5124EE7BF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611" y="131067"/>
            <a:ext cx="9638778" cy="4488286"/>
          </a:xfrm>
        </p:spPr>
      </p:pic>
    </p:spTree>
    <p:extLst>
      <p:ext uri="{BB962C8B-B14F-4D97-AF65-F5344CB8AC3E}">
        <p14:creationId xmlns:p14="http://schemas.microsoft.com/office/powerpoint/2010/main" val="3574310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482790"/>
            <a:ext cx="11587162" cy="2089460"/>
          </a:xfrm>
        </p:spPr>
        <p:txBody>
          <a:bodyPr>
            <a:normAutofit/>
          </a:bodyPr>
          <a:lstStyle/>
          <a:p>
            <a:r>
              <a:rPr lang="fr-FR" sz="2400" dirty="0"/>
              <a:t>Sur les 10 pays en sous-nutritions , 6 font partis des pays avec le moins de disponibilité/habitants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11F745-9355-0743-B067-3F7CE6C2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841" y="144966"/>
            <a:ext cx="11894317" cy="4145347"/>
          </a:xfrm>
        </p:spPr>
      </p:pic>
    </p:spTree>
    <p:extLst>
      <p:ext uri="{BB962C8B-B14F-4D97-AF65-F5344CB8AC3E}">
        <p14:creationId xmlns:p14="http://schemas.microsoft.com/office/powerpoint/2010/main" val="2324225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695568"/>
            <a:ext cx="11587162" cy="1876682"/>
          </a:xfrm>
        </p:spPr>
        <p:txBody>
          <a:bodyPr>
            <a:normAutofit/>
          </a:bodyPr>
          <a:lstStyle/>
          <a:p>
            <a:r>
              <a:rPr lang="fr-FR" sz="2400" dirty="0"/>
              <a:t>Parmi les 10 pays qui ont le moins de production, aucun ne fait parti des 10 pays qui reçoivent le plus d'aide alimentaire depuis 2013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9F07168-B6D3-1E49-AEB9-D8C3133DD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23" y="285750"/>
            <a:ext cx="11901153" cy="4197040"/>
          </a:xfrm>
        </p:spPr>
      </p:pic>
    </p:spTree>
    <p:extLst>
      <p:ext uri="{BB962C8B-B14F-4D97-AF65-F5344CB8AC3E}">
        <p14:creationId xmlns:p14="http://schemas.microsoft.com/office/powerpoint/2010/main" val="2537605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8" y="4482790"/>
            <a:ext cx="11587162" cy="2089460"/>
          </a:xfrm>
        </p:spPr>
        <p:txBody>
          <a:bodyPr>
            <a:normAutofit/>
          </a:bodyPr>
          <a:lstStyle/>
          <a:p>
            <a:r>
              <a:rPr lang="fr-FR" sz="2400" dirty="0"/>
              <a:t>Ici nous avons les pays qui exportent le plus, on y retrouve d'ailleurs la Thaïlande avec son exportation de Manioc</a:t>
            </a:r>
            <a:br>
              <a:rPr lang="fr-FR" sz="2400" dirty="0"/>
            </a:br>
            <a:r>
              <a:rPr lang="fr-FR" sz="2400" dirty="0"/>
              <a:t>Les Etats-Unis d’Amérique exporte énormément de céréales</a:t>
            </a:r>
            <a:br>
              <a:rPr lang="fr-FR" sz="2400" dirty="0"/>
            </a:br>
            <a:r>
              <a:rPr lang="fr-FR" sz="2400" dirty="0"/>
              <a:t>Brésil deuxième exportateur de Maïs au monde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14D0FB-778C-0A48-9581-4AED73FF9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74" y="147368"/>
            <a:ext cx="8878389" cy="4335422"/>
          </a:xfrm>
        </p:spPr>
      </p:pic>
    </p:spTree>
    <p:extLst>
      <p:ext uri="{BB962C8B-B14F-4D97-AF65-F5344CB8AC3E}">
        <p14:creationId xmlns:p14="http://schemas.microsoft.com/office/powerpoint/2010/main" val="64069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FC1154-A0DE-F14F-A414-3B54BA69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9B2D5D-6B17-AA49-9AC8-18B9992D6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Partie 1</a:t>
            </a:r>
            <a:r>
              <a:rPr lang="fr-FR" dirty="0"/>
              <a:t>: Questions de Marc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Partie 2</a:t>
            </a:r>
            <a:r>
              <a:rPr lang="fr-FR" dirty="0"/>
              <a:t>: Questions de Julien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Partie 3</a:t>
            </a:r>
            <a:r>
              <a:rPr lang="fr-FR" dirty="0"/>
              <a:t>: Questions de Mélanie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19932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18" y="4922377"/>
            <a:ext cx="11587162" cy="1614703"/>
          </a:xfrm>
        </p:spPr>
        <p:txBody>
          <a:bodyPr>
            <a:normAutofit/>
          </a:bodyPr>
          <a:lstStyle/>
          <a:p>
            <a:br>
              <a:rPr lang="fr-FR" sz="1100" dirty="0"/>
            </a:br>
            <a:endParaRPr lang="fr-FR" sz="110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82180B1-FE1F-C248-B47D-ABDA56E95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18" y="189570"/>
            <a:ext cx="11900363" cy="3958684"/>
          </a:xfr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D761D0B-17A2-564E-B0B1-DF245D26D89E}"/>
              </a:ext>
            </a:extLst>
          </p:cNvPr>
          <p:cNvSpPr txBox="1"/>
          <p:nvPr/>
        </p:nvSpPr>
        <p:spPr>
          <a:xfrm>
            <a:off x="642257" y="4626428"/>
            <a:ext cx="11184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Pas de pays en commun entre les plus gros % de sous-nutrition et les pays qui ont reçu le plus d’aide alimentaire</a:t>
            </a:r>
          </a:p>
          <a:p>
            <a:endParaRPr lang="fr-FR" dirty="0"/>
          </a:p>
          <a:p>
            <a:r>
              <a:rPr lang="fr-FR" dirty="0"/>
              <a:t>Cependant tous ces pays subissent fréquemment des catastrophes naturelles ou se sont des pays en zone de conflit, la République arabe syrienne est un parfait exemple</a:t>
            </a:r>
          </a:p>
        </p:txBody>
      </p:sp>
    </p:spTree>
    <p:extLst>
      <p:ext uri="{BB962C8B-B14F-4D97-AF65-F5344CB8AC3E}">
        <p14:creationId xmlns:p14="http://schemas.microsoft.com/office/powerpoint/2010/main" val="123176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376276"/>
            <a:ext cx="11587162" cy="839207"/>
          </a:xfrm>
        </p:spPr>
        <p:txBody>
          <a:bodyPr/>
          <a:lstStyle/>
          <a:p>
            <a:r>
              <a:rPr lang="fr-FR" b="1" u="sng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34CBE-8223-1947-80F0-1E7FAB0C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419" y="1215484"/>
            <a:ext cx="11587162" cy="5367918"/>
          </a:xfrm>
        </p:spPr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La production mondiale pourrait sans problème nourrir toute la population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Les ressources sont mal réparties à travers le monde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Les pays en zone de conflits ainsi que les pays qui subissent beaucoup de catastrophe naturelle sont plus impactés par la sous-nutrition</a:t>
            </a:r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3931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19" y="376276"/>
            <a:ext cx="3311638" cy="6207126"/>
          </a:xfrm>
        </p:spPr>
        <p:txBody>
          <a:bodyPr>
            <a:normAutofit/>
          </a:bodyPr>
          <a:lstStyle/>
          <a:p>
            <a:r>
              <a:rPr lang="fr-FR" sz="2800" dirty="0"/>
              <a:t>Nous pourrions théoriquement nourrir toute la population en 2030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Ce ne sera plus possible pour 2050 selon nos chiffres actuels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DF15D6-91D7-DF4D-AA3D-5211D904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932" y="594569"/>
            <a:ext cx="8700068" cy="566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56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365125"/>
            <a:ext cx="11401425" cy="6207125"/>
          </a:xfrm>
        </p:spPr>
        <p:txBody>
          <a:bodyPr>
            <a:normAutofit/>
          </a:bodyPr>
          <a:lstStyle/>
          <a:p>
            <a:r>
              <a:rPr lang="fr-FR" sz="2800" b="1" u="sng" dirty="0"/>
              <a:t>Questions de Marc: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1- La proportion de personnes en état de sous-nutrition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2- Le nombre théorique de personnes qui pourraient être nourries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3- Le nombre théorique de personnes qui pourraient être nourries avec des produits végétaux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4- L’utilisation de la disponibilité intérieure, en particulier la part qui est attribuée à l’alimentation animale, celle qui est perdue et celle qui est concrètement utilisée pour l'alimentation humaine.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677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13" y="325436"/>
            <a:ext cx="3314699" cy="6207125"/>
          </a:xfrm>
        </p:spPr>
        <p:txBody>
          <a:bodyPr>
            <a:normAutofit/>
          </a:bodyPr>
          <a:lstStyle/>
          <a:p>
            <a:r>
              <a:rPr lang="fr-FR" sz="2800" dirty="0"/>
              <a:t>7,1% de la population en état de sous-nutrition en 2017</a:t>
            </a:r>
          </a:p>
        </p:txBody>
      </p:sp>
      <p:pic>
        <p:nvPicPr>
          <p:cNvPr id="29" name="Espace réservé du contenu 28">
            <a:extLst>
              <a:ext uri="{FF2B5EF4-FFF2-40B4-BE49-F238E27FC236}">
                <a16:creationId xmlns:a16="http://schemas.microsoft.com/office/drawing/2014/main" id="{E9DABFF1-78AE-4E4B-AAA3-9D60A12D1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0620" y="866481"/>
            <a:ext cx="8661380" cy="5330643"/>
          </a:xfrm>
        </p:spPr>
      </p:pic>
    </p:spTree>
    <p:extLst>
      <p:ext uri="{BB962C8B-B14F-4D97-AF65-F5344CB8AC3E}">
        <p14:creationId xmlns:p14="http://schemas.microsoft.com/office/powerpoint/2010/main" val="80243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33" y="325437"/>
            <a:ext cx="3312286" cy="6207125"/>
          </a:xfrm>
        </p:spPr>
        <p:txBody>
          <a:bodyPr>
            <a:normAutofit/>
          </a:bodyPr>
          <a:lstStyle/>
          <a:p>
            <a:r>
              <a:rPr lang="fr-FR" sz="2800" dirty="0"/>
              <a:t>112% de la population pourrait théoriquement être nourrie en 2017 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1304052-585E-6549-8F82-8BDEF9B4A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164" y="325437"/>
            <a:ext cx="9008836" cy="5872297"/>
          </a:xfrm>
        </p:spPr>
      </p:pic>
    </p:spTree>
    <p:extLst>
      <p:ext uri="{BB962C8B-B14F-4D97-AF65-F5344CB8AC3E}">
        <p14:creationId xmlns:p14="http://schemas.microsoft.com/office/powerpoint/2010/main" val="6084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7" y="407656"/>
            <a:ext cx="2989536" cy="6207125"/>
          </a:xfrm>
        </p:spPr>
        <p:txBody>
          <a:bodyPr>
            <a:normAutofit/>
          </a:bodyPr>
          <a:lstStyle/>
          <a:p>
            <a:r>
              <a:rPr lang="fr-FR" sz="2800" dirty="0"/>
              <a:t>92% de la population pourrait théoriquement être nourrie avec des produits d’origine végétales en 2017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1594175D-1713-8C4E-90D6-FBB7AF3E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515" y="497135"/>
            <a:ext cx="9034485" cy="5863729"/>
          </a:xfrm>
        </p:spPr>
      </p:pic>
    </p:spTree>
    <p:extLst>
      <p:ext uri="{BB962C8B-B14F-4D97-AF65-F5344CB8AC3E}">
        <p14:creationId xmlns:p14="http://schemas.microsoft.com/office/powerpoint/2010/main" val="2265917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63" y="325437"/>
            <a:ext cx="3311045" cy="6207125"/>
          </a:xfrm>
        </p:spPr>
        <p:txBody>
          <a:bodyPr>
            <a:normAutofit/>
          </a:bodyPr>
          <a:lstStyle/>
          <a:p>
            <a:r>
              <a:rPr lang="fr-FR" sz="2800" dirty="0"/>
              <a:t>13% attribuée à l’alimentation animale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4,6% perdue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49% utilisée pour l'alimentation humaine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21EDF38-28D1-574E-9A37-EA37B8AD9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1395" y="747683"/>
            <a:ext cx="8470606" cy="5647070"/>
          </a:xfr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376BB1-19A6-DA42-86C4-50BB15998FEA}"/>
              </a:ext>
            </a:extLst>
          </p:cNvPr>
          <p:cNvSpPr txBox="1"/>
          <p:nvPr/>
        </p:nvSpPr>
        <p:spPr>
          <a:xfrm>
            <a:off x="6008857" y="378351"/>
            <a:ext cx="389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Répartition de la disponibilité intérieur</a:t>
            </a:r>
          </a:p>
        </p:txBody>
      </p:sp>
    </p:spTree>
    <p:extLst>
      <p:ext uri="{BB962C8B-B14F-4D97-AF65-F5344CB8AC3E}">
        <p14:creationId xmlns:p14="http://schemas.microsoft.com/office/powerpoint/2010/main" val="4256413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" y="365125"/>
            <a:ext cx="11401425" cy="6207125"/>
          </a:xfrm>
        </p:spPr>
        <p:txBody>
          <a:bodyPr>
            <a:normAutofit/>
          </a:bodyPr>
          <a:lstStyle/>
          <a:p>
            <a:r>
              <a:rPr lang="fr-FR" sz="2800" b="1" u="sng" dirty="0"/>
              <a:t>Questions de Julien: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1- Répartition de l’utilisation des céréales</a:t>
            </a:r>
            <a:br>
              <a:rPr lang="fr-FR" sz="2800" dirty="0"/>
            </a:b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2- Utilisation du manioc par la Thaïlande aux égards de la proportion de personnes en sous-nutrition</a:t>
            </a:r>
            <a:r>
              <a:rPr lang="fr-FR" sz="2800" dirty="0">
                <a:effectLst/>
              </a:rPr>
              <a:t> </a:t>
            </a:r>
            <a:br>
              <a:rPr lang="fr-FR" sz="2800" dirty="0"/>
            </a:br>
            <a:br>
              <a:rPr lang="fr-FR" sz="2800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674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AE842-CF6B-394F-8CCF-2D01765E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07" y="325437"/>
            <a:ext cx="3321677" cy="6207125"/>
          </a:xfrm>
        </p:spPr>
        <p:txBody>
          <a:bodyPr>
            <a:normAutofit/>
          </a:bodyPr>
          <a:lstStyle/>
          <a:p>
            <a:r>
              <a:rPr lang="fr-FR" sz="2800" dirty="0"/>
              <a:t>69% pour l’utilisation humaine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18% pour l’utilisation Animale</a:t>
            </a:r>
            <a:br>
              <a:rPr lang="fr-FR" sz="2800" dirty="0"/>
            </a:br>
            <a:br>
              <a:rPr lang="fr-FR" sz="2800" dirty="0"/>
            </a:br>
            <a:r>
              <a:rPr lang="fr-FR" sz="2800" dirty="0"/>
              <a:t>12% pour un autre utilisation (Transformé, stocké, exporté ou pertes)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D930C4F-E065-034E-82A7-04DD9C8DD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914" y="669276"/>
            <a:ext cx="7468320" cy="5863286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6164FF2-C5E6-0C4A-ABF3-31A3541F8112}"/>
              </a:ext>
            </a:extLst>
          </p:cNvPr>
          <p:cNvSpPr txBox="1"/>
          <p:nvPr/>
        </p:nvSpPr>
        <p:spPr>
          <a:xfrm>
            <a:off x="5449717" y="325437"/>
            <a:ext cx="471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Répartition de l’utilisation des céréales en 2017</a:t>
            </a:r>
          </a:p>
        </p:txBody>
      </p:sp>
    </p:spTree>
    <p:extLst>
      <p:ext uri="{BB962C8B-B14F-4D97-AF65-F5344CB8AC3E}">
        <p14:creationId xmlns:p14="http://schemas.microsoft.com/office/powerpoint/2010/main" val="4190693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</TotalTime>
  <Words>608</Words>
  <Application>Microsoft Macintosh PowerPoint</Application>
  <PresentationFormat>Grand écran</PresentationFormat>
  <Paragraphs>43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Thème Office</vt:lpstr>
      <vt:lpstr>Présentation PowerPoint</vt:lpstr>
      <vt:lpstr>Sommaire</vt:lpstr>
      <vt:lpstr>Questions de Marc:   1- La proportion de personnes en état de sous-nutrition  2- Le nombre théorique de personnes qui pourraient être nourries  3- Le nombre théorique de personnes qui pourraient être nourries avec des produits végétaux  4- L’utilisation de la disponibilité intérieure, en particulier la part qui est attribuée à l’alimentation animale, celle qui est perdue et celle qui est concrètement utilisée pour l'alimentation humaine.</vt:lpstr>
      <vt:lpstr>7,1% de la population en état de sous-nutrition en 2017</vt:lpstr>
      <vt:lpstr>112% de la population pourrait théoriquement être nourrie en 2017 </vt:lpstr>
      <vt:lpstr>92% de la population pourrait théoriquement être nourrie avec des produits d’origine végétales en 2017</vt:lpstr>
      <vt:lpstr>13% attribuée à l’alimentation animale  4,6% perdue   49% utilisée pour l'alimentation humaine</vt:lpstr>
      <vt:lpstr>Questions de Julien:   1- Répartition de l’utilisation des céréales   2- Utilisation du manioc par la Thaïlande aux égards de la proportion de personnes en sous-nutrition   </vt:lpstr>
      <vt:lpstr>69% pour l’utilisation humaine  18% pour l’utilisation Animale  12% pour un autre utilisation (Transformé, stocké, exporté ou pertes)</vt:lpstr>
      <vt:lpstr>≈ 9% de la population de Thaïlande en état de sous-nutrition  ≈ 50% de la population de Thaïlande pour être nourries avec l’exportation de Manioc</vt:lpstr>
      <vt:lpstr>Questions de Mélanie:   1- Les pays pour lesquels la proportion de personnes sous-alimentées est la plus forte en 2017  2- Les pays qui ont le plus bénéficié d’aide depuis 2013  3- Les pays ayant le plus de disponibilité/habitant  4- Les pays ayant le moins de disponibilité/habitant  5- Complément d’étude </vt:lpstr>
      <vt:lpstr> Ici de nombreux pays sont touchés fréquemment par des catastrophes naturelles  Certains pays subissent aussi des conflits / guerres</vt:lpstr>
      <vt:lpstr>Nous sommes ici en présence de pays qui sont aussi touchés par des catastrophes naturelles ou des guerres</vt:lpstr>
      <vt:lpstr>Liste des pays avec la plus forte disponibilité par habitant</vt:lpstr>
      <vt:lpstr>Liste des pays avec la plus basse disponibilité par habitant</vt:lpstr>
      <vt:lpstr>Ici les pays qui produisent le moins, on y retrouve des iles et petite régions indépendantes, pas étonnant</vt:lpstr>
      <vt:lpstr>Sur les 10 pays en sous-nutritions , 6 font partis des pays avec le moins de disponibilité/habitants</vt:lpstr>
      <vt:lpstr>Parmi les 10 pays qui ont le moins de production, aucun ne fait parti des 10 pays qui reçoivent le plus d'aide alimentaire depuis 2013</vt:lpstr>
      <vt:lpstr>Ici nous avons les pays qui exportent le plus, on y retrouve d'ailleurs la Thaïlande avec son exportation de Manioc Les Etats-Unis d’Amérique exporte énormément de céréales Brésil deuxième exportateur de Maïs au monde</vt:lpstr>
      <vt:lpstr> </vt:lpstr>
      <vt:lpstr>Conclusion</vt:lpstr>
      <vt:lpstr>Nous pourrions théoriquement nourrir toute la population en 2030   Ce ne sera plus possible pour 2050 selon nos chiffres actuels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22</cp:revision>
  <dcterms:created xsi:type="dcterms:W3CDTF">2021-08-03T09:31:31Z</dcterms:created>
  <dcterms:modified xsi:type="dcterms:W3CDTF">2021-08-18T07:54:33Z</dcterms:modified>
</cp:coreProperties>
</file>