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402" r:id="rId2"/>
    <p:sldId id="493" r:id="rId3"/>
    <p:sldId id="508" r:id="rId4"/>
    <p:sldId id="467" r:id="rId5"/>
    <p:sldId id="468" r:id="rId6"/>
    <p:sldId id="469" r:id="rId7"/>
    <p:sldId id="545" r:id="rId8"/>
    <p:sldId id="470" r:id="rId9"/>
    <p:sldId id="471" r:id="rId10"/>
    <p:sldId id="472" r:id="rId11"/>
    <p:sldId id="546" r:id="rId12"/>
    <p:sldId id="548" r:id="rId13"/>
    <p:sldId id="544" r:id="rId14"/>
    <p:sldId id="547" r:id="rId15"/>
    <p:sldId id="542" r:id="rId16"/>
    <p:sldId id="480" r:id="rId17"/>
    <p:sldId id="484" r:id="rId18"/>
    <p:sldId id="485" r:id="rId19"/>
    <p:sldId id="486" r:id="rId20"/>
    <p:sldId id="489" r:id="rId21"/>
    <p:sldId id="559" r:id="rId22"/>
    <p:sldId id="491" r:id="rId23"/>
    <p:sldId id="539" r:id="rId24"/>
    <p:sldId id="540" r:id="rId25"/>
    <p:sldId id="541" r:id="rId26"/>
    <p:sldId id="550" r:id="rId27"/>
    <p:sldId id="492" r:id="rId28"/>
    <p:sldId id="349" r:id="rId29"/>
    <p:sldId id="558" r:id="rId30"/>
    <p:sldId id="570" r:id="rId31"/>
    <p:sldId id="579" r:id="rId32"/>
    <p:sldId id="554" r:id="rId33"/>
    <p:sldId id="55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Definition" id="{B745E62C-C284-48AE-8F9C-3A9F69796F59}">
          <p14:sldIdLst>
            <p14:sldId id="467"/>
            <p14:sldId id="468"/>
            <p14:sldId id="469"/>
            <p14:sldId id="545"/>
            <p14:sldId id="470"/>
            <p14:sldId id="471"/>
            <p14:sldId id="472"/>
            <p14:sldId id="546"/>
          </p14:sldIdLst>
        </p14:section>
        <p14:section name="Operations" id="{21F6A7AA-C7E2-4758-AE11-84737D288803}">
          <p14:sldIdLst>
            <p14:sldId id="548"/>
            <p14:sldId id="544"/>
            <p14:sldId id="547"/>
            <p14:sldId id="542"/>
          </p14:sldIdLst>
        </p14:section>
        <p14:section name="Array Iteration" id="{31C03C2A-A435-491D-A9B6-6D4251EDABDE}">
          <p14:sldIdLst>
            <p14:sldId id="480"/>
            <p14:sldId id="484"/>
            <p14:sldId id="485"/>
            <p14:sldId id="486"/>
            <p14:sldId id="489"/>
            <p14:sldId id="559"/>
            <p14:sldId id="491"/>
          </p14:sldIdLst>
        </p14:section>
        <p14:section name="Alternative loops" id="{0E2EC3C7-0ED8-4C3D-B5DD-CC976624C6A2}">
          <p14:sldIdLst>
            <p14:sldId id="539"/>
            <p14:sldId id="540"/>
            <p14:sldId id="541"/>
            <p14:sldId id="550"/>
            <p14:sldId id="492"/>
          </p14:sldIdLst>
        </p14:section>
        <p14:section name="Conclusion" id="{10E03AB1-9AA8-4E86-9A64-D741901E50A2}">
          <p14:sldIdLst>
            <p14:sldId id="349"/>
            <p14:sldId id="558"/>
            <p14:sldId id="570"/>
            <p14:sldId id="579"/>
            <p14:sldId id="554"/>
            <p14:sldId id="5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63" d="100"/>
          <a:sy n="63" d="100"/>
        </p:scale>
        <p:origin x="760" y="48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6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58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362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6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6.png"/><Relationship Id="rId22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6.gi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3/Arrays-Lab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99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079" y="1604561"/>
            <a:ext cx="10416390" cy="4095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function dayOfWeek(day){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 "Monday", "Tuesday", "Wednesday", "Thursday", </a:t>
            </a:r>
            <a:br>
              <a:rPr lang="en-US" dirty="0"/>
            </a:br>
            <a:r>
              <a:rPr lang="en-US" dirty="0"/>
              <a:t>	        "Friday", "Saturday", "Sunday" 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if (day &gt;= 1 &amp;&amp; day &lt;= 7)</a:t>
            </a:r>
          </a:p>
          <a:p>
            <a:r>
              <a:rPr lang="en-US" dirty="0"/>
              <a:t>    console.log(days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console.log("Invalid day!");</a:t>
            </a:r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732" y="3366856"/>
            <a:ext cx="3576221" cy="1373818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838A8-79BB-4CD7-8432-C8D8625A49B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277543"/>
            <a:ext cx="69921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numbers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10, 20, 30, 40, 50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1" y="2718708"/>
            <a:ext cx="855573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weekDays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1" y="4529205"/>
            <a:ext cx="740359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mixedArr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Date()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'hello'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{x:5, y:8}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238201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Operations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Basic Array </a:t>
            </a:r>
            <a:r>
              <a:rPr lang="en-US" dirty="0"/>
              <a:t>O</a:t>
            </a:r>
            <a:r>
              <a:rPr lang="en-US"/>
              <a:t>perations and Printing</a:t>
            </a:r>
            <a:endParaRPr lang="en-US" noProof="1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86" y="904775"/>
            <a:ext cx="3296652" cy="32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0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an element value: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br>
              <a:rPr lang="en-GB" dirty="0"/>
            </a:br>
            <a:br>
              <a:rPr lang="bg-BG" dirty="0"/>
            </a:b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GB" dirty="0"/>
              <a:t>Check if the </a:t>
            </a:r>
            <a:r>
              <a:rPr lang="en-US" dirty="0"/>
              <a:t>array </a:t>
            </a: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 the specified element: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Usage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5" y="2032669"/>
            <a:ext cx="722920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let arr = [10, 20, 30];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bg1"/>
                </a:solidFill>
              </a:rPr>
              <a:t>[0] </a:t>
            </a:r>
            <a:r>
              <a:rPr lang="en-US" dirty="0">
                <a:solidFill>
                  <a:schemeClr val="tx1"/>
                </a:solidFill>
              </a:rPr>
              <a:t>= 5; </a:t>
            </a:r>
            <a:r>
              <a:rPr lang="en-US" i="1" dirty="0">
                <a:solidFill>
                  <a:schemeClr val="accent2"/>
                </a:solidFill>
              </a:rPr>
              <a:t>// Elements can be modified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console.log(arr); </a:t>
            </a:r>
            <a:r>
              <a:rPr lang="en-US" i="1" dirty="0">
                <a:solidFill>
                  <a:schemeClr val="accent2"/>
                </a:solidFill>
              </a:rPr>
              <a:t>// [5, 20, 30]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5" y="4825331"/>
            <a:ext cx="711370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20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D6971B-ACB4-49C1-A02F-64BB677F1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47" y="1674864"/>
            <a:ext cx="2981325" cy="1990725"/>
          </a:xfrm>
          <a:prstGeom prst="roundRect">
            <a:avLst>
              <a:gd name="adj" fmla="val 2271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271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Arrays and Invalid Positions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12713"/>
            <a:ext cx="10668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[4]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 = 50;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Will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[10, 20, 30,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&lt;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empty&gt;, 50]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console.log(nums[3]);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4184119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-5;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Will not resize the array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console.log(nums[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], 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456723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040CD-83C7-433A-AD18-542F381AC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 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elements in a JS array is to use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push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68A511-5250-4ECE-A190-2E34425C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Pushing Elements in Array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BBFF0-1FFE-401B-9750-199A5A6B39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956E-58D8-4409-BADD-5A8CEE4A4F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17958" y="2475556"/>
            <a:ext cx="7819379" cy="1689281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let arr = [10, 20, 30];</a:t>
            </a: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arr.push(40);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Adds an element at the end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console.log(arr);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40]</a:t>
            </a:r>
          </a:p>
        </p:txBody>
      </p:sp>
    </p:spTree>
    <p:extLst>
      <p:ext uri="{BB962C8B-B14F-4D97-AF65-F5344CB8AC3E}">
        <p14:creationId xmlns:p14="http://schemas.microsoft.com/office/powerpoint/2010/main" val="233246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 Iteration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</a:t>
            </a:r>
            <a:endParaRPr lang="en-US" noProof="1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20000"/>
              </a:spcAft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Print array elements using </a:t>
            </a:r>
            <a:r>
              <a:rPr lang="en-US" b="1" dirty="0">
                <a:solidFill>
                  <a:schemeClr val="bg1"/>
                </a:solidFill>
              </a:rPr>
              <a:t>toString() </a:t>
            </a:r>
          </a:p>
          <a:p>
            <a:pPr marL="457200" indent="-457200">
              <a:lnSpc>
                <a:spcPct val="100000"/>
              </a:lnSpc>
              <a:spcAft>
                <a:spcPts val="1000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0021" y="1849656"/>
            <a:ext cx="9923647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let capitals = ['Sofia', 'Washington', 'London'];</a:t>
            </a:r>
          </a:p>
          <a:p>
            <a:br>
              <a:rPr lang="en-GB" sz="2800" b="1" dirty="0">
                <a:latin typeface="Consolas" panose="020B0609020204030204" pitchFamily="49" charset="0"/>
              </a:rPr>
            </a:br>
            <a:r>
              <a:rPr lang="en-GB" sz="2800" b="1" dirty="0">
                <a:latin typeface="Consolas" panose="020B0609020204030204" pitchFamily="49" charset="0"/>
              </a:rPr>
              <a:t>for (let i = 0; i &lt; capitals.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sz="2800" b="1" dirty="0">
                <a:latin typeface="Consolas" panose="020B0609020204030204" pitchFamily="49" charset="0"/>
              </a:rPr>
              <a:t>; i++){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console.log(capitals[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GB" sz="2800" b="1" dirty="0">
                <a:latin typeface="Consolas" panose="020B0609020204030204" pitchFamily="49" charset="0"/>
              </a:rPr>
              <a:t>]);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1" y="5059718"/>
            <a:ext cx="7091414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console.log(capitals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.toString()</a:t>
            </a:r>
            <a:r>
              <a:rPr lang="en-GB" sz="28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Sofia,Washington,London</a:t>
            </a:r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/>
              <a:t>Receive a number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and an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of elements, </a:t>
            </a:r>
            <a:r>
              <a:rPr lang="en-US" sz="2800" b="1" dirty="0">
                <a:solidFill>
                  <a:schemeClr val="bg1"/>
                </a:solidFill>
              </a:rPr>
              <a:t>create</a:t>
            </a:r>
            <a:r>
              <a:rPr lang="en-US" sz="2800" dirty="0"/>
              <a:t> a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dirty="0"/>
              <a:t> array with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numbers, </a:t>
            </a:r>
            <a:r>
              <a:rPr lang="en-US" sz="2800" b="1" dirty="0">
                <a:solidFill>
                  <a:schemeClr val="bg1"/>
                </a:solidFill>
              </a:rPr>
              <a:t>reverse</a:t>
            </a:r>
            <a:r>
              <a:rPr lang="en-US" sz="2800" dirty="0"/>
              <a:t> it and 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4876" y="2673876"/>
            <a:ext cx="73448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92072-EAE7-49A1-9499-C21CAAE65EA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function reverse(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300" b="1" noProof="1">
                <a:latin typeface="Consolas" pitchFamily="49" charset="0"/>
              </a:rPr>
              <a:t>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inputArr</a:t>
            </a:r>
            <a:r>
              <a:rPr lang="en-US" sz="2300" b="1" noProof="1">
                <a:latin typeface="Consolas" pitchFamily="49" charset="0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let arr = [];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for (let i = 0; i &lt; n; i++)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  arr.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300" b="1" noProof="1">
                <a:latin typeface="Consolas" pitchFamily="49" charset="0"/>
              </a:rPr>
              <a:t>(inputArr[i]);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let output = '';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for (let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arr.length - 1</a:t>
            </a:r>
            <a:r>
              <a:rPr lang="en-US" sz="2300" b="1" noProof="1">
                <a:latin typeface="Consolas" pitchFamily="49" charset="0"/>
              </a:rPr>
              <a:t>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</a:t>
            </a:r>
            <a:r>
              <a:rPr lang="bg-BG" sz="2300" b="1" noProof="1">
                <a:latin typeface="Consolas" pitchFamily="49" charset="0"/>
              </a:rPr>
              <a:t>  </a:t>
            </a:r>
            <a:r>
              <a:rPr lang="en-US" sz="2300" b="1" noProof="1">
                <a:latin typeface="Consolas" pitchFamily="49" charset="0"/>
              </a:rPr>
              <a:t>output += `${arr[i]} `; 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console.log(output);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14D3C-61A7-47E3-B303-BEE096178CC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68" y="1371604"/>
            <a:ext cx="8180332" cy="4795935"/>
          </a:xfrm>
        </p:spPr>
        <p:txBody>
          <a:bodyPr/>
          <a:lstStyle/>
          <a:p>
            <a:r>
              <a:rPr lang="en-GB" sz="3600" dirty="0"/>
              <a:t>Definition</a:t>
            </a:r>
          </a:p>
          <a:p>
            <a:r>
              <a:rPr lang="en-GB" sz="3600" dirty="0"/>
              <a:t>Operations</a:t>
            </a:r>
          </a:p>
          <a:p>
            <a:r>
              <a:rPr lang="en-GB" sz="3600" dirty="0"/>
              <a:t>Array Iteration</a:t>
            </a:r>
          </a:p>
          <a:p>
            <a:r>
              <a:rPr lang="en-US" sz="3600" dirty="0"/>
              <a:t>For-in and For-of loops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join(separator):</a:t>
            </a:r>
            <a:endParaRPr lang="en-US" sz="3200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join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5" y="4224650"/>
            <a:ext cx="788019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nums = [ 1, 2, 3 ];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.join(', ')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let words = [ "one", "two"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solidFill>
                  <a:schemeClr val="bg1"/>
                </a:solidFill>
                <a:latin typeface="Consolas" pitchFamily="49" charset="0"/>
              </a:rPr>
              <a:t>nums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.join(' - ')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795118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let arr = [ 1, 2, 3, 4, 5 ];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(let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    console.log(arr[i]);</a:t>
            </a:r>
            <a:endParaRPr lang="en-US" sz="2399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Receive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b="1" dirty="0">
                <a:solidFill>
                  <a:schemeClr val="bg1"/>
                </a:solidFill>
              </a:rPr>
              <a:t>reverse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it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B2B3FA-0931-4D6B-A7B9-DCFDADA5CD8D}"/>
              </a:ext>
            </a:extLst>
          </p:cNvPr>
          <p:cNvSpPr txBox="1"/>
          <p:nvPr/>
        </p:nvSpPr>
        <p:spPr>
          <a:xfrm>
            <a:off x="800100" y="630593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067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73090" y="1419382"/>
            <a:ext cx="9647837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reverse(arr)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arr.length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oldElement = arr[i];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previousIndex = arr.length - 1 - i;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arr[i] = arr[previousIndex];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arr[previousIndex]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</a:rPr>
              <a:t>(' '));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37FE5-01EE-4F3A-B261-3CEADE4B7716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For-in, For-of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Alternative way to iterate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elements</a:t>
            </a:r>
            <a:r>
              <a:rPr lang="en-GB" dirty="0"/>
              <a:t> in a collection</a:t>
            </a:r>
          </a:p>
          <a:p>
            <a:r>
              <a:rPr lang="en-GB" dirty="0"/>
              <a:t>Cannot access the current index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For-of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20" y="2991843"/>
            <a:ext cx="79248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(let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el of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90991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1" y="1348535"/>
            <a:ext cx="7997445" cy="3295875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let</a:t>
            </a:r>
            <a:r>
              <a:rPr lang="en-GB" sz="3200" dirty="0">
                <a:solidFill>
                  <a:schemeClr val="bg1"/>
                </a:solidFill>
              </a:rPr>
              <a:t> </a:t>
            </a:r>
            <a:r>
              <a:rPr lang="en-GB" sz="3200" dirty="0">
                <a:solidFill>
                  <a:schemeClr val="tx1"/>
                </a:solidFill>
              </a:rPr>
              <a:t>numbers = [ 1, 2, 3, 4, 5 ];</a:t>
            </a:r>
          </a:p>
          <a:p>
            <a:r>
              <a:rPr lang="en-GB" sz="3200" dirty="0">
                <a:solidFill>
                  <a:schemeClr val="tx1"/>
                </a:solidFill>
              </a:rPr>
              <a:t>let output = '';</a:t>
            </a:r>
          </a:p>
          <a:p>
            <a:r>
              <a:rPr lang="en-GB" sz="3200" dirty="0">
                <a:solidFill>
                  <a:schemeClr val="tx1"/>
                </a:solidFill>
              </a:rPr>
              <a:t>for (</a:t>
            </a:r>
            <a:r>
              <a:rPr lang="en-GB" sz="3200" dirty="0">
                <a:solidFill>
                  <a:schemeClr val="bg1"/>
                </a:solidFill>
              </a:rPr>
              <a:t>let </a:t>
            </a:r>
            <a:r>
              <a:rPr lang="en-GB" sz="3200" dirty="0">
                <a:solidFill>
                  <a:schemeClr val="tx1"/>
                </a:solidFill>
              </a:rPr>
              <a:t>number </a:t>
            </a:r>
            <a:r>
              <a:rPr lang="en-GB" sz="3200" dirty="0">
                <a:solidFill>
                  <a:schemeClr val="bg1"/>
                </a:solidFill>
              </a:rPr>
              <a:t>of </a:t>
            </a:r>
            <a:r>
              <a:rPr lang="en-GB" sz="3200" dirty="0">
                <a:solidFill>
                  <a:schemeClr val="tx1"/>
                </a:solidFill>
              </a:rPr>
              <a:t>numbers)</a:t>
            </a:r>
          </a:p>
          <a:p>
            <a:r>
              <a:rPr lang="en-GB" sz="3200" dirty="0">
                <a:solidFill>
                  <a:schemeClr val="tx1"/>
                </a:solidFill>
              </a:rPr>
              <a:t>    output += `${number} `;</a:t>
            </a:r>
          </a:p>
          <a:p>
            <a:r>
              <a:rPr lang="en-GB" sz="3200" dirty="0">
                <a:solidFill>
                  <a:schemeClr val="tx1"/>
                </a:solidFill>
              </a:rPr>
              <a:t>console.log(output);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</a:t>
            </a:r>
            <a:r>
              <a:rPr lang="en-GB"/>
              <a:t>an Array with For-of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F4046-ADE0-451C-B1EC-AE96921095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indexes</a:t>
            </a:r>
            <a:r>
              <a:rPr lang="en-GB" dirty="0"/>
              <a:t> in a collection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For-in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9519" y="2264694"/>
            <a:ext cx="79248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let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2800" b="1" dirty="0">
                <a:latin typeface="Consolas" panose="020B0609020204030204" pitchFamily="49" charset="0"/>
              </a:rPr>
              <a:t>numbers = [ 5, 4, 3, 2, 1 ];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let output = '';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for (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GB" sz="2800" b="1" dirty="0">
                <a:latin typeface="Consolas" panose="020B0609020204030204" pitchFamily="49" charset="0"/>
              </a:rPr>
              <a:t>index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GB" sz="2800" b="1" dirty="0">
                <a:latin typeface="Consolas" panose="020B0609020204030204" pitchFamily="49" charset="0"/>
              </a:rPr>
              <a:t>numbers);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output += `${index} `;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console.log(output);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195588" y="5080593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024387" y="5632297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0 1 2 3 4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940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are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Accessing/Adding array elements</a:t>
            </a:r>
            <a:endParaRPr lang="en-US" sz="3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Iterating through array elements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For-of and For-in loops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85B543F-3A33-491A-8D5A-233E00BFEC73}"/>
              </a:ext>
            </a:extLst>
          </p:cNvPr>
          <p:cNvSpPr>
            <a:spLocks noGrp="1"/>
          </p:cNvSpPr>
          <p:nvPr/>
        </p:nvSpPr>
        <p:spPr>
          <a:xfrm>
            <a:off x="-154146" y="6494462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3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2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1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</a:t>
            </a:r>
            <a:r>
              <a:rPr lang="bg-BG" dirty="0"/>
              <a:t> </a:t>
            </a:r>
            <a:r>
              <a:rPr lang="en-GB" dirty="0"/>
              <a:t>in JS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Simple Usage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/>
              <a:t>We can store </a:t>
            </a:r>
            <a:r>
              <a:rPr lang="en-GB" b="1" dirty="0">
                <a:solidFill>
                  <a:schemeClr val="bg1"/>
                </a:solidFill>
              </a:rPr>
              <a:t>multiple values</a:t>
            </a:r>
            <a:r>
              <a:rPr lang="en-GB" b="1" dirty="0"/>
              <a:t> </a:t>
            </a:r>
            <a:r>
              <a:rPr lang="en-GB" dirty="0"/>
              <a:t>in one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variable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 be resized (unlike C# / Java)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 array of numbers: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6" y="1882589"/>
            <a:ext cx="57911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numbers </a:t>
            </a:r>
            <a:r>
              <a:rPr lang="en-US" dirty="0"/>
              <a:t>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1, 2, 3, 4, 5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et names = 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33017" y="3679072"/>
            <a:ext cx="5791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/>
              <a:t>console.log(numbers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 </a:t>
            </a:r>
            <a:r>
              <a:rPr lang="en-GB" i="1" dirty="0">
                <a:solidFill>
                  <a:schemeClr val="accent2"/>
                </a:solidFill>
              </a:rPr>
              <a:t>// 1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6" y="4931209"/>
            <a:ext cx="711370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3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bg1"/>
                </a:solidFill>
              </a:rPr>
              <a:t>.length)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// 5</a:t>
            </a:r>
          </a:p>
          <a:p>
            <a:r>
              <a:rPr lang="en-US" dirty="0"/>
              <a:t>console.log(numbers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chemeClr val="accent2"/>
                </a:solidFill>
              </a:rPr>
              <a:t>// [1, 2, 3, 5, 5]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844052" y="1320441"/>
            <a:ext cx="3044878" cy="1493693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creating an Array using the </a:t>
            </a:r>
            <a:b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74013" y="4701360"/>
            <a:ext cx="3044878" cy="1494693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973993" y="2952749"/>
            <a:ext cx="3044878" cy="1494692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1114CD-0D41-42AF-B9E7-E27185D56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You are given </a:t>
            </a:r>
            <a:r>
              <a:rPr lang="en-US" b="1" dirty="0">
                <a:solidFill>
                  <a:schemeClr val="bg1"/>
                </a:solidFill>
              </a:rPr>
              <a:t>array of strings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holding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22FDB9-549C-4887-AB66-C7A0669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935878-6D0D-43DD-AA23-CC95893960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959CE88-D6A5-4A1C-BBC7-38F8D07F7194}"/>
              </a:ext>
            </a:extLst>
          </p:cNvPr>
          <p:cNvSpPr txBox="1">
            <a:spLocks/>
          </p:cNvSpPr>
          <p:nvPr/>
        </p:nvSpPr>
        <p:spPr>
          <a:xfrm>
            <a:off x="865250" y="4565159"/>
            <a:ext cx="10537144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function sumFirstAndLast(arr) {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  console.log(</a:t>
            </a:r>
            <a:r>
              <a:rPr lang="en-US" sz="2400" dirty="0"/>
              <a:t>Number(</a:t>
            </a:r>
            <a:r>
              <a:rPr lang="en-US" sz="2400" dirty="0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[0]</a:t>
            </a:r>
            <a:r>
              <a:rPr lang="en-US" sz="2400" dirty="0"/>
              <a:t>) + Number(arr[</a:t>
            </a:r>
            <a:r>
              <a:rPr lang="en-US" sz="2400" dirty="0">
                <a:solidFill>
                  <a:schemeClr val="bg1"/>
                </a:solidFill>
              </a:rPr>
              <a:t>arr.length - 1</a:t>
            </a:r>
            <a:r>
              <a:rPr lang="en-US" sz="2400" dirty="0"/>
              <a:t>]));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}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88F30B-0334-4DDE-96DA-6B134DC60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609" y="2741968"/>
            <a:ext cx="73448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9B4AE-7FC0-4073-B17A-58526681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531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46750322-78E9-453E-9ED9-EDAC9F3531F2}"/>
              </a:ext>
            </a:extLst>
          </p:cNvPr>
          <p:cNvSpPr/>
          <p:nvPr/>
        </p:nvSpPr>
        <p:spPr>
          <a:xfrm>
            <a:off x="2466882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551F1D-F619-4AEC-A9BD-86F376F3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619" y="2988188"/>
            <a:ext cx="73448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4AC319-FFCB-480E-8F24-1F86E0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5541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2AE707D2-E291-451E-9229-ACAC66766DDD}"/>
              </a:ext>
            </a:extLst>
          </p:cNvPr>
          <p:cNvSpPr/>
          <p:nvPr/>
        </p:nvSpPr>
        <p:spPr>
          <a:xfrm>
            <a:off x="5896892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03CDC8-7320-492F-A4BF-4243D46E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530" y="3234410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256667-D2B8-49D1-9954-B8B710A4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2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5" name="Right Arrow 7">
            <a:extLst>
              <a:ext uri="{FF2B5EF4-FFF2-40B4-BE49-F238E27FC236}">
                <a16:creationId xmlns:a16="http://schemas.microsoft.com/office/drawing/2014/main" id="{F2CE6F8A-38CF-4ECB-8B7C-74713B7287A7}"/>
              </a:ext>
            </a:extLst>
          </p:cNvPr>
          <p:cNvSpPr/>
          <p:nvPr/>
        </p:nvSpPr>
        <p:spPr>
          <a:xfrm>
            <a:off x="8967803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92603" y="6424932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459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492278"/>
              </p:ext>
            </p:extLst>
          </p:nvPr>
        </p:nvGraphicFramePr>
        <p:xfrm>
          <a:off x="6571345" y="2113240"/>
          <a:ext cx="3540321" cy="4051808"/>
        </p:xfrm>
        <a:graphic>
          <a:graphicData uri="http://schemas.openxmlformats.org/drawingml/2006/table">
            <a:tbl>
              <a:tblPr/>
              <a:tblGrid>
                <a:gridCol w="153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receives a number and prints the </a:t>
            </a:r>
            <a:br>
              <a:rPr lang="en-US" dirty="0"/>
            </a:br>
            <a:r>
              <a:rPr lang="en-US" dirty="0"/>
              <a:t>corresponding  name of the day of week (in English)  </a:t>
            </a:r>
          </a:p>
          <a:p>
            <a:r>
              <a:rPr lang="en-US" dirty="0"/>
              <a:t>If the number is not a valid day, print "Invalid day!"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https://judge.softuni.bg/Contests/1243/Arrays-Lab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0B38E-A641-4692-AD50-0F42666D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544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0C190C-5682-42B0-ABDA-7A63DE6F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467" y="355127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Wednesday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B6799AFA-A5D9-40AA-A422-CB702517A6C7}"/>
              </a:ext>
            </a:extLst>
          </p:cNvPr>
          <p:cNvSpPr/>
          <p:nvPr/>
        </p:nvSpPr>
        <p:spPr>
          <a:xfrm>
            <a:off x="2733817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EDBEFF-8B38-4E9B-B1D4-F2D21C1F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85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65A3CF-5FD0-4DED-8903-704ECCD4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007" y="3551279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7" name="Right Arrow 7">
            <a:extLst>
              <a:ext uri="{FF2B5EF4-FFF2-40B4-BE49-F238E27FC236}">
                <a16:creationId xmlns:a16="http://schemas.microsoft.com/office/drawing/2014/main" id="{3E233122-7A6E-4880-B4A9-43A833E59A3C}"/>
              </a:ext>
            </a:extLst>
          </p:cNvPr>
          <p:cNvSpPr/>
          <p:nvPr/>
        </p:nvSpPr>
        <p:spPr>
          <a:xfrm>
            <a:off x="7258358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EF51CD-6049-45B2-8409-D28C51FA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544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6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0C6B5-DCE4-4E28-9E5D-5BCAA9BE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467" y="4643644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Saturday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id="{B0B9CA83-AFA0-4247-9BB9-76F5B1C4C1E9}"/>
              </a:ext>
            </a:extLst>
          </p:cNvPr>
          <p:cNvSpPr/>
          <p:nvPr/>
        </p:nvSpPr>
        <p:spPr>
          <a:xfrm>
            <a:off x="2733817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4E78ED-6292-477B-B223-CFA313AC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85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-3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188E64-FE63-4021-9294-ED9A0677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007" y="4643644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7">
            <a:extLst>
              <a:ext uri="{FF2B5EF4-FFF2-40B4-BE49-F238E27FC236}">
                <a16:creationId xmlns:a16="http://schemas.microsoft.com/office/drawing/2014/main" id="{B4BA0BA2-A360-4688-A3A5-0F947294207E}"/>
              </a:ext>
            </a:extLst>
          </p:cNvPr>
          <p:cNvSpPr/>
          <p:nvPr/>
        </p:nvSpPr>
        <p:spPr>
          <a:xfrm>
            <a:off x="7258358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5423</TotalTime>
  <Words>1643</Words>
  <Application>Microsoft Office PowerPoint</Application>
  <PresentationFormat>Widescreen</PresentationFormat>
  <Paragraphs>328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1_SoftUni3_1</vt:lpstr>
      <vt:lpstr>Arrays</vt:lpstr>
      <vt:lpstr>Table of Contents</vt:lpstr>
      <vt:lpstr>Have a Question?</vt:lpstr>
      <vt:lpstr>PowerPoint Presentation</vt:lpstr>
      <vt:lpstr>What are Arrays?</vt:lpstr>
      <vt:lpstr>Creating Arrays</vt:lpstr>
      <vt:lpstr>Problem: Sum First and Last Array Elements</vt:lpstr>
      <vt:lpstr>Days of Week – Example</vt:lpstr>
      <vt:lpstr>Problem: Day of Week</vt:lpstr>
      <vt:lpstr>Solution: Day of Week</vt:lpstr>
      <vt:lpstr>Arrays of Different Types</vt:lpstr>
      <vt:lpstr>PowerPoint Presentation</vt:lpstr>
      <vt:lpstr>Simple Usage</vt:lpstr>
      <vt:lpstr>JS Arrays and Invalid Positions</vt:lpstr>
      <vt:lpstr>Pushing Elements in Array</vt:lpstr>
      <vt:lpstr>PowerPoint Presentation</vt:lpstr>
      <vt:lpstr>Printing Arrays on the Console</vt:lpstr>
      <vt:lpstr>Problem: Reverse an Array of Numbers</vt:lpstr>
      <vt:lpstr>Solution: Reverse an Array of Integers</vt:lpstr>
      <vt:lpstr>Printing Arrays with for / join</vt:lpstr>
      <vt:lpstr>Problem: Reverse Array of Strings</vt:lpstr>
      <vt:lpstr>Solution: Reverse Array of Strings</vt:lpstr>
      <vt:lpstr>PowerPoint Presentation</vt:lpstr>
      <vt:lpstr>For-of Loop</vt:lpstr>
      <vt:lpstr>Print an Array with For-of</vt:lpstr>
      <vt:lpstr>For-in Loop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- JS</dc:title>
  <dc:creator>Software University Foundation</dc:creator>
  <cp:keywords>Technology Fundamentals, js, programming, Software University, SoftUni, programming, coding, software development, education, training, course, array</cp:keywords>
  <cp:lastModifiedBy>Kiril Kirilov</cp:lastModifiedBy>
  <cp:revision>143</cp:revision>
  <dcterms:created xsi:type="dcterms:W3CDTF">2018-05-23T13:08:44Z</dcterms:created>
  <dcterms:modified xsi:type="dcterms:W3CDTF">2019-09-18T14:09:27Z</dcterms:modified>
  <cp:category>Technology fundamentals;computer programming;software development;web development</cp:category>
</cp:coreProperties>
</file>