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493" r:id="rId5"/>
    <p:sldId id="562" r:id="rId6"/>
    <p:sldId id="563" r:id="rId7"/>
    <p:sldId id="406" r:id="rId8"/>
    <p:sldId id="565" r:id="rId9"/>
    <p:sldId id="564" r:id="rId10"/>
    <p:sldId id="494" r:id="rId11"/>
    <p:sldId id="495" r:id="rId12"/>
    <p:sldId id="545" r:id="rId13"/>
    <p:sldId id="543" r:id="rId14"/>
    <p:sldId id="546" r:id="rId15"/>
    <p:sldId id="549" r:id="rId16"/>
    <p:sldId id="550" r:id="rId17"/>
    <p:sldId id="547" r:id="rId18"/>
    <p:sldId id="551" r:id="rId19"/>
    <p:sldId id="552" r:id="rId20"/>
    <p:sldId id="553" r:id="rId21"/>
    <p:sldId id="555" r:id="rId22"/>
    <p:sldId id="535" r:id="rId23"/>
    <p:sldId id="536" r:id="rId24"/>
    <p:sldId id="537" r:id="rId25"/>
    <p:sldId id="538" r:id="rId26"/>
    <p:sldId id="521" r:id="rId27"/>
    <p:sldId id="542" r:id="rId28"/>
    <p:sldId id="569" r:id="rId29"/>
    <p:sldId id="570" r:id="rId30"/>
    <p:sldId id="579" r:id="rId31"/>
    <p:sldId id="560" r:id="rId32"/>
    <p:sldId id="5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62"/>
            <p14:sldId id="563"/>
            <p14:sldId id="406"/>
            <p14:sldId id="565"/>
            <p14:sldId id="564"/>
            <p14:sldId id="494"/>
            <p14:sldId id="495"/>
            <p14:sldId id="545"/>
            <p14:sldId id="543"/>
            <p14:sldId id="546"/>
          </p14:sldIdLst>
        </p14:section>
        <p14:section name="Conditional Statements" id="{3F7B00EB-7C54-4483-A415-0DAF9B95F0C7}">
          <p14:sldIdLst>
            <p14:sldId id="549"/>
            <p14:sldId id="550"/>
            <p14:sldId id="547"/>
          </p14:sldIdLst>
        </p14:section>
        <p14:section name="Loops" id="{DB560E2B-D556-4F98-A1F8-B22B72C746D2}">
          <p14:sldIdLst>
            <p14:sldId id="551"/>
            <p14:sldId id="552"/>
            <p14:sldId id="553"/>
            <p14:sldId id="555"/>
          </p14:sldIdLst>
        </p14:section>
        <p14:section name="Debugging" id="{C6E5B190-1D86-4A87-BFDD-0D7FB75C3D92}">
          <p14:sldIdLst>
            <p14:sldId id="535"/>
            <p14:sldId id="536"/>
            <p14:sldId id="537"/>
            <p14:sldId id="538"/>
            <p14:sldId id="521"/>
          </p14:sldIdLst>
        </p14:section>
        <p14:section name="Conclusion" id="{10E03AB1-9AA8-4E86-9A64-D741901E50A2}">
          <p14:sldIdLst>
            <p14:sldId id="542"/>
            <p14:sldId id="569"/>
            <p14:sldId id="570"/>
            <p14:sldId id="579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40" y="4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9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Basic Syntax, Conditions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Introduction to JavaScript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7E36E-92C5-4D0D-A16D-71E9E9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 rot="20334507">
            <a:off x="1432491" y="2962326"/>
            <a:ext cx="1230631" cy="121874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WebStorm </a:t>
            </a:r>
            <a:r>
              <a:rPr lang="en-US" sz="3200" dirty="0"/>
              <a:t>is powerful IDE for JavaScript and other languages</a:t>
            </a:r>
          </a:p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D73CD-3888-459B-A4B3-28F39A16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" r="1"/>
          <a:stretch/>
        </p:blipFill>
        <p:spPr>
          <a:xfrm>
            <a:off x="3727938" y="3246120"/>
            <a:ext cx="3998185" cy="2842260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b="1" dirty="0">
                <a:solidFill>
                  <a:schemeClr val="bg1"/>
                </a:solidFill>
              </a:rPr>
              <a:t>ECMAScript 6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US" dirty="0"/>
              <a:t>ECMAScript6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pPr lvl="1"/>
            <a:r>
              <a:rPr lang="en-US" dirty="0"/>
              <a:t>Node is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4F36-A27C-4F37-96F2-3521390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34289"/>
          <a:stretch/>
        </p:blipFill>
        <p:spPr>
          <a:xfrm>
            <a:off x="870674" y="3509282"/>
            <a:ext cx="4600135" cy="259490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1F9DF-8D0F-4988-A390-C2B174CB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4" y="3216279"/>
            <a:ext cx="4570203" cy="31809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40970"/>
          </a:xfrm>
        </p:spPr>
        <p:txBody>
          <a:bodyPr/>
          <a:lstStyle/>
          <a:p>
            <a:r>
              <a:rPr lang="en-US" dirty="0"/>
              <a:t>In order to solve different problems, we are going to use            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dirty="0"/>
              <a:t>and the input will come </a:t>
            </a:r>
            <a:r>
              <a:rPr lang="en-US"/>
              <a:t>as parameters</a:t>
            </a:r>
            <a:endParaRPr lang="en-US" dirty="0"/>
          </a:p>
          <a:p>
            <a:r>
              <a:rPr lang="en-US" dirty="0"/>
              <a:t>A function is block of code, that executes when called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4289E-0D45-45A9-A67B-2A1867D6E29F}"/>
              </a:ext>
            </a:extLst>
          </p:cNvPr>
          <p:cNvSpPr txBox="1"/>
          <p:nvPr/>
        </p:nvSpPr>
        <p:spPr>
          <a:xfrm>
            <a:off x="2143077" y="4024651"/>
            <a:ext cx="754956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solve (num1, num2)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//some logic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solve(2, 3);</a:t>
            </a:r>
            <a:endParaRPr lang="bg-BG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95D8F0B-8BF0-4A38-93DC-439DFCF15724}"/>
              </a:ext>
            </a:extLst>
          </p:cNvPr>
          <p:cNvSpPr/>
          <p:nvPr/>
        </p:nvSpPr>
        <p:spPr bwMode="auto">
          <a:xfrm>
            <a:off x="2025748" y="3137095"/>
            <a:ext cx="2785403" cy="583811"/>
          </a:xfrm>
          <a:prstGeom prst="wedgeRoundRectCallout">
            <a:avLst>
              <a:gd name="adj1" fmla="val 30177"/>
              <a:gd name="adj2" fmla="val 89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4B32E1F-224C-433B-90AA-01D2F0C2479D}"/>
              </a:ext>
            </a:extLst>
          </p:cNvPr>
          <p:cNvSpPr/>
          <p:nvPr/>
        </p:nvSpPr>
        <p:spPr bwMode="auto">
          <a:xfrm>
            <a:off x="5441541" y="3232696"/>
            <a:ext cx="2785403" cy="583811"/>
          </a:xfrm>
          <a:prstGeom prst="wedgeRoundRectCallout">
            <a:avLst>
              <a:gd name="adj1" fmla="val -31944"/>
              <a:gd name="adj2" fmla="val 10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909AFF2-B7E7-4A64-9A94-703B71437861}"/>
              </a:ext>
            </a:extLst>
          </p:cNvPr>
          <p:cNvSpPr/>
          <p:nvPr/>
        </p:nvSpPr>
        <p:spPr bwMode="auto">
          <a:xfrm>
            <a:off x="4540153" y="5548547"/>
            <a:ext cx="3914530" cy="583811"/>
          </a:xfrm>
          <a:prstGeom prst="wedgeRoundRectCallout">
            <a:avLst>
              <a:gd name="adj1" fmla="val -22853"/>
              <a:gd name="adj2" fmla="val 4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prints as result </a:t>
            </a:r>
            <a:br>
              <a:rPr lang="en-US" dirty="0"/>
            </a:br>
            <a:r>
              <a:rPr lang="en-US" dirty="0"/>
              <a:t>that number </a:t>
            </a:r>
            <a:r>
              <a:rPr lang="en-US" b="1" dirty="0">
                <a:solidFill>
                  <a:schemeClr val="bg1"/>
                </a:solidFill>
              </a:rPr>
              <a:t>multiplied by two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Multiply Number by Two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820010" y="2699926"/>
            <a:ext cx="4620668" cy="1068317"/>
            <a:chOff x="2927693" y="3540386"/>
            <a:chExt cx="7490260" cy="1163739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2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pic>
        <p:nvPicPr>
          <p:cNvPr id="1026" name="Picture 2" descr="C:\Users\ko3ebo7e\Desktop\Pictures\calcul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5" y="2492942"/>
            <a:ext cx="3309119" cy="33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820010" y="4239454"/>
            <a:ext cx="462066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 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(num)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console.log(num * 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27316"/>
              </p:ext>
            </p:extLst>
          </p:nvPr>
        </p:nvGraphicFramePr>
        <p:xfrm>
          <a:off x="3571716" y="1347537"/>
          <a:ext cx="6124736" cy="4894453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4743350" y="2153175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(a &gt; b) 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Conditional </a:t>
            </a:r>
            <a:r>
              <a:rPr lang="en-US" dirty="0"/>
              <a:t>S</a:t>
            </a:r>
            <a:r>
              <a:rPr lang="en-US"/>
              <a:t>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/>
            <a:r>
              <a:rPr lang="en-US" dirty="0"/>
              <a:t>Do action depending on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chain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2790763" y="2284611"/>
            <a:ext cx="35545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a =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400" b="1" dirty="0">
                <a:latin typeface="Consolas" panose="020B0609020204030204" pitchFamily="49" charset="0"/>
              </a:rPr>
              <a:t> (a &gt;= 5)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341D3A-49B8-40A3-B7B8-3993749B0D2D}"/>
              </a:ext>
            </a:extLst>
          </p:cNvPr>
          <p:cNvSpPr/>
          <p:nvPr/>
        </p:nvSpPr>
        <p:spPr bwMode="auto">
          <a:xfrm>
            <a:off x="7386274" y="2369081"/>
            <a:ext cx="3692403" cy="1167869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condition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code will execute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3B05B-CB5B-4BAD-B743-8CE0DE5ABC6F}"/>
              </a:ext>
            </a:extLst>
          </p:cNvPr>
          <p:cNvSpPr txBox="1"/>
          <p:nvPr/>
        </p:nvSpPr>
        <p:spPr>
          <a:xfrm>
            <a:off x="2790763" y="4992057"/>
            <a:ext cx="366032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else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console.log('no');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D65FF7C-1565-4B83-99E4-1E0E398C6F4C}"/>
              </a:ext>
            </a:extLst>
          </p:cNvPr>
          <p:cNvSpPr/>
          <p:nvPr/>
        </p:nvSpPr>
        <p:spPr bwMode="auto">
          <a:xfrm>
            <a:off x="6917534" y="4992058"/>
            <a:ext cx="4863287" cy="1023732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on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condition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if the first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met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3124" y="1236117"/>
            <a:ext cx="11818096" cy="546992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checks if </a:t>
            </a:r>
            <a:br>
              <a:rPr lang="en-US" dirty="0"/>
            </a:br>
            <a:r>
              <a:rPr lang="en-US" dirty="0"/>
              <a:t>the grade is excellent or not</a:t>
            </a:r>
          </a:p>
          <a:p>
            <a:r>
              <a:rPr lang="en-US" dirty="0"/>
              <a:t>If it is, print "</a:t>
            </a:r>
            <a:r>
              <a:rPr lang="en-US" b="1" dirty="0">
                <a:solidFill>
                  <a:schemeClr val="bg1"/>
                </a:solidFill>
              </a:rPr>
              <a:t>Excellent</a:t>
            </a:r>
            <a:r>
              <a:rPr lang="en-US" b="1" dirty="0"/>
              <a:t>"</a:t>
            </a:r>
            <a:r>
              <a:rPr lang="en-US" dirty="0"/>
              <a:t>, otherwise print </a:t>
            </a:r>
            <a:br>
              <a:rPr lang="en-US" dirty="0"/>
            </a:b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Not excellent</a:t>
            </a:r>
            <a:r>
              <a:rPr lang="en-US" b="1" dirty="0"/>
              <a:t>"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Excellent 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568327" y="3971079"/>
            <a:ext cx="6233720" cy="1547127"/>
            <a:chOff x="2206192" y="3526026"/>
            <a:chExt cx="7490260" cy="1678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163739"/>
              <a:chOff x="2927693" y="3540386"/>
              <a:chExt cx="7490260" cy="1163739"/>
            </a:xfrm>
          </p:grpSpPr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4" y="4189387"/>
                <a:ext cx="3745129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fontAlgn="t"/>
                <a:r>
                  <a:rPr lang="en-US" b="0" dirty="0"/>
                  <a:t>5.50</a:t>
                </a:r>
              </a:p>
            </p:txBody>
          </p:sp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9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4189383"/>
                <a:ext cx="3745129" cy="51473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r>
                  <a:rPr lang="en-US" sz="2398" b="0" dirty="0">
                    <a:solidFill>
                      <a:schemeClr val="dk1"/>
                    </a:solidFill>
                  </a:rPr>
                  <a:t>Excellent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3541384"/>
                <a:ext cx="3745129" cy="648000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689762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4.35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3" y="4689758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Not excellent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217249" y="3239017"/>
            <a:ext cx="434916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solve(grade){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(grade &gt;= 5.50)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5199761" y="1674674"/>
            <a:ext cx="17924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87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Repeats until the condition is evaluated</a:t>
            </a:r>
          </a:p>
          <a:p>
            <a:pPr marL="609219" lvl="1" indent="0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Does the same, but has different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896575" y="2182470"/>
            <a:ext cx="520025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altLang="bg-BG" sz="2200" b="1" dirty="0">
                <a:latin typeface="Consolas" panose="020B0609020204030204" pitchFamily="49" charset="0"/>
              </a:rPr>
              <a:t> (let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896575" y="4795161"/>
            <a:ext cx="317169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bg-BG" sz="2200" b="1" dirty="0">
                <a:latin typeface="Consolas" panose="020B0609020204030204" pitchFamily="49" charset="0"/>
              </a:rPr>
              <a:t> 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</a:t>
            </a:r>
            <a:r>
              <a:rPr lang="bg-BG" altLang="bg-BG" sz="2200" b="1" dirty="0">
                <a:latin typeface="Consolas" panose="020B0609020204030204" pitchFamily="49" charset="0"/>
              </a:rPr>
              <a:t> </a:t>
            </a:r>
            <a:endParaRPr lang="en-US" altLang="bg-BG" sz="22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8458626" y="2228960"/>
            <a:ext cx="3235568" cy="1187282"/>
          </a:xfrm>
          <a:prstGeom prst="wedgeRoundRectCallout">
            <a:avLst>
              <a:gd name="adj1" fmla="val -41346"/>
              <a:gd name="adj2" fmla="val 1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7034674" y="5098784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</a:rPr>
              <a:t>outside</a:t>
            </a:r>
            <a:r>
              <a:rPr lang="en-US" sz="2800" b="1" dirty="0">
                <a:solidFill>
                  <a:srgbClr val="FFFFFF"/>
                </a:solidFill>
              </a:rPr>
              <a:t> the 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Introduction and IDE</a:t>
            </a:r>
            <a:endParaRPr lang="en-US" sz="3200" dirty="0"/>
          </a:p>
          <a:p>
            <a:r>
              <a:rPr lang="en-US" sz="3200" dirty="0"/>
              <a:t>Conditional Statements</a:t>
            </a:r>
          </a:p>
          <a:p>
            <a:r>
              <a:rPr lang="en-GB" sz="3200" dirty="0"/>
              <a:t>Loops</a:t>
            </a:r>
          </a:p>
          <a:p>
            <a:pPr lvl="1"/>
            <a:r>
              <a:rPr lang="en-GB" sz="3200" dirty="0"/>
              <a:t>While-Loop</a:t>
            </a:r>
          </a:p>
          <a:p>
            <a:pPr lvl="1"/>
            <a:r>
              <a:rPr lang="en-GB" sz="3200" dirty="0"/>
              <a:t>For-Loop</a:t>
            </a:r>
          </a:p>
          <a:p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r>
              <a:rPr lang="en-US" dirty="0"/>
              <a:t>Create a function that prints all the numbers from 1 to 5 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(inclusive) </a:t>
            </a:r>
            <a:r>
              <a:rPr lang="en-US" dirty="0"/>
              <a:t>each on a separate line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1 to 5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1185830" y="2733111"/>
            <a:ext cx="1699063" cy="2912013"/>
            <a:chOff x="6672824" y="3541384"/>
            <a:chExt cx="3745129" cy="291201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64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3968181" y="3114990"/>
            <a:ext cx="609566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endParaRPr lang="bg-BG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12523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94623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numbers from </a:t>
            </a:r>
            <a:r>
              <a:rPr lang="en-US" b="1" dirty="0">
                <a:solidFill>
                  <a:schemeClr val="bg1"/>
                </a:solidFill>
              </a:rPr>
              <a:t>N to 1</a:t>
            </a:r>
            <a:r>
              <a:rPr lang="en-US" dirty="0"/>
              <a:t>. Try using a </a:t>
            </a:r>
            <a:r>
              <a:rPr lang="en-US" b="1" dirty="0">
                <a:solidFill>
                  <a:schemeClr val="bg1"/>
                </a:solidFill>
              </a:rPr>
              <a:t>while loop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N to 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8AD2A9-C42F-4F60-BC11-134B71FD20F5}"/>
              </a:ext>
            </a:extLst>
          </p:cNvPr>
          <p:cNvGrpSpPr/>
          <p:nvPr/>
        </p:nvGrpSpPr>
        <p:grpSpPr>
          <a:xfrm>
            <a:off x="541983" y="2612669"/>
            <a:ext cx="5328465" cy="2948839"/>
            <a:chOff x="2927693" y="3540386"/>
            <a:chExt cx="7490260" cy="2948839"/>
          </a:xfrm>
        </p:grpSpPr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0CDC0C3D-8A5C-4C9A-862A-0413FBF8E039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5</a:t>
              </a:r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6C87DFD1-4C68-46BA-85B2-CD7543D6B35B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133C5912-1AE4-423C-813C-6D5F02EEA9B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A3654C85-D971-4C8A-AD61-7B589FCB18A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072977" y="2703469"/>
            <a:ext cx="394337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solve(n)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while(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/*TODO*/)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n--;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solve(5);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24554" y="63324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WebStorm Debugger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79592" y="1361874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WebStorm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WebStorm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96" y="1611150"/>
            <a:ext cx="6262216" cy="385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WebStorm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184" b="42005"/>
          <a:stretch/>
        </p:blipFill>
        <p:spPr>
          <a:xfrm>
            <a:off x="7652026" y="1257853"/>
            <a:ext cx="3488880" cy="943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5" cy="4133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Declare variables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'let'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if-else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statements to check for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conditions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loops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avoid repeating code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debugger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check for mistakes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the code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303B27-141D-4DBE-84CF-D4C0233CD32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8A304-5F03-483C-B42D-007CECD13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59" y="2066733"/>
            <a:ext cx="2453241" cy="12879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>
            <a:off x="4528427" y="2153175"/>
            <a:ext cx="1050631" cy="104048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754442" y="2394969"/>
            <a:ext cx="554103" cy="562708"/>
          </a:xfrm>
          <a:prstGeom prst="mathPlus">
            <a:avLst/>
          </a:prstGeom>
          <a:solidFill>
            <a:schemeClr val="bg2">
              <a:lumMod val="8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43434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[F12]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5"/>
            <a:ext cx="5762625" cy="418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Резултат с изображение за chrome web brow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0" y="2411163"/>
            <a:ext cx="3430171" cy="34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55626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[Ctrl] + [Shift] + [</a:t>
            </a:r>
            <a:r>
              <a:rPr lang="en-US" sz="2800" b="1" noProof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/>
          <a:srcRect r="1192" b="2286"/>
          <a:stretch/>
        </p:blipFill>
        <p:spPr>
          <a:xfrm>
            <a:off x="595441" y="2411162"/>
            <a:ext cx="6172200" cy="32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0" y="2446121"/>
            <a:ext cx="3554363" cy="33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599" y="990600"/>
            <a:ext cx="6760143" cy="363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?</a:t>
            </a:r>
          </a:p>
          <a:p>
            <a:pPr lvl="1"/>
            <a:r>
              <a:rPr lang="en-US" sz="3000" dirty="0"/>
              <a:t>Server-side JavaScript runtime</a:t>
            </a:r>
          </a:p>
          <a:p>
            <a:pPr lvl="1"/>
            <a:r>
              <a:rPr lang="en-US" sz="3000" dirty="0"/>
              <a:t>Chrome V8 JavaScript engine</a:t>
            </a:r>
          </a:p>
          <a:p>
            <a:pPr lvl="1"/>
            <a:r>
              <a:rPr lang="en-US" sz="3000" dirty="0"/>
              <a:t>NPM package manager</a:t>
            </a:r>
          </a:p>
          <a:p>
            <a:pPr lvl="1"/>
            <a:r>
              <a:rPr lang="en-US" sz="3000" dirty="0"/>
              <a:t>Install node packages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18" cy="25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Node.js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8" y="1666123"/>
            <a:ext cx="7654190" cy="391490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Words>1077</Words>
  <Application>Microsoft Office PowerPoint</Application>
  <PresentationFormat>Widescreen</PresentationFormat>
  <Paragraphs>273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Introduction to JavaScript</vt:lpstr>
      <vt:lpstr>Table of Contents</vt:lpstr>
      <vt:lpstr>Have a Question?</vt:lpstr>
      <vt:lpstr>PowerPoint Presentation</vt:lpstr>
      <vt:lpstr>Chrome Web Browser</vt:lpstr>
      <vt:lpstr>Firefox Web Browser</vt:lpstr>
      <vt:lpstr>JavaScript Syntax</vt:lpstr>
      <vt:lpstr>Node.js</vt:lpstr>
      <vt:lpstr>Install the Latest Node.js</vt:lpstr>
      <vt:lpstr>Using WebStorm</vt:lpstr>
      <vt:lpstr>Configurations</vt:lpstr>
      <vt:lpstr>Functions</vt:lpstr>
      <vt:lpstr>Problem: Multiply Number by Two</vt:lpstr>
      <vt:lpstr>Comparison Operators</vt:lpstr>
      <vt:lpstr>PowerPoint Presentation</vt:lpstr>
      <vt:lpstr>What is Conditional Statement</vt:lpstr>
      <vt:lpstr>Problem: Excellent Grade</vt:lpstr>
      <vt:lpstr>PowerPoint Presentation</vt:lpstr>
      <vt:lpstr>What are Loops</vt:lpstr>
      <vt:lpstr>Problem: Numbers from 1 to 5</vt:lpstr>
      <vt:lpstr>Problem: Numbers from N to 1</vt:lpstr>
      <vt:lpstr>PowerPoint Presentation</vt:lpstr>
      <vt:lpstr>Debugging the Code</vt:lpstr>
      <vt:lpstr>Debugging in WebStorm</vt:lpstr>
      <vt:lpstr>Using the Debugger in WebStorm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175</cp:revision>
  <dcterms:created xsi:type="dcterms:W3CDTF">2018-05-23T13:08:44Z</dcterms:created>
  <dcterms:modified xsi:type="dcterms:W3CDTF">2019-09-18T14:08:40Z</dcterms:modified>
  <cp:category>programming;computer programming;software development;web development</cp:category>
</cp:coreProperties>
</file>