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74" r:id="rId2"/>
    <p:sldId id="544" r:id="rId3"/>
    <p:sldId id="492" r:id="rId4"/>
    <p:sldId id="493" r:id="rId5"/>
    <p:sldId id="406" r:id="rId6"/>
    <p:sldId id="552" r:id="rId7"/>
    <p:sldId id="553" r:id="rId8"/>
    <p:sldId id="554" r:id="rId9"/>
    <p:sldId id="494" r:id="rId10"/>
    <p:sldId id="546" r:id="rId11"/>
    <p:sldId id="548" r:id="rId12"/>
    <p:sldId id="551" r:id="rId13"/>
    <p:sldId id="555" r:id="rId14"/>
    <p:sldId id="556" r:id="rId15"/>
    <p:sldId id="557" r:id="rId16"/>
    <p:sldId id="585" r:id="rId17"/>
    <p:sldId id="586" r:id="rId18"/>
    <p:sldId id="578" r:id="rId19"/>
    <p:sldId id="558" r:id="rId20"/>
    <p:sldId id="559" r:id="rId21"/>
    <p:sldId id="580" r:id="rId22"/>
    <p:sldId id="560" r:id="rId23"/>
    <p:sldId id="561" r:id="rId24"/>
    <p:sldId id="562" r:id="rId25"/>
    <p:sldId id="563" r:id="rId26"/>
    <p:sldId id="564" r:id="rId27"/>
    <p:sldId id="583" r:id="rId28"/>
    <p:sldId id="584" r:id="rId29"/>
    <p:sldId id="565" r:id="rId30"/>
    <p:sldId id="566" r:id="rId31"/>
    <p:sldId id="567" r:id="rId32"/>
    <p:sldId id="568" r:id="rId33"/>
    <p:sldId id="569" r:id="rId34"/>
    <p:sldId id="570" r:id="rId35"/>
    <p:sldId id="571" r:id="rId36"/>
    <p:sldId id="572" r:id="rId37"/>
    <p:sldId id="543" r:id="rId38"/>
    <p:sldId id="542" r:id="rId39"/>
    <p:sldId id="590" r:id="rId40"/>
    <p:sldId id="591" r:id="rId41"/>
    <p:sldId id="579" r:id="rId42"/>
    <p:sldId id="576" r:id="rId43"/>
    <p:sldId id="57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44"/>
            <p14:sldId id="492"/>
          </p14:sldIdLst>
        </p14:section>
        <p14:section name="What is data type" id="{BC4A3995-4CED-4320-A673-95328C9C809D}">
          <p14:sldIdLst>
            <p14:sldId id="493"/>
            <p14:sldId id="406"/>
            <p14:sldId id="552"/>
            <p14:sldId id="553"/>
          </p14:sldIdLst>
        </p14:section>
        <p14:section name="Let vs. Var" id="{EA993725-EA6F-46B5-BF0C-85E288AC0751}">
          <p14:sldIdLst>
            <p14:sldId id="554"/>
            <p14:sldId id="494"/>
            <p14:sldId id="546"/>
            <p14:sldId id="548"/>
            <p14:sldId id="551"/>
          </p14:sldIdLst>
        </p14:section>
        <p14:section name="Strings" id="{A47ED6B1-F104-47C1-ACC3-DF92A38215AD}">
          <p14:sldIdLst>
            <p14:sldId id="555"/>
            <p14:sldId id="556"/>
            <p14:sldId id="557"/>
            <p14:sldId id="585"/>
            <p14:sldId id="586"/>
            <p14:sldId id="578"/>
          </p14:sldIdLst>
        </p14:section>
        <p14:section name="Numbers" id="{84E77FB8-420F-4E7D-A0D1-67FDFE44F9C4}">
          <p14:sldIdLst>
            <p14:sldId id="558"/>
            <p14:sldId id="559"/>
            <p14:sldId id="580"/>
          </p14:sldIdLst>
        </p14:section>
        <p14:section name="Booleans" id="{07CBD642-06FD-4628-B9E0-73FDA5CCA520}">
          <p14:sldIdLst>
            <p14:sldId id="560"/>
            <p14:sldId id="561"/>
            <p14:sldId id="562"/>
            <p14:sldId id="563"/>
            <p14:sldId id="564"/>
            <p14:sldId id="583"/>
            <p14:sldId id="584"/>
          </p14:sldIdLst>
        </p14:section>
        <p14:section name="Arrays and Objects" id="{A5D83D33-DF7B-4445-A703-C163EFEF16F0}">
          <p14:sldIdLst>
            <p14:sldId id="565"/>
            <p14:sldId id="566"/>
          </p14:sldIdLst>
        </p14:section>
        <p14:section name="Typeof Operator" id="{7FCBA0DF-C92D-4B8B-95AC-09714948139A}">
          <p14:sldIdLst>
            <p14:sldId id="567"/>
            <p14:sldId id="568"/>
          </p14:sldIdLst>
        </p14:section>
        <p14:section name="Undefined and Null" id="{335CE92A-5F43-4994-9BD7-E4510603F785}">
          <p14:sldIdLst>
            <p14:sldId id="569"/>
            <p14:sldId id="570"/>
            <p14:sldId id="571"/>
            <p14:sldId id="572"/>
            <p14:sldId id="543"/>
          </p14:sldIdLst>
        </p14:section>
        <p14:section name="Conclusion" id="{10E03AB1-9AA8-4E86-9A64-D741901E50A2}">
          <p14:sldIdLst>
            <p14:sldId id="542"/>
            <p14:sldId id="590"/>
            <p14:sldId id="591"/>
            <p14:sldId id="579"/>
            <p14:sldId id="576"/>
            <p14:sldId id="5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ъл стил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3" autoAdjust="0"/>
    <p:restoredTop sz="94620" autoAdjust="0"/>
  </p:normalViewPr>
  <p:slideViewPr>
    <p:cSldViewPr snapToGrid="0" showGuides="1">
      <p:cViewPr varScale="1">
        <p:scale>
          <a:sx n="63" d="100"/>
          <a:sy n="63" d="100"/>
        </p:scale>
        <p:origin x="728" y="32"/>
      </p:cViewPr>
      <p:guideLst>
        <p:guide orient="horz" pos="2228"/>
        <p:guide pos="3863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18.9.2019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9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77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04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9/18/2019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42/Data-Types-and-Variables-Lab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2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5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1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4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6.png"/><Relationship Id="rId22" Type="http://schemas.openxmlformats.org/officeDocument/2006/relationships/image" Target="../media/image6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Types of Operators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Data Types and Variables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4" name="Picture 2" descr="C:\Users\ko3ebo7e\Desktop\Pictures\More\data-types cop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78" y="1629451"/>
            <a:ext cx="3930451" cy="294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2461475"/>
          </a:xfrm>
        </p:spPr>
        <p:txBody>
          <a:bodyPr>
            <a:normAutofit/>
          </a:bodyPr>
          <a:lstStyle/>
          <a:p>
            <a:r>
              <a:rPr lang="en-US" sz="3200" dirty="0"/>
              <a:t>The scope of a variable is the </a:t>
            </a:r>
            <a:r>
              <a:rPr lang="en-US" sz="3200" b="1" dirty="0">
                <a:solidFill>
                  <a:schemeClr val="bg1"/>
                </a:solidFill>
              </a:rPr>
              <a:t>region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the program in which it is </a:t>
            </a:r>
            <a:br>
              <a:rPr lang="en-US" sz="3200" dirty="0"/>
            </a:br>
            <a:r>
              <a:rPr lang="en-US" sz="3200" dirty="0"/>
              <a:t>defined</a:t>
            </a:r>
          </a:p>
          <a:p>
            <a:pPr lvl="1"/>
            <a:r>
              <a:rPr lang="en-US" sz="3000" dirty="0"/>
              <a:t>Global Scope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Global</a:t>
            </a:r>
            <a:r>
              <a:rPr lang="en-US" sz="3000" b="1" dirty="0"/>
              <a:t> </a:t>
            </a:r>
            <a:r>
              <a:rPr lang="en-US" sz="3000" dirty="0"/>
              <a:t>variables can be accessed from </a:t>
            </a:r>
            <a:br>
              <a:rPr lang="en-US" sz="3000" dirty="0"/>
            </a:br>
            <a:r>
              <a:rPr lang="en-US" sz="3000" dirty="0"/>
              <a:t>anywhere in a JavaScript function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	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30955" y="3645398"/>
            <a:ext cx="7139893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var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Code here can also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49125" y="1170958"/>
            <a:ext cx="11804832" cy="5464734"/>
          </a:xfrm>
        </p:spPr>
        <p:txBody>
          <a:bodyPr>
            <a:normAutofit/>
          </a:bodyPr>
          <a:lstStyle/>
          <a:p>
            <a:pPr>
              <a:spcAft>
                <a:spcPts val="10000"/>
              </a:spcAft>
            </a:pPr>
            <a:r>
              <a:rPr lang="en-US" dirty="0"/>
              <a:t>Function Scope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Local</a:t>
            </a:r>
            <a:r>
              <a:rPr lang="en-US" dirty="0"/>
              <a:t> variables can only be accessed from </a:t>
            </a:r>
            <a:br>
              <a:rPr lang="en-US" dirty="0"/>
            </a:br>
            <a:r>
              <a:rPr lang="en-US" dirty="0"/>
              <a:t>inside the function where they are declared</a:t>
            </a:r>
          </a:p>
          <a:p>
            <a:pPr marL="609219" lvl="1" indent="0">
              <a:buNone/>
            </a:pPr>
            <a:endParaRPr lang="en-US" dirty="0"/>
          </a:p>
          <a:p>
            <a:r>
              <a:rPr lang="en-US" dirty="0"/>
              <a:t>Block Scope 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be </a:t>
            </a:r>
            <a:br>
              <a:rPr lang="en-US" dirty="0"/>
            </a:br>
            <a:r>
              <a:rPr lang="en-US" dirty="0"/>
              <a:t>accessed from </a:t>
            </a:r>
            <a:br>
              <a:rPr lang="en-US" dirty="0"/>
            </a:br>
            <a:r>
              <a:rPr lang="en-US" dirty="0"/>
              <a:t>outside the block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Scope (2)	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0010" y="2396156"/>
            <a:ext cx="6894851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function </a:t>
            </a:r>
            <a:r>
              <a:rPr lang="en-US" sz="2400" b="1" dirty="0" err="1">
                <a:latin typeface="Consolas" pitchFamily="49" charset="0"/>
              </a:rPr>
              <a:t>myFunction</a:t>
            </a:r>
            <a:r>
              <a:rPr lang="en-US" sz="2400" b="1" dirty="0">
                <a:latin typeface="Consolas" pitchFamily="49" charset="0"/>
              </a:rPr>
              <a:t>() {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dirty="0">
                <a:latin typeface="Consolas" pitchFamily="49" charset="0"/>
              </a:rPr>
              <a:t> </a:t>
            </a:r>
            <a:r>
              <a:rPr lang="en-US" sz="2400" b="1" dirty="0" err="1">
                <a:latin typeface="Consolas" pitchFamily="49" charset="0"/>
              </a:rPr>
              <a:t>carName</a:t>
            </a:r>
            <a:r>
              <a:rPr lang="en-US" sz="2400" b="1" dirty="0">
                <a:latin typeface="Consolas" pitchFamily="49" charset="0"/>
              </a:rPr>
              <a:t> = "Volvo";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Only here code CAN use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carName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51169" y="5018666"/>
            <a:ext cx="5578116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dirty="0">
                <a:latin typeface="Consolas" pitchFamily="49" charset="0"/>
              </a:rPr>
              <a:t>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x can NOT be used here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Variable names are </a:t>
            </a:r>
            <a:r>
              <a:rPr lang="en-US" sz="3200" b="1" dirty="0">
                <a:solidFill>
                  <a:schemeClr val="bg1"/>
                </a:solidFill>
              </a:rPr>
              <a:t>case sensitive</a:t>
            </a:r>
          </a:p>
          <a:p>
            <a:pPr>
              <a:spcAft>
                <a:spcPts val="1200"/>
              </a:spcAft>
            </a:pPr>
            <a:r>
              <a:rPr lang="en-US" sz="3200" dirty="0"/>
              <a:t>Variable names must begin with a </a:t>
            </a:r>
            <a:r>
              <a:rPr lang="en-US" sz="3200" b="1" dirty="0">
                <a:solidFill>
                  <a:schemeClr val="bg1"/>
                </a:solidFill>
              </a:rPr>
              <a:t>letter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underscore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dirty="0">
                <a:latin typeface="Consolas" panose="020B0609020204030204" pitchFamily="49" charset="0"/>
              </a:rPr>
              <a:t>(_)</a:t>
            </a:r>
            <a:r>
              <a:rPr lang="en-US" sz="3200" dirty="0"/>
              <a:t> character</a:t>
            </a:r>
          </a:p>
          <a:p>
            <a:pPr marL="0" indent="0">
              <a:spcAft>
                <a:spcPts val="12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Variable names </a:t>
            </a:r>
            <a:r>
              <a:rPr lang="en-US" sz="3200" b="1" dirty="0">
                <a:solidFill>
                  <a:schemeClr val="bg1"/>
                </a:solidFill>
              </a:rPr>
              <a:t>can't</a:t>
            </a:r>
            <a:r>
              <a:rPr lang="en-US" sz="3200" dirty="0"/>
              <a:t> be one of JavaScript's reserved </a:t>
            </a:r>
            <a:br>
              <a:rPr lang="en-US" sz="3200" dirty="0"/>
            </a:br>
            <a:r>
              <a:rPr lang="en-US" sz="3200" dirty="0"/>
              <a:t>words like: </a:t>
            </a:r>
            <a:r>
              <a:rPr lang="en-US" sz="3200" b="1" dirty="0">
                <a:solidFill>
                  <a:schemeClr val="bg1"/>
                </a:solidFill>
              </a:rPr>
              <a:t>break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const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interface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typeof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659438" y="3047231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659438" y="5075735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</p:spTree>
    <p:extLst>
      <p:ext uri="{BB962C8B-B14F-4D97-AF65-F5344CB8AC3E}">
        <p14:creationId xmlns:p14="http://schemas.microsoft.com/office/powerpoint/2010/main" val="400940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Strings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/>
              <a:t>equence of Characters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601039" y="1776824"/>
            <a:ext cx="298992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'ABC'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453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Used to represent </a:t>
            </a:r>
            <a:r>
              <a:rPr lang="en-US" sz="3200" b="1" dirty="0">
                <a:solidFill>
                  <a:schemeClr val="bg1"/>
                </a:solidFill>
              </a:rPr>
              <a:t>textual data</a:t>
            </a:r>
            <a:endParaRPr lang="en-US" sz="3200" dirty="0"/>
          </a:p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symbol </a:t>
            </a:r>
            <a:r>
              <a:rPr lang="en-US" sz="3200" dirty="0"/>
              <a:t>occupies a </a:t>
            </a:r>
            <a:r>
              <a:rPr lang="en-US" sz="3200" b="1" dirty="0">
                <a:solidFill>
                  <a:schemeClr val="bg1"/>
                </a:solidFill>
              </a:rPr>
              <a:t>position</a:t>
            </a:r>
            <a:r>
              <a:rPr lang="en-US" sz="3200" dirty="0"/>
              <a:t> in the String 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element is at </a:t>
            </a:r>
            <a:r>
              <a:rPr lang="en-US" sz="3200" b="1" dirty="0">
                <a:solidFill>
                  <a:schemeClr val="bg1"/>
                </a:solidFill>
              </a:rPr>
              <a:t>index 0</a:t>
            </a:r>
            <a:r>
              <a:rPr lang="en-US" sz="3200" dirty="0"/>
              <a:t>, the next at index 1, and </a:t>
            </a:r>
            <a:br>
              <a:rPr lang="en-US" sz="3200" dirty="0"/>
            </a:br>
            <a:r>
              <a:rPr lang="en-US" sz="3200" dirty="0"/>
              <a:t>so on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 of a String is the number of elements in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981" y="4378625"/>
            <a:ext cx="6484044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console.log(name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[0]</a:t>
            </a:r>
            <a:r>
              <a:rPr lang="en-US" sz="2400" b="1" dirty="0">
                <a:latin typeface="Consolas" pitchFamily="49" charset="0"/>
              </a:rPr>
              <a:t>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о правоъгълно изнесено означение 4"/>
          <p:cNvSpPr/>
          <p:nvPr/>
        </p:nvSpPr>
        <p:spPr bwMode="auto">
          <a:xfrm>
            <a:off x="4315463" y="5413455"/>
            <a:ext cx="4404221" cy="536895"/>
          </a:xfrm>
          <a:prstGeom prst="wedgeRoundRectCallout">
            <a:avLst>
              <a:gd name="adj1" fmla="val -17088"/>
              <a:gd name="adj2" fmla="val -82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element at index</a:t>
            </a:r>
          </a:p>
        </p:txBody>
      </p:sp>
    </p:spTree>
    <p:extLst>
      <p:ext uri="{BB962C8B-B14F-4D97-AF65-F5344CB8AC3E}">
        <p14:creationId xmlns:p14="http://schemas.microsoft.com/office/powerpoint/2010/main" val="317587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Unlike in languages like C, JavaScript strings are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immutable</a:t>
            </a:r>
            <a:endParaRPr lang="en-US" sz="3200" dirty="0"/>
          </a:p>
          <a:p>
            <a:r>
              <a:rPr lang="en-US" sz="3200" dirty="0"/>
              <a:t>This means that once a string is created, </a:t>
            </a:r>
            <a:br>
              <a:rPr lang="en-US" sz="3200" dirty="0"/>
            </a:br>
            <a:r>
              <a:rPr lang="en-US" sz="3200" dirty="0"/>
              <a:t>it is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possible to </a:t>
            </a:r>
            <a:r>
              <a:rPr lang="en-US" sz="3200" b="1" dirty="0">
                <a:solidFill>
                  <a:schemeClr val="bg1"/>
                </a:solidFill>
              </a:rPr>
              <a:t>modify </a:t>
            </a:r>
            <a:r>
              <a:rPr lang="en-US" sz="3200" dirty="0"/>
              <a:t>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</a:t>
            </a:r>
            <a:r>
              <a:rPr lang="en-US"/>
              <a:t>are Immutable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2523" y="3652214"/>
            <a:ext cx="55570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'George';</a:t>
            </a:r>
          </a:p>
          <a:p>
            <a:r>
              <a:rPr lang="en-US" sz="2400" b="1" dirty="0">
                <a:latin typeface="Consolas" pitchFamily="49" charset="0"/>
              </a:rPr>
              <a:t>name[0] = 'P';</a:t>
            </a:r>
          </a:p>
          <a:p>
            <a:r>
              <a:rPr lang="en-US" sz="2400" b="1" dirty="0">
                <a:latin typeface="Consolas" pitchFamily="49" charset="0"/>
              </a:rPr>
              <a:t>console.log(name)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'George'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1026" name="Picture 2" descr="C:\Users\ko3ebo7e\Desktop\IMPORTANT Софтуни FILES\Pictures\icons\201550-education\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42940">
            <a:off x="8750809" y="3822140"/>
            <a:ext cx="2406334" cy="24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6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JS we can use </a:t>
            </a:r>
            <a:r>
              <a:rPr lang="en-US" b="1" dirty="0">
                <a:solidFill>
                  <a:schemeClr val="bg1"/>
                </a:solidFill>
              </a:rPr>
              <a:t>template literals</a:t>
            </a:r>
            <a:r>
              <a:rPr lang="en-US" dirty="0"/>
              <a:t>. These are string </a:t>
            </a:r>
            <a:br>
              <a:rPr lang="en-US" dirty="0"/>
            </a:br>
            <a:r>
              <a:rPr lang="en-US" dirty="0"/>
              <a:t>literals that allow </a:t>
            </a:r>
            <a:r>
              <a:rPr lang="en-US" b="1" dirty="0">
                <a:solidFill>
                  <a:schemeClr val="bg1"/>
                </a:solidFill>
              </a:rPr>
              <a:t>embedded</a:t>
            </a:r>
            <a:r>
              <a:rPr lang="en-US" dirty="0"/>
              <a:t> </a:t>
            </a:r>
            <a:r>
              <a:rPr lang="en-US" dirty="0" err="1"/>
              <a:t>exressions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25763" y="3429000"/>
            <a:ext cx="5864806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name = 'Rick';</a:t>
            </a:r>
          </a:p>
          <a:p>
            <a:r>
              <a:rPr lang="en-US" sz="2400" b="1" dirty="0">
                <a:latin typeface="Consolas" pitchFamily="49" charset="0"/>
              </a:rPr>
              <a:t>let age = 18;</a:t>
            </a:r>
          </a:p>
          <a:p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`$</a:t>
            </a:r>
            <a:r>
              <a:rPr lang="en-US" sz="2400" b="1" dirty="0">
                <a:latin typeface="Consolas" pitchFamily="49" charset="0"/>
              </a:rPr>
              <a:t>{name}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2400" b="1" dirty="0">
                <a:latin typeface="Consolas" pitchFamily="49" charset="0"/>
              </a:rPr>
              <a:t>{age}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`</a:t>
            </a:r>
            <a:r>
              <a:rPr lang="en-US" sz="2400" b="1" dirty="0">
                <a:latin typeface="Consolas" pitchFamily="49" charset="0"/>
              </a:rPr>
              <a:t>);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'Rick = 18'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Закръглено правоъгълно изнесено означение 4"/>
          <p:cNvSpPr/>
          <p:nvPr/>
        </p:nvSpPr>
        <p:spPr bwMode="auto">
          <a:xfrm>
            <a:off x="5171761" y="4692130"/>
            <a:ext cx="5877176" cy="891301"/>
          </a:xfrm>
          <a:custGeom>
            <a:avLst/>
            <a:gdLst>
              <a:gd name="connsiteX0" fmla="*/ 0 w 5877176"/>
              <a:gd name="connsiteY0" fmla="*/ 146737 h 880403"/>
              <a:gd name="connsiteX1" fmla="*/ 146737 w 5877176"/>
              <a:gd name="connsiteY1" fmla="*/ 0 h 880403"/>
              <a:gd name="connsiteX2" fmla="*/ 979529 w 5877176"/>
              <a:gd name="connsiteY2" fmla="*/ 0 h 880403"/>
              <a:gd name="connsiteX3" fmla="*/ 754571 w 5877176"/>
              <a:gd name="connsiteY3" fmla="*/ -607813 h 880403"/>
              <a:gd name="connsiteX4" fmla="*/ 2448823 w 5877176"/>
              <a:gd name="connsiteY4" fmla="*/ 0 h 880403"/>
              <a:gd name="connsiteX5" fmla="*/ 5730439 w 5877176"/>
              <a:gd name="connsiteY5" fmla="*/ 0 h 880403"/>
              <a:gd name="connsiteX6" fmla="*/ 5877176 w 5877176"/>
              <a:gd name="connsiteY6" fmla="*/ 146737 h 880403"/>
              <a:gd name="connsiteX7" fmla="*/ 5877176 w 5877176"/>
              <a:gd name="connsiteY7" fmla="*/ 146734 h 880403"/>
              <a:gd name="connsiteX8" fmla="*/ 5877176 w 5877176"/>
              <a:gd name="connsiteY8" fmla="*/ 146734 h 880403"/>
              <a:gd name="connsiteX9" fmla="*/ 5877176 w 5877176"/>
              <a:gd name="connsiteY9" fmla="*/ 366835 h 880403"/>
              <a:gd name="connsiteX10" fmla="*/ 5877176 w 5877176"/>
              <a:gd name="connsiteY10" fmla="*/ 733666 h 880403"/>
              <a:gd name="connsiteX11" fmla="*/ 5730439 w 5877176"/>
              <a:gd name="connsiteY11" fmla="*/ 880403 h 880403"/>
              <a:gd name="connsiteX12" fmla="*/ 2448823 w 5877176"/>
              <a:gd name="connsiteY12" fmla="*/ 880403 h 880403"/>
              <a:gd name="connsiteX13" fmla="*/ 979529 w 5877176"/>
              <a:gd name="connsiteY13" fmla="*/ 880403 h 880403"/>
              <a:gd name="connsiteX14" fmla="*/ 979529 w 5877176"/>
              <a:gd name="connsiteY14" fmla="*/ 880403 h 880403"/>
              <a:gd name="connsiteX15" fmla="*/ 146737 w 5877176"/>
              <a:gd name="connsiteY15" fmla="*/ 880403 h 880403"/>
              <a:gd name="connsiteX16" fmla="*/ 0 w 5877176"/>
              <a:gd name="connsiteY16" fmla="*/ 733666 h 880403"/>
              <a:gd name="connsiteX17" fmla="*/ 0 w 5877176"/>
              <a:gd name="connsiteY17" fmla="*/ 366835 h 880403"/>
              <a:gd name="connsiteX18" fmla="*/ 0 w 5877176"/>
              <a:gd name="connsiteY18" fmla="*/ 146734 h 880403"/>
              <a:gd name="connsiteX19" fmla="*/ 0 w 5877176"/>
              <a:gd name="connsiteY19" fmla="*/ 146734 h 880403"/>
              <a:gd name="connsiteX20" fmla="*/ 0 w 5877176"/>
              <a:gd name="connsiteY20" fmla="*/ 146737 h 880403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2448823 w 5877176"/>
              <a:gd name="connsiteY4" fmla="*/ 607813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  <a:gd name="connsiteX0" fmla="*/ 0 w 5877176"/>
              <a:gd name="connsiteY0" fmla="*/ 754550 h 1488216"/>
              <a:gd name="connsiteX1" fmla="*/ 146737 w 5877176"/>
              <a:gd name="connsiteY1" fmla="*/ 607813 h 1488216"/>
              <a:gd name="connsiteX2" fmla="*/ 1162409 w 5877176"/>
              <a:gd name="connsiteY2" fmla="*/ 589525 h 1488216"/>
              <a:gd name="connsiteX3" fmla="*/ 754571 w 5877176"/>
              <a:gd name="connsiteY3" fmla="*/ 0 h 1488216"/>
              <a:gd name="connsiteX4" fmla="*/ 1781311 w 5877176"/>
              <a:gd name="connsiteY4" fmla="*/ 616957 h 1488216"/>
              <a:gd name="connsiteX5" fmla="*/ 5730439 w 5877176"/>
              <a:gd name="connsiteY5" fmla="*/ 607813 h 1488216"/>
              <a:gd name="connsiteX6" fmla="*/ 5877176 w 5877176"/>
              <a:gd name="connsiteY6" fmla="*/ 754550 h 1488216"/>
              <a:gd name="connsiteX7" fmla="*/ 5877176 w 5877176"/>
              <a:gd name="connsiteY7" fmla="*/ 754547 h 1488216"/>
              <a:gd name="connsiteX8" fmla="*/ 5877176 w 5877176"/>
              <a:gd name="connsiteY8" fmla="*/ 754547 h 1488216"/>
              <a:gd name="connsiteX9" fmla="*/ 5877176 w 5877176"/>
              <a:gd name="connsiteY9" fmla="*/ 974648 h 1488216"/>
              <a:gd name="connsiteX10" fmla="*/ 5877176 w 5877176"/>
              <a:gd name="connsiteY10" fmla="*/ 1341479 h 1488216"/>
              <a:gd name="connsiteX11" fmla="*/ 5730439 w 5877176"/>
              <a:gd name="connsiteY11" fmla="*/ 1488216 h 1488216"/>
              <a:gd name="connsiteX12" fmla="*/ 2448823 w 5877176"/>
              <a:gd name="connsiteY12" fmla="*/ 1488216 h 1488216"/>
              <a:gd name="connsiteX13" fmla="*/ 979529 w 5877176"/>
              <a:gd name="connsiteY13" fmla="*/ 1488216 h 1488216"/>
              <a:gd name="connsiteX14" fmla="*/ 979529 w 5877176"/>
              <a:gd name="connsiteY14" fmla="*/ 1488216 h 1488216"/>
              <a:gd name="connsiteX15" fmla="*/ 146737 w 5877176"/>
              <a:gd name="connsiteY15" fmla="*/ 1488216 h 1488216"/>
              <a:gd name="connsiteX16" fmla="*/ 0 w 5877176"/>
              <a:gd name="connsiteY16" fmla="*/ 1341479 h 1488216"/>
              <a:gd name="connsiteX17" fmla="*/ 0 w 5877176"/>
              <a:gd name="connsiteY17" fmla="*/ 974648 h 1488216"/>
              <a:gd name="connsiteX18" fmla="*/ 0 w 5877176"/>
              <a:gd name="connsiteY18" fmla="*/ 754547 h 1488216"/>
              <a:gd name="connsiteX19" fmla="*/ 0 w 5877176"/>
              <a:gd name="connsiteY19" fmla="*/ 754547 h 1488216"/>
              <a:gd name="connsiteX20" fmla="*/ 0 w 5877176"/>
              <a:gd name="connsiteY20" fmla="*/ 754550 h 148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877176" h="1488216">
                <a:moveTo>
                  <a:pt x="0" y="754550"/>
                </a:moveTo>
                <a:cubicBezTo>
                  <a:pt x="0" y="673509"/>
                  <a:pt x="65696" y="607813"/>
                  <a:pt x="146737" y="607813"/>
                </a:cubicBezTo>
                <a:lnTo>
                  <a:pt x="1162409" y="589525"/>
                </a:lnTo>
                <a:lnTo>
                  <a:pt x="754571" y="0"/>
                </a:lnTo>
                <a:lnTo>
                  <a:pt x="1781311" y="616957"/>
                </a:lnTo>
                <a:lnTo>
                  <a:pt x="5730439" y="607813"/>
                </a:lnTo>
                <a:cubicBezTo>
                  <a:pt x="5811480" y="607813"/>
                  <a:pt x="5877176" y="673509"/>
                  <a:pt x="5877176" y="754550"/>
                </a:cubicBezTo>
                <a:lnTo>
                  <a:pt x="5877176" y="754547"/>
                </a:lnTo>
                <a:lnTo>
                  <a:pt x="5877176" y="754547"/>
                </a:lnTo>
                <a:lnTo>
                  <a:pt x="5877176" y="974648"/>
                </a:lnTo>
                <a:lnTo>
                  <a:pt x="5877176" y="1341479"/>
                </a:lnTo>
                <a:cubicBezTo>
                  <a:pt x="5877176" y="1422520"/>
                  <a:pt x="5811480" y="1488216"/>
                  <a:pt x="5730439" y="1488216"/>
                </a:cubicBezTo>
                <a:lnTo>
                  <a:pt x="2448823" y="1488216"/>
                </a:lnTo>
                <a:lnTo>
                  <a:pt x="979529" y="1488216"/>
                </a:lnTo>
                <a:lnTo>
                  <a:pt x="979529" y="1488216"/>
                </a:lnTo>
                <a:lnTo>
                  <a:pt x="146737" y="1488216"/>
                </a:lnTo>
                <a:cubicBezTo>
                  <a:pt x="65696" y="1488216"/>
                  <a:pt x="0" y="1422520"/>
                  <a:pt x="0" y="1341479"/>
                </a:cubicBezTo>
                <a:lnTo>
                  <a:pt x="0" y="974648"/>
                </a:lnTo>
                <a:lnTo>
                  <a:pt x="0" y="754547"/>
                </a:lnTo>
                <a:lnTo>
                  <a:pt x="0" y="754547"/>
                </a:lnTo>
                <a:lnTo>
                  <a:pt x="0" y="75455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Place your </a:t>
            </a:r>
            <a:r>
              <a:rPr lang="en-US" sz="2800" b="1" dirty="0">
                <a:solidFill>
                  <a:schemeClr val="bg1"/>
                </a:solidFill>
              </a:rPr>
              <a:t>variables</a:t>
            </a:r>
            <a:r>
              <a:rPr lang="en-US" sz="2800" b="1" dirty="0">
                <a:solidFill>
                  <a:srgbClr val="FFFFFF"/>
                </a:solidFill>
              </a:rPr>
              <a:t> after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'$'</a:t>
            </a:r>
            <a:r>
              <a:rPr lang="en-US" sz="2800" b="1" dirty="0">
                <a:solidFill>
                  <a:srgbClr val="FFFFFF"/>
                </a:solidFill>
              </a:rPr>
              <a:t> sign</a:t>
            </a:r>
          </a:p>
        </p:txBody>
      </p:sp>
    </p:spTree>
    <p:extLst>
      <p:ext uri="{BB962C8B-B14F-4D97-AF65-F5344CB8AC3E}">
        <p14:creationId xmlns:p14="http://schemas.microsoft.com/office/powerpoint/2010/main" val="1322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two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chemeClr val="bg1"/>
                </a:solidFill>
              </a:rPr>
              <a:t>string parameters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</a:rPr>
              <a:t>delimiter</a:t>
            </a:r>
            <a:endParaRPr lang="en-US" b="1" dirty="0"/>
          </a:p>
          <a:p>
            <a:r>
              <a:rPr lang="en-US" dirty="0"/>
              <a:t>Print the names </a:t>
            </a:r>
            <a:r>
              <a:rPr lang="en-US" b="1" dirty="0">
                <a:solidFill>
                  <a:schemeClr val="bg1"/>
                </a:solidFill>
              </a:rPr>
              <a:t>joined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 the delimiter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Concatenate Names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87962" y="2622253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'John', 'Smith', '-&gt;'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29770" y="2591476"/>
            <a:ext cx="339826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John-&gt;Smith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7" name="Arrow: Right 6"/>
          <p:cNvSpPr/>
          <p:nvPr/>
        </p:nvSpPr>
        <p:spPr>
          <a:xfrm>
            <a:off x="5721719" y="268365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87961" y="3542865"/>
            <a:ext cx="3756097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'Jan', 'White', '&lt;-&gt;'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29769" y="3547174"/>
            <a:ext cx="3398261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Jan&lt;-&gt;White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5721719" y="3632792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1387961" y="4431539"/>
            <a:ext cx="736477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function solve(first, second, del)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console.log(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${first}${del}${second}</a:t>
            </a:r>
            <a:r>
              <a:rPr lang="en-US" sz="2200" dirty="0">
                <a:solidFill>
                  <a:schemeClr val="bg1"/>
                </a:solidFill>
              </a:rPr>
              <a:t>`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428021" y="5440934"/>
            <a:ext cx="4324710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'John', 'Wick', '***'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14017" y="6365855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153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" y="1102150"/>
            <a:ext cx="1169517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parameters </a:t>
            </a:r>
            <a:r>
              <a:rPr lang="en-US" sz="3200" dirty="0"/>
              <a:t>(string, symbol, string)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Replace the underscore 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_</a:t>
            </a:r>
            <a:r>
              <a:rPr lang="en-US" sz="3000" b="1" dirty="0">
                <a:solidFill>
                  <a:schemeClr val="bg1"/>
                </a:solidFill>
              </a:rPr>
              <a:t>'</a:t>
            </a:r>
            <a:r>
              <a:rPr lang="en-US" sz="3000" dirty="0"/>
              <a:t> in the </a:t>
            </a:r>
            <a:r>
              <a:rPr lang="en-US" sz="3000" b="1" dirty="0">
                <a:solidFill>
                  <a:schemeClr val="bg1"/>
                </a:solidFill>
              </a:rPr>
              <a:t>first word </a:t>
            </a:r>
            <a:r>
              <a:rPr lang="en-US" sz="3000" dirty="0"/>
              <a:t>with the </a:t>
            </a:r>
            <a:r>
              <a:rPr lang="en-US" sz="3000" b="1" dirty="0">
                <a:solidFill>
                  <a:schemeClr val="bg1"/>
                </a:solidFill>
              </a:rPr>
              <a:t>symbol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Compare both strings and print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Matched</a:t>
            </a:r>
            <a:r>
              <a:rPr lang="en-US" sz="3000" b="1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Problem: </a:t>
            </a:r>
            <a:r>
              <a:rPr lang="en-GB"/>
              <a:t>Right Place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22" y="3186710"/>
            <a:ext cx="414351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'I', 'Strong'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99024" y="4012648"/>
            <a:ext cx="285556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Not Matched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798405" y="4102470"/>
            <a:ext cx="537295" cy="37702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99222" y="4919161"/>
            <a:ext cx="4106940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dirty="0">
                <a:latin typeface="Consolas" panose="020B0609020204030204" pitchFamily="49" charset="0"/>
              </a:rPr>
              <a:t>'</a:t>
            </a:r>
            <a:r>
              <a:rPr lang="en-US" sz="2200" b="1" dirty="0" err="1">
                <a:latin typeface="Consolas" panose="020B0609020204030204" pitchFamily="49" charset="0"/>
              </a:rPr>
              <a:t>Str_ng</a:t>
            </a:r>
            <a:r>
              <a:rPr lang="en-US" sz="2200" b="1" dirty="0">
                <a:latin typeface="Consolas" panose="020B0609020204030204" pitchFamily="49" charset="0"/>
              </a:rPr>
              <a:t>', '</a:t>
            </a:r>
            <a:r>
              <a:rPr lang="en-US" sz="2200" b="1" dirty="0" err="1">
                <a:latin typeface="Consolas" panose="020B0609020204030204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</a:rPr>
              <a:t>', 'String'</a:t>
            </a:r>
            <a:endParaRPr lang="en-US" sz="2200" b="1" noProof="1">
              <a:latin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024" y="5697234"/>
            <a:ext cx="2961295" cy="5566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Matched</a:t>
            </a:r>
          </a:p>
        </p:txBody>
      </p:sp>
      <p:sp>
        <p:nvSpPr>
          <p:cNvPr id="11" name="Arrow: Right 6"/>
          <p:cNvSpPr/>
          <p:nvPr/>
        </p:nvSpPr>
        <p:spPr>
          <a:xfrm>
            <a:off x="798405" y="578506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032018" y="3186710"/>
            <a:ext cx="6864325" cy="2884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function solve(</a:t>
            </a:r>
            <a:r>
              <a:rPr lang="en-US" sz="2000" dirty="0" err="1">
                <a:solidFill>
                  <a:schemeClr val="tx1"/>
                </a:solidFill>
              </a:rPr>
              <a:t>str</a:t>
            </a:r>
            <a:r>
              <a:rPr lang="en-US" sz="2000" dirty="0">
                <a:solidFill>
                  <a:schemeClr val="tx1"/>
                </a:solidFill>
              </a:rPr>
              <a:t>, symbol, result)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res = str.</a:t>
            </a:r>
            <a:r>
              <a:rPr lang="en-US" sz="2000" dirty="0">
                <a:solidFill>
                  <a:schemeClr val="bg1"/>
                </a:solidFill>
              </a:rPr>
              <a:t>replace</a:t>
            </a:r>
            <a:r>
              <a:rPr lang="en-US" sz="2000" dirty="0">
                <a:solidFill>
                  <a:schemeClr val="tx1"/>
                </a:solidFill>
              </a:rPr>
              <a:t>('_', symbol);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let output = res ===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result ? </a:t>
            </a:r>
            <a:r>
              <a:rPr lang="en-US" sz="2000" dirty="0">
                <a:solidFill>
                  <a:schemeClr val="bg1"/>
                </a:solidFill>
              </a:rPr>
              <a:t>"Matched" 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"Not Matched"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53379" y="64105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>
                <a:hlinkClick r:id="rId2"/>
              </a:rPr>
              <a:t>https://judge.softuni.bg/Contests/1242/Data-Types-and-Variables-Lab</a:t>
            </a:r>
            <a:endParaRPr lang="en-US" sz="2000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7745652" y="5567411"/>
            <a:ext cx="4150691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1800" dirty="0"/>
              <a:t>solve(</a:t>
            </a:r>
            <a:r>
              <a:rPr lang="en-US" sz="1800" dirty="0">
                <a:solidFill>
                  <a:schemeClr val="bg1"/>
                </a:solidFill>
              </a:rPr>
              <a:t>'</a:t>
            </a:r>
            <a:r>
              <a:rPr lang="en-US" sz="1800" dirty="0" err="1">
                <a:solidFill>
                  <a:schemeClr val="bg1"/>
                </a:solidFill>
              </a:rPr>
              <a:t>Str_ng</a:t>
            </a:r>
            <a:r>
              <a:rPr lang="en-US" sz="1800" dirty="0">
                <a:solidFill>
                  <a:schemeClr val="bg1"/>
                </a:solidFill>
              </a:rPr>
              <a:t>', 'I', 'Strong'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4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Numbers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Integer, Float, Double - </a:t>
            </a:r>
            <a:r>
              <a:rPr lang="en-US" dirty="0"/>
              <a:t>A</a:t>
            </a:r>
            <a:r>
              <a:rPr lang="en-US"/>
              <a:t>ll in One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002640" y="1759246"/>
            <a:ext cx="215155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123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70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6766" y="1252334"/>
            <a:ext cx="8581474" cy="5275686"/>
          </a:xfrm>
        </p:spPr>
        <p:txBody>
          <a:bodyPr>
            <a:noAutofit/>
          </a:bodyPr>
          <a:lstStyle/>
          <a:p>
            <a:r>
              <a:rPr lang="en-US" sz="3200" dirty="0"/>
              <a:t>What is a data type?</a:t>
            </a:r>
          </a:p>
          <a:p>
            <a:r>
              <a:rPr lang="en-US" sz="3200" dirty="0"/>
              <a:t>Let vs. Var</a:t>
            </a:r>
          </a:p>
          <a:p>
            <a:r>
              <a:rPr lang="en-US" sz="3200" dirty="0"/>
              <a:t>Strings</a:t>
            </a:r>
          </a:p>
          <a:p>
            <a:r>
              <a:rPr lang="en-US" sz="3200" dirty="0"/>
              <a:t>Numbers</a:t>
            </a:r>
          </a:p>
          <a:p>
            <a:r>
              <a:rPr lang="en-US" sz="3200" dirty="0"/>
              <a:t>Booleans</a:t>
            </a:r>
          </a:p>
          <a:p>
            <a:r>
              <a:rPr lang="en-US" sz="3200" dirty="0"/>
              <a:t>Arrays and Objects</a:t>
            </a:r>
          </a:p>
          <a:p>
            <a:r>
              <a:rPr lang="en-US" sz="3200" dirty="0"/>
              <a:t>Typeof operator</a:t>
            </a:r>
          </a:p>
          <a:p>
            <a:r>
              <a:rPr lang="en-US" sz="3200" dirty="0"/>
              <a:t>Undefined and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is </a:t>
            </a:r>
            <a:r>
              <a:rPr lang="en-US" sz="3200" b="1" dirty="0">
                <a:solidFill>
                  <a:schemeClr val="bg1"/>
                </a:solidFill>
              </a:rPr>
              <a:t>no specific </a:t>
            </a:r>
            <a:r>
              <a:rPr lang="en-US" sz="3200" dirty="0"/>
              <a:t>type for integers and floating-point numbers</a:t>
            </a:r>
          </a:p>
          <a:p>
            <a:r>
              <a:rPr lang="en-US" sz="3200" dirty="0"/>
              <a:t>To represent floating-point numbers, the number type</a:t>
            </a:r>
            <a:br>
              <a:rPr lang="en-US" sz="3200" dirty="0"/>
            </a:br>
            <a:r>
              <a:rPr lang="en-US" sz="3200" dirty="0"/>
              <a:t> has three symbolic values: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+Infinity</a:t>
            </a:r>
            <a:r>
              <a:rPr lang="en-US" sz="3200" dirty="0"/>
              <a:t>,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-Infinity</a:t>
            </a:r>
            <a:r>
              <a:rPr lang="en-US" sz="3200" dirty="0"/>
              <a:t>, and 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NaN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(not-a-number)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Number?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34788" y="4067366"/>
            <a:ext cx="6484044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num1 = 1;</a:t>
            </a:r>
          </a:p>
          <a:p>
            <a:r>
              <a:rPr lang="en-US" sz="2400" b="1" dirty="0">
                <a:latin typeface="Consolas" pitchFamily="49" charset="0"/>
              </a:rPr>
              <a:t>let num2 = 1.5;</a:t>
            </a:r>
          </a:p>
          <a:p>
            <a:r>
              <a:rPr lang="en-US" sz="2400" b="1" dirty="0">
                <a:latin typeface="Consolas" pitchFamily="49" charset="0"/>
              </a:rPr>
              <a:t>let num3 = 'p';</a:t>
            </a:r>
          </a:p>
          <a:p>
            <a:r>
              <a:rPr lang="en-US" sz="2400" b="1" dirty="0">
                <a:latin typeface="Consolas" pitchFamily="49" charset="0"/>
              </a:rPr>
              <a:t>console.log(num1 + num2)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2.5</a:t>
            </a:r>
          </a:p>
          <a:p>
            <a:r>
              <a:rPr lang="en-US" sz="2400" b="1" dirty="0">
                <a:latin typeface="Consolas" pitchFamily="49" charset="0"/>
              </a:rPr>
              <a:t>console.log(num1 + num3)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'1p'</a:t>
            </a:r>
          </a:p>
          <a:p>
            <a:r>
              <a:rPr lang="en-US" sz="2400" b="1" dirty="0">
                <a:latin typeface="Consolas" pitchFamily="49" charset="0"/>
              </a:rPr>
              <a:t>console.log(Number(num3))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NaN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632270" y="5607032"/>
            <a:ext cx="2508309" cy="872455"/>
          </a:xfrm>
          <a:prstGeom prst="wedgeRoundRectCallout">
            <a:avLst>
              <a:gd name="adj1" fmla="val -60486"/>
              <a:gd name="adj2" fmla="val 22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to parse a string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8099901" y="4552732"/>
            <a:ext cx="2508309" cy="581638"/>
          </a:xfrm>
          <a:prstGeom prst="wedgeRoundRectCallout">
            <a:avLst>
              <a:gd name="adj1" fmla="val -41422"/>
              <a:gd name="adj2" fmla="val 14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160779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970" y="1201377"/>
            <a:ext cx="11818096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You will receive </a:t>
            </a:r>
            <a:r>
              <a:rPr lang="en-US" sz="3200" b="1" dirty="0">
                <a:solidFill>
                  <a:schemeClr val="bg1"/>
                </a:solidFill>
              </a:rPr>
              <a:t>3 numbers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Find their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and print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"{Sum} – {Integer or Float}"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/>
              <a:t>Integer or </a:t>
            </a:r>
            <a:r>
              <a:rPr lang="en-US" dirty="0"/>
              <a:t>Float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068" y="2530348"/>
            <a:ext cx="2175783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9, 100, 1.1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9775" y="3276024"/>
            <a:ext cx="2224361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anose="020B0609020204030204" pitchFamily="49" charset="0"/>
              </a:rPr>
              <a:t>110.1 -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446283" y="3381880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7505" y="3966558"/>
            <a:ext cx="2410486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100, 200, 303</a:t>
            </a:r>
            <a:endParaRPr lang="en-US" sz="20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49776" y="4770889"/>
            <a:ext cx="2224362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603 -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Integer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3477" y="5415572"/>
            <a:ext cx="2474494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122.3, 212.3, 5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70049" y="6074427"/>
            <a:ext cx="2204088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339.6 -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4233704" y="2808680"/>
            <a:ext cx="7552912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solve(num1, num2, num3) {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num1 + num2 + num3;</a:t>
            </a:r>
          </a:p>
          <a:p>
            <a:r>
              <a:rPr lang="pt-BR" dirty="0">
                <a:solidFill>
                  <a:schemeClr val="tx1"/>
                </a:solidFill>
              </a:rPr>
              <a:t>  let output = </a:t>
            </a:r>
            <a:r>
              <a:rPr lang="pt-BR" dirty="0">
                <a:solidFill>
                  <a:schemeClr val="bg1"/>
                </a:solidFill>
              </a:rPr>
              <a:t>sum % 1 === 0 </a:t>
            </a:r>
          </a:p>
          <a:p>
            <a:r>
              <a:rPr lang="pt-BR">
                <a:solidFill>
                  <a:schemeClr val="tx1"/>
                </a:solidFill>
              </a:rPr>
              <a:t>   ? </a:t>
            </a:r>
            <a:r>
              <a:rPr lang="pt-BR" dirty="0">
                <a:solidFill>
                  <a:schemeClr val="tx1"/>
                </a:solidFill>
              </a:rPr>
              <a:t>sum + ' - Integer' : sum + ' - Float';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console.log(output);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Arrow: Right 6"/>
          <p:cNvSpPr/>
          <p:nvPr/>
        </p:nvSpPr>
        <p:spPr>
          <a:xfrm>
            <a:off x="467068" y="4861356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rrow: Right 6"/>
          <p:cNvSpPr/>
          <p:nvPr/>
        </p:nvSpPr>
        <p:spPr>
          <a:xfrm>
            <a:off x="446282" y="6195671"/>
            <a:ext cx="491593" cy="34495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3374137" y="6337370"/>
            <a:ext cx="8732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https://judge.softuni.bg/Contests/1242/Data-Types</a:t>
            </a:r>
            <a:endParaRPr lang="en-US" sz="2000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281409" y="5488821"/>
            <a:ext cx="350520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0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solve(</a:t>
            </a:r>
            <a:r>
              <a:rPr lang="en-US" dirty="0">
                <a:solidFill>
                  <a:schemeClr val="bg1"/>
                </a:solidFill>
              </a:rPr>
              <a:t>112.3, 212.3, 5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145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Booleans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onditions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4647383" y="1318482"/>
            <a:ext cx="297026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true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false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15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39710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Boolean</a:t>
            </a:r>
            <a:r>
              <a:rPr lang="en-US" sz="3200" dirty="0"/>
              <a:t> represents a logical entity and can have two </a:t>
            </a:r>
            <a:br>
              <a:rPr lang="en-US" sz="3200" dirty="0"/>
            </a:br>
            <a:r>
              <a:rPr lang="en-US" sz="3200" dirty="0"/>
              <a:t>values: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/>
              <a:t>You can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Boolean()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function to find out if an </a:t>
            </a:r>
            <a:br>
              <a:rPr lang="en-US" sz="3200" dirty="0"/>
            </a:br>
            <a:r>
              <a:rPr lang="en-US" sz="3200" dirty="0"/>
              <a:t>expression (or a variable) is true: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Or even easier: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74510" y="3506306"/>
            <a:ext cx="472235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Boolean(10 &gt; 9)        </a:t>
            </a:r>
            <a:r>
              <a:rPr lang="en-US" sz="2400" b="1" i="1" dirty="0">
                <a:solidFill>
                  <a:schemeClr val="accent2"/>
                </a:solidFill>
              </a:rPr>
              <a:t>//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74510" y="4791656"/>
            <a:ext cx="4722357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/>
              <a:t>(10 &gt; 9)    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br>
              <a:rPr lang="en-US" sz="2400" b="1" i="1" dirty="0">
                <a:solidFill>
                  <a:schemeClr val="accent2"/>
                </a:solidFill>
              </a:rPr>
            </a:br>
            <a:r>
              <a:rPr lang="en-US" sz="2400" b="1" dirty="0"/>
              <a:t>10 &gt; 9                </a:t>
            </a:r>
            <a:r>
              <a:rPr lang="en-US" sz="2400" b="1" i="1" dirty="0">
                <a:solidFill>
                  <a:schemeClr val="accent2"/>
                </a:solidFill>
              </a:rPr>
              <a:t>// Also returns true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2050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2" y="4093747"/>
            <a:ext cx="1395818" cy="13958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68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and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603"/>
              </p:ext>
            </p:extLst>
          </p:nvPr>
        </p:nvGraphicFramePr>
        <p:xfrm>
          <a:off x="1279966" y="1785726"/>
          <a:ext cx="9596119" cy="39596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40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2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216"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98" b="1" kern="120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1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(no</a:t>
                      </a:r>
                      <a:r>
                        <a:rPr lang="en-US" baseline="0" dirty="0"/>
                        <a:t> type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(day == 'Monday')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5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(salary &gt; 9000)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6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(age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&lt; 18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96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===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(6 &gt;= 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17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(with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!== '5')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5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(no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if (5 !=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0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20600" y="1137922"/>
            <a:ext cx="9929724" cy="5619494"/>
          </a:xfrm>
        </p:spPr>
        <p:txBody>
          <a:bodyPr>
            <a:normAutofit/>
          </a:bodyPr>
          <a:lstStyle/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Everything </a:t>
            </a:r>
            <a:r>
              <a:rPr lang="en-US" sz="3200" b="1" dirty="0">
                <a:solidFill>
                  <a:schemeClr val="bg1"/>
                </a:solidFill>
              </a:rPr>
              <a:t>without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 "value" is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40212" y="1813668"/>
            <a:ext cx="648404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 = 1;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1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3766656" y="2066191"/>
            <a:ext cx="1461477" cy="397803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31823" y="4340009"/>
            <a:ext cx="6484044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latin typeface="Consolas" pitchFamily="49" charset="0"/>
              </a:rPr>
              <a:t>let number;</a:t>
            </a:r>
          </a:p>
          <a:p>
            <a:r>
              <a:rPr lang="en-US" sz="2200" b="1" dirty="0">
                <a:latin typeface="Consolas" pitchFamily="49" charset="0"/>
              </a:rPr>
              <a:t>if (number) {</a:t>
            </a:r>
          </a:p>
          <a:p>
            <a:r>
              <a:rPr lang="en-US" sz="2200" b="1" dirty="0">
                <a:latin typeface="Consolas" pitchFamily="49" charset="0"/>
              </a:rPr>
              <a:t>  console.log(number)</a:t>
            </a:r>
          </a:p>
          <a:p>
            <a:r>
              <a:rPr lang="en-US" sz="2200" b="1" dirty="0">
                <a:latin typeface="Consolas" pitchFamily="49" charset="0"/>
              </a:rPr>
              <a:t>} else {</a:t>
            </a:r>
          </a:p>
          <a:p>
            <a:r>
              <a:rPr lang="en-US" sz="2200" b="1" dirty="0">
                <a:latin typeface="Consolas" pitchFamily="49" charset="0"/>
              </a:rPr>
              <a:t>  console.log('false') 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200" b="1" dirty="0">
                <a:latin typeface="Consolas" pitchFamily="49" charset="0"/>
              </a:rPr>
              <a:t>}</a:t>
            </a:r>
            <a:endParaRPr lang="bg-BG" sz="2200" b="1" dirty="0">
              <a:latin typeface="Consolas" pitchFamily="49" charset="0"/>
            </a:endParaRP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3766657" y="4659922"/>
            <a:ext cx="1461476" cy="435589"/>
          </a:xfrm>
          <a:prstGeom prst="wedgeRoundRectCallout">
            <a:avLst>
              <a:gd name="adj1" fmla="val -72637"/>
              <a:gd name="adj2" fmla="val 428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3074" name="Picture 2" descr="C:\Users\ko3ebo7e\Desktop\Pictures\More\wrong-vs.-right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512" y="2287873"/>
            <a:ext cx="3096768" cy="30967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 Examples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1705" y="1496480"/>
            <a:ext cx="7440391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 x = 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r>
              <a:rPr lang="en-US" sz="2400" b="1" dirty="0">
                <a:latin typeface="Consolas" pitchFamily="49" charset="0"/>
              </a:rPr>
              <a:t>let x = -0;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'';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false;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null;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</a:rPr>
              <a:t>let x = 10 / 'p';</a:t>
            </a:r>
          </a:p>
          <a:p>
            <a:r>
              <a:rPr lang="en-US" sz="2400" b="1" dirty="0">
                <a:latin typeface="Consolas" pitchFamily="49" charset="0"/>
              </a:rPr>
              <a:t>Boolean(x);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false</a:t>
            </a:r>
            <a:endParaRPr lang="en-US" sz="2400" b="1" dirty="0">
              <a:latin typeface="Consolas" pitchFamily="49" charset="0"/>
            </a:endParaRPr>
          </a:p>
        </p:txBody>
      </p:sp>
      <p:pic>
        <p:nvPicPr>
          <p:cNvPr id="2050" name="Picture 2" descr="D:\Desktop\Draw_Boy_questio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9" y="1866027"/>
            <a:ext cx="3314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7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D0360D1-1C9D-4837-B2CA-8774DF7D6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will receive </a:t>
            </a:r>
            <a:r>
              <a:rPr lang="en-US" b="1" dirty="0">
                <a:solidFill>
                  <a:schemeClr val="bg1"/>
                </a:solidFill>
              </a:rPr>
              <a:t>a number, </a:t>
            </a:r>
            <a:r>
              <a:rPr lang="en-US" dirty="0"/>
              <a:t>check if it is </a:t>
            </a:r>
            <a:r>
              <a:rPr lang="en-US" b="1" dirty="0">
                <a:solidFill>
                  <a:schemeClr val="bg1"/>
                </a:solidFill>
              </a:rPr>
              <a:t>amazing </a:t>
            </a:r>
          </a:p>
          <a:p>
            <a:pPr>
              <a:lnSpc>
                <a:spcPct val="100000"/>
              </a:lnSpc>
            </a:pPr>
            <a:r>
              <a:rPr lang="en-US" dirty="0"/>
              <a:t>An amazing is a number, which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digits includes </a:t>
            </a:r>
            <a:r>
              <a:rPr lang="en-US" b="1" dirty="0">
                <a:solidFill>
                  <a:schemeClr val="bg1"/>
                </a:solidFill>
              </a:rPr>
              <a:t>9</a:t>
            </a:r>
          </a:p>
          <a:p>
            <a:pPr>
              <a:lnSpc>
                <a:spcPct val="100000"/>
              </a:lnSpc>
            </a:pPr>
            <a:r>
              <a:rPr lang="en-US" dirty="0"/>
              <a:t>Print it in format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"{number} Amazing? {True or False}"</a:t>
            </a:r>
          </a:p>
          <a:p>
            <a:endParaRPr lang="en-US" sz="2400" b="1" noProof="1">
              <a:solidFill>
                <a:schemeClr val="accent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Amazing Numbers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38171" y="3968673"/>
            <a:ext cx="982578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</a:t>
            </a: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4642847" y="4124536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89930" y="3968673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1233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38171" y="5007334"/>
            <a:ext cx="98257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999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4642847" y="5059415"/>
            <a:ext cx="542966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689929" y="4956194"/>
            <a:ext cx="37895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999 Amazing?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0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Amazing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666853" y="1327216"/>
            <a:ext cx="7925203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function solve(num) {</a:t>
            </a:r>
          </a:p>
          <a:p>
            <a:r>
              <a:rPr lang="pt-BR" dirty="0">
                <a:solidFill>
                  <a:schemeClr val="tx1"/>
                </a:solidFill>
              </a:rPr>
              <a:t>  num = num.toString();</a:t>
            </a:r>
          </a:p>
          <a:p>
            <a:r>
              <a:rPr lang="pt-BR" dirty="0">
                <a:solidFill>
                  <a:schemeClr val="tx1"/>
                </a:solidFill>
              </a:rPr>
              <a:t>  let sum = 0;</a:t>
            </a:r>
          </a:p>
          <a:p>
            <a:r>
              <a:rPr lang="pt-BR" dirty="0">
                <a:solidFill>
                  <a:schemeClr val="tx1"/>
                </a:solidFill>
              </a:rPr>
              <a:t>  for(let i = 0; i &lt; num.length; i++) </a:t>
            </a:r>
          </a:p>
          <a:p>
            <a:r>
              <a:rPr lang="pt-BR" dirty="0">
                <a:solidFill>
                  <a:schemeClr val="tx1"/>
                </a:solidFill>
              </a:rPr>
              <a:t>    sum += Number(num[i]);</a:t>
            </a:r>
          </a:p>
          <a:p>
            <a:r>
              <a:rPr lang="pt-BR" dirty="0">
                <a:solidFill>
                  <a:schemeClr val="tx1"/>
                </a:solidFill>
              </a:rPr>
              <a:t>  let result = sum.toString().</a:t>
            </a:r>
            <a:r>
              <a:rPr lang="pt-BR" dirty="0">
                <a:solidFill>
                  <a:schemeClr val="bg1"/>
                </a:solidFill>
              </a:rPr>
              <a:t>includes</a:t>
            </a:r>
            <a:r>
              <a:rPr lang="pt-BR" dirty="0">
                <a:solidFill>
                  <a:schemeClr val="tx1"/>
                </a:solidFill>
              </a:rPr>
              <a:t>('9');</a:t>
            </a:r>
          </a:p>
          <a:p>
            <a:r>
              <a:rPr lang="pt-BR" dirty="0">
                <a:solidFill>
                  <a:schemeClr val="tx1"/>
                </a:solidFill>
              </a:rPr>
              <a:t>  console.log(result ? `${num} Amazing? True`</a:t>
            </a:r>
          </a:p>
          <a:p>
            <a:r>
              <a:rPr lang="pt-BR" dirty="0">
                <a:solidFill>
                  <a:schemeClr val="tx1"/>
                </a:solidFill>
              </a:rPr>
              <a:t>        : `${num} Amazing? False`);</a:t>
            </a:r>
          </a:p>
          <a:p>
            <a:r>
              <a:rPr lang="pt-BR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22BCA-943A-46B7-8AE3-09382918D3DE}"/>
              </a:ext>
            </a:extLst>
          </p:cNvPr>
          <p:cNvSpPr txBox="1"/>
          <p:nvPr/>
        </p:nvSpPr>
        <p:spPr>
          <a:xfrm>
            <a:off x="82093" y="630158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</a:t>
            </a:r>
            <a:r>
              <a:rPr lang="en-US" sz="2000"/>
              <a:t>: </a:t>
            </a:r>
            <a:r>
              <a:rPr lang="en-US" sz="2000">
                <a:hlinkClick r:id="rId2"/>
              </a:rPr>
              <a:t>https://judge.softuni.bg/Contests/1242/Data-Types-and-Variables-Lab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010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Arrays &amp;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Reference Types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5125915" y="1002324"/>
            <a:ext cx="1855177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[]</a:t>
            </a:r>
            <a:b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10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{}</a:t>
            </a:r>
            <a:endParaRPr lang="bg-BG" sz="10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43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38523"/>
            <a:ext cx="9929724" cy="29978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Arrays</a:t>
            </a:r>
            <a:r>
              <a:rPr lang="en-US" sz="3200" dirty="0"/>
              <a:t> are used to store multiple values in a single </a:t>
            </a:r>
            <a:br>
              <a:rPr lang="en-US" sz="3200" dirty="0"/>
            </a:br>
            <a:r>
              <a:rPr lang="en-US" sz="3200" dirty="0"/>
              <a:t>variable</a:t>
            </a:r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Objects</a:t>
            </a:r>
            <a:r>
              <a:rPr lang="en-US" sz="3200" dirty="0"/>
              <a:t> containers for named values called properties </a:t>
            </a:r>
            <a:br>
              <a:rPr lang="en-US" sz="3200" dirty="0"/>
            </a:br>
            <a:r>
              <a:rPr lang="en-US" sz="3200" dirty="0"/>
              <a:t>or methods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/>
              <a:t>and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85121" y="2339235"/>
            <a:ext cx="640854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cars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400" b="1" dirty="0">
                <a:latin typeface="Consolas" pitchFamily="49" charset="0"/>
              </a:rPr>
              <a:t>"Saab"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"Volvo"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 "BMW"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dirty="0">
                <a:latin typeface="Consolas" pitchFamily="49" charset="0"/>
              </a:rPr>
              <a:t>;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685121" y="4120033"/>
            <a:ext cx="3779688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let person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"John"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"Doe"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</a:p>
          <a:p>
            <a:r>
              <a:rPr lang="en-US" sz="2400" b="1" dirty="0">
                <a:latin typeface="Consolas" pitchFamily="49" charset="0"/>
              </a:rPr>
              <a:t>  age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50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en-US" sz="2400" b="1" dirty="0">
                <a:latin typeface="Consolas" pitchFamily="49" charset="0"/>
              </a:rPr>
              <a:t> </a:t>
            </a:r>
          </a:p>
          <a:p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eyeColor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en-US" sz="2400" b="1" dirty="0">
                <a:latin typeface="Consolas" pitchFamily="49" charset="0"/>
              </a:rPr>
              <a:t>"blue"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400" b="1" dirty="0">
                <a:latin typeface="Consolas" pitchFamily="49" charset="0"/>
              </a:rPr>
              <a:t>;   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Закръглен правоъгълник 4"/>
          <p:cNvSpPr/>
          <p:nvPr/>
        </p:nvSpPr>
        <p:spPr bwMode="auto">
          <a:xfrm>
            <a:off x="9187834" y="1742670"/>
            <a:ext cx="2713232" cy="74229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 square brackets, separated by commas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8" name="Закръглен правоъгълник 7"/>
          <p:cNvSpPr/>
          <p:nvPr/>
        </p:nvSpPr>
        <p:spPr bwMode="auto">
          <a:xfrm>
            <a:off x="6795798" y="4808635"/>
            <a:ext cx="3442342" cy="105689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In curly braces, properties are written as name: value pairs, separated by commas.</a:t>
            </a:r>
          </a:p>
        </p:txBody>
      </p:sp>
    </p:spTree>
    <p:extLst>
      <p:ext uri="{BB962C8B-B14F-4D97-AF65-F5344CB8AC3E}">
        <p14:creationId xmlns:p14="http://schemas.microsoft.com/office/powerpoint/2010/main" val="348393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Typeof Operator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hecking </a:t>
            </a:r>
            <a:r>
              <a:rPr lang="en-US" dirty="0"/>
              <a:t>for </a:t>
            </a:r>
            <a:r>
              <a:rPr lang="en-US"/>
              <a:t>a 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3985174" y="1860317"/>
            <a:ext cx="42364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</a:t>
            </a:r>
            <a:r>
              <a:rPr lang="en-US" sz="80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ypeof</a:t>
            </a:r>
            <a:endParaRPr lang="bg-BG" sz="80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50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141233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Used to find the </a:t>
            </a:r>
            <a:r>
              <a:rPr lang="en-US" sz="3200" b="1" dirty="0">
                <a:solidFill>
                  <a:schemeClr val="bg1"/>
                </a:solidFill>
              </a:rPr>
              <a:t>type of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variable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of a variable or an expression: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99249" y="2622165"/>
            <a:ext cx="886716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"")    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"John")   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  <a:b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"John Doe")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"string"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 0)         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Returns "number"</a:t>
            </a:r>
          </a:p>
        </p:txBody>
      </p:sp>
      <p:sp>
        <p:nvSpPr>
          <p:cNvPr id="10" name="Текстово поле 9"/>
          <p:cNvSpPr txBox="1"/>
          <p:nvPr/>
        </p:nvSpPr>
        <p:spPr>
          <a:xfrm>
            <a:off x="2699249" y="4844830"/>
            <a:ext cx="5662653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number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if 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(n) === 'number')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console.log(number);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1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Undefined and Null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Non-Existent and Empty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Правоъгълник 6"/>
          <p:cNvSpPr/>
          <p:nvPr/>
        </p:nvSpPr>
        <p:spPr>
          <a:xfrm>
            <a:off x="3087150" y="1918711"/>
            <a:ext cx="6035910" cy="190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Undefined</a:t>
            </a:r>
            <a:b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sz="59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Null</a:t>
            </a:r>
            <a:endParaRPr lang="bg-BG" sz="59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98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62360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variable without a value, has the value</a:t>
            </a:r>
            <a:r>
              <a:rPr lang="en-US" sz="3200" b="1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is also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r>
              <a:rPr lang="en-US" sz="3200" dirty="0"/>
              <a:t>A variable can be emptied, by setting the value to 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dirty="0"/>
              <a:t>. The type will also be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endParaRPr lang="en-US" sz="3200" dirty="0"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2645651" y="2511829"/>
            <a:ext cx="8867163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car;  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45650" y="4928104"/>
            <a:ext cx="8867163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car = undefined; 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Value is undefined, type is undefined</a:t>
            </a:r>
          </a:p>
        </p:txBody>
      </p:sp>
    </p:spTree>
    <p:extLst>
      <p:ext uri="{BB962C8B-B14F-4D97-AF65-F5344CB8AC3E}">
        <p14:creationId xmlns:p14="http://schemas.microsoft.com/office/powerpoint/2010/main" val="1917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19790" y="938265"/>
            <a:ext cx="9929724" cy="19408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is </a:t>
            </a:r>
            <a:r>
              <a:rPr lang="en-US" sz="3200" b="1" dirty="0">
                <a:solidFill>
                  <a:schemeClr val="bg1"/>
                </a:solidFill>
              </a:rPr>
              <a:t>"nothing"</a:t>
            </a:r>
            <a:r>
              <a:rPr lang="en-US" sz="3200" dirty="0"/>
              <a:t>. It is supposed to be something that </a:t>
            </a:r>
            <a:br>
              <a:rPr lang="en-US" sz="3200" dirty="0"/>
            </a:br>
            <a:r>
              <a:rPr lang="en-US" sz="3200" dirty="0"/>
              <a:t>doesn't exist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null is 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650921" y="2921091"/>
            <a:ext cx="6778306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 person =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firstName</a:t>
            </a:r>
            <a:r>
              <a:rPr lang="en-US" sz="2400" b="1" dirty="0">
                <a:latin typeface="Consolas" pitchFamily="49" charset="0"/>
              </a:rPr>
              <a:t>:"John",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</a:t>
            </a:r>
            <a:r>
              <a:rPr lang="en-US" sz="2400" b="1" dirty="0" err="1">
                <a:latin typeface="Consolas" pitchFamily="49" charset="0"/>
              </a:rPr>
              <a:t>lastName</a:t>
            </a:r>
            <a:r>
              <a:rPr lang="en-US" sz="2400" b="1" dirty="0">
                <a:latin typeface="Consolas" pitchFamily="49" charset="0"/>
              </a:rPr>
              <a:t>:"Doe",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age:50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person = 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console.log(person);		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console.log(</a:t>
            </a:r>
            <a:r>
              <a:rPr lang="en-US" sz="2400" b="1" dirty="0" err="1">
                <a:latin typeface="Consolas" pitchFamily="49" charset="0"/>
              </a:rPr>
              <a:t>typeof</a:t>
            </a:r>
            <a:r>
              <a:rPr lang="en-US" sz="2400" b="1" dirty="0">
                <a:latin typeface="Consolas" pitchFamily="49" charset="0"/>
              </a:rPr>
              <a:t>(person));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</p:txBody>
      </p:sp>
    </p:spTree>
    <p:extLst>
      <p:ext uri="{BB962C8B-B14F-4D97-AF65-F5344CB8AC3E}">
        <p14:creationId xmlns:p14="http://schemas.microsoft.com/office/powerpoint/2010/main" val="361278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is an assigned value. It means nothing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typically means a variable has been declared but not</a:t>
            </a:r>
            <a:br>
              <a:rPr lang="en-US" sz="3200" dirty="0"/>
            </a:br>
            <a:r>
              <a:rPr lang="en-US" sz="3200" dirty="0"/>
              <a:t> defined yet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 and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 </a:t>
            </a:r>
            <a:r>
              <a:rPr lang="en-US" sz="3200" dirty="0"/>
              <a:t>are </a:t>
            </a:r>
            <a:r>
              <a:rPr lang="en-US" sz="3200" b="1" dirty="0" err="1">
                <a:solidFill>
                  <a:schemeClr val="bg1"/>
                </a:solidFill>
              </a:rPr>
              <a:t>falsy</a:t>
            </a:r>
            <a:r>
              <a:rPr lang="en-US" sz="3200" dirty="0"/>
              <a:t> values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3200" dirty="0"/>
              <a:t> are equal in value but different in type: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534561" y="4694496"/>
            <a:ext cx="5759047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!==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null == undefined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3343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2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74" y="1626210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There are 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7 data types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in JavaScript: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Number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,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Symbol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,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is a local variable,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is a global 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With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typeof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we can receive the type of a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variable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800" b="1" dirty="0">
                <a:solidFill>
                  <a:schemeClr val="bg1"/>
                </a:solidFill>
                <a:latin typeface="Malgun Gothic (Body)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is "nothing",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undefined</a:t>
            </a: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 exists, but is </a:t>
            </a:r>
            <a:br>
              <a:rPr lang="en-US" sz="2800" dirty="0">
                <a:solidFill>
                  <a:schemeClr val="bg2"/>
                </a:solidFill>
                <a:latin typeface="Malgun Gothic (Body)"/>
              </a:rPr>
            </a:br>
            <a:r>
              <a:rPr lang="en-US" sz="2800" dirty="0">
                <a:solidFill>
                  <a:schemeClr val="bg2"/>
                </a:solidFill>
                <a:latin typeface="Malgun Gothic (Body)"/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7693CD-D9F5-44E0-891A-48EBB13E8D11}"/>
              </a:ext>
            </a:extLst>
          </p:cNvPr>
          <p:cNvSpPr>
            <a:spLocks noGrp="1"/>
          </p:cNvSpPr>
          <p:nvPr/>
        </p:nvSpPr>
        <p:spPr>
          <a:xfrm>
            <a:off x="-184626" y="6494462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8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What </a:t>
            </a:r>
            <a:r>
              <a:rPr lang="en-US" sz="5400"/>
              <a:t>is Data </a:t>
            </a:r>
            <a:r>
              <a:rPr lang="en-US" sz="5400" dirty="0"/>
              <a:t>T</a:t>
            </a:r>
            <a:r>
              <a:rPr lang="en-US" sz="5400"/>
              <a:t>ype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 </a:t>
            </a:r>
            <a:r>
              <a:rPr lang="en-US"/>
              <a:t>and Examples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10" y="857998"/>
            <a:ext cx="3561532" cy="353738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7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0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>
          <a:xfrm>
            <a:off x="1853411" y="1339741"/>
            <a:ext cx="9927138" cy="506900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type </a:t>
            </a:r>
            <a:r>
              <a:rPr lang="en-US" sz="3200" dirty="0"/>
              <a:t>of a value is an attribute that tells what </a:t>
            </a:r>
            <a:br>
              <a:rPr lang="en-US" sz="3200" dirty="0"/>
            </a:br>
            <a:r>
              <a:rPr lang="en-US" sz="3200" dirty="0"/>
              <a:t>kind of data that value can have</a:t>
            </a:r>
          </a:p>
          <a:p>
            <a:r>
              <a:rPr lang="en-US" sz="3200" dirty="0"/>
              <a:t>After </a:t>
            </a:r>
            <a:r>
              <a:rPr lang="en-US" sz="3200" b="1" dirty="0" err="1">
                <a:solidFill>
                  <a:schemeClr val="bg1"/>
                </a:solidFill>
              </a:rPr>
              <a:t>ECMAScript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2015 there are </a:t>
            </a:r>
            <a:r>
              <a:rPr lang="en-US" sz="3200" b="1" dirty="0">
                <a:solidFill>
                  <a:schemeClr val="bg1"/>
                </a:solidFill>
              </a:rPr>
              <a:t>seven</a:t>
            </a:r>
            <a:r>
              <a:rPr lang="en-US" sz="3200" dirty="0"/>
              <a:t> data types:</a:t>
            </a:r>
          </a:p>
          <a:p>
            <a:pPr lvl="1"/>
            <a:r>
              <a:rPr lang="en-US" sz="3000" dirty="0"/>
              <a:t>Six </a:t>
            </a:r>
            <a:r>
              <a:rPr lang="en-US" sz="3000" b="1" dirty="0">
                <a:solidFill>
                  <a:schemeClr val="bg1"/>
                </a:solidFill>
              </a:rPr>
              <a:t>primitive</a:t>
            </a:r>
            <a:r>
              <a:rPr lang="en-US" sz="3000" dirty="0"/>
              <a:t>: Boolean, Null, Undefined, Number, String, Symbol (new in </a:t>
            </a:r>
            <a:r>
              <a:rPr lang="en-US" sz="3000" dirty="0" err="1"/>
              <a:t>ECMAScript</a:t>
            </a:r>
            <a:r>
              <a:rPr lang="en-US" sz="3000" dirty="0"/>
              <a:t> 6)</a:t>
            </a:r>
          </a:p>
          <a:p>
            <a:pPr lvl="1"/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Objects</a:t>
            </a:r>
          </a:p>
          <a:p>
            <a:pPr lvl="1"/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12" y="4273062"/>
            <a:ext cx="6400800" cy="22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2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71276" y="3951790"/>
            <a:ext cx="1036055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number = 10; 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Number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name = 'George';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String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array = [1, 2, 3];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Array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</a:t>
            </a:r>
            <a:r>
              <a:rPr lang="en-US" sz="2400" b="1" dirty="0" err="1">
                <a:latin typeface="Consolas" pitchFamily="49" charset="0"/>
              </a:rPr>
              <a:t>isTrue</a:t>
            </a:r>
            <a:r>
              <a:rPr lang="en-US" sz="2400" b="1" dirty="0">
                <a:latin typeface="Consolas" pitchFamily="49" charset="0"/>
              </a:rPr>
              <a:t> = true;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Boolean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person = {name: 'George', age: 25};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Object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empty = null;	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Null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let unknown = undefined;				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Овал 6"/>
          <p:cNvSpPr/>
          <p:nvPr/>
        </p:nvSpPr>
        <p:spPr bwMode="auto">
          <a:xfrm>
            <a:off x="4754872" y="2218396"/>
            <a:ext cx="1630018" cy="1661823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</p:txBody>
      </p:sp>
      <p:sp>
        <p:nvSpPr>
          <p:cNvPr id="8" name="Стрелка надясно 7"/>
          <p:cNvSpPr/>
          <p:nvPr/>
        </p:nvSpPr>
        <p:spPr bwMode="auto">
          <a:xfrm rot="20153699">
            <a:off x="5792480" y="1359210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sp>
        <p:nvSpPr>
          <p:cNvPr id="13" name="Стрелка надясно 12"/>
          <p:cNvSpPr/>
          <p:nvPr/>
        </p:nvSpPr>
        <p:spPr bwMode="auto">
          <a:xfrm rot="20284312">
            <a:off x="6190098" y="1768281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sp>
        <p:nvSpPr>
          <p:cNvPr id="14" name="Стрелка надясно 13"/>
          <p:cNvSpPr/>
          <p:nvPr/>
        </p:nvSpPr>
        <p:spPr bwMode="auto">
          <a:xfrm>
            <a:off x="6442374" y="3073957"/>
            <a:ext cx="1896453" cy="60977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</p:txBody>
      </p:sp>
      <p:sp>
        <p:nvSpPr>
          <p:cNvPr id="9" name="Стрелка наляво 8"/>
          <p:cNvSpPr/>
          <p:nvPr/>
        </p:nvSpPr>
        <p:spPr bwMode="auto">
          <a:xfrm rot="352849">
            <a:off x="2815667" y="247904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</a:t>
            </a:r>
          </a:p>
        </p:txBody>
      </p:sp>
      <p:sp>
        <p:nvSpPr>
          <p:cNvPr id="17" name="Стрелка наляво 16"/>
          <p:cNvSpPr/>
          <p:nvPr/>
        </p:nvSpPr>
        <p:spPr bwMode="auto">
          <a:xfrm>
            <a:off x="2825858" y="3113931"/>
            <a:ext cx="1896453" cy="59863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</a:p>
        </p:txBody>
      </p:sp>
      <p:sp>
        <p:nvSpPr>
          <p:cNvPr id="18" name="Стрелка наляво 17"/>
          <p:cNvSpPr/>
          <p:nvPr/>
        </p:nvSpPr>
        <p:spPr bwMode="auto">
          <a:xfrm rot="1485587">
            <a:off x="3300167" y="1381721"/>
            <a:ext cx="1896453" cy="664307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</a:p>
        </p:txBody>
      </p:sp>
      <p:sp>
        <p:nvSpPr>
          <p:cNvPr id="19" name="Стрелка наляво 18"/>
          <p:cNvSpPr/>
          <p:nvPr/>
        </p:nvSpPr>
        <p:spPr bwMode="auto">
          <a:xfrm rot="988818">
            <a:off x="2934248" y="1857517"/>
            <a:ext cx="1896453" cy="589711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20" name="Стрелка надясно 19"/>
          <p:cNvSpPr/>
          <p:nvPr/>
        </p:nvSpPr>
        <p:spPr bwMode="auto">
          <a:xfrm rot="20944997">
            <a:off x="6436327" y="2447894"/>
            <a:ext cx="1644043" cy="59823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36558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/>
              <a:t>are Dynamic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3422" y="3760948"/>
            <a:ext cx="9215562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/>
            <a:r>
              <a:rPr lang="en-US" sz="2400" b="1" dirty="0">
                <a:latin typeface="Consolas" pitchFamily="49" charset="0"/>
              </a:rPr>
              <a:t>let variable = 42;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number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'bar';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string </a:t>
            </a:r>
          </a:p>
          <a:p>
            <a:pPr lvl="1"/>
            <a:r>
              <a:rPr lang="en-US" sz="2400" b="1" dirty="0">
                <a:latin typeface="Consolas" pitchFamily="49" charset="0"/>
              </a:rPr>
              <a:t>variable = true;  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variable is now a </a:t>
            </a:r>
            <a:r>
              <a:rPr lang="en-US" sz="2400" b="1" i="1" dirty="0" err="1">
                <a:solidFill>
                  <a:schemeClr val="accent2"/>
                </a:solidFill>
                <a:latin typeface="Consolas" pitchFamily="49" charset="0"/>
              </a:rPr>
              <a:t>boolean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AutoShape 4" descr="Ð ÐµÐ·ÑÐ»ÑÐ°Ñ Ñ Ð¸Ð·Ð¾Ð±ÑÐ°Ð¶ÐµÐ½Ð¸Ðµ Ð·Ð° data types javascript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8"/>
          <p:cNvSpPr>
            <a:spLocks noGrp="1" noChangeArrowheads="1"/>
          </p:cNvSpPr>
          <p:nvPr/>
        </p:nvSpPr>
        <p:spPr>
          <a:xfrm>
            <a:off x="153983" y="1323830"/>
            <a:ext cx="12007663" cy="243711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JavaScript is a </a:t>
            </a:r>
            <a:r>
              <a:rPr lang="en-US" sz="3200" b="1" dirty="0">
                <a:solidFill>
                  <a:schemeClr val="bg1"/>
                </a:solidFill>
              </a:rPr>
              <a:t>dynamic</a:t>
            </a:r>
            <a:r>
              <a:rPr lang="en-US" sz="3200" dirty="0"/>
              <a:t> language</a:t>
            </a:r>
            <a:endParaRPr lang="bg-BG" sz="3200" dirty="0"/>
          </a:p>
          <a:p>
            <a:r>
              <a:rPr lang="en-US" sz="3200" dirty="0"/>
              <a:t>Variables are </a:t>
            </a:r>
            <a:r>
              <a:rPr lang="en-US" sz="3200" b="1" dirty="0">
                <a:solidFill>
                  <a:schemeClr val="bg1"/>
                </a:solidFill>
              </a:rPr>
              <a:t>not</a:t>
            </a:r>
            <a:r>
              <a:rPr lang="en-US" sz="3200" dirty="0"/>
              <a:t> directly associated with any particular value type</a:t>
            </a:r>
            <a:endParaRPr lang="bg-BG" sz="3200" dirty="0"/>
          </a:p>
          <a:p>
            <a:r>
              <a:rPr lang="en-US" sz="3200" dirty="0"/>
              <a:t>Any variable can be </a:t>
            </a:r>
            <a:r>
              <a:rPr lang="en-US" sz="3200" b="1" dirty="0">
                <a:solidFill>
                  <a:schemeClr val="bg1"/>
                </a:solidFill>
              </a:rPr>
              <a:t>assigned</a:t>
            </a:r>
            <a:r>
              <a:rPr lang="en-US" sz="3200" dirty="0"/>
              <a:t> (and </a:t>
            </a:r>
            <a:r>
              <a:rPr lang="en-US" sz="3200" b="1" dirty="0">
                <a:solidFill>
                  <a:schemeClr val="bg1"/>
                </a:solidFill>
              </a:rPr>
              <a:t>re-assigned</a:t>
            </a:r>
            <a:r>
              <a:rPr lang="en-US" sz="3200" dirty="0"/>
              <a:t>) values of all types:</a:t>
            </a:r>
          </a:p>
        </p:txBody>
      </p:sp>
    </p:spTree>
    <p:extLst>
      <p:ext uri="{BB962C8B-B14F-4D97-AF65-F5344CB8AC3E}">
        <p14:creationId xmlns:p14="http://schemas.microsoft.com/office/powerpoint/2010/main" val="373377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Let vs. Var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local vs. global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6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1" name="Групиране 10"/>
          <p:cNvGrpSpPr/>
          <p:nvPr/>
        </p:nvGrpSpPr>
        <p:grpSpPr>
          <a:xfrm>
            <a:off x="4497197" y="1892376"/>
            <a:ext cx="3245312" cy="1606095"/>
            <a:chOff x="4473344" y="1955987"/>
            <a:chExt cx="3245312" cy="1606095"/>
          </a:xfrm>
        </p:grpSpPr>
        <p:sp>
          <p:nvSpPr>
            <p:cNvPr id="2" name="Правоъгълник 1"/>
            <p:cNvSpPr/>
            <p:nvPr/>
          </p:nvSpPr>
          <p:spPr>
            <a:xfrm>
              <a:off x="4473344" y="2235815"/>
              <a:ext cx="3245312" cy="104644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200" b="1" cap="none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let      </a:t>
              </a:r>
              <a:r>
                <a:rPr lang="en-US" sz="62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</a:rPr>
                <a:t>var</a:t>
              </a:r>
              <a:endParaRPr lang="bg-BG" sz="62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endParaRPr>
            </a:p>
          </p:txBody>
        </p:sp>
        <p:sp>
          <p:nvSpPr>
            <p:cNvPr id="3" name="Светкавица 2"/>
            <p:cNvSpPr/>
            <p:nvPr/>
          </p:nvSpPr>
          <p:spPr bwMode="auto">
            <a:xfrm rot="20785218" flipH="1">
              <a:off x="5279665" y="1955987"/>
              <a:ext cx="1455089" cy="1606095"/>
            </a:xfrm>
            <a:prstGeom prst="lightningBol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7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 and Let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826" y="2053449"/>
            <a:ext cx="6055687" cy="248683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3400" dirty="0"/>
              <a:t> - variables declared inside a block 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can be accessed </a:t>
            </a:r>
            <a:br>
              <a:rPr lang="en-US" sz="3400" dirty="0"/>
            </a:br>
            <a:r>
              <a:rPr lang="en-US" sz="3400" dirty="0"/>
              <a:t>from outside the block</a:t>
            </a:r>
          </a:p>
          <a:p>
            <a:pPr marL="76153" indent="0">
              <a:buNone/>
            </a:pPr>
            <a:endParaRPr lang="en-US" sz="3400" dirty="0"/>
          </a:p>
        </p:txBody>
      </p:sp>
      <p:sp>
        <p:nvSpPr>
          <p:cNvPr id="2" name="Текстов контейнер 1"/>
          <p:cNvSpPr>
            <a:spLocks noGrp="1"/>
          </p:cNvSpPr>
          <p:nvPr>
            <p:ph type="body" sz="quarter" idx="11"/>
          </p:nvPr>
        </p:nvSpPr>
        <p:spPr>
          <a:xfrm>
            <a:off x="6268915" y="2053449"/>
            <a:ext cx="5732682" cy="3662728"/>
          </a:xfrm>
        </p:spPr>
        <p:txBody>
          <a:bodyPr/>
          <a:lstStyle/>
          <a:p>
            <a:pPr marL="457200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let</a:t>
            </a:r>
            <a:r>
              <a:rPr lang="en-US" dirty="0"/>
              <a:t> - variables declared inside a block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{}</a:t>
            </a:r>
            <a:r>
              <a:rPr lang="en-US" dirty="0"/>
              <a:t> can NOT be </a:t>
            </a:r>
            <a:br>
              <a:rPr lang="en-US" dirty="0"/>
            </a:br>
            <a:r>
              <a:rPr lang="en-US" dirty="0"/>
              <a:t>accessed from outside the </a:t>
            </a:r>
            <a:br>
              <a:rPr lang="en-US" dirty="0"/>
            </a:br>
            <a:r>
              <a:rPr lang="en-US" dirty="0"/>
              <a:t>block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1029" y="4171892"/>
            <a:ext cx="4290155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91440" lvl="1"/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var x = 2;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pPr marL="91440" lvl="1"/>
            <a:r>
              <a:rPr lang="en-US" sz="2400" b="1" dirty="0">
                <a:latin typeface="Consolas" pitchFamily="49" charset="0"/>
              </a:rPr>
              <a:t>console.log(x);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2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06117" y="4166513"/>
            <a:ext cx="489548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{ 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  let x = 2;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dirty="0">
                <a:latin typeface="Consolas" pitchFamily="49" charset="0"/>
              </a:rPr>
              <a:t>}</a:t>
            </a:r>
          </a:p>
          <a:p>
            <a:r>
              <a:rPr lang="en-US" sz="2400" b="1" dirty="0">
                <a:latin typeface="Consolas" pitchFamily="49" charset="0"/>
              </a:rPr>
              <a:t>console.log(x)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undefined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121137" y="1330665"/>
            <a:ext cx="10570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JavaScript variables are </a:t>
            </a:r>
            <a:r>
              <a:rPr lang="en-US" sz="3200" b="1" dirty="0">
                <a:solidFill>
                  <a:schemeClr val="bg1"/>
                </a:solidFill>
              </a:rPr>
              <a:t>containers</a:t>
            </a:r>
            <a:r>
              <a:rPr lang="en-US" sz="3200" dirty="0"/>
              <a:t> for storing data values</a:t>
            </a:r>
          </a:p>
        </p:txBody>
      </p:sp>
    </p:spTree>
    <p:extLst>
      <p:ext uri="{BB962C8B-B14F-4D97-AF65-F5344CB8AC3E}">
        <p14:creationId xmlns:p14="http://schemas.microsoft.com/office/powerpoint/2010/main" val="261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1358</Words>
  <Application>Microsoft Office PowerPoint</Application>
  <PresentationFormat>Widescreen</PresentationFormat>
  <Paragraphs>381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Consolas</vt:lpstr>
      <vt:lpstr>Malgun Gothic (Body)</vt:lpstr>
      <vt:lpstr>Wingdings</vt:lpstr>
      <vt:lpstr>Wingdings 2</vt:lpstr>
      <vt:lpstr>1_SoftUni3_1</vt:lpstr>
      <vt:lpstr>Data Types and Variables</vt:lpstr>
      <vt:lpstr>Table of Content</vt:lpstr>
      <vt:lpstr>Have a Question?</vt:lpstr>
      <vt:lpstr>PowerPoint Presentation</vt:lpstr>
      <vt:lpstr>What is a Data Type?</vt:lpstr>
      <vt:lpstr>Examples</vt:lpstr>
      <vt:lpstr>Data Types are Dynamic</vt:lpstr>
      <vt:lpstr>PowerPoint Presentation</vt:lpstr>
      <vt:lpstr>Var and Let</vt:lpstr>
      <vt:lpstr>Variables Scope </vt:lpstr>
      <vt:lpstr>Variables Scope (2) </vt:lpstr>
      <vt:lpstr>Naming Variables</vt:lpstr>
      <vt:lpstr>PowerPoint Presentation</vt:lpstr>
      <vt:lpstr>What is a String?</vt:lpstr>
      <vt:lpstr>Strings are Immutable</vt:lpstr>
      <vt:lpstr>String Interpolation</vt:lpstr>
      <vt:lpstr>Problem: Concatenate Names</vt:lpstr>
      <vt:lpstr>Problem: Right Place</vt:lpstr>
      <vt:lpstr>PowerPoint Presentation</vt:lpstr>
      <vt:lpstr>What is a Number?</vt:lpstr>
      <vt:lpstr>Problem: Integer or Float</vt:lpstr>
      <vt:lpstr>PowerPoint Presentation</vt:lpstr>
      <vt:lpstr>What is a Boolean?</vt:lpstr>
      <vt:lpstr>Comparisons and Conditions</vt:lpstr>
      <vt:lpstr>Booleans Examples</vt:lpstr>
      <vt:lpstr>Booleans Examples (2)</vt:lpstr>
      <vt:lpstr>Problem: Amazing Numbers</vt:lpstr>
      <vt:lpstr>Solution: Amazing Numbers</vt:lpstr>
      <vt:lpstr>PowerPoint Presentation</vt:lpstr>
      <vt:lpstr>Definition and Examples</vt:lpstr>
      <vt:lpstr>PowerPoint Presentation</vt:lpstr>
      <vt:lpstr>Definition and Examples</vt:lpstr>
      <vt:lpstr>PowerPoint Presentation</vt:lpstr>
      <vt:lpstr>Undefined</vt:lpstr>
      <vt:lpstr>Null</vt:lpstr>
      <vt:lpstr>Null and Undefined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Data Types and Variables - JS</dc:title>
  <dc:creator>Alen Paunov</dc:creator>
  <cp:keywords>Technologies Fundamentals, Software University, SoftUni, programming, coding, software development, education, training, course</cp:keywords>
  <cp:lastModifiedBy>Kiril Kirilov</cp:lastModifiedBy>
  <cp:revision>228</cp:revision>
  <dcterms:created xsi:type="dcterms:W3CDTF">2018-05-23T13:08:44Z</dcterms:created>
  <dcterms:modified xsi:type="dcterms:W3CDTF">2019-09-18T14:09:12Z</dcterms:modified>
  <cp:category>programming;computer programming;software development;web development</cp:category>
</cp:coreProperties>
</file>