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4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1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938148-7AD1-46C7-AC3D-BDEA74FBD7D9}">
          <p14:sldIdLst>
            <p14:sldId id="256"/>
            <p14:sldId id="257"/>
            <p14:sldId id="258"/>
          </p14:sldIdLst>
        </p14:section>
        <p14:section name="Regular Expressions" id="{4ECBF43B-CCF1-4CC9-9AF2-915382D8D25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69FF997D-E21A-46ED-B6C6-5B7EEFA9FDFB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77E0D9A5-D2E8-4005-ACAB-51DDBBF8A566}">
          <p14:sldIdLst>
            <p14:sldId id="271"/>
            <p14:sldId id="272"/>
          </p14:sldIdLst>
        </p14:section>
        <p14:section name="Regular Expressions in JavaScript" id="{609E4478-3921-4558-9C01-2C3222D5AE7E}">
          <p14:sldIdLst>
            <p14:sldId id="273"/>
            <p14:sldId id="274"/>
            <p14:sldId id="275"/>
            <p14:sldId id="276"/>
            <p14:sldId id="277"/>
            <p14:sldId id="294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9A79D78-812A-4637-8CE4-C3DC37C21EB8}">
          <p14:sldIdLst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26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0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600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61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00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6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Quantifiers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Grouping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2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3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4648201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60185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Backreferences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Numbered Capturing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Regular Expressions in 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The constructor function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/>
              <a:t>Definition and Pattern</a:t>
            </a:r>
          </a:p>
          <a:p>
            <a:pPr lvl="1"/>
            <a:r>
              <a:rPr lang="en-GB" sz="3400" dirty="0"/>
              <a:t>Predefined Character Classes</a:t>
            </a:r>
            <a:endParaRPr lang="bg-BG" sz="3400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Quantifiers and Grouping</a:t>
            </a:r>
            <a:endParaRPr lang="en-GB" sz="3400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Backreference</a:t>
            </a:r>
            <a:r>
              <a:rPr lang="en-US" dirty="0"/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Regular Expressions in JavaScript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3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test(string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const </a:t>
            </a:r>
            <a:r>
              <a:rPr lang="en-US" sz="2400" dirty="0"/>
              <a:t>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const </a:t>
            </a:r>
            <a:r>
              <a:rPr lang="en-US" sz="2400" dirty="0"/>
              <a:t>regex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const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4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/>
              <a:t>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/>
              <a:t>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/>
              <a:t>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exec(text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397" dirty="0"/>
              <a:t>Works with a pointer &amp; returns the </a:t>
            </a:r>
            <a:r>
              <a:rPr lang="en-US" sz="3397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/>
              <a:t>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/>
              <a:t>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regex.</a:t>
            </a:r>
            <a:r>
              <a:rPr lang="en-US" dirty="0" err="1">
                <a:solidFill>
                  <a:schemeClr val="accent1"/>
                </a:solidFill>
              </a:rPr>
              <a:t>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regex.</a:t>
            </a:r>
            <a:r>
              <a:rPr lang="en-US" dirty="0" err="1">
                <a:solidFill>
                  <a:schemeClr val="accent1"/>
                </a:solidFill>
              </a:rPr>
              <a:t>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000" y="2529000"/>
            <a:ext cx="9237970" cy="415476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matches = </a:t>
            </a:r>
            <a:r>
              <a:rPr lang="en-US" dirty="0" err="1" smtClean="0">
                <a:solidFill>
                  <a:schemeClr val="accent1"/>
                </a:solidFill>
              </a:rPr>
              <a:t>Array.from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/>
              <a:t>text.</a:t>
            </a:r>
            <a:r>
              <a:rPr lang="en-US" dirty="0" err="1" smtClean="0">
                <a:solidFill>
                  <a:schemeClr val="accent1"/>
                </a:solidFill>
              </a:rPr>
              <a:t>matchAll</a:t>
            </a:r>
            <a:r>
              <a:rPr lang="en-US" dirty="0" smtClean="0"/>
              <a:t>(regex)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console.log</a:t>
            </a:r>
            <a:r>
              <a:rPr lang="en-US" dirty="0"/>
              <a:t>(matches[0</a:t>
            </a:r>
            <a:r>
              <a:rPr lang="en-US" dirty="0" smtClean="0"/>
              <a:t>]);</a:t>
            </a:r>
            <a:br>
              <a:rPr lang="en-US" dirty="0" smtClean="0"/>
            </a:br>
            <a:r>
              <a:rPr lang="en-US" i="1" dirty="0" smtClean="0">
                <a:solidFill>
                  <a:schemeClr val="accent2"/>
                </a:solidFill>
              </a:rPr>
              <a:t>//[</a:t>
            </a:r>
            <a:r>
              <a:rPr lang="en-US" i="1" dirty="0">
                <a:solidFill>
                  <a:schemeClr val="accent2"/>
                </a:solidFill>
              </a:rPr>
              <a:t>'Peter: 123', 'Peter', '123</a:t>
            </a:r>
            <a:r>
              <a:rPr lang="en-US" i="1" dirty="0" smtClean="0">
                <a:solidFill>
                  <a:schemeClr val="accent2"/>
                </a:solidFill>
              </a:rPr>
              <a:t>',</a:t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   </a:t>
            </a:r>
            <a:r>
              <a:rPr lang="en-US" i="1" dirty="0" smtClean="0">
                <a:solidFill>
                  <a:schemeClr val="accent1"/>
                </a:solidFill>
              </a:rPr>
              <a:t>index</a:t>
            </a:r>
            <a:r>
              <a:rPr lang="en-US" i="1" dirty="0">
                <a:solidFill>
                  <a:schemeClr val="accent1"/>
                </a:solidFill>
              </a:rPr>
              <a:t>: 0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chemeClr val="accent2"/>
                </a:solidFill>
              </a:rPr>
              <a:t/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   </a:t>
            </a:r>
            <a:r>
              <a:rPr lang="en-US" i="1" dirty="0" smtClean="0">
                <a:solidFill>
                  <a:schemeClr val="accent3"/>
                </a:solidFill>
              </a:rPr>
              <a:t>input</a:t>
            </a:r>
            <a:r>
              <a:rPr lang="en-US" i="1" dirty="0">
                <a:solidFill>
                  <a:schemeClr val="accent3"/>
                </a:solidFill>
              </a:rPr>
              <a:t>: 'Peter: 123 Mark: 456'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chemeClr val="accent2"/>
                </a:solidFill>
              </a:rPr>
              <a:t/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   </a:t>
            </a:r>
            <a:r>
              <a:rPr lang="en-US" i="1" dirty="0" smtClean="0">
                <a:solidFill>
                  <a:schemeClr val="accent4"/>
                </a:solidFill>
              </a:rPr>
              <a:t>groups</a:t>
            </a:r>
            <a:r>
              <a:rPr lang="en-US" i="1" dirty="0">
                <a:solidFill>
                  <a:schemeClr val="accent4"/>
                </a:solidFill>
              </a:rPr>
              <a:t>: undefined</a:t>
            </a:r>
            <a:r>
              <a:rPr lang="en-US" i="1" dirty="0">
                <a:solidFill>
                  <a:schemeClr val="accent2"/>
                </a:solidFill>
              </a:rPr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matches.length</a:t>
            </a:r>
            <a:r>
              <a:rPr lang="en-US" dirty="0" smtClean="0"/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142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 smtClean="0">
                <a:solidFill>
                  <a:schemeClr val="accent1"/>
                </a:solidFill>
              </a:rPr>
              <a:t>matchAll</a:t>
            </a:r>
            <a:r>
              <a:rPr lang="en-US" b="1" dirty="0" smtClean="0">
                <a:solidFill>
                  <a:schemeClr val="accent1"/>
                </a:solidFill>
              </a:rPr>
              <a:t>(regex)</a:t>
            </a:r>
            <a:r>
              <a:rPr lang="en-US" dirty="0" smtClean="0"/>
              <a:t> </a:t>
            </a:r>
            <a:r>
              <a:rPr lang="en-US" dirty="0"/>
              <a:t>method </a:t>
            </a: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Returns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 of all </a:t>
            </a:r>
            <a:r>
              <a:rPr lang="en-US" dirty="0" smtClean="0"/>
              <a:t>results, </a:t>
            </a:r>
            <a:r>
              <a:rPr lang="en-US" b="1" dirty="0">
                <a:solidFill>
                  <a:schemeClr val="accent1"/>
                </a:solidFill>
              </a:rPr>
              <a:t>including capturing groups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MatchAll</a:t>
            </a:r>
            <a:r>
              <a:rPr lang="en-US" dirty="0" smtClean="0"/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replace(regex, string replacement)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noProof="1">
                <a:cs typeface="Consolas" panose="020B0609020204030204" pitchFamily="49" charset="0"/>
              </a:rPr>
              <a:t>Replaces all strings that match the pattern with the provided </a:t>
            </a:r>
            <a:br>
              <a:rPr lang="en-US" sz="3000" noProof="1">
                <a:cs typeface="Consolas" panose="020B0609020204030204" pitchFamily="49" charset="0"/>
              </a:rPr>
            </a:br>
            <a:r>
              <a:rPr lang="en-US" sz="30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(regex,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6888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4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15576" y="1339376"/>
            <a:ext cx="11449412" cy="53666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000" dirty="0"/>
              <a:t>Starts with "</a:t>
            </a:r>
            <a:r>
              <a:rPr lang="en-US" sz="3000" b="1" dirty="0">
                <a:solidFill>
                  <a:schemeClr val="bg1"/>
                </a:solidFill>
              </a:rPr>
              <a:t>+359</a:t>
            </a:r>
            <a:r>
              <a:rPr lang="en-US" sz="3000" dirty="0"/>
              <a:t>"</a:t>
            </a:r>
            <a:endParaRPr lang="bg-BG" sz="3000" dirty="0"/>
          </a:p>
          <a:p>
            <a:pPr lvl="1"/>
            <a:r>
              <a:rPr lang="en-US" sz="3000" dirty="0"/>
              <a:t>Followed by the area code (always </a:t>
            </a:r>
            <a:r>
              <a:rPr lang="en-US" sz="3000" b="1" dirty="0">
                <a:solidFill>
                  <a:schemeClr val="bg1"/>
                </a:solidFill>
              </a:rPr>
              <a:t>2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en-US" sz="3000" dirty="0"/>
              <a:t>Followed by the </a:t>
            </a:r>
            <a:r>
              <a:rPr lang="en-US" sz="3000" b="1" dirty="0">
                <a:solidFill>
                  <a:schemeClr val="bg1"/>
                </a:solidFill>
              </a:rPr>
              <a:t>number</a:t>
            </a:r>
            <a:r>
              <a:rPr lang="en-US" sz="3000" dirty="0"/>
              <a:t> itself , which consists of </a:t>
            </a:r>
            <a:r>
              <a:rPr lang="en-US" sz="3000" b="1" dirty="0">
                <a:solidFill>
                  <a:schemeClr val="bg1"/>
                </a:solidFill>
              </a:rPr>
              <a:t>7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digits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(separated in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groups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of </a:t>
            </a:r>
            <a:r>
              <a:rPr lang="en-US" sz="3000" b="1" dirty="0">
                <a:solidFill>
                  <a:schemeClr val="bg1"/>
                </a:solidFill>
              </a:rPr>
              <a:t>3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4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digits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respectively)</a:t>
            </a:r>
            <a:endParaRPr lang="bg-BG" sz="3000" dirty="0"/>
          </a:p>
          <a:p>
            <a:pPr lvl="1"/>
            <a:r>
              <a:rPr lang="en-US" sz="3000" dirty="0"/>
              <a:t>The different </a:t>
            </a:r>
            <a:r>
              <a:rPr lang="en-US" sz="3000" b="1" dirty="0">
                <a:solidFill>
                  <a:schemeClr val="bg1"/>
                </a:solidFill>
              </a:rPr>
              <a:t>parts</a:t>
            </a:r>
            <a:r>
              <a:rPr lang="en-US" sz="3000" dirty="0"/>
              <a:t> are </a:t>
            </a:r>
            <a:r>
              <a:rPr lang="en-US" sz="3000" b="1" dirty="0">
                <a:solidFill>
                  <a:schemeClr val="bg1"/>
                </a:solidFill>
              </a:rPr>
              <a:t>separated</a:t>
            </a:r>
            <a:r>
              <a:rPr lang="en-US" sz="3000" dirty="0"/>
              <a:t> by either a </a:t>
            </a: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or a </a:t>
            </a:r>
            <a:r>
              <a:rPr lang="en-US" sz="3000" b="1" dirty="0">
                <a:solidFill>
                  <a:schemeClr val="bg1"/>
                </a:solidFill>
              </a:rPr>
              <a:t>hyphen</a:t>
            </a:r>
            <a:r>
              <a:rPr lang="en-US" sz="3000" dirty="0"/>
              <a:t> ('</a:t>
            </a:r>
            <a:r>
              <a:rPr lang="en-US" sz="3000" b="1" dirty="0"/>
              <a:t>-</a:t>
            </a:r>
            <a:r>
              <a:rPr lang="en-US" sz="3000" dirty="0"/>
              <a:t>')</a:t>
            </a:r>
            <a:endParaRPr lang="bg-BG" sz="3000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2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672" y="1981200"/>
            <a:ext cx="10704659" cy="33528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regExPhones(input)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8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Definition and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21066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16346"/>
            <a:ext cx="8625520" cy="882654"/>
          </a:xfrm>
        </p:spPr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2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Www.regex101.com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0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</TotalTime>
  <Words>1429</Words>
  <Application>Microsoft Office PowerPoint</Application>
  <PresentationFormat>Widescreen</PresentationFormat>
  <Paragraphs>274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Regular Expressions (RegEx)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 in JS</vt:lpstr>
      <vt:lpstr>Validating String by Pattern</vt:lpstr>
      <vt:lpstr>Checking for Matches</vt:lpstr>
      <vt:lpstr>Using the Exec() Method</vt:lpstr>
      <vt:lpstr>Using the MatchAll() Method</vt:lpstr>
      <vt:lpstr>Replacing with Regex</vt:lpstr>
      <vt:lpstr>Splitting with Regex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13</cp:revision>
  <dcterms:created xsi:type="dcterms:W3CDTF">2018-05-23T13:08:44Z</dcterms:created>
  <dcterms:modified xsi:type="dcterms:W3CDTF">2020-07-21T07:03:21Z</dcterms:modified>
  <cp:category>programming;computer programming;software development;web development</cp:category>
</cp:coreProperties>
</file>