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7AF2D-0E29-41DA-997D-BFFEB92BA898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42BD-F39C-4882-9DF6-D65D92D90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042BD-F39C-4882-9DF6-D65D92D9052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11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042BD-F39C-4882-9DF6-D65D92D9052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0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042BD-F39C-4882-9DF6-D65D92D9052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6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8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4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0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86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6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05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FD26-0101-4EFB-B76F-AF59E31FC06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8E24A1-C67C-4269-9BC1-3030990BD9C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17410-08E8-D16B-453E-0D6D62255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Обобщения </a:t>
            </a:r>
            <a:r>
              <a:rPr lang="ru-RU" cap="none" dirty="0"/>
              <a:t>и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	</a:t>
            </a:r>
            <a:r>
              <a:rPr lang="en-US" sz="6500" dirty="0"/>
              <a:t>wildcards </a:t>
            </a:r>
            <a:r>
              <a:rPr lang="ru-RU" sz="6500" cap="none" dirty="0"/>
              <a:t>в </a:t>
            </a:r>
            <a:r>
              <a:rPr lang="en-US" sz="6500" cap="none" dirty="0"/>
              <a:t>Java</a:t>
            </a:r>
            <a:endParaRPr lang="ru-RU" sz="6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0D047D-6556-23F7-E00F-339B241C9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cap="none" dirty="0"/>
              <a:t>Подготовил Голиков Валентин</a:t>
            </a:r>
          </a:p>
          <a:p>
            <a:pPr algn="r"/>
            <a:r>
              <a:rPr lang="ru-RU" cap="none" dirty="0"/>
              <a:t>Гр. 5130904/30007</a:t>
            </a:r>
          </a:p>
        </p:txBody>
      </p:sp>
    </p:spTree>
    <p:extLst>
      <p:ext uri="{BB962C8B-B14F-4D97-AF65-F5344CB8AC3E}">
        <p14:creationId xmlns:p14="http://schemas.microsoft.com/office/powerpoint/2010/main" val="338332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альтернативный процесс 7">
            <a:extLst>
              <a:ext uri="{FF2B5EF4-FFF2-40B4-BE49-F238E27FC236}">
                <a16:creationId xmlns:a16="http://schemas.microsoft.com/office/drawing/2014/main" id="{6C3186C4-86CD-691D-E246-CC6E90896E7C}"/>
              </a:ext>
            </a:extLst>
          </p:cNvPr>
          <p:cNvSpPr/>
          <p:nvPr/>
        </p:nvSpPr>
        <p:spPr>
          <a:xfrm>
            <a:off x="11656291" y="20199"/>
            <a:ext cx="535709" cy="58064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2015D9AB-E5C3-38D4-7710-FCFB190677F9}"/>
              </a:ext>
            </a:extLst>
          </p:cNvPr>
          <p:cNvSpPr txBox="1">
            <a:spLocks/>
          </p:cNvSpPr>
          <p:nvPr/>
        </p:nvSpPr>
        <p:spPr>
          <a:xfrm>
            <a:off x="1294362" y="296519"/>
            <a:ext cx="9603275" cy="10373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cap="none" dirty="0"/>
              <a:t>Wildcards</a:t>
            </a:r>
            <a:r>
              <a:rPr lang="ru-RU" sz="3600" cap="none" dirty="0"/>
              <a:t> в </a:t>
            </a:r>
            <a:r>
              <a:rPr lang="en-US" sz="3600" cap="none" dirty="0"/>
              <a:t>Java.</a:t>
            </a:r>
            <a:r>
              <a:rPr lang="ru-RU" dirty="0"/>
              <a:t> Принцип </a:t>
            </a:r>
            <a:r>
              <a:rPr lang="en-US" b="1" dirty="0"/>
              <a:t>PECS</a:t>
            </a:r>
            <a:r>
              <a:rPr lang="en-US" dirty="0"/>
              <a:t> — </a:t>
            </a:r>
            <a:r>
              <a:rPr lang="en-US" cap="none" dirty="0"/>
              <a:t>Producer Extends Consumer Super</a:t>
            </a:r>
          </a:p>
          <a:p>
            <a:pPr algn="ctr"/>
            <a:endParaRPr lang="ru-RU" sz="36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B3AA3-9116-A454-4397-AA43F767170F}"/>
              </a:ext>
            </a:extLst>
          </p:cNvPr>
          <p:cNvSpPr txBox="1"/>
          <p:nvPr/>
        </p:nvSpPr>
        <p:spPr>
          <a:xfrm>
            <a:off x="11593585" y="20199"/>
            <a:ext cx="59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10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26249A-179E-4B2F-A080-B8342B5D9CB1}"/>
              </a:ext>
            </a:extLst>
          </p:cNvPr>
          <p:cNvSpPr/>
          <p:nvPr/>
        </p:nvSpPr>
        <p:spPr>
          <a:xfrm>
            <a:off x="278232" y="1543573"/>
            <a:ext cx="58177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Если мы объявили </a:t>
            </a:r>
            <a:r>
              <a:rPr lang="ru-RU" sz="2400" i="1" dirty="0" err="1"/>
              <a:t>wildcard</a:t>
            </a:r>
            <a:r>
              <a:rPr lang="ru-RU" sz="2400" i="1" dirty="0"/>
              <a:t> с </a:t>
            </a:r>
            <a:r>
              <a:rPr lang="ru-RU" sz="2400" b="1" i="1" dirty="0" err="1"/>
              <a:t>extends</a:t>
            </a:r>
            <a:r>
              <a:rPr lang="ru-RU" sz="2400" dirty="0"/>
              <a:t>, то это </a:t>
            </a:r>
            <a:r>
              <a:rPr lang="ru-RU" sz="2400" i="1" dirty="0" err="1"/>
              <a:t>producer</a:t>
            </a:r>
            <a:r>
              <a:rPr lang="ru-RU" sz="2400" dirty="0"/>
              <a:t>. Он только «продюсирует», предоставляет элемент из контейнера, а сам ничего не принимает.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Если же мы объявили </a:t>
            </a:r>
            <a:r>
              <a:rPr lang="ru-RU" sz="2400" i="1" dirty="0" err="1"/>
              <a:t>wildcard</a:t>
            </a:r>
            <a:r>
              <a:rPr lang="ru-RU" sz="2400" i="1" dirty="0"/>
              <a:t> с </a:t>
            </a:r>
            <a:r>
              <a:rPr lang="ru-RU" sz="2400" b="1" i="1" dirty="0" err="1"/>
              <a:t>super</a:t>
            </a:r>
            <a:r>
              <a:rPr lang="ru-RU" sz="2400" dirty="0"/>
              <a:t> — то это </a:t>
            </a:r>
            <a:r>
              <a:rPr lang="ru-RU" sz="2400" i="1" dirty="0" err="1"/>
              <a:t>consumer</a:t>
            </a:r>
            <a:r>
              <a:rPr lang="ru-RU" sz="2400" dirty="0"/>
              <a:t>. Он только принимает, а предоставить ничего не может.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31A46C-33E6-4653-A28F-2F6638D72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77146"/>
            <a:ext cx="5966930" cy="29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альтернативный процесс 7">
            <a:extLst>
              <a:ext uri="{FF2B5EF4-FFF2-40B4-BE49-F238E27FC236}">
                <a16:creationId xmlns:a16="http://schemas.microsoft.com/office/drawing/2014/main" id="{6C3186C4-86CD-691D-E246-CC6E90896E7C}"/>
              </a:ext>
            </a:extLst>
          </p:cNvPr>
          <p:cNvSpPr/>
          <p:nvPr/>
        </p:nvSpPr>
        <p:spPr>
          <a:xfrm>
            <a:off x="11656291" y="20199"/>
            <a:ext cx="535709" cy="58064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B3AA3-9116-A454-4397-AA43F767170F}"/>
              </a:ext>
            </a:extLst>
          </p:cNvPr>
          <p:cNvSpPr txBox="1"/>
          <p:nvPr/>
        </p:nvSpPr>
        <p:spPr>
          <a:xfrm>
            <a:off x="11656291" y="20199"/>
            <a:ext cx="53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6AF159-6BD0-4375-88D1-7FEF011B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75" y="600841"/>
            <a:ext cx="7373049" cy="55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9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альтернативный процесс 7">
            <a:extLst>
              <a:ext uri="{FF2B5EF4-FFF2-40B4-BE49-F238E27FC236}">
                <a16:creationId xmlns:a16="http://schemas.microsoft.com/office/drawing/2014/main" id="{6C3186C4-86CD-691D-E246-CC6E90896E7C}"/>
              </a:ext>
            </a:extLst>
          </p:cNvPr>
          <p:cNvSpPr/>
          <p:nvPr/>
        </p:nvSpPr>
        <p:spPr>
          <a:xfrm>
            <a:off x="11656291" y="20199"/>
            <a:ext cx="535709" cy="58064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2015D9AB-E5C3-38D4-7710-FCFB190677F9}"/>
              </a:ext>
            </a:extLst>
          </p:cNvPr>
          <p:cNvSpPr txBox="1">
            <a:spLocks/>
          </p:cNvSpPr>
          <p:nvPr/>
        </p:nvSpPr>
        <p:spPr>
          <a:xfrm>
            <a:off x="1294362" y="296519"/>
            <a:ext cx="9603275" cy="6086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cap="none" dirty="0"/>
              <a:t>Обобщения в </a:t>
            </a:r>
            <a:r>
              <a:rPr lang="en-US" sz="3600" cap="none" dirty="0"/>
              <a:t>Java</a:t>
            </a:r>
            <a:r>
              <a:rPr lang="ru-RU" sz="3600" cap="none" dirty="0"/>
              <a:t> (Классы, интерфейсы)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B3AA3-9116-A454-4397-AA43F767170F}"/>
              </a:ext>
            </a:extLst>
          </p:cNvPr>
          <p:cNvSpPr txBox="1"/>
          <p:nvPr/>
        </p:nvSpPr>
        <p:spPr>
          <a:xfrm>
            <a:off x="11656291" y="20199"/>
            <a:ext cx="53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D9BC0-3916-EB04-CBB3-4ABD717211F8}"/>
              </a:ext>
            </a:extLst>
          </p:cNvPr>
          <p:cNvSpPr txBox="1"/>
          <p:nvPr/>
        </p:nvSpPr>
        <p:spPr>
          <a:xfrm>
            <a:off x="153832" y="903209"/>
            <a:ext cx="59421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Обобщения или </a:t>
            </a:r>
            <a:r>
              <a:rPr lang="ru-RU" sz="2400" u="sng" dirty="0"/>
              <a:t>generics</a:t>
            </a:r>
            <a:r>
              <a:rPr lang="ru-RU" sz="2400" dirty="0"/>
              <a:t> (обобщенные типы и методы) позволяют нам уйти от жесткого определения используемых типов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A30873-85A0-49BA-9F3B-934CBF83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55" y="1131332"/>
            <a:ext cx="5808530" cy="48474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5D34CB-CBFC-4CA6-9223-400DBC70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15" y="2101582"/>
            <a:ext cx="566816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альтернативный процесс 7">
            <a:extLst>
              <a:ext uri="{FF2B5EF4-FFF2-40B4-BE49-F238E27FC236}">
                <a16:creationId xmlns:a16="http://schemas.microsoft.com/office/drawing/2014/main" id="{6C3186C4-86CD-691D-E246-CC6E90896E7C}"/>
              </a:ext>
            </a:extLst>
          </p:cNvPr>
          <p:cNvSpPr/>
          <p:nvPr/>
        </p:nvSpPr>
        <p:spPr>
          <a:xfrm>
            <a:off x="11656291" y="20199"/>
            <a:ext cx="535709" cy="58064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2015D9AB-E5C3-38D4-7710-FCFB190677F9}"/>
              </a:ext>
            </a:extLst>
          </p:cNvPr>
          <p:cNvSpPr txBox="1">
            <a:spLocks/>
          </p:cNvSpPr>
          <p:nvPr/>
        </p:nvSpPr>
        <p:spPr>
          <a:xfrm>
            <a:off x="1294362" y="296519"/>
            <a:ext cx="9603275" cy="6086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cap="none" dirty="0"/>
              <a:t>Обобщения в </a:t>
            </a:r>
            <a:r>
              <a:rPr lang="en-US" sz="3600" cap="none" dirty="0"/>
              <a:t>Java</a:t>
            </a:r>
            <a:r>
              <a:rPr lang="ru-RU" sz="3600" cap="none" dirty="0"/>
              <a:t> (Классы, интерфейсы)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B3AA3-9116-A454-4397-AA43F767170F}"/>
              </a:ext>
            </a:extLst>
          </p:cNvPr>
          <p:cNvSpPr txBox="1"/>
          <p:nvPr/>
        </p:nvSpPr>
        <p:spPr>
          <a:xfrm>
            <a:off x="11656291" y="20199"/>
            <a:ext cx="53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4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A4ACDE-57C4-4FD1-B1FF-36545A62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43" y="1191797"/>
            <a:ext cx="8625914" cy="447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альтернативный процесс 7">
            <a:extLst>
              <a:ext uri="{FF2B5EF4-FFF2-40B4-BE49-F238E27FC236}">
                <a16:creationId xmlns:a16="http://schemas.microsoft.com/office/drawing/2014/main" id="{6C3186C4-86CD-691D-E246-CC6E90896E7C}"/>
              </a:ext>
            </a:extLst>
          </p:cNvPr>
          <p:cNvSpPr/>
          <p:nvPr/>
        </p:nvSpPr>
        <p:spPr>
          <a:xfrm>
            <a:off x="11656291" y="20199"/>
            <a:ext cx="535709" cy="58064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2015D9AB-E5C3-38D4-7710-FCFB190677F9}"/>
              </a:ext>
            </a:extLst>
          </p:cNvPr>
          <p:cNvSpPr txBox="1">
            <a:spLocks/>
          </p:cNvSpPr>
          <p:nvPr/>
        </p:nvSpPr>
        <p:spPr>
          <a:xfrm>
            <a:off x="1294362" y="296519"/>
            <a:ext cx="9603275" cy="6086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cap="none" dirty="0"/>
              <a:t>Обобщения в </a:t>
            </a:r>
            <a:r>
              <a:rPr lang="en-US" sz="3600" cap="none" dirty="0"/>
              <a:t>Java (</a:t>
            </a:r>
            <a:r>
              <a:rPr lang="ru-RU" sz="3600" cap="none" dirty="0"/>
              <a:t>методы</a:t>
            </a:r>
            <a:r>
              <a:rPr lang="en-US" sz="3600" cap="none" dirty="0"/>
              <a:t>)</a:t>
            </a:r>
            <a:endParaRPr lang="ru-RU" sz="36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B3AA3-9116-A454-4397-AA43F767170F}"/>
              </a:ext>
            </a:extLst>
          </p:cNvPr>
          <p:cNvSpPr txBox="1"/>
          <p:nvPr/>
        </p:nvSpPr>
        <p:spPr>
          <a:xfrm>
            <a:off x="11656291" y="20199"/>
            <a:ext cx="53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5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AB9B14-945C-456A-98D8-086EB350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5" y="995525"/>
            <a:ext cx="4391638" cy="23339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5262CD-F129-494F-8BBC-A8BB28B76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153" y="2751645"/>
            <a:ext cx="7287492" cy="29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8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альтернативный процесс 7">
            <a:extLst>
              <a:ext uri="{FF2B5EF4-FFF2-40B4-BE49-F238E27FC236}">
                <a16:creationId xmlns:a16="http://schemas.microsoft.com/office/drawing/2014/main" id="{6C3186C4-86CD-691D-E246-CC6E90896E7C}"/>
              </a:ext>
            </a:extLst>
          </p:cNvPr>
          <p:cNvSpPr/>
          <p:nvPr/>
        </p:nvSpPr>
        <p:spPr>
          <a:xfrm>
            <a:off x="11656291" y="20199"/>
            <a:ext cx="535709" cy="58064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2015D9AB-E5C3-38D4-7710-FCFB190677F9}"/>
              </a:ext>
            </a:extLst>
          </p:cNvPr>
          <p:cNvSpPr txBox="1">
            <a:spLocks/>
          </p:cNvSpPr>
          <p:nvPr/>
        </p:nvSpPr>
        <p:spPr>
          <a:xfrm>
            <a:off x="634355" y="296519"/>
            <a:ext cx="10923289" cy="86833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cap="none" dirty="0"/>
              <a:t>Обобщения в </a:t>
            </a:r>
            <a:r>
              <a:rPr lang="en-US" sz="3600" cap="none" dirty="0"/>
              <a:t>Java (</a:t>
            </a:r>
            <a:r>
              <a:rPr lang="ru-RU" sz="3600" cap="none" dirty="0"/>
              <a:t>несколько универсальных параметров</a:t>
            </a:r>
            <a:r>
              <a:rPr lang="en-US" sz="3600" cap="none" dirty="0"/>
              <a:t>)</a:t>
            </a:r>
            <a:endParaRPr lang="ru-RU" sz="36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B3AA3-9116-A454-4397-AA43F767170F}"/>
              </a:ext>
            </a:extLst>
          </p:cNvPr>
          <p:cNvSpPr txBox="1"/>
          <p:nvPr/>
        </p:nvSpPr>
        <p:spPr>
          <a:xfrm>
            <a:off x="11656291" y="20199"/>
            <a:ext cx="53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6</a:t>
            </a:r>
            <a:endParaRPr lang="ru-RU" sz="32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9D11DD-E706-4BBF-AE18-53FB00B3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1" y="962208"/>
            <a:ext cx="8192643" cy="5506218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D6D64F1-49B1-4613-8564-5E0892F8531E}"/>
              </a:ext>
            </a:extLst>
          </p:cNvPr>
          <p:cNvSpPr/>
          <p:nvPr/>
        </p:nvSpPr>
        <p:spPr>
          <a:xfrm>
            <a:off x="8559567" y="962208"/>
            <a:ext cx="337356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YS Text"/>
              </a:rPr>
              <a:t>E</a:t>
            </a:r>
            <a:r>
              <a:rPr lang="ru-RU" sz="2000" dirty="0">
                <a:latin typeface="YS Text"/>
              </a:rPr>
              <a:t> — </a:t>
            </a:r>
            <a:r>
              <a:rPr lang="ru-RU" sz="2000" dirty="0" err="1">
                <a:latin typeface="YS Text"/>
              </a:rPr>
              <a:t>element</a:t>
            </a:r>
            <a:r>
              <a:rPr lang="ru-RU" sz="2000" dirty="0">
                <a:latin typeface="YS Text"/>
              </a:rPr>
              <a:t>, для элементов параметризованных коллекций</a:t>
            </a:r>
            <a:r>
              <a:rPr lang="en-US" sz="2000" dirty="0">
                <a:latin typeface="YS Text"/>
              </a:rPr>
              <a:t>;</a:t>
            </a:r>
            <a:endParaRPr lang="ru-RU" sz="2000" dirty="0"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YS Text"/>
              </a:rPr>
              <a:t>K</a:t>
            </a:r>
            <a:r>
              <a:rPr lang="ru-RU" sz="2000" dirty="0">
                <a:latin typeface="YS Text"/>
              </a:rPr>
              <a:t> — </a:t>
            </a:r>
            <a:r>
              <a:rPr lang="ru-RU" sz="2000" dirty="0" err="1">
                <a:latin typeface="YS Text"/>
              </a:rPr>
              <a:t>key</a:t>
            </a:r>
            <a:r>
              <a:rPr lang="ru-RU" sz="2000" dirty="0">
                <a:latin typeface="YS Text"/>
              </a:rPr>
              <a:t>, для ключей </a:t>
            </a:r>
            <a:r>
              <a:rPr lang="ru-RU" sz="2000" dirty="0" err="1">
                <a:latin typeface="YS Text"/>
              </a:rPr>
              <a:t>map</a:t>
            </a:r>
            <a:r>
              <a:rPr lang="ru-RU" sz="2000" dirty="0">
                <a:latin typeface="YS Text"/>
              </a:rPr>
              <a:t>-структур</a:t>
            </a:r>
            <a:r>
              <a:rPr lang="en-US" sz="2000" dirty="0">
                <a:latin typeface="YS Text"/>
              </a:rPr>
              <a:t>;</a:t>
            </a:r>
            <a:endParaRPr lang="ru-RU" sz="2000" dirty="0"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YS Text"/>
              </a:rPr>
              <a:t>V</a:t>
            </a:r>
            <a:r>
              <a:rPr lang="ru-RU" sz="2000" dirty="0">
                <a:latin typeface="YS Text"/>
              </a:rPr>
              <a:t> — </a:t>
            </a:r>
            <a:r>
              <a:rPr lang="ru-RU" sz="2000" dirty="0" err="1">
                <a:latin typeface="YS Text"/>
              </a:rPr>
              <a:t>value</a:t>
            </a:r>
            <a:r>
              <a:rPr lang="ru-RU" sz="2000" dirty="0">
                <a:latin typeface="YS Text"/>
              </a:rPr>
              <a:t>, для значений </a:t>
            </a:r>
            <a:r>
              <a:rPr lang="ru-RU" sz="2000" dirty="0" err="1">
                <a:latin typeface="YS Text"/>
              </a:rPr>
              <a:t>map</a:t>
            </a:r>
            <a:r>
              <a:rPr lang="ru-RU" sz="2000" dirty="0">
                <a:latin typeface="YS Text"/>
              </a:rPr>
              <a:t>-структур</a:t>
            </a:r>
            <a:r>
              <a:rPr lang="en-US" sz="2000" dirty="0">
                <a:latin typeface="YS Text"/>
              </a:rPr>
              <a:t>;</a:t>
            </a:r>
            <a:endParaRPr lang="ru-RU" sz="2000" dirty="0"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YS Text"/>
              </a:rPr>
              <a:t>N</a:t>
            </a:r>
            <a:r>
              <a:rPr lang="ru-RU" sz="2000" dirty="0">
                <a:latin typeface="YS Text"/>
              </a:rPr>
              <a:t> — </a:t>
            </a:r>
            <a:r>
              <a:rPr lang="ru-RU" sz="2000" dirty="0" err="1">
                <a:latin typeface="YS Text"/>
              </a:rPr>
              <a:t>number</a:t>
            </a:r>
            <a:r>
              <a:rPr lang="ru-RU" sz="2000" dirty="0">
                <a:latin typeface="YS Text"/>
              </a:rPr>
              <a:t>, для чисел</a:t>
            </a:r>
            <a:r>
              <a:rPr lang="en-US" sz="2000" dirty="0">
                <a:latin typeface="YS Text"/>
              </a:rPr>
              <a:t>;</a:t>
            </a:r>
            <a:endParaRPr lang="ru-RU" sz="2000" dirty="0"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YS Text"/>
              </a:rPr>
              <a:t>T</a:t>
            </a:r>
            <a:r>
              <a:rPr lang="ru-RU" sz="2000" dirty="0">
                <a:latin typeface="YS Text"/>
              </a:rPr>
              <a:t> — </a:t>
            </a:r>
            <a:r>
              <a:rPr lang="ru-RU" sz="2000" dirty="0" err="1">
                <a:latin typeface="YS Text"/>
              </a:rPr>
              <a:t>type</a:t>
            </a:r>
            <a:r>
              <a:rPr lang="ru-RU" sz="2000" dirty="0">
                <a:latin typeface="YS Text"/>
              </a:rPr>
              <a:t>, для обозначения типа параметра в произвольных классах</a:t>
            </a:r>
            <a:r>
              <a:rPr lang="en-US" sz="2000" dirty="0">
                <a:latin typeface="YS Text"/>
              </a:rPr>
              <a:t>;</a:t>
            </a:r>
            <a:endParaRPr lang="ru-RU" sz="2000" dirty="0">
              <a:latin typeface="YS Tex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YS Text"/>
              </a:rPr>
              <a:t>S, U, V</a:t>
            </a:r>
            <a:r>
              <a:rPr lang="ru-RU" sz="2000" dirty="0">
                <a:latin typeface="YS Text"/>
              </a:rPr>
              <a:t> и так далее — применяются, когда в дженерик-классе несколько параметров.</a:t>
            </a:r>
            <a:endParaRPr lang="ru-RU" sz="2000" b="0" i="0" dirty="0"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324018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альтернативный процесс 7">
            <a:extLst>
              <a:ext uri="{FF2B5EF4-FFF2-40B4-BE49-F238E27FC236}">
                <a16:creationId xmlns:a16="http://schemas.microsoft.com/office/drawing/2014/main" id="{6C3186C4-86CD-691D-E246-CC6E90896E7C}"/>
              </a:ext>
            </a:extLst>
          </p:cNvPr>
          <p:cNvSpPr/>
          <p:nvPr/>
        </p:nvSpPr>
        <p:spPr>
          <a:xfrm>
            <a:off x="11656291" y="20199"/>
            <a:ext cx="535709" cy="58064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2015D9AB-E5C3-38D4-7710-FCFB190677F9}"/>
              </a:ext>
            </a:extLst>
          </p:cNvPr>
          <p:cNvSpPr txBox="1">
            <a:spLocks/>
          </p:cNvSpPr>
          <p:nvPr/>
        </p:nvSpPr>
        <p:spPr>
          <a:xfrm>
            <a:off x="1294362" y="296519"/>
            <a:ext cx="9603275" cy="6086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cap="none" dirty="0"/>
              <a:t>Обобщения в </a:t>
            </a:r>
            <a:r>
              <a:rPr lang="en-US" sz="3600" cap="none" dirty="0"/>
              <a:t>Java (</a:t>
            </a:r>
            <a:r>
              <a:rPr lang="ru-RU" sz="3600" cap="none" dirty="0"/>
              <a:t>конструкторы</a:t>
            </a:r>
            <a:r>
              <a:rPr lang="en-US" sz="3600" cap="none" dirty="0"/>
              <a:t>)</a:t>
            </a:r>
            <a:endParaRPr lang="ru-RU" sz="36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B3AA3-9116-A454-4397-AA43F767170F}"/>
              </a:ext>
            </a:extLst>
          </p:cNvPr>
          <p:cNvSpPr txBox="1"/>
          <p:nvPr/>
        </p:nvSpPr>
        <p:spPr>
          <a:xfrm>
            <a:off x="11656291" y="20199"/>
            <a:ext cx="53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7</a:t>
            </a:r>
            <a:endParaRPr lang="ru-RU" sz="3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E7BF9F-993A-4369-AC82-7EF1DC29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4" y="905164"/>
            <a:ext cx="672558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альтернативный процесс 7">
            <a:extLst>
              <a:ext uri="{FF2B5EF4-FFF2-40B4-BE49-F238E27FC236}">
                <a16:creationId xmlns:a16="http://schemas.microsoft.com/office/drawing/2014/main" id="{6C3186C4-86CD-691D-E246-CC6E90896E7C}"/>
              </a:ext>
            </a:extLst>
          </p:cNvPr>
          <p:cNvSpPr/>
          <p:nvPr/>
        </p:nvSpPr>
        <p:spPr>
          <a:xfrm>
            <a:off x="11656291" y="20199"/>
            <a:ext cx="535709" cy="58064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2015D9AB-E5C3-38D4-7710-FCFB190677F9}"/>
              </a:ext>
            </a:extLst>
          </p:cNvPr>
          <p:cNvSpPr txBox="1">
            <a:spLocks/>
          </p:cNvSpPr>
          <p:nvPr/>
        </p:nvSpPr>
        <p:spPr>
          <a:xfrm>
            <a:off x="1294362" y="296519"/>
            <a:ext cx="9603275" cy="6086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cap="none" dirty="0"/>
              <a:t>Wildcards</a:t>
            </a:r>
            <a:r>
              <a:rPr lang="ru-RU" sz="3600" cap="none" dirty="0"/>
              <a:t> в </a:t>
            </a:r>
            <a:r>
              <a:rPr lang="en-US" sz="3600" cap="none" dirty="0"/>
              <a:t>Java</a:t>
            </a:r>
            <a:endParaRPr lang="ru-RU" sz="36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B3AA3-9116-A454-4397-AA43F767170F}"/>
              </a:ext>
            </a:extLst>
          </p:cNvPr>
          <p:cNvSpPr txBox="1"/>
          <p:nvPr/>
        </p:nvSpPr>
        <p:spPr>
          <a:xfrm>
            <a:off x="11656291" y="20199"/>
            <a:ext cx="53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8</a:t>
            </a:r>
            <a:endParaRPr lang="ru-R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D9BC0-3916-EB04-CBB3-4ABD717211F8}"/>
              </a:ext>
            </a:extLst>
          </p:cNvPr>
          <p:cNvSpPr txBox="1"/>
          <p:nvPr/>
        </p:nvSpPr>
        <p:spPr>
          <a:xfrm>
            <a:off x="291714" y="903209"/>
            <a:ext cx="61768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Wildcards в Java — это подстановочные символы для обозначения неизвестного типа</a:t>
            </a:r>
          </a:p>
        </p:txBody>
      </p:sp>
      <p:pic>
        <p:nvPicPr>
          <p:cNvPr id="1026" name="Picture 2" descr="https://habrastorage.org/getpro/habr/post_images/e86/5e1/836/e865e18363e605bc801e70474241d458.png">
            <a:extLst>
              <a:ext uri="{FF2B5EF4-FFF2-40B4-BE49-F238E27FC236}">
                <a16:creationId xmlns:a16="http://schemas.microsoft.com/office/drawing/2014/main" id="{C265A6D7-C322-4BDA-866E-1676E1328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96" y="1066935"/>
            <a:ext cx="2505075" cy="425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449481D-D196-4FBD-9434-E974BAAE9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17" y="2143045"/>
            <a:ext cx="7398766" cy="10547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239CA44-AB50-40C8-88FC-7CFCC1D7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15" y="3786956"/>
            <a:ext cx="7413764" cy="105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6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Блок-схема: альтернативный процесс 7">
            <a:extLst>
              <a:ext uri="{FF2B5EF4-FFF2-40B4-BE49-F238E27FC236}">
                <a16:creationId xmlns:a16="http://schemas.microsoft.com/office/drawing/2014/main" id="{6C3186C4-86CD-691D-E246-CC6E90896E7C}"/>
              </a:ext>
            </a:extLst>
          </p:cNvPr>
          <p:cNvSpPr/>
          <p:nvPr/>
        </p:nvSpPr>
        <p:spPr>
          <a:xfrm>
            <a:off x="11656291" y="20199"/>
            <a:ext cx="535709" cy="580642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2015D9AB-E5C3-38D4-7710-FCFB190677F9}"/>
              </a:ext>
            </a:extLst>
          </p:cNvPr>
          <p:cNvSpPr txBox="1">
            <a:spLocks/>
          </p:cNvSpPr>
          <p:nvPr/>
        </p:nvSpPr>
        <p:spPr>
          <a:xfrm>
            <a:off x="1294362" y="296519"/>
            <a:ext cx="9603275" cy="6086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cap="none" dirty="0"/>
              <a:t>Wildcards</a:t>
            </a:r>
            <a:r>
              <a:rPr lang="ru-RU" sz="3600" cap="none" dirty="0"/>
              <a:t> в </a:t>
            </a:r>
            <a:r>
              <a:rPr lang="en-US" sz="3600" cap="none" dirty="0"/>
              <a:t>Java</a:t>
            </a:r>
            <a:endParaRPr lang="ru-RU" sz="36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B3AA3-9116-A454-4397-AA43F767170F}"/>
              </a:ext>
            </a:extLst>
          </p:cNvPr>
          <p:cNvSpPr txBox="1"/>
          <p:nvPr/>
        </p:nvSpPr>
        <p:spPr>
          <a:xfrm>
            <a:off x="11656291" y="20199"/>
            <a:ext cx="535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</a:t>
            </a:r>
            <a:endParaRPr lang="ru-RU" sz="3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60FBEF-8E2B-448A-9D72-11399883A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67" y="1819047"/>
            <a:ext cx="5544324" cy="32198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6170D4-86CE-474E-98DD-6D8C3E3A2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9" y="1337966"/>
            <a:ext cx="519185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7534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373</TotalTime>
  <Words>105</Words>
  <Application>Microsoft Office PowerPoint</Application>
  <PresentationFormat>Широкоэкранный</PresentationFormat>
  <Paragraphs>33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YS Text</vt:lpstr>
      <vt:lpstr>Галерея</vt:lpstr>
      <vt:lpstr>Обобщения и   wildcards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Обобщения и   wildcards в Java</dc:title>
  <dc:creator>Валентин Golikov</dc:creator>
  <cp:lastModifiedBy>Валентин Golikov</cp:lastModifiedBy>
  <cp:revision>22</cp:revision>
  <dcterms:created xsi:type="dcterms:W3CDTF">2024-10-23T14:36:05Z</dcterms:created>
  <dcterms:modified xsi:type="dcterms:W3CDTF">2024-10-24T09:17:16Z</dcterms:modified>
</cp:coreProperties>
</file>