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97" r:id="rId2"/>
    <p:sldId id="706" r:id="rId3"/>
    <p:sldId id="703" r:id="rId4"/>
    <p:sldId id="702" r:id="rId5"/>
    <p:sldId id="701" r:id="rId6"/>
    <p:sldId id="710" r:id="rId7"/>
    <p:sldId id="565" r:id="rId8"/>
    <p:sldId id="711" r:id="rId9"/>
    <p:sldId id="568" r:id="rId10"/>
    <p:sldId id="594" r:id="rId11"/>
    <p:sldId id="730" r:id="rId12"/>
    <p:sldId id="714" r:id="rId13"/>
    <p:sldId id="708" r:id="rId14"/>
    <p:sldId id="609" r:id="rId15"/>
    <p:sldId id="610" r:id="rId16"/>
    <p:sldId id="747" r:id="rId17"/>
    <p:sldId id="7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A"/>
    <a:srgbClr val="EFF1F0"/>
    <a:srgbClr val="EAECA2"/>
    <a:srgbClr val="F3F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 autoAdjust="0"/>
    <p:restoredTop sz="84019" autoAdjust="0"/>
  </p:normalViewPr>
  <p:slideViewPr>
    <p:cSldViewPr snapToGrid="0" showGuides="1">
      <p:cViewPr varScale="1">
        <p:scale>
          <a:sx n="89" d="100"/>
          <a:sy n="89" d="100"/>
        </p:scale>
        <p:origin x="1398" y="90"/>
      </p:cViewPr>
      <p:guideLst>
        <p:guide orient="horz" pos="2112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221FB-8367-49B6-A242-563F042277F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895EE-AC86-416D-9DB3-6B1B57B6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B558F-DC00-CB98-B151-9B5C3FD2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DA3B32-EEBE-D08E-1958-D5A079BC8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21188-B953-4608-5FA2-F4E3C08F5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dirty="0"/>
              <a:t>Contre-intuition majeure </a:t>
            </a:r>
            <a:r>
              <a:rPr lang="fr-FR" sz="1200" dirty="0"/>
              <a:t>: Ignorer des informations peut améliorer la précision des jugements (effet démontré dans 85% des tâches d'inférence écologique).</a:t>
            </a:r>
          </a:p>
          <a:p>
            <a:r>
              <a:rPr lang="en-US" dirty="0" err="1"/>
              <a:t>Biais</a:t>
            </a:r>
            <a:r>
              <a:rPr lang="en-US" dirty="0"/>
              <a:t> </a:t>
            </a:r>
            <a:r>
              <a:rPr lang="en-US" dirty="0" err="1"/>
              <a:t>durant</a:t>
            </a:r>
            <a:r>
              <a:rPr lang="en-US" dirty="0"/>
              <a:t> </a:t>
            </a:r>
            <a:r>
              <a:rPr lang="en-US" dirty="0" err="1"/>
              <a:t>l’entraînement</a:t>
            </a:r>
            <a:r>
              <a:rPr lang="en-US" dirty="0"/>
              <a:t> -&gt; </a:t>
            </a:r>
            <a:r>
              <a:rPr lang="en-US" dirty="0" err="1"/>
              <a:t>faible</a:t>
            </a:r>
            <a:r>
              <a:rPr lang="en-US" dirty="0"/>
              <a:t> variance </a:t>
            </a:r>
            <a:r>
              <a:rPr lang="en-US" dirty="0" err="1"/>
              <a:t>mais</a:t>
            </a:r>
            <a:r>
              <a:rPr lang="en-US" dirty="0"/>
              <a:t> fort </a:t>
            </a:r>
            <a:r>
              <a:rPr lang="en-US" dirty="0" err="1"/>
              <a:t>biais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sortie</a:t>
            </a:r>
          </a:p>
          <a:p>
            <a:r>
              <a:rPr lang="en-US" dirty="0"/>
              <a:t>Variance </a:t>
            </a:r>
            <a:r>
              <a:rPr lang="en-US" dirty="0" err="1"/>
              <a:t>durant</a:t>
            </a:r>
            <a:r>
              <a:rPr lang="en-US" dirty="0"/>
              <a:t> </a:t>
            </a:r>
            <a:r>
              <a:rPr lang="en-US" dirty="0" err="1"/>
              <a:t>l’entraînement</a:t>
            </a:r>
            <a:r>
              <a:rPr lang="en-US" dirty="0"/>
              <a:t> -&gt; </a:t>
            </a:r>
            <a:r>
              <a:rPr lang="en-US" dirty="0" err="1"/>
              <a:t>faible</a:t>
            </a:r>
            <a:r>
              <a:rPr lang="en-US" dirty="0"/>
              <a:t> </a:t>
            </a:r>
            <a:r>
              <a:rPr lang="en-US" dirty="0" err="1"/>
              <a:t>biais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forte variance </a:t>
            </a:r>
            <a:r>
              <a:rPr lang="en-US" dirty="0" err="1"/>
              <a:t>en</a:t>
            </a:r>
            <a:r>
              <a:rPr lang="en-US" dirty="0"/>
              <a:t> sortie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A194-4B16-365E-C1EC-655D029DF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895EE-AC86-416D-9DB3-6B1B57B60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biais est un processus psychologique.</a:t>
            </a:r>
          </a:p>
          <a:p>
            <a:r>
              <a:rPr lang="fr-FR" dirty="0"/>
              <a:t>Pour les </a:t>
            </a:r>
            <a:r>
              <a:rPr lang="fr-FR" dirty="0" err="1"/>
              <a:t>nerds</a:t>
            </a:r>
            <a:r>
              <a:rPr lang="fr-FR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Biais + Variance + Bruit: concerne les modèles prédictifs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Biais + Bruit: concerne les individus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895EE-AC86-416D-9DB3-6B1B57B60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63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F8D33-5AAB-B91F-4501-7EB5DA693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F23FD-2EDF-F587-2C81-BD64D8804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24AA8-4028-753A-989A-AD0BC0530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Càd corrélations &lt;1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811E-A3C0-941D-DB71-1D1A7C397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895EE-AC86-416D-9DB3-6B1B57B60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20F0C-CEE0-B7CE-5437-FDA1F0B4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268CE-5B28-30F1-DE31-C72517C9C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374551-2B02-2123-A5CB-28B6CF615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fait de devoir former des inférences introduit un problème d’induction. Pour résoudre ce problème d’induction, on recourt nécessairement à des modèles /stratégies de décision/inférence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Il existe une différence entre prédire correctement des généralités au niveau global avec un modèle performant et prédire correctement un évènement singulier et particulier avec ce même modèle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1BD70-D9B8-BF11-4979-589233B5C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895EE-AC86-416D-9DB3-6B1B57B60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6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895EE-AC86-416D-9DB3-6B1B57B60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AF0D1-50A6-A1DC-01C2-7D062B5F8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E4E838-4B4B-5D87-FF8E-98F89B7861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AB5DF-A578-E8BA-E97C-8771CB882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0393D-4C38-5CC6-6D8D-D5B74D852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895EE-AC86-416D-9DB3-6B1B57B60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7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23366-CE5A-82B6-3582-413DA57F7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0BC3E-251B-A135-2DDA-1F191D07A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D2932-87E8-84BC-43D4-CA94FE121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632B2-9589-489D-F13E-5986E8E98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895EE-AC86-416D-9DB3-6B1B57B60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A84E-D690-26D7-ABCA-0B98C8A5A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4135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E8E2C-F746-E18C-C22E-8F424543D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4135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93CE2-F99E-BFB6-33F3-DAAB78EF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C417-2B3D-4539-9FFA-D4C0EFD187D7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4CFD-C8CD-9069-4DD4-B1072608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A1E6-7479-1ECD-69D1-14A4CDBD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168F49-386B-E21B-91FB-99E7DBA7068A}"/>
              </a:ext>
            </a:extLst>
          </p:cNvPr>
          <p:cNvCxnSpPr>
            <a:cxnSpLocks/>
          </p:cNvCxnSpPr>
          <p:nvPr userDrawn="1"/>
        </p:nvCxnSpPr>
        <p:spPr>
          <a:xfrm flipV="1">
            <a:off x="7620000" y="1346200"/>
            <a:ext cx="0" cy="3657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63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57B8-E863-FE68-449B-69B1D5F6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457200"/>
            <a:ext cx="41860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49CA7-6250-1679-B74A-3BA78CC6E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422886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DAA01-16BA-FEFE-8633-B15BFD72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926" y="2057400"/>
            <a:ext cx="4186099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2B4D6-BE4F-E5DE-FE3D-1F507A67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E773-6634-44EA-A956-51233667C429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A0E9-2418-4525-CF86-F40941DE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064F1-D825-DC6F-432A-DDEAA7F6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 descr="Close up of waves on the beach">
            <a:extLst>
              <a:ext uri="{FF2B5EF4-FFF2-40B4-BE49-F238E27FC236}">
                <a16:creationId xmlns:a16="http://schemas.microsoft.com/office/drawing/2014/main" id="{D2A952BE-B3EA-7BC9-9C33-9B317616C6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01"/>
          <a:stretch>
            <a:fillRect/>
          </a:stretch>
        </p:blipFill>
        <p:spPr bwMode="auto">
          <a:xfrm>
            <a:off x="228599" y="63500"/>
            <a:ext cx="11750040" cy="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775922-769C-D3A7-9AC4-DF4463BCEBDE}"/>
              </a:ext>
            </a:extLst>
          </p:cNvPr>
          <p:cNvCxnSpPr/>
          <p:nvPr userDrawn="1"/>
        </p:nvCxnSpPr>
        <p:spPr>
          <a:xfrm>
            <a:off x="180621" y="6750755"/>
            <a:ext cx="1175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25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67AB-B1FB-771D-6109-17950AFE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11685-7CD1-36DE-CB09-EA9B1AF5F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6DBE-EC52-306C-77DD-CE087878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8962-E96F-4ACB-9890-F6AF5E0F46F2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4F86-1858-34E0-9149-F60A172C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ED689-DA9B-253B-4518-EA093AB5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0D81ED-8D74-FE17-BCA8-BD3FF81BF83E}"/>
              </a:ext>
            </a:extLst>
          </p:cNvPr>
          <p:cNvCxnSpPr/>
          <p:nvPr userDrawn="1"/>
        </p:nvCxnSpPr>
        <p:spPr>
          <a:xfrm>
            <a:off x="180621" y="6750755"/>
            <a:ext cx="1175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2B943E-2D4D-F80E-03A6-6B3EC2F6B6AB}"/>
              </a:ext>
            </a:extLst>
          </p:cNvPr>
          <p:cNvCxnSpPr>
            <a:cxnSpLocks/>
          </p:cNvCxnSpPr>
          <p:nvPr userDrawn="1"/>
        </p:nvCxnSpPr>
        <p:spPr>
          <a:xfrm>
            <a:off x="160867" y="248469"/>
            <a:ext cx="0" cy="92310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5" descr="Close up of waves on the beach">
            <a:extLst>
              <a:ext uri="{FF2B5EF4-FFF2-40B4-BE49-F238E27FC236}">
                <a16:creationId xmlns:a16="http://schemas.microsoft.com/office/drawing/2014/main" id="{F436FCCB-031E-E7B9-F461-EA0E76386E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01"/>
          <a:stretch>
            <a:fillRect/>
          </a:stretch>
        </p:blipFill>
        <p:spPr bwMode="auto">
          <a:xfrm>
            <a:off x="228599" y="63500"/>
            <a:ext cx="11750040" cy="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6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27122-957A-922D-095E-1842EE49E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9F389-BE7A-87BB-4173-3082631E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CC1F-E25D-C3DD-C95C-DBADA395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0E6-2892-460E-AC37-E6EBCED8A48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CBF3-D1C9-80E5-8D07-B7C5F733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9D7D-63DD-6DE7-BF54-45F99452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Close up of waves on the beach">
            <a:extLst>
              <a:ext uri="{FF2B5EF4-FFF2-40B4-BE49-F238E27FC236}">
                <a16:creationId xmlns:a16="http://schemas.microsoft.com/office/drawing/2014/main" id="{267FB576-83F0-A88E-0591-B6E3C9EF303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01"/>
          <a:stretch>
            <a:fillRect/>
          </a:stretch>
        </p:blipFill>
        <p:spPr bwMode="auto">
          <a:xfrm>
            <a:off x="228599" y="63500"/>
            <a:ext cx="11750040" cy="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6E4AD-8E42-EDF9-51E4-D30D1A47A50C}"/>
              </a:ext>
            </a:extLst>
          </p:cNvPr>
          <p:cNvCxnSpPr/>
          <p:nvPr userDrawn="1"/>
        </p:nvCxnSpPr>
        <p:spPr>
          <a:xfrm>
            <a:off x="180621" y="6750755"/>
            <a:ext cx="1175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A84E-D690-26D7-ABCA-0B98C8A5A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46199"/>
            <a:ext cx="6413500" cy="3657600"/>
          </a:xfrm>
        </p:spPr>
        <p:txBody>
          <a:bodyPr anchor="ctr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93CE2-F99E-BFB6-33F3-DAAB78EF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B25-F4B2-4677-804C-53DF6B3A7142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4CFD-C8CD-9069-4DD4-B1072608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A1E6-7479-1ECD-69D1-14A4CDBD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168F49-386B-E21B-91FB-99E7DBA7068A}"/>
              </a:ext>
            </a:extLst>
          </p:cNvPr>
          <p:cNvCxnSpPr>
            <a:cxnSpLocks/>
          </p:cNvCxnSpPr>
          <p:nvPr userDrawn="1"/>
        </p:nvCxnSpPr>
        <p:spPr>
          <a:xfrm flipV="1">
            <a:off x="7620000" y="1346200"/>
            <a:ext cx="0" cy="3657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62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7042-D36E-97EB-050F-ECE2E714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10016"/>
            <a:ext cx="8229600" cy="1325563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773A-98F7-DEB5-6C42-F4012D29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B0E4-CAB9-73DC-480D-D507A945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BAB-2B86-4363-AA7B-DCC17D2D686A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D1BA-962B-F611-16E5-253EA4B0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1930-08EB-1AD2-2A33-3BCD5CE0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1DCAE5-784C-EB44-E482-A8BFC28D0757}"/>
              </a:ext>
            </a:extLst>
          </p:cNvPr>
          <p:cNvCxnSpPr/>
          <p:nvPr userDrawn="1"/>
        </p:nvCxnSpPr>
        <p:spPr>
          <a:xfrm>
            <a:off x="180621" y="6750755"/>
            <a:ext cx="1175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9210C5-642D-5464-0807-915809B857A8}"/>
              </a:ext>
            </a:extLst>
          </p:cNvPr>
          <p:cNvCxnSpPr>
            <a:cxnSpLocks/>
          </p:cNvCxnSpPr>
          <p:nvPr userDrawn="1"/>
        </p:nvCxnSpPr>
        <p:spPr>
          <a:xfrm>
            <a:off x="160867" y="248469"/>
            <a:ext cx="0" cy="92310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5" descr="Close up of waves on the beach">
            <a:extLst>
              <a:ext uri="{FF2B5EF4-FFF2-40B4-BE49-F238E27FC236}">
                <a16:creationId xmlns:a16="http://schemas.microsoft.com/office/drawing/2014/main" id="{30C53031-7B14-BA49-A759-E65FAF3BA3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01"/>
          <a:stretch>
            <a:fillRect/>
          </a:stretch>
        </p:blipFill>
        <p:spPr bwMode="auto">
          <a:xfrm>
            <a:off x="228599" y="63500"/>
            <a:ext cx="11750040" cy="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19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E8E5-C956-B8C3-BEEA-0ADD3A83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1B8D-742E-B4FB-6796-CD1D91FE4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7AE2-E9F2-A9CA-36A0-3B879CA1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8CCB-3846-4725-8681-5AC9626B92C3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036F-69B6-8C9D-5DB9-C47D1D2A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34250-453F-A3E8-2C0D-AF7EBCFB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Close up of waves on the beach">
            <a:extLst>
              <a:ext uri="{FF2B5EF4-FFF2-40B4-BE49-F238E27FC236}">
                <a16:creationId xmlns:a16="http://schemas.microsoft.com/office/drawing/2014/main" id="{56865DB4-858E-6148-F23F-65FBA658AE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01"/>
          <a:stretch>
            <a:fillRect/>
          </a:stretch>
        </p:blipFill>
        <p:spPr bwMode="auto">
          <a:xfrm>
            <a:off x="228599" y="63500"/>
            <a:ext cx="11750040" cy="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57A5C4-3428-A3AF-1A7A-39AA0A4839A9}"/>
              </a:ext>
            </a:extLst>
          </p:cNvPr>
          <p:cNvCxnSpPr/>
          <p:nvPr userDrawn="1"/>
        </p:nvCxnSpPr>
        <p:spPr>
          <a:xfrm>
            <a:off x="180621" y="6750755"/>
            <a:ext cx="1175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1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8231-C440-8C76-63FA-0DA89614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F75E-FC90-C6FB-F32F-D21E22768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682" y="1825625"/>
            <a:ext cx="5416118" cy="4351338"/>
          </a:xfrm>
        </p:spPr>
        <p:txBody>
          <a:bodyPr/>
          <a:lstStyle>
            <a:lvl1pPr>
              <a:defRPr>
                <a:latin typeface="+mn-lt"/>
                <a:ea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B17F9-34CE-F1BB-4E30-D03F858BC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6118" cy="4351338"/>
          </a:xfrm>
        </p:spPr>
        <p:txBody>
          <a:bodyPr/>
          <a:lstStyle>
            <a:lvl1pPr>
              <a:defRPr>
                <a:latin typeface="+mn-lt"/>
                <a:ea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AF139-001C-31B9-325A-3005D4DD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F33-7E3E-4331-8B58-6B928E70D418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CAD24-89FC-31D4-E279-481EFB9F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091C9-2D65-299C-B199-A205B8A9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CE017E-58A6-13AC-8156-A4AC84F8A803}"/>
              </a:ext>
            </a:extLst>
          </p:cNvPr>
          <p:cNvCxnSpPr/>
          <p:nvPr userDrawn="1"/>
        </p:nvCxnSpPr>
        <p:spPr>
          <a:xfrm>
            <a:off x="180621" y="6750755"/>
            <a:ext cx="1175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85983C-35FB-6682-A9C1-975D89187889}"/>
              </a:ext>
            </a:extLst>
          </p:cNvPr>
          <p:cNvCxnSpPr>
            <a:cxnSpLocks/>
          </p:cNvCxnSpPr>
          <p:nvPr userDrawn="1"/>
        </p:nvCxnSpPr>
        <p:spPr>
          <a:xfrm>
            <a:off x="160867" y="248469"/>
            <a:ext cx="0" cy="92310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Close up of waves on the beach">
            <a:extLst>
              <a:ext uri="{FF2B5EF4-FFF2-40B4-BE49-F238E27FC236}">
                <a16:creationId xmlns:a16="http://schemas.microsoft.com/office/drawing/2014/main" id="{79F1560E-F474-F78C-AB3A-93AF6BEEDA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01"/>
          <a:stretch>
            <a:fillRect/>
          </a:stretch>
        </p:blipFill>
        <p:spPr bwMode="auto">
          <a:xfrm>
            <a:off x="228599" y="63500"/>
            <a:ext cx="11750040" cy="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34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7CBE-8DD5-D5FE-9B2F-BEDB6B0E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60" y="365125"/>
            <a:ext cx="8229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19491-5F30-739B-AF89-482670D0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560" y="1681163"/>
            <a:ext cx="5385015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D790B-D408-4B76-5D80-7628B2B1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560" y="2505075"/>
            <a:ext cx="5385015" cy="3684588"/>
          </a:xfrm>
        </p:spPr>
        <p:txBody>
          <a:bodyPr/>
          <a:lstStyle>
            <a:lvl1pPr>
              <a:defRPr>
                <a:latin typeface="+mn-lt"/>
                <a:ea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6A705-50D0-5A3F-A0CB-C13DEB24D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07240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3F614-F138-EC3D-091D-892DD7F02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07240" cy="3684588"/>
          </a:xfrm>
        </p:spPr>
        <p:txBody>
          <a:bodyPr/>
          <a:lstStyle>
            <a:lvl1pPr>
              <a:defRPr>
                <a:latin typeface="+mn-lt"/>
                <a:ea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7F610-8B73-0D04-A8BF-39A35F23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DED-92FD-4166-A79B-3222E97008AE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695DE-A3BE-A1E1-FEE3-4FB5693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ABF22-E64E-6E8A-0128-4C1EDBA6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BD3554-33F1-D556-6134-113D88AD0541}"/>
              </a:ext>
            </a:extLst>
          </p:cNvPr>
          <p:cNvCxnSpPr/>
          <p:nvPr userDrawn="1"/>
        </p:nvCxnSpPr>
        <p:spPr>
          <a:xfrm>
            <a:off x="180621" y="6750755"/>
            <a:ext cx="1175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66FA6E-3E45-5FF6-48F3-3BE7155B3E41}"/>
              </a:ext>
            </a:extLst>
          </p:cNvPr>
          <p:cNvCxnSpPr>
            <a:cxnSpLocks/>
          </p:cNvCxnSpPr>
          <p:nvPr userDrawn="1"/>
        </p:nvCxnSpPr>
        <p:spPr>
          <a:xfrm>
            <a:off x="160867" y="248469"/>
            <a:ext cx="0" cy="92310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lose up of waves on the beach">
            <a:extLst>
              <a:ext uri="{FF2B5EF4-FFF2-40B4-BE49-F238E27FC236}">
                <a16:creationId xmlns:a16="http://schemas.microsoft.com/office/drawing/2014/main" id="{9911C13C-BE97-6CAA-D3D1-3657CBEE0C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01"/>
          <a:stretch>
            <a:fillRect/>
          </a:stretch>
        </p:blipFill>
        <p:spPr bwMode="auto">
          <a:xfrm>
            <a:off x="228599" y="63500"/>
            <a:ext cx="11750040" cy="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5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6985-6411-4C68-3283-98DA4F1E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EE48E-2FE6-C718-F269-C50C5216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E3DB-B55B-4A2C-8B2B-309B38905C6F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1F488-7686-A34F-7585-5CBBFDEA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05FF0-C196-2F5D-3F23-FF0D3F87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60C683-D2A9-29E9-6180-74B6AFE1496B}"/>
              </a:ext>
            </a:extLst>
          </p:cNvPr>
          <p:cNvCxnSpPr/>
          <p:nvPr userDrawn="1"/>
        </p:nvCxnSpPr>
        <p:spPr>
          <a:xfrm>
            <a:off x="180621" y="6750755"/>
            <a:ext cx="1175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E1D735-5F52-CFAB-DF8A-8474709868B3}"/>
              </a:ext>
            </a:extLst>
          </p:cNvPr>
          <p:cNvCxnSpPr>
            <a:cxnSpLocks/>
          </p:cNvCxnSpPr>
          <p:nvPr userDrawn="1"/>
        </p:nvCxnSpPr>
        <p:spPr>
          <a:xfrm>
            <a:off x="160867" y="248469"/>
            <a:ext cx="0" cy="92310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Close up of waves on the beach">
            <a:extLst>
              <a:ext uri="{FF2B5EF4-FFF2-40B4-BE49-F238E27FC236}">
                <a16:creationId xmlns:a16="http://schemas.microsoft.com/office/drawing/2014/main" id="{65155F53-1CEE-A376-D791-C5D5DFBBF4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01"/>
          <a:stretch>
            <a:fillRect/>
          </a:stretch>
        </p:blipFill>
        <p:spPr bwMode="auto">
          <a:xfrm>
            <a:off x="228599" y="63500"/>
            <a:ext cx="11750040" cy="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35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A9E8A-2922-6EB3-3B99-27D3E17D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1A25-7D2A-453D-95B9-BDFFDFD18A27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FF50C-8135-BB4D-8EC2-C2DE5AE7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14D92-0967-B474-278F-0108B585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9D1C3C-5CAF-C8C5-E19E-69AEE570E487}"/>
              </a:ext>
            </a:extLst>
          </p:cNvPr>
          <p:cNvCxnSpPr/>
          <p:nvPr userDrawn="1"/>
        </p:nvCxnSpPr>
        <p:spPr>
          <a:xfrm>
            <a:off x="180621" y="6750755"/>
            <a:ext cx="1175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lose up of waves on the beach">
            <a:extLst>
              <a:ext uri="{FF2B5EF4-FFF2-40B4-BE49-F238E27FC236}">
                <a16:creationId xmlns:a16="http://schemas.microsoft.com/office/drawing/2014/main" id="{68BD6405-12E7-7364-FA06-68A410D070C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01"/>
          <a:stretch>
            <a:fillRect/>
          </a:stretch>
        </p:blipFill>
        <p:spPr bwMode="auto">
          <a:xfrm>
            <a:off x="228599" y="63500"/>
            <a:ext cx="11750040" cy="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05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D022-E361-4A19-EA1A-FFEBF682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457200"/>
            <a:ext cx="41772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D598-B359-C908-AEE3-1DE1B898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414008" cy="4873625"/>
          </a:xfrm>
        </p:spPr>
        <p:txBody>
          <a:bodyPr/>
          <a:lstStyle>
            <a:lvl1pPr>
              <a:defRPr sz="3200">
                <a:latin typeface="+mn-lt"/>
                <a:ea typeface="Verdana" panose="020B0604030504040204" pitchFamily="34" charset="0"/>
              </a:defRPr>
            </a:lvl1pPr>
            <a:lvl2pPr>
              <a:defRPr sz="2800">
                <a:latin typeface="+mn-lt"/>
                <a:ea typeface="Verdana" panose="020B0604030504040204" pitchFamily="34" charset="0"/>
              </a:defRPr>
            </a:lvl2pPr>
            <a:lvl3pPr>
              <a:defRPr sz="2400">
                <a:latin typeface="+mn-lt"/>
                <a:ea typeface="Verdana" panose="020B0604030504040204" pitchFamily="34" charset="0"/>
              </a:defRPr>
            </a:lvl3pPr>
            <a:lvl4pPr>
              <a:defRPr sz="2000">
                <a:latin typeface="+mn-lt"/>
                <a:ea typeface="Verdana" panose="020B0604030504040204" pitchFamily="34" charset="0"/>
              </a:defRPr>
            </a:lvl4pPr>
            <a:lvl5pPr>
              <a:defRPr sz="2000">
                <a:latin typeface="+mn-lt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2D224-8535-FBBE-D80D-31BDA085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804" y="2057400"/>
            <a:ext cx="4177221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9045A-6AE1-94FC-6E0D-20D8E5CC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C72A-92D4-474C-9362-BB94B5636345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6CF6-8CC0-BB97-ADF1-37893446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38F94-50DA-B1D2-C362-73C80C79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5" descr="Close up of waves on the beach">
            <a:extLst>
              <a:ext uri="{FF2B5EF4-FFF2-40B4-BE49-F238E27FC236}">
                <a16:creationId xmlns:a16="http://schemas.microsoft.com/office/drawing/2014/main" id="{EF8F3E38-15DC-4F60-3685-8E5F11525C3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01"/>
          <a:stretch>
            <a:fillRect/>
          </a:stretch>
        </p:blipFill>
        <p:spPr bwMode="auto">
          <a:xfrm>
            <a:off x="228599" y="63500"/>
            <a:ext cx="11750040" cy="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1339F-C04E-15A0-9013-452B1F73418D}"/>
              </a:ext>
            </a:extLst>
          </p:cNvPr>
          <p:cNvCxnSpPr/>
          <p:nvPr userDrawn="1"/>
        </p:nvCxnSpPr>
        <p:spPr>
          <a:xfrm>
            <a:off x="180621" y="6750755"/>
            <a:ext cx="1175173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0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625B3-0278-4F89-A2CD-74D4FA20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1139"/>
            <a:ext cx="822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A8890-ED9D-0CD9-5CEB-5819F332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682" y="1825625"/>
            <a:ext cx="107501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E90A-FFD8-7FD8-9046-AF7387BC3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AF817-E7D4-4952-954E-B50EECBE96C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4D20-CC4F-9B33-0C61-9B04CC66A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2200" y="136525"/>
            <a:ext cx="1725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Valentin Guigon - 2025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7C6B2-0985-5D59-B9DB-B12FB8FEC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E6910-D586-4B1A-BC87-A1DD68C0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462625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shumaines.com/david-hume-le-soleil-se-levera-t-il-demain_fr_32174.html" TargetMode="External"/><Relationship Id="rId7" Type="http://schemas.openxmlformats.org/officeDocument/2006/relationships/image" Target="../media/image19.tmp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hyperlink" Target="https://www.lemonde.fr/les-decodeurs/article/2025/07/02/visualisez-l-intensite-et-la-precocite-de-la-vague-de-chaleur_6617372_4355770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2457-CAEC-8F04-90CC-601D72FE1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Informations</a:t>
            </a:r>
            <a:br>
              <a:rPr lang="fr-FR" dirty="0"/>
            </a:br>
            <a:r>
              <a:rPr lang="fr-FR" dirty="0"/>
              <a:t>Croyances</a:t>
            </a:r>
            <a:br>
              <a:rPr lang="fr-FR" dirty="0"/>
            </a:br>
            <a:r>
              <a:rPr lang="fr-FR" dirty="0"/>
              <a:t>Prédictions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45D94-4E49-C539-F9DE-3EB0DCA5E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Ecole d’été </a:t>
            </a:r>
            <a:r>
              <a:rPr lang="fr-FR" i="1" dirty="0"/>
              <a:t>Ecole douteuse </a:t>
            </a:r>
            <a:r>
              <a:rPr lang="fr-FR" dirty="0"/>
              <a:t>– 14-18 Juillet 2025</a:t>
            </a:r>
          </a:p>
          <a:p>
            <a:r>
              <a:rPr lang="fr-FR" dirty="0"/>
              <a:t>-</a:t>
            </a:r>
          </a:p>
          <a:p>
            <a:r>
              <a:rPr lang="fr-FR" dirty="0"/>
              <a:t>Valentin Guigon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7D355-BBB6-0372-13EC-DF625F58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37F809-1214-3696-AAF0-0A307571C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798" y="2579921"/>
            <a:ext cx="1495001" cy="13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ome">
            <a:extLst>
              <a:ext uri="{FF2B5EF4-FFF2-40B4-BE49-F238E27FC236}">
                <a16:creationId xmlns:a16="http://schemas.microsoft.com/office/drawing/2014/main" id="{F1ADB811-4FDB-A795-F303-695B6C25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864" y="1839676"/>
            <a:ext cx="2702559" cy="6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219B792-D2A1-A5AB-8090-E26400797A5A}"/>
              </a:ext>
            </a:extLst>
          </p:cNvPr>
          <p:cNvGrpSpPr>
            <a:grpSpLocks noChangeAspect="1"/>
          </p:cNvGrpSpPr>
          <p:nvPr/>
        </p:nvGrpSpPr>
        <p:grpSpPr>
          <a:xfrm>
            <a:off x="10191509" y="4185802"/>
            <a:ext cx="1885949" cy="470254"/>
            <a:chOff x="9994138" y="4921109"/>
            <a:chExt cx="3136116" cy="7819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93D9C1-CC19-76F5-D9E4-4EA46AFFF9E5}"/>
                </a:ext>
              </a:extLst>
            </p:cNvPr>
            <p:cNvSpPr/>
            <p:nvPr/>
          </p:nvSpPr>
          <p:spPr>
            <a:xfrm>
              <a:off x="9994138" y="4921109"/>
              <a:ext cx="3136116" cy="78197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10" descr="College of Behavorial &amp; Social Sciences">
              <a:extLst>
                <a:ext uri="{FF2B5EF4-FFF2-40B4-BE49-F238E27FC236}">
                  <a16:creationId xmlns:a16="http://schemas.microsoft.com/office/drawing/2014/main" id="{DCF4A9A0-1A44-C460-A9D5-555D3F44B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0533" y="5005934"/>
              <a:ext cx="3000126" cy="612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E5FEBE4-A7F6-C17B-5083-8622045CB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57" y="2854977"/>
            <a:ext cx="967451" cy="9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0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9253C3C-3879-E55B-1244-79EE65715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94A9-00D8-6AD1-2C27-1FAE2889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des émotions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appraisal-tendency</a:t>
            </a:r>
            <a:r>
              <a:rPr lang="fr-FR" dirty="0"/>
              <a:t> </a:t>
            </a:r>
            <a:r>
              <a:rPr lang="fr-FR" dirty="0" err="1"/>
              <a:t>framework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E2A3C1-D8FF-E903-7FC9-A435606B4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2" y="1690007"/>
            <a:ext cx="6284211" cy="3325586"/>
          </a:xfrm>
          <a:prstGeom prst="rect">
            <a:avLst/>
          </a:prstGeom>
        </p:spPr>
      </p:pic>
      <p:pic>
        <p:nvPicPr>
          <p:cNvPr id="7" name="Picture 6" descr="A diagram of a decision making process&#10;&#10;AI-generated content may be incorrect.">
            <a:extLst>
              <a:ext uri="{FF2B5EF4-FFF2-40B4-BE49-F238E27FC236}">
                <a16:creationId xmlns:a16="http://schemas.microsoft.com/office/drawing/2014/main" id="{4DE58958-B82D-9B2F-9F34-7176ECF29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13" y="1800105"/>
            <a:ext cx="5232187" cy="36387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1E7F4-0F51-FCF1-8554-923DF054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846D7-D6AC-045D-14CD-B1EDF2F9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87264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7B63-2EF3-09EF-FC27-CF1FB342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BA72-7242-B064-C421-DE5DD230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Réduire le bruit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5F069-AB4E-9E93-4E48-A544ED93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A2875-7F00-097F-303F-258B8455001A}"/>
              </a:ext>
            </a:extLst>
          </p:cNvPr>
          <p:cNvSpPr txBox="1"/>
          <p:nvPr/>
        </p:nvSpPr>
        <p:spPr>
          <a:xfrm>
            <a:off x="413003" y="2224643"/>
            <a:ext cx="52699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Comparer le cas présent avec des cas similaires </a:t>
            </a:r>
            <a:br>
              <a:rPr lang="fr-FR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– considérer le cas ni comme unique ni comme fréquent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Encadrer ou remplacer les jugements humains par des règles simples ou des modèles statistiques (algorithmes)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Standardiser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ED4F3-F1F2-3AF4-6CAB-02A0AE12C8D3}"/>
              </a:ext>
            </a:extLst>
          </p:cNvPr>
          <p:cNvSpPr txBox="1"/>
          <p:nvPr/>
        </p:nvSpPr>
        <p:spPr>
          <a:xfrm>
            <a:off x="94593" y="6413698"/>
            <a:ext cx="2869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Kahneman,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Sibony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Sunstein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, 2021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6DC32-C1A7-9BD0-1149-2997E0F7B94E}"/>
              </a:ext>
            </a:extLst>
          </p:cNvPr>
          <p:cNvSpPr txBox="1"/>
          <p:nvPr/>
        </p:nvSpPr>
        <p:spPr>
          <a:xfrm>
            <a:off x="6306940" y="2221125"/>
            <a:ext cx="5674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Faire juger de façon indépendante et privée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Agréger les jugements indépendants </a:t>
            </a:r>
            <a:br>
              <a:rPr lang="fr-FR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– pondérer (moyenne ou autre) pour lisser la variabilité individuelle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Pondérer par l’expertise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Calibrer la confiance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A0EA2-86FB-3861-4A11-73F960D0F15B}"/>
              </a:ext>
            </a:extLst>
          </p:cNvPr>
          <p:cNvSpPr txBox="1"/>
          <p:nvPr/>
        </p:nvSpPr>
        <p:spPr>
          <a:xfrm>
            <a:off x="3047999" y="1532758"/>
            <a:ext cx="611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fr-FR" dirty="0">
                <a:solidFill>
                  <a:srgbClr val="0070C0"/>
                </a:solidFill>
              </a:rPr>
              <a:t>Le but du jugement c’est la précision, pas l’expression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3AB5-A4EF-E732-F988-48BD9EBC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100402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A50D54-3235-6DB8-EE99-D5A2C9004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EF49-5AD0-8704-317A-1522E2B2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Raisonnement et induction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E845C-3FAF-04AD-CC33-141ABF52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C71B1-001E-E03A-C996-A4EFF3B2F183}"/>
              </a:ext>
            </a:extLst>
          </p:cNvPr>
          <p:cNvSpPr txBox="1"/>
          <p:nvPr/>
        </p:nvSpPr>
        <p:spPr>
          <a:xfrm>
            <a:off x="6716110" y="109654"/>
            <a:ext cx="5285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Adapté de: Guigon, 2022; présentation de 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Bernadette Lee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C1D30-30E8-AA38-3FE7-C79BFD0BB2C8}"/>
              </a:ext>
            </a:extLst>
          </p:cNvPr>
          <p:cNvSpPr txBox="1"/>
          <p:nvPr/>
        </p:nvSpPr>
        <p:spPr>
          <a:xfrm>
            <a:off x="213269" y="3414542"/>
            <a:ext cx="588273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L’être humain face à une situation donnée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Part d’un point de départ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Recueille des informations dans l’environnement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(signal et bruit; passés et présents)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Infère ce qui est probable/possible à partir des informations et connaissances à disposition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Emet une action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Et apprend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à partir des conséquences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Implication: </a:t>
            </a:r>
            <a:r>
              <a:rPr lang="fr-FR" dirty="0">
                <a:solidFill>
                  <a:srgbClr val="0070C0"/>
                </a:solidFill>
              </a:rPr>
              <a:t>apprend une </a:t>
            </a:r>
            <a:r>
              <a:rPr lang="fr-FR" b="1" dirty="0">
                <a:solidFill>
                  <a:srgbClr val="0070C0"/>
                </a:solidFill>
              </a:rPr>
              <a:t>généralisation </a:t>
            </a:r>
            <a:r>
              <a:rPr lang="fr-FR" dirty="0">
                <a:solidFill>
                  <a:srgbClr val="0070C0"/>
                </a:solidFill>
              </a:rPr>
              <a:t>qui sera</a:t>
            </a:r>
            <a:r>
              <a:rPr lang="fr-FR" b="1" dirty="0">
                <a:solidFill>
                  <a:srgbClr val="0070C0"/>
                </a:solidFill>
              </a:rPr>
              <a:t> appliquée aux évènements non-observés</a:t>
            </a:r>
            <a:r>
              <a:rPr lang="fr-FR" dirty="0">
                <a:solidFill>
                  <a:srgbClr val="0070C0"/>
                </a:solidFill>
              </a:rPr>
              <a:t>: </a:t>
            </a:r>
            <a:r>
              <a:rPr lang="fr-FR" b="1" dirty="0">
                <a:solidFill>
                  <a:srgbClr val="0070C0"/>
                </a:solidFill>
              </a:rPr>
              <a:t>induction</a:t>
            </a:r>
          </a:p>
        </p:txBody>
      </p:sp>
      <p:pic>
        <p:nvPicPr>
          <p:cNvPr id="21" name="Picture 20" descr="A close-up of a river&#10;&#10;AI-generated content may be incorrect.">
            <a:extLst>
              <a:ext uri="{FF2B5EF4-FFF2-40B4-BE49-F238E27FC236}">
                <a16:creationId xmlns:a16="http://schemas.microsoft.com/office/drawing/2014/main" id="{EF4F2FAF-370E-D3B8-EB94-A76DCEF32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22" y="1099485"/>
            <a:ext cx="3322823" cy="221521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5E5241C-124F-C4A6-C36A-E5DF0DA84808}"/>
              </a:ext>
            </a:extLst>
          </p:cNvPr>
          <p:cNvGrpSpPr/>
          <p:nvPr/>
        </p:nvGrpSpPr>
        <p:grpSpPr>
          <a:xfrm>
            <a:off x="7221211" y="3506985"/>
            <a:ext cx="3960017" cy="2862101"/>
            <a:chOff x="6849210" y="3699641"/>
            <a:chExt cx="3960017" cy="2862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7BC782-BD2C-41F7-7A10-F718A7152D50}"/>
                </a:ext>
              </a:extLst>
            </p:cNvPr>
            <p:cNvSpPr/>
            <p:nvPr/>
          </p:nvSpPr>
          <p:spPr>
            <a:xfrm>
              <a:off x="6853274" y="3699641"/>
              <a:ext cx="3951890" cy="28621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 person in a coat&#10;&#10;AI-generated content may be incorrect.">
              <a:extLst>
                <a:ext uri="{FF2B5EF4-FFF2-40B4-BE49-F238E27FC236}">
                  <a16:creationId xmlns:a16="http://schemas.microsoft.com/office/drawing/2014/main" id="{9C0AF4A0-55ED-C8F2-24DE-0C2DB580F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337" y="4338804"/>
              <a:ext cx="3951890" cy="222293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166682-6B8D-7571-7E6F-02EE01E6B79E}"/>
                </a:ext>
              </a:extLst>
            </p:cNvPr>
            <p:cNvSpPr txBox="1"/>
            <p:nvPr/>
          </p:nvSpPr>
          <p:spPr>
            <a:xfrm>
              <a:off x="6849210" y="3775510"/>
              <a:ext cx="3095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DAVID HUME</a:t>
              </a:r>
              <a:br>
                <a:rPr lang="fr-FR" dirty="0">
                  <a:solidFill>
                    <a:schemeClr val="bg1"/>
                  </a:solidFill>
                </a:rPr>
              </a:br>
              <a:r>
                <a:rPr lang="fr-FR" dirty="0">
                  <a:solidFill>
                    <a:schemeClr val="bg1"/>
                  </a:solidFill>
                </a:rPr>
                <a:t>PROBLEME DE L’INDUCTION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7BB756-1DA3-9DB4-9CF5-E562DE3B2ED0}"/>
              </a:ext>
            </a:extLst>
          </p:cNvPr>
          <p:cNvSpPr txBox="1"/>
          <p:nvPr/>
        </p:nvSpPr>
        <p:spPr>
          <a:xfrm>
            <a:off x="6513051" y="1355835"/>
            <a:ext cx="537633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L’être humain baigne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dans un environnement incertain et en constante évolution</a:t>
            </a:r>
          </a:p>
          <a:p>
            <a:pPr>
              <a:spcAft>
                <a:spcPts val="600"/>
              </a:spcAft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Cet environnement contient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Des régularités systématiques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Des irrégularités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8F3BC-9D94-3463-3344-F8029A2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23345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3E31-11F5-6762-FC96-3BD036B0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Induction et prédiction</a:t>
            </a:r>
            <a:endParaRPr lang="en-US" dirty="0"/>
          </a:p>
        </p:txBody>
      </p:sp>
      <p:pic>
        <p:nvPicPr>
          <p:cNvPr id="6" name="Content Placeholder 5" descr="A diagram of a diagram&#10;&#10;AI-generated content may be incorrect.">
            <a:extLst>
              <a:ext uri="{FF2B5EF4-FFF2-40B4-BE49-F238E27FC236}">
                <a16:creationId xmlns:a16="http://schemas.microsoft.com/office/drawing/2014/main" id="{EA5C6D2F-03A2-90F5-C281-9BB141C15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77" y="1009511"/>
            <a:ext cx="5098111" cy="24267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5EBE0-CF68-98F2-BD2B-CC40644E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E6E0D-BB0F-1BF2-1241-4A35EC112C7B}"/>
              </a:ext>
            </a:extLst>
          </p:cNvPr>
          <p:cNvSpPr txBox="1"/>
          <p:nvPr/>
        </p:nvSpPr>
        <p:spPr>
          <a:xfrm>
            <a:off x="5423338" y="104995"/>
            <a:ext cx="658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coin supérieur droit : Illustration de 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Jean-François Dortier 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pour Sciences Humaines</a:t>
            </a:r>
          </a:p>
          <a:p>
            <a:pPr algn="r"/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Coin inférieur droit: Graphique Météo-France pour 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 Le Monde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 descr="A person with a beard and a black text&#10;&#10;AI-generated content may be incorrect.">
            <a:extLst>
              <a:ext uri="{FF2B5EF4-FFF2-40B4-BE49-F238E27FC236}">
                <a16:creationId xmlns:a16="http://schemas.microsoft.com/office/drawing/2014/main" id="{81AFF3FE-39AF-666E-A8D2-FEFD5EBC2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2522998"/>
            <a:ext cx="4622290" cy="242670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E3BD2C-C3FE-FACF-C0BA-8A4F01F3E90C}"/>
              </a:ext>
            </a:extLst>
          </p:cNvPr>
          <p:cNvGrpSpPr/>
          <p:nvPr/>
        </p:nvGrpSpPr>
        <p:grpSpPr>
          <a:xfrm>
            <a:off x="5904152" y="3878317"/>
            <a:ext cx="6064470" cy="1970172"/>
            <a:chOff x="5854262" y="3829809"/>
            <a:chExt cx="6064470" cy="19701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A005B9-6CB1-2147-831B-F61C94DE4F71}"/>
                </a:ext>
              </a:extLst>
            </p:cNvPr>
            <p:cNvSpPr/>
            <p:nvPr/>
          </p:nvSpPr>
          <p:spPr>
            <a:xfrm>
              <a:off x="5854262" y="3829809"/>
              <a:ext cx="6064470" cy="1970172"/>
            </a:xfrm>
            <a:prstGeom prst="rect">
              <a:avLst/>
            </a:prstGeom>
            <a:solidFill>
              <a:srgbClr val="EFF1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Image 15">
              <a:extLst>
                <a:ext uri="{FF2B5EF4-FFF2-40B4-BE49-F238E27FC236}">
                  <a16:creationId xmlns:a16="http://schemas.microsoft.com/office/drawing/2014/main" id="{369F8682-4CFA-E154-2087-674FD5603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03496" y="4163332"/>
              <a:ext cx="2316674" cy="13031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 descr="A graph showing the temperature of a country&#10;&#10;AI-generated content may be incorrect.">
              <a:extLst>
                <a:ext uri="{FF2B5EF4-FFF2-40B4-BE49-F238E27FC236}">
                  <a16:creationId xmlns:a16="http://schemas.microsoft.com/office/drawing/2014/main" id="{884134DD-5DCA-5F14-F3E5-0431C0C2E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695" y="3895565"/>
              <a:ext cx="2918802" cy="1827863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0282298-57F8-5248-EAF4-72B1605E16C9}"/>
                </a:ext>
              </a:extLst>
            </p:cNvPr>
            <p:cNvCxnSpPr/>
            <p:nvPr/>
          </p:nvCxnSpPr>
          <p:spPr>
            <a:xfrm>
              <a:off x="8969912" y="4802558"/>
              <a:ext cx="3580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5389A-E65F-D098-C5FD-FFEDCB0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266470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46FD-D352-586A-7753-B7CE64166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Références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94A3-9591-603F-7D53-6B5709E2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305B2-269A-A357-59E9-BA44A784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33739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F8C5-6365-8932-C5E5-74DC46E5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898417"/>
            <a:ext cx="10750118" cy="5457933"/>
          </a:xfrm>
        </p:spPr>
        <p:txBody>
          <a:bodyPr anchor="ctr">
            <a:normAutofit fontScale="32500" lnSpcReduction="20000"/>
          </a:bodyPr>
          <a:lstStyle/>
          <a:p>
            <a:r>
              <a:rPr lang="en-US" dirty="0" err="1"/>
              <a:t>Aïmeur</a:t>
            </a:r>
            <a:r>
              <a:rPr lang="en-US" dirty="0"/>
              <a:t>, E., Amri, S., &amp; Brassard, G. (2023). Fake news, disinformation and misinformation in social media: a review. </a:t>
            </a:r>
            <a:r>
              <a:rPr lang="en-US" i="1" dirty="0"/>
              <a:t>Social Network Analysis </a:t>
            </a:r>
          </a:p>
          <a:p>
            <a:r>
              <a:rPr lang="en-US" dirty="0"/>
              <a:t>Atanasov, P. D., </a:t>
            </a:r>
            <a:r>
              <a:rPr lang="en-US" dirty="0" err="1"/>
              <a:t>Consigny</a:t>
            </a:r>
            <a:r>
              <a:rPr lang="en-US" dirty="0"/>
              <a:t>, C., Karger, E., </a:t>
            </a:r>
            <a:r>
              <a:rPr lang="en-US" dirty="0" err="1"/>
              <a:t>Schoenegger</a:t>
            </a:r>
            <a:r>
              <a:rPr lang="en-US" dirty="0"/>
              <a:t>, P., Budescu, D. V., &amp; Tetlock, P. (2024). Improving Low-Probability Judgments. </a:t>
            </a:r>
            <a:r>
              <a:rPr lang="en-US" i="1" dirty="0"/>
              <a:t>Available at SSRN</a:t>
            </a:r>
            <a:r>
              <a:rPr lang="en-US" dirty="0"/>
              <a:t>.</a:t>
            </a:r>
            <a:endParaRPr lang="en-US" i="1" dirty="0"/>
          </a:p>
          <a:p>
            <a:r>
              <a:rPr lang="en-US" dirty="0"/>
              <a:t>Baer, T., &amp; Schnall, S. (2021). Quantifying the cost of decision fatigue: suboptimal risk decisions in finance. </a:t>
            </a:r>
            <a:r>
              <a:rPr lang="en-US" i="1" dirty="0"/>
              <a:t>Royal Society open science</a:t>
            </a:r>
            <a:r>
              <a:rPr lang="en-US" dirty="0"/>
              <a:t>, </a:t>
            </a:r>
            <a:r>
              <a:rPr lang="en-US" i="1" dirty="0"/>
              <a:t>8</a:t>
            </a:r>
            <a:r>
              <a:rPr lang="en-US" dirty="0"/>
              <a:t>(5), 201059.</a:t>
            </a:r>
          </a:p>
          <a:p>
            <a:r>
              <a:rPr lang="en-US" dirty="0"/>
              <a:t>Bar-Hillel, M., Peer, E., &amp; </a:t>
            </a:r>
            <a:r>
              <a:rPr lang="en-US" dirty="0" err="1"/>
              <a:t>Acquisti</a:t>
            </a:r>
            <a:r>
              <a:rPr lang="en-US" dirty="0"/>
              <a:t>, A. (2014). “Heads or tails?”—A reachability bias in binary choice. </a:t>
            </a:r>
            <a:r>
              <a:rPr lang="en-US" i="1" dirty="0"/>
              <a:t>Journal of Experimental Psychology: Learning, Memory, and Cognition</a:t>
            </a:r>
            <a:r>
              <a:rPr lang="en-US" dirty="0"/>
              <a:t>, </a:t>
            </a:r>
            <a:r>
              <a:rPr lang="en-US" i="1" dirty="0"/>
              <a:t>40</a:t>
            </a:r>
            <a:r>
              <a:rPr lang="en-US" dirty="0"/>
              <a:t>(6), 1656.</a:t>
            </a:r>
          </a:p>
          <a:p>
            <a:r>
              <a:rPr lang="en-US" dirty="0"/>
              <a:t>Boldt, A., De </a:t>
            </a:r>
            <a:r>
              <a:rPr lang="en-US" dirty="0" err="1"/>
              <a:t>Gardelle</a:t>
            </a:r>
            <a:r>
              <a:rPr lang="en-US" dirty="0"/>
              <a:t>, V. &amp; Yeung, N. The impact of evidence reliability on sensitivity and bias in decision confidence. </a:t>
            </a:r>
            <a:r>
              <a:rPr lang="en-US" i="1" dirty="0"/>
              <a:t>J. Exp. Psychol. Hum. Percept. Perform.</a:t>
            </a:r>
            <a:r>
              <a:rPr lang="en-US" dirty="0"/>
              <a:t> </a:t>
            </a:r>
            <a:r>
              <a:rPr lang="en-US" b="1" dirty="0"/>
              <a:t>43</a:t>
            </a:r>
            <a:r>
              <a:rPr lang="en-US" dirty="0"/>
              <a:t>, 1520–1531 (2017).</a:t>
            </a:r>
          </a:p>
          <a:p>
            <a:r>
              <a:rPr lang="en-US" dirty="0"/>
              <a:t>Bromberg-Martin, E. S., &amp; Sharot, T. (2020). The value of beliefs. </a:t>
            </a:r>
            <a:r>
              <a:rPr lang="en-US" i="1" dirty="0"/>
              <a:t>Neuron</a:t>
            </a:r>
            <a:r>
              <a:rPr lang="en-US" dirty="0"/>
              <a:t>, </a:t>
            </a:r>
            <a:r>
              <a:rPr lang="en-US" i="1" dirty="0"/>
              <a:t>106</a:t>
            </a:r>
            <a:r>
              <a:rPr lang="en-US" dirty="0"/>
              <a:t>(4), 561-565.</a:t>
            </a:r>
          </a:p>
          <a:p>
            <a:r>
              <a:rPr lang="en-US" dirty="0"/>
              <a:t>Clancy, K., Bartolomeo, J., Richardson, D., &amp; Wellford, C. (1981). Sentence </a:t>
            </a:r>
            <a:r>
              <a:rPr lang="en-US" dirty="0" err="1"/>
              <a:t>decisionmaking</a:t>
            </a:r>
            <a:r>
              <a:rPr lang="en-US" dirty="0"/>
              <a:t>: The logic of sentence decisions and the extent and sources of sentence disparity. </a:t>
            </a:r>
            <a:r>
              <a:rPr lang="en-US" i="1" dirty="0"/>
              <a:t>J. crim. L. &amp; criminology</a:t>
            </a:r>
            <a:r>
              <a:rPr lang="en-US" dirty="0"/>
              <a:t>, </a:t>
            </a:r>
            <a:r>
              <a:rPr lang="en-US" i="1" dirty="0"/>
              <a:t>72</a:t>
            </a:r>
            <a:r>
              <a:rPr lang="en-US" dirty="0"/>
              <a:t>, 524.</a:t>
            </a:r>
          </a:p>
          <a:p>
            <a:r>
              <a:rPr lang="en-US" dirty="0"/>
              <a:t>Chan, H. Y., Scholz, C., Cosme, D., Martin, R. E., Benitez, C., Resnick, A., ... &amp; Falk, E. B. (2023). Neural signals predict information sharing across cultures. </a:t>
            </a:r>
            <a:r>
              <a:rPr lang="en-US" i="1" dirty="0"/>
              <a:t>Proceedings of the National Academy of Sciences</a:t>
            </a:r>
            <a:r>
              <a:rPr lang="en-US" dirty="0"/>
              <a:t>, </a:t>
            </a:r>
            <a:r>
              <a:rPr lang="en-US" i="1" dirty="0"/>
              <a:t>120</a:t>
            </a:r>
            <a:r>
              <a:rPr lang="en-US" dirty="0"/>
              <a:t>(44), e2313175120.</a:t>
            </a:r>
          </a:p>
          <a:p>
            <a:r>
              <a:rPr lang="en-US" dirty="0"/>
              <a:t>Chang, W., Chen, E., Mellers, B., &amp; Tetlock, P. (2016). Developing expert political judgment: The impact of training and practice on judgmental accuracy in geopolitical forecasting tournaments. </a:t>
            </a:r>
            <a:r>
              <a:rPr lang="en-US" i="1" dirty="0"/>
              <a:t>Judgment and Decision making</a:t>
            </a:r>
            <a:r>
              <a:rPr lang="en-US" dirty="0"/>
              <a:t>, </a:t>
            </a:r>
            <a:r>
              <a:rPr lang="en-US" i="1" dirty="0"/>
              <a:t>11</a:t>
            </a:r>
            <a:r>
              <a:rPr lang="en-US" dirty="0"/>
              <a:t>(5), 509-526.</a:t>
            </a:r>
          </a:p>
          <a:p>
            <a:r>
              <a:rPr lang="en-US" dirty="0"/>
              <a:t>Charpentier, C. J., Bromberg-Martin, E. S., &amp; Sharot, T. (2018). Valuation of knowledge and ignorance in mesolimbic reward circuitry. </a:t>
            </a:r>
            <a:r>
              <a:rPr lang="en-US" i="1" dirty="0"/>
              <a:t>Proceedings of the National Academy of Sciences</a:t>
            </a:r>
            <a:r>
              <a:rPr lang="en-US" dirty="0"/>
              <a:t>, </a:t>
            </a:r>
            <a:r>
              <a:rPr lang="en-US" i="1" dirty="0"/>
              <a:t>115</a:t>
            </a:r>
            <a:r>
              <a:rPr lang="en-US" dirty="0"/>
              <a:t>(31), E7255-E7264.</a:t>
            </a:r>
          </a:p>
          <a:p>
            <a:r>
              <a:rPr lang="en-US" dirty="0" err="1"/>
              <a:t>Czerlinski</a:t>
            </a:r>
            <a:r>
              <a:rPr lang="en-US" dirty="0"/>
              <a:t>, J., </a:t>
            </a:r>
            <a:r>
              <a:rPr lang="en-US" dirty="0" err="1"/>
              <a:t>Gigerenzer</a:t>
            </a:r>
            <a:r>
              <a:rPr lang="en-US" dirty="0"/>
              <a:t>, G., &amp; Goldstein, D. G. (1999). How good are simple heuristics?. In </a:t>
            </a:r>
            <a:r>
              <a:rPr lang="en-US" i="1" dirty="0"/>
              <a:t>Simple heuristics that make us smart</a:t>
            </a:r>
            <a:r>
              <a:rPr lang="en-US" dirty="0"/>
              <a:t> (pp. 97-118). Oxford University Press.</a:t>
            </a:r>
          </a:p>
          <a:p>
            <a:r>
              <a:rPr lang="en-US" dirty="0" err="1"/>
              <a:t>Desender</a:t>
            </a:r>
            <a:r>
              <a:rPr lang="en-US" dirty="0"/>
              <a:t>, K., Boldt, A., &amp; Yeung, N. (2018). Subjective confidence predicts information seeking in decision making. </a:t>
            </a:r>
            <a:r>
              <a:rPr lang="en-US" i="1" dirty="0"/>
              <a:t>Psychological science</a:t>
            </a:r>
            <a:r>
              <a:rPr lang="en-US" dirty="0"/>
              <a:t>, </a:t>
            </a:r>
            <a:r>
              <a:rPr lang="en-US" i="1" dirty="0"/>
              <a:t>29</a:t>
            </a:r>
            <a:r>
              <a:rPr lang="en-US" dirty="0"/>
              <a:t>(5), 761-778.</a:t>
            </a:r>
          </a:p>
          <a:p>
            <a:r>
              <a:rPr lang="en-US" dirty="0" err="1"/>
              <a:t>Diaconis</a:t>
            </a:r>
            <a:r>
              <a:rPr lang="en-US" dirty="0"/>
              <a:t>, P., Holmes, S., &amp; Montgomery, R. (2007). Dynamical bias in the coin toss. </a:t>
            </a:r>
            <a:r>
              <a:rPr lang="en-US" i="1" dirty="0"/>
              <a:t>SIAM review</a:t>
            </a:r>
            <a:r>
              <a:rPr lang="en-US" dirty="0"/>
              <a:t>, </a:t>
            </a:r>
            <a:r>
              <a:rPr lang="en-US" i="1" dirty="0"/>
              <a:t>49</a:t>
            </a:r>
            <a:r>
              <a:rPr lang="en-US" dirty="0"/>
              <a:t>(2), 211-235.</a:t>
            </a:r>
          </a:p>
          <a:p>
            <a:r>
              <a:rPr lang="en-US" dirty="0"/>
              <a:t>Fiehler, K., Brenner, E., &amp; Spering, M. (2019). Prediction in goal-directed action. </a:t>
            </a:r>
            <a:r>
              <a:rPr lang="en-US" i="1" dirty="0"/>
              <a:t>Journal of Vision</a:t>
            </a:r>
            <a:r>
              <a:rPr lang="en-US" dirty="0"/>
              <a:t>, </a:t>
            </a:r>
            <a:r>
              <a:rPr lang="en-US" i="1" dirty="0"/>
              <a:t>19</a:t>
            </a:r>
            <a:r>
              <a:rPr lang="en-US" dirty="0"/>
              <a:t>(9), 10-10.</a:t>
            </a:r>
          </a:p>
          <a:p>
            <a:r>
              <a:rPr lang="en-US" dirty="0"/>
              <a:t>Fischer, H., Amelung, D., &amp; Said, N. (2019). The accuracy of German citizens’ confidence in their climate change knowledge. </a:t>
            </a:r>
            <a:r>
              <a:rPr lang="en-US" i="1" dirty="0"/>
              <a:t>Nature Climate Change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(10), 776-780.</a:t>
            </a:r>
          </a:p>
          <a:p>
            <a:r>
              <a:rPr lang="en-US" dirty="0"/>
              <a:t>Fleming, S. M. (2024). Metacognition and confidence: A review and synthesis. </a:t>
            </a:r>
            <a:r>
              <a:rPr lang="en-US" i="1" dirty="0"/>
              <a:t>Annual Review of Psychology</a:t>
            </a:r>
            <a:r>
              <a:rPr lang="en-US" dirty="0"/>
              <a:t>, </a:t>
            </a:r>
            <a:r>
              <a:rPr lang="en-US" i="1" dirty="0"/>
              <a:t>75</a:t>
            </a:r>
            <a:r>
              <a:rPr lang="en-US" dirty="0"/>
              <a:t>(1), 241-268.</a:t>
            </a:r>
          </a:p>
          <a:p>
            <a:r>
              <a:rPr lang="en-US" dirty="0"/>
              <a:t>Fleming, S. M., &amp; Daw, N. D. (2017). Self-evaluation of decision-making: A general Bayesian framework for metacognitive computation. </a:t>
            </a:r>
            <a:r>
              <a:rPr lang="en-US" i="1" dirty="0"/>
              <a:t>Psychological review</a:t>
            </a:r>
            <a:r>
              <a:rPr lang="en-US" dirty="0"/>
              <a:t>, </a:t>
            </a:r>
            <a:r>
              <a:rPr lang="en-US" i="1" dirty="0"/>
              <a:t>124</a:t>
            </a:r>
            <a:r>
              <a:rPr lang="en-US" dirty="0"/>
              <a:t>(1), 91.</a:t>
            </a:r>
          </a:p>
          <a:p>
            <a:r>
              <a:rPr lang="en-US" dirty="0"/>
              <a:t>Flavell, J. H. (1979). Metacognition and cognitive monitoring: A new area of cognitive–developmental inquiry. </a:t>
            </a:r>
            <a:r>
              <a:rPr lang="en-US" i="1" dirty="0"/>
              <a:t>American psychologist</a:t>
            </a:r>
            <a:r>
              <a:rPr lang="en-US" dirty="0"/>
              <a:t>, </a:t>
            </a:r>
            <a:r>
              <a:rPr lang="en-US" i="1" dirty="0"/>
              <a:t>34</a:t>
            </a:r>
            <a:r>
              <a:rPr lang="en-US" dirty="0"/>
              <a:t>(10), 906.</a:t>
            </a:r>
          </a:p>
          <a:p>
            <a:r>
              <a:rPr lang="en-US" dirty="0"/>
              <a:t>Friston, K., Rigoli, F., Ognibene, D., Mathys, C., Fitzgerald, T., &amp; Pezzulo, G. (2015). Active inference and epistemic value. </a:t>
            </a:r>
            <a:r>
              <a:rPr lang="en-US" i="1" dirty="0"/>
              <a:t>Cognitive neuroscience</a:t>
            </a:r>
            <a:r>
              <a:rPr lang="en-US" dirty="0"/>
              <a:t>, </a:t>
            </a:r>
            <a:r>
              <a:rPr lang="en-US" i="1" dirty="0"/>
              <a:t>6</a:t>
            </a:r>
            <a:r>
              <a:rPr lang="en-US" dirty="0"/>
              <a:t>(4), 187-214.</a:t>
            </a:r>
          </a:p>
          <a:p>
            <a:r>
              <a:rPr lang="en-US" dirty="0" err="1"/>
              <a:t>Gigerenzer</a:t>
            </a:r>
            <a:r>
              <a:rPr lang="en-US" dirty="0"/>
              <a:t>, G., &amp; Brighton, H. (2009). Homo </a:t>
            </a:r>
            <a:r>
              <a:rPr lang="en-US" dirty="0" err="1"/>
              <a:t>heuristicus</a:t>
            </a:r>
            <a:r>
              <a:rPr lang="en-US" dirty="0"/>
              <a:t>: Why biased minds make better inferences. </a:t>
            </a:r>
            <a:r>
              <a:rPr lang="en-US" i="1" dirty="0"/>
              <a:t>Topics in cognitive science</a:t>
            </a:r>
            <a:r>
              <a:rPr lang="en-US" dirty="0"/>
              <a:t>, </a:t>
            </a:r>
            <a:r>
              <a:rPr lang="en-US" i="1" dirty="0"/>
              <a:t>1</a:t>
            </a:r>
            <a:r>
              <a:rPr lang="en-US" dirty="0"/>
              <a:t>(1), 107-143.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35201-7710-0F0D-B717-CDFCA00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5493D-66A9-2D4B-6AF9-99FD9CFD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10016"/>
            <a:ext cx="8229600" cy="1325563"/>
          </a:xfrm>
        </p:spPr>
        <p:txBody>
          <a:bodyPr/>
          <a:lstStyle/>
          <a:p>
            <a:r>
              <a:rPr lang="fr-FR" dirty="0"/>
              <a:t>Références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330E-2D67-C785-9334-C460A08E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93533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7A497-3D29-31E8-403B-970E58E1A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E3470-71D2-6F78-9019-4EAE09B6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898417"/>
            <a:ext cx="10750118" cy="5457933"/>
          </a:xfrm>
        </p:spPr>
        <p:txBody>
          <a:bodyPr anchor="ctr">
            <a:normAutofit fontScale="32500" lnSpcReduction="20000"/>
          </a:bodyPr>
          <a:lstStyle/>
          <a:p>
            <a:r>
              <a:rPr lang="en-US" dirty="0" err="1"/>
              <a:t>Gigerenzer</a:t>
            </a:r>
            <a:r>
              <a:rPr lang="en-US" dirty="0"/>
              <a:t>, G., &amp; Goldstein, D. G. (1999). Betting on one good reason: The take the best heuristic. In G. </a:t>
            </a:r>
            <a:r>
              <a:rPr lang="en-US" dirty="0" err="1"/>
              <a:t>Gigerenzer</a:t>
            </a:r>
            <a:r>
              <a:rPr lang="en-US" dirty="0"/>
              <a:t>, P. M. Todd, &amp; the ABC Research Group, Simple heuristics that make us smart (pp. 75–95). New York: Oxford University Press</a:t>
            </a:r>
          </a:p>
          <a:p>
            <a:r>
              <a:rPr lang="en-US" dirty="0"/>
              <a:t>Goodale, M. A., &amp; Milner, A. D. (1992). Separate visual pathways for perception and action. </a:t>
            </a:r>
            <a:r>
              <a:rPr lang="en-US" i="1" dirty="0"/>
              <a:t>Trends in neurosciences</a:t>
            </a:r>
            <a:r>
              <a:rPr lang="en-US" dirty="0"/>
              <a:t>, </a:t>
            </a:r>
            <a:r>
              <a:rPr lang="en-US" i="1" dirty="0"/>
              <a:t>15</a:t>
            </a:r>
            <a:r>
              <a:rPr lang="en-US" dirty="0"/>
              <a:t>(1), 20-25.</a:t>
            </a:r>
          </a:p>
          <a:p>
            <a:r>
              <a:rPr lang="en-US" dirty="0"/>
              <a:t>Herzog, M. H., &amp; Clarke, A. M. (2014). Why vision is not both hierarchical and feedforward. </a:t>
            </a:r>
            <a:r>
              <a:rPr lang="en-US" i="1" dirty="0"/>
              <a:t>Frontiers in computational neuroscience</a:t>
            </a:r>
            <a:r>
              <a:rPr lang="en-US" dirty="0"/>
              <a:t>, </a:t>
            </a:r>
            <a:r>
              <a:rPr lang="en-US" i="1" dirty="0"/>
              <a:t>8</a:t>
            </a:r>
            <a:r>
              <a:rPr lang="en-US" dirty="0"/>
              <a:t>, 135.</a:t>
            </a:r>
          </a:p>
          <a:p>
            <a:r>
              <a:rPr lang="en-US" dirty="0"/>
              <a:t>Hoven, M., Lebreton, M., Engelmann, J. B., Denys, D., </a:t>
            </a:r>
            <a:r>
              <a:rPr lang="en-US" dirty="0" err="1"/>
              <a:t>Luigjes</a:t>
            </a:r>
            <a:r>
              <a:rPr lang="en-US" dirty="0"/>
              <a:t>, J., &amp; van Holst, R. J. (2019). Abnormalities of confidence in psychiatry: an overview and future perspectives. </a:t>
            </a:r>
            <a:r>
              <a:rPr lang="en-US" i="1" dirty="0"/>
              <a:t>Translational psychiatry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(1), 268.</a:t>
            </a:r>
          </a:p>
          <a:p>
            <a:r>
              <a:rPr lang="en-US" dirty="0"/>
              <a:t>Jansen, R. A., Rafferty, A. N., &amp; Griffiths, T. L. (2021). A rational model of the Dunning–Kruger effect supports insensitivity to evidence in low performers. </a:t>
            </a:r>
            <a:r>
              <a:rPr lang="en-US" i="1" dirty="0"/>
              <a:t>Nature Human </a:t>
            </a:r>
            <a:r>
              <a:rPr lang="en-US" i="1" dirty="0" err="1"/>
              <a:t>Behaviour</a:t>
            </a:r>
            <a:r>
              <a:rPr lang="en-US" dirty="0"/>
              <a:t>, </a:t>
            </a:r>
            <a:r>
              <a:rPr lang="en-US" i="1" dirty="0"/>
              <a:t>5</a:t>
            </a:r>
            <a:r>
              <a:rPr lang="en-US" dirty="0"/>
              <a:t>(6), 756-763.</a:t>
            </a:r>
          </a:p>
          <a:p>
            <a:r>
              <a:rPr lang="en-US" dirty="0"/>
              <a:t>Kahneman, D., Sibony, O., &amp; Sunstein, C. R. (2021). </a:t>
            </a:r>
            <a:r>
              <a:rPr lang="en-US" i="1" dirty="0"/>
              <a:t>Noise: A flaw in human judgment</a:t>
            </a:r>
            <a:r>
              <a:rPr lang="en-US" dirty="0"/>
              <a:t>. Little, Brown Spark.</a:t>
            </a:r>
          </a:p>
          <a:p>
            <a:r>
              <a:rPr lang="en-US" dirty="0" err="1"/>
              <a:t>Kapantai</a:t>
            </a:r>
            <a:r>
              <a:rPr lang="en-US" dirty="0"/>
              <a:t>, E., Christopoulou, A., </a:t>
            </a:r>
            <a:r>
              <a:rPr lang="en-US" dirty="0" err="1"/>
              <a:t>Berberidis</a:t>
            </a:r>
            <a:r>
              <a:rPr lang="en-US" dirty="0"/>
              <a:t>, C., &amp; </a:t>
            </a:r>
            <a:r>
              <a:rPr lang="en-US" dirty="0" err="1"/>
              <a:t>Peristeras</a:t>
            </a:r>
            <a:r>
              <a:rPr lang="en-US" dirty="0"/>
              <a:t>, V. (2021). A systematic literature review on disinformation: Toward a unified taxonomical framework. </a:t>
            </a:r>
            <a:r>
              <a:rPr lang="en-US" i="1" dirty="0"/>
              <a:t>New media &amp; society</a:t>
            </a:r>
            <a:r>
              <a:rPr lang="en-US" dirty="0"/>
              <a:t>, </a:t>
            </a:r>
            <a:r>
              <a:rPr lang="en-US" i="1" dirty="0"/>
              <a:t>23</a:t>
            </a:r>
            <a:r>
              <a:rPr lang="en-US" dirty="0"/>
              <a:t>(5), 1301-1326.</a:t>
            </a:r>
          </a:p>
          <a:p>
            <a:r>
              <a:rPr lang="en-US" dirty="0"/>
              <a:t>Karger, E., Atanasov, P. D., &amp; Tetlock, P. (2022). Improving judgments of existential risk: Better forecasts, questions, explanations, policies. </a:t>
            </a:r>
            <a:r>
              <a:rPr lang="en-US" i="1" dirty="0"/>
              <a:t>Questions, Explanations, Policies (January 17, 2022)</a:t>
            </a:r>
            <a:r>
              <a:rPr lang="en-US" dirty="0"/>
              <a:t>.</a:t>
            </a:r>
          </a:p>
          <a:p>
            <a:r>
              <a:rPr lang="en-US" dirty="0"/>
              <a:t>Kelly, C. A., &amp; Sharot, T. (2021). Individual differences in information-seeking. </a:t>
            </a:r>
            <a:r>
              <a:rPr lang="en-US" i="1" dirty="0"/>
              <a:t>Nature communications</a:t>
            </a:r>
            <a:r>
              <a:rPr lang="en-US" dirty="0"/>
              <a:t>, </a:t>
            </a:r>
            <a:r>
              <a:rPr lang="en-US" i="1" dirty="0"/>
              <a:t>12</a:t>
            </a:r>
            <a:r>
              <a:rPr lang="en-US" dirty="0"/>
              <a:t>(1), 7062.</a:t>
            </a:r>
          </a:p>
          <a:p>
            <a:r>
              <a:rPr lang="en-US" dirty="0" err="1"/>
              <a:t>Kreyenmeier</a:t>
            </a:r>
            <a:r>
              <a:rPr lang="en-US" dirty="0"/>
              <a:t>, P., </a:t>
            </a:r>
            <a:r>
              <a:rPr lang="en-US" dirty="0" err="1"/>
              <a:t>Kämmer</a:t>
            </a:r>
            <a:r>
              <a:rPr lang="en-US" dirty="0"/>
              <a:t>, L., </a:t>
            </a:r>
            <a:r>
              <a:rPr lang="en-US" dirty="0" err="1"/>
              <a:t>Fooken</a:t>
            </a:r>
            <a:r>
              <a:rPr lang="en-US" dirty="0"/>
              <a:t>, J., &amp; Spering, M. (2022). Humans can track but fail to predict accelerating objects. </a:t>
            </a:r>
            <a:r>
              <a:rPr lang="en-US" i="1" dirty="0" err="1"/>
              <a:t>Eneuro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(5).</a:t>
            </a:r>
          </a:p>
          <a:p>
            <a:r>
              <a:rPr lang="en-US" dirty="0"/>
              <a:t>Kruger, J., &amp; Dunning, D. (1999). Unskilled and unaware of it: how difficulties in recognizing one's own incompetence lead to inflated self-assessments. </a:t>
            </a:r>
            <a:r>
              <a:rPr lang="en-US" i="1" dirty="0"/>
              <a:t>Journal of personality and social psychology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(6), 1121.</a:t>
            </a:r>
          </a:p>
          <a:p>
            <a:r>
              <a:rPr lang="en-US" dirty="0"/>
              <a:t>De </a:t>
            </a:r>
            <a:r>
              <a:rPr lang="en-US" dirty="0" err="1"/>
              <a:t>Ladurantaye</a:t>
            </a:r>
            <a:r>
              <a:rPr lang="en-US" dirty="0"/>
              <a:t>, V., </a:t>
            </a:r>
            <a:r>
              <a:rPr lang="en-US" dirty="0" err="1"/>
              <a:t>Rouat</a:t>
            </a:r>
            <a:r>
              <a:rPr lang="en-US" dirty="0"/>
              <a:t>, J., &amp; Vanden-Abeele, J. (2012). Models of Information Processing. </a:t>
            </a:r>
            <a:r>
              <a:rPr lang="en-US" i="1" dirty="0"/>
              <a:t>Visual Cortex: Current Status and Perspectives</a:t>
            </a:r>
            <a:r>
              <a:rPr lang="en-US" dirty="0"/>
              <a:t>, 227.</a:t>
            </a:r>
          </a:p>
          <a:p>
            <a:r>
              <a:rPr lang="en-US" dirty="0" err="1"/>
              <a:t>Martignon</a:t>
            </a:r>
            <a:r>
              <a:rPr lang="en-US" dirty="0"/>
              <a:t>, L., </a:t>
            </a:r>
            <a:r>
              <a:rPr lang="en-US" dirty="0" err="1"/>
              <a:t>Katsikopoulos</a:t>
            </a:r>
            <a:r>
              <a:rPr lang="en-US" dirty="0"/>
              <a:t>, K. V., &amp; Woike, J. (2008). Categorization with limited resources: A family of simple heuristics. Journal of Mathematical Psychology, 52, 352–361.</a:t>
            </a:r>
          </a:p>
          <a:p>
            <a:r>
              <a:rPr lang="en-US" dirty="0" err="1"/>
              <a:t>Meyniel</a:t>
            </a:r>
            <a:r>
              <a:rPr lang="en-US" dirty="0"/>
              <a:t>, F., Sigman, M., &amp; </a:t>
            </a:r>
            <a:r>
              <a:rPr lang="en-US" dirty="0" err="1"/>
              <a:t>Mainen</a:t>
            </a:r>
            <a:r>
              <a:rPr lang="en-US" dirty="0"/>
              <a:t>, Z. F. (2015). Confidence as Bayesian probability: From neural origins to behavior. </a:t>
            </a:r>
            <a:r>
              <a:rPr lang="en-US" i="1" dirty="0"/>
              <a:t>Neuron</a:t>
            </a:r>
            <a:r>
              <a:rPr lang="en-US" dirty="0"/>
              <a:t>, </a:t>
            </a:r>
            <a:r>
              <a:rPr lang="en-US" i="1" dirty="0"/>
              <a:t>88</a:t>
            </a:r>
            <a:r>
              <a:rPr lang="en-US" dirty="0"/>
              <a:t>(1), 78-92.</a:t>
            </a:r>
          </a:p>
          <a:p>
            <a:r>
              <a:rPr lang="en-US" dirty="0"/>
              <a:t>Milner, A. D., &amp; Goodale, M. A. (2008). Two visual systems re-viewed. </a:t>
            </a:r>
            <a:r>
              <a:rPr lang="en-US" i="1" dirty="0" err="1"/>
              <a:t>Neuropsychologia</a:t>
            </a:r>
            <a:r>
              <a:rPr lang="en-US" dirty="0"/>
              <a:t>, </a:t>
            </a:r>
            <a:r>
              <a:rPr lang="en-US" i="1" dirty="0"/>
              <a:t>46</a:t>
            </a:r>
            <a:r>
              <a:rPr lang="en-US" dirty="0"/>
              <a:t>(3), 774-785.</a:t>
            </a:r>
          </a:p>
          <a:p>
            <a:r>
              <a:rPr lang="en-US" dirty="0"/>
              <a:t>Moore, D. A. &amp; Healy, P. J. The trouble with overconfidence. </a:t>
            </a:r>
            <a:r>
              <a:rPr lang="en-US" i="1" dirty="0"/>
              <a:t>Psychol. Rev.</a:t>
            </a:r>
            <a:r>
              <a:rPr lang="en-US" dirty="0"/>
              <a:t> </a:t>
            </a:r>
            <a:r>
              <a:rPr lang="en-US" b="1" dirty="0"/>
              <a:t>115</a:t>
            </a:r>
            <a:r>
              <a:rPr lang="en-US" dirty="0"/>
              <a:t>, 502–517 (2008).</a:t>
            </a:r>
          </a:p>
          <a:p>
            <a:r>
              <a:rPr lang="en-US" dirty="0"/>
              <a:t>Moore, D. A. &amp; Schatz, D. The three faces of overconfidence. </a:t>
            </a:r>
            <a:r>
              <a:rPr lang="en-US" i="1" dirty="0"/>
              <a:t>Soc. Pers. Psychol. Compass</a:t>
            </a:r>
            <a:r>
              <a:rPr lang="en-US" dirty="0"/>
              <a:t> </a:t>
            </a:r>
            <a:r>
              <a:rPr lang="en-US" b="1" dirty="0"/>
              <a:t>11</a:t>
            </a:r>
            <a:r>
              <a:rPr lang="en-US" dirty="0"/>
              <a:t>, 1–12 (2017).</a:t>
            </a:r>
          </a:p>
          <a:p>
            <a:r>
              <a:rPr lang="en-US" dirty="0"/>
              <a:t>Morgan, J., Reidy, J., &amp; Probst, T. (2019). Age group differences in household accident risk perceptions and intentions to reduce hazards. </a:t>
            </a:r>
            <a:r>
              <a:rPr lang="en-US" i="1" dirty="0"/>
              <a:t>International journal of environmental research and public health</a:t>
            </a:r>
            <a:r>
              <a:rPr lang="en-US" dirty="0"/>
              <a:t>, </a:t>
            </a:r>
            <a:r>
              <a:rPr lang="en-US" i="1" dirty="0"/>
              <a:t>16</a:t>
            </a:r>
            <a:r>
              <a:rPr lang="en-US" dirty="0"/>
              <a:t>(12), 2237.</a:t>
            </a:r>
          </a:p>
          <a:p>
            <a:r>
              <a:rPr lang="en-US" dirty="0"/>
              <a:t>Mulder, M. J., </a:t>
            </a:r>
            <a:r>
              <a:rPr lang="en-US" dirty="0" err="1"/>
              <a:t>Wagenmakers</a:t>
            </a:r>
            <a:r>
              <a:rPr lang="en-US" dirty="0"/>
              <a:t>, E. J., Ratcliff, R., Boekel, W., &amp; </a:t>
            </a:r>
            <a:r>
              <a:rPr lang="en-US" dirty="0" err="1"/>
              <a:t>Forstmann</a:t>
            </a:r>
            <a:r>
              <a:rPr lang="en-US" dirty="0"/>
              <a:t>, B. U. (2012). Bias in the brain: a diffusion model analysis of prior probability and potential payoff. </a:t>
            </a:r>
            <a:r>
              <a:rPr lang="en-US" i="1" dirty="0"/>
              <a:t>Journal of Neuroscience</a:t>
            </a:r>
            <a:r>
              <a:rPr lang="en-US" dirty="0"/>
              <a:t>, </a:t>
            </a:r>
            <a:r>
              <a:rPr lang="en-US" i="1" dirty="0"/>
              <a:t>32</a:t>
            </a:r>
            <a:r>
              <a:rPr lang="en-US" dirty="0"/>
              <a:t>(7), 2335-2343.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2816C-8C07-AD9A-C1EA-61D820D1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45D8F-45D6-AD52-4363-F4A41AAE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10016"/>
            <a:ext cx="8229600" cy="1325563"/>
          </a:xfrm>
        </p:spPr>
        <p:txBody>
          <a:bodyPr/>
          <a:lstStyle/>
          <a:p>
            <a:r>
              <a:rPr lang="fr-FR" dirty="0"/>
              <a:t>Références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EF851-8E34-8D0C-E02C-F5ACE1EE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206354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DEE00-6351-FA0E-AD74-BBB957099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1A72-5B6A-50DA-8755-F7BC243F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898417"/>
            <a:ext cx="10750118" cy="5457933"/>
          </a:xfrm>
        </p:spPr>
        <p:txBody>
          <a:bodyPr anchor="ctr">
            <a:normAutofit/>
          </a:bodyPr>
          <a:lstStyle/>
          <a:p>
            <a:r>
              <a:rPr lang="en-US" sz="900" dirty="0"/>
              <a:t>Park, S. A., </a:t>
            </a:r>
            <a:r>
              <a:rPr lang="en-US" sz="900" dirty="0" err="1"/>
              <a:t>Goïame</a:t>
            </a:r>
            <a:r>
              <a:rPr lang="en-US" sz="900" dirty="0"/>
              <a:t>, S., O'Connor, D. A., &amp; Dreher, J. C. (2017). Integration of individual and social information for decision-making in groups of different sizes. </a:t>
            </a:r>
            <a:r>
              <a:rPr lang="en-US" sz="900" i="1" dirty="0" err="1"/>
              <a:t>PLoS</a:t>
            </a:r>
            <a:r>
              <a:rPr lang="en-US" sz="900" i="1" dirty="0"/>
              <a:t> biology</a:t>
            </a:r>
            <a:r>
              <a:rPr lang="en-US" sz="900" dirty="0"/>
              <a:t>, </a:t>
            </a:r>
            <a:r>
              <a:rPr lang="en-US" sz="900" i="1" dirty="0"/>
              <a:t>15</a:t>
            </a:r>
            <a:r>
              <a:rPr lang="en-US" sz="900" dirty="0"/>
              <a:t>(6), e2001958.</a:t>
            </a:r>
          </a:p>
          <a:p>
            <a:r>
              <a:rPr lang="en-US" sz="900" dirty="0"/>
              <a:t>Pennycook, G., &amp; Rand, D. G. (2021). The psychology of fake news. </a:t>
            </a:r>
            <a:r>
              <a:rPr lang="en-US" sz="900" i="1" dirty="0"/>
              <a:t>Trends in cognitive sciences</a:t>
            </a:r>
            <a:r>
              <a:rPr lang="en-US" sz="900" dirty="0"/>
              <a:t>, </a:t>
            </a:r>
            <a:r>
              <a:rPr lang="en-US" sz="900" i="1" dirty="0"/>
              <a:t>25</a:t>
            </a:r>
            <a:r>
              <a:rPr lang="en-US" sz="900" dirty="0"/>
              <a:t>(5), 388-402.</a:t>
            </a:r>
          </a:p>
          <a:p>
            <a:r>
              <a:rPr lang="en-US" sz="900" dirty="0" err="1"/>
              <a:t>Persoskie</a:t>
            </a:r>
            <a:r>
              <a:rPr lang="en-US" sz="900" dirty="0"/>
              <a:t>, A., Ferrer, R. A., &amp; Klein, W. M. P. (2014). Association of cancer worry and perceived risk with doctor avoidance: an analysis of information avoidance in a nationally representative US sample. Journal of Behavioral Medicine, 37(5), 977–987</a:t>
            </a:r>
          </a:p>
          <a:p>
            <a:r>
              <a:rPr lang="en-US" sz="900" dirty="0"/>
              <a:t>Philpot, L. M., Khokhar, B. A., </a:t>
            </a:r>
            <a:r>
              <a:rPr lang="en-US" sz="900" dirty="0" err="1"/>
              <a:t>Roellinger</a:t>
            </a:r>
            <a:r>
              <a:rPr lang="en-US" sz="900" dirty="0"/>
              <a:t>, D. L., Ramar, P., &amp; Ebbert, J. O. (2018). Time of day is associated with opioid prescribing for low back pain in primary care. </a:t>
            </a:r>
            <a:r>
              <a:rPr lang="en-US" sz="900" i="1" dirty="0"/>
              <a:t>Journal of General Internal Medicine</a:t>
            </a:r>
            <a:r>
              <a:rPr lang="en-US" sz="900" dirty="0"/>
              <a:t>, </a:t>
            </a:r>
            <a:r>
              <a:rPr lang="en-US" sz="900" i="1" dirty="0"/>
              <a:t>33</a:t>
            </a:r>
            <a:r>
              <a:rPr lang="en-US" sz="900" dirty="0"/>
              <a:t>, 1828-1830.</a:t>
            </a:r>
          </a:p>
          <a:p>
            <a:r>
              <a:rPr lang="en-US" sz="900" dirty="0"/>
              <a:t>Pouget, A., </a:t>
            </a:r>
            <a:r>
              <a:rPr lang="en-US" sz="900" dirty="0" err="1"/>
              <a:t>Drugowitsch</a:t>
            </a:r>
            <a:r>
              <a:rPr lang="en-US" sz="900" dirty="0"/>
              <a:t>, J., &amp; Kepecs, A. (2016). Confidence and certainty: distinct probabilistic quantities for different goals. </a:t>
            </a:r>
            <a:r>
              <a:rPr lang="en-US" sz="900" i="1" dirty="0"/>
              <a:t>Nature neuroscience</a:t>
            </a:r>
            <a:r>
              <a:rPr lang="en-US" sz="900" dirty="0"/>
              <a:t>, </a:t>
            </a:r>
            <a:r>
              <a:rPr lang="en-US" sz="900" i="1" dirty="0"/>
              <a:t>19</a:t>
            </a:r>
            <a:r>
              <a:rPr lang="en-US" sz="900" dirty="0"/>
              <a:t>(3), 366-374.</a:t>
            </a:r>
          </a:p>
          <a:p>
            <a:r>
              <a:rPr lang="en-US" sz="900" dirty="0"/>
              <a:t>Ratcliff, R., Smith, P. L., Brown, S. D., &amp; McKoon, G. (2016). Diffusion decision model: Current issues and history. </a:t>
            </a:r>
            <a:r>
              <a:rPr lang="en-US" sz="900" i="1" dirty="0"/>
              <a:t>Trends in cognitive sciences</a:t>
            </a:r>
            <a:r>
              <a:rPr lang="en-US" sz="900" dirty="0"/>
              <a:t>, </a:t>
            </a:r>
            <a:r>
              <a:rPr lang="en-US" sz="900" i="1" dirty="0"/>
              <a:t>20</a:t>
            </a:r>
            <a:r>
              <a:rPr lang="en-US" sz="900" dirty="0"/>
              <a:t>(4), 260-281.</a:t>
            </a:r>
          </a:p>
          <a:p>
            <a:r>
              <a:rPr lang="en-US" sz="900" dirty="0" err="1"/>
              <a:t>Rollwage</a:t>
            </a:r>
            <a:r>
              <a:rPr lang="en-US" sz="900" dirty="0"/>
              <a:t>, M., Dolan, R. J., &amp; Fleming, S. M. (2018). Metacognitive failure as a feature of those holding radical beliefs. </a:t>
            </a:r>
            <a:r>
              <a:rPr lang="en-US" sz="900" i="1" dirty="0"/>
              <a:t>Current Biology</a:t>
            </a:r>
            <a:r>
              <a:rPr lang="en-US" sz="900" dirty="0"/>
              <a:t>, </a:t>
            </a:r>
            <a:r>
              <a:rPr lang="en-US" sz="900" i="1" dirty="0"/>
              <a:t>28</a:t>
            </a:r>
            <a:r>
              <a:rPr lang="en-US" sz="900" dirty="0"/>
              <a:t>(24), 4014-4021.</a:t>
            </a:r>
          </a:p>
          <a:p>
            <a:r>
              <a:rPr lang="en-US" sz="900" dirty="0"/>
              <a:t>Savage, L. J. (1954). </a:t>
            </a:r>
            <a:r>
              <a:rPr lang="en-US" sz="900" i="1" dirty="0"/>
              <a:t>The foundations of statistics</a:t>
            </a:r>
            <a:r>
              <a:rPr lang="en-US" sz="900" dirty="0"/>
              <a:t>. New York: Wiley.</a:t>
            </a:r>
          </a:p>
          <a:p>
            <a:r>
              <a:rPr lang="en-US" sz="900" dirty="0"/>
              <a:t>Scholz, C., Baek, E. C., O’Donnell, M. B., Kim, H. S., Cappella, J. N., &amp; Falk, E. B. (2017). A neural model of valuation and information virality. </a:t>
            </a:r>
            <a:r>
              <a:rPr lang="en-US" sz="900" i="1" dirty="0"/>
              <a:t>Proceedings of the National Academy of Sciences</a:t>
            </a:r>
            <a:r>
              <a:rPr lang="en-US" sz="900" dirty="0"/>
              <a:t>, </a:t>
            </a:r>
            <a:r>
              <a:rPr lang="en-US" sz="900" i="1" dirty="0"/>
              <a:t>114</a:t>
            </a:r>
            <a:r>
              <a:rPr lang="en-US" sz="900" dirty="0"/>
              <a:t>(11), 2881-2886.</a:t>
            </a:r>
          </a:p>
          <a:p>
            <a:r>
              <a:rPr lang="en-US" sz="900" dirty="0"/>
              <a:t>Schotter, A., &amp; Trevino, I. (2014). Belief elicitation in the laboratory. </a:t>
            </a:r>
            <a:r>
              <a:rPr lang="en-US" sz="900" i="1" dirty="0"/>
              <a:t>Annu. Rev. Econ.</a:t>
            </a:r>
            <a:r>
              <a:rPr lang="en-US" sz="900" dirty="0"/>
              <a:t>, </a:t>
            </a:r>
            <a:r>
              <a:rPr lang="en-US" sz="900" i="1" dirty="0"/>
              <a:t>6</a:t>
            </a:r>
            <a:r>
              <a:rPr lang="en-US" sz="900" dirty="0"/>
              <a:t>(1), 103-128.</a:t>
            </a:r>
          </a:p>
          <a:p>
            <a:r>
              <a:rPr lang="en-US" sz="900" dirty="0"/>
              <a:t>Schurz, M., </a:t>
            </a:r>
            <a:r>
              <a:rPr lang="en-US" sz="900" dirty="0" err="1"/>
              <a:t>Radua</a:t>
            </a:r>
            <a:r>
              <a:rPr lang="en-US" sz="900" dirty="0"/>
              <a:t>, J., Tholen, M. G., </a:t>
            </a:r>
            <a:r>
              <a:rPr lang="en-US" sz="900" dirty="0" err="1"/>
              <a:t>Maliske</a:t>
            </a:r>
            <a:r>
              <a:rPr lang="en-US" sz="900" dirty="0"/>
              <a:t>, L., Margulies, D. S., Mars, R. B., ... &amp; Kanske, P. (2021). Toward a hierarchical model of social cognition: A neuroimaging meta-analysis and integrative review of empathy and theory of mind. </a:t>
            </a:r>
            <a:r>
              <a:rPr lang="en-US" sz="900" i="1" dirty="0"/>
              <a:t>Psychological bulletin</a:t>
            </a:r>
            <a:r>
              <a:rPr lang="en-US" sz="900" dirty="0"/>
              <a:t>, </a:t>
            </a:r>
            <a:r>
              <a:rPr lang="en-US" sz="900" i="1" dirty="0"/>
              <a:t>147</a:t>
            </a:r>
            <a:r>
              <a:rPr lang="en-US" sz="900" dirty="0"/>
              <a:t>(3), 293.</a:t>
            </a:r>
          </a:p>
          <a:p>
            <a:r>
              <a:rPr lang="en-US" sz="900" dirty="0"/>
              <a:t>Shalvi, S., </a:t>
            </a:r>
            <a:r>
              <a:rPr lang="en-US" sz="900" dirty="0" err="1"/>
              <a:t>Soraperra</a:t>
            </a:r>
            <a:r>
              <a:rPr lang="en-US" sz="900" dirty="0"/>
              <a:t>, I., van der Weele, J. J., &amp; </a:t>
            </a:r>
            <a:r>
              <a:rPr lang="en-US" sz="900" dirty="0" err="1"/>
              <a:t>Villeval</a:t>
            </a:r>
            <a:r>
              <a:rPr lang="en-US" sz="900" dirty="0"/>
              <a:t>, M. C. (2019). Shooting the messenger? supply and demand in markets for willful ignorance.</a:t>
            </a:r>
          </a:p>
          <a:p>
            <a:r>
              <a:rPr lang="en-US" sz="900" dirty="0"/>
              <a:t>Sharot, T., &amp; Sunstein, C. R. (2020). How people decide what they want to know. </a:t>
            </a:r>
            <a:r>
              <a:rPr lang="en-US" sz="900" i="1" dirty="0"/>
              <a:t>Nature Human </a:t>
            </a:r>
            <a:r>
              <a:rPr lang="en-US" sz="900" i="1" dirty="0" err="1"/>
              <a:t>Behaviour</a:t>
            </a:r>
            <a:r>
              <a:rPr lang="en-US" sz="900" dirty="0"/>
              <a:t>, </a:t>
            </a:r>
            <a:r>
              <a:rPr lang="en-US" sz="900" i="1" dirty="0"/>
              <a:t>4</a:t>
            </a:r>
            <a:r>
              <a:rPr lang="en-US" sz="900" dirty="0"/>
              <a:t>(1), 14-19.</a:t>
            </a:r>
          </a:p>
          <a:p>
            <a:r>
              <a:rPr lang="en-US" sz="900" dirty="0"/>
              <a:t>Shepperd, J. A., Waters, E. A., Weinstein, N. D., &amp; Klein, W. M. (2015). A primer on unrealistic optimism. </a:t>
            </a:r>
            <a:r>
              <a:rPr lang="en-US" sz="900" i="1" dirty="0"/>
              <a:t>Current directions in psychological science</a:t>
            </a:r>
            <a:r>
              <a:rPr lang="en-US" sz="900" dirty="0"/>
              <a:t>, </a:t>
            </a:r>
            <a:r>
              <a:rPr lang="en-US" sz="900" i="1" dirty="0"/>
              <a:t>24</a:t>
            </a:r>
            <a:r>
              <a:rPr lang="en-US" sz="900" dirty="0"/>
              <a:t>(3), 232-237.</a:t>
            </a:r>
          </a:p>
          <a:p>
            <a:r>
              <a:rPr lang="en-US" sz="900" dirty="0"/>
              <a:t>Tandoc Jr, E. C., Lim, Z. W., &amp; Ling, R. (2018). Defining “fake news” A typology of scholarly definitions. </a:t>
            </a:r>
            <a:r>
              <a:rPr lang="en-US" sz="900" i="1" dirty="0"/>
              <a:t>Digital journalism</a:t>
            </a:r>
            <a:r>
              <a:rPr lang="en-US" sz="900" dirty="0"/>
              <a:t>, </a:t>
            </a:r>
            <a:r>
              <a:rPr lang="en-US" sz="900" i="1" dirty="0"/>
              <a:t>6</a:t>
            </a:r>
            <a:r>
              <a:rPr lang="en-US" sz="900" dirty="0"/>
              <a:t>(2), 137-153.</a:t>
            </a:r>
          </a:p>
          <a:p>
            <a:r>
              <a:rPr lang="en-US" sz="900" dirty="0"/>
              <a:t>Tavassoli, A., &amp; </a:t>
            </a:r>
            <a:r>
              <a:rPr lang="en-US" sz="900" dirty="0" err="1"/>
              <a:t>Ringach</a:t>
            </a:r>
            <a:r>
              <a:rPr lang="en-US" sz="900" dirty="0"/>
              <a:t>, D. L. (2010). When your eyes see more than you do. </a:t>
            </a:r>
            <a:r>
              <a:rPr lang="en-US" sz="900" i="1" dirty="0"/>
              <a:t>Current Biology</a:t>
            </a:r>
            <a:r>
              <a:rPr lang="en-US" sz="900" dirty="0"/>
              <a:t>, </a:t>
            </a:r>
            <a:r>
              <a:rPr lang="en-US" sz="900" i="1" dirty="0"/>
              <a:t>20</a:t>
            </a:r>
            <a:r>
              <a:rPr lang="en-US" sz="900" dirty="0"/>
              <a:t>(3), R93-R94.</a:t>
            </a:r>
          </a:p>
          <a:p>
            <a:r>
              <a:rPr lang="en-US" sz="900" dirty="0"/>
              <a:t>White, B. (2015). World development report 2015: mind, society, and behavior, by the World Bank Group.</a:t>
            </a:r>
          </a:p>
          <a:p>
            <a:r>
              <a:rPr lang="en-US" sz="900" dirty="0"/>
              <a:t>Zhao, H., &amp; Warren, W. H. (2015). On-line and model-based approaches to the visual control of action. </a:t>
            </a:r>
            <a:r>
              <a:rPr lang="en-US" sz="900" i="1" dirty="0"/>
              <a:t>Vision research</a:t>
            </a:r>
            <a:r>
              <a:rPr lang="en-US" sz="900" dirty="0"/>
              <a:t>, </a:t>
            </a:r>
            <a:r>
              <a:rPr lang="en-US" sz="900" i="1" dirty="0"/>
              <a:t>110</a:t>
            </a:r>
            <a:r>
              <a:rPr lang="en-US" sz="900" dirty="0"/>
              <a:t>, 190-202.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1EF11-0E47-F50A-AD01-2B4A4B95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96302-6D45-7BD3-9B45-5596634A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10016"/>
            <a:ext cx="8229600" cy="1325563"/>
          </a:xfrm>
        </p:spPr>
        <p:txBody>
          <a:bodyPr/>
          <a:lstStyle/>
          <a:p>
            <a:r>
              <a:rPr lang="fr-FR" dirty="0"/>
              <a:t>Références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3F796-A7D3-FAD6-0836-E2E1F1A1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202038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8DE6F-9421-1F12-100D-91070B922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E166-EB1E-474A-9482-0D228EB72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V. </a:t>
            </a:r>
            <a:br>
              <a:rPr lang="en-US" dirty="0"/>
            </a:br>
            <a:r>
              <a:rPr lang="en-US" dirty="0"/>
              <a:t>Bruit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83AC-F8A3-9A40-1C9B-C24847F35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Quand une estimation/</a:t>
            </a:r>
            <a:r>
              <a:rPr lang="en-US" dirty="0" err="1"/>
              <a:t>prédiction</a:t>
            </a:r>
            <a:r>
              <a:rPr lang="en-US" dirty="0"/>
              <a:t> </a:t>
            </a:r>
            <a:r>
              <a:rPr lang="en-US" dirty="0" err="1"/>
              <a:t>subit</a:t>
            </a:r>
            <a:r>
              <a:rPr lang="en-US" dirty="0"/>
              <a:t> des perturbations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511FE-8D9A-E468-6D1B-FD482312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1206-7FAC-9FC4-0EBE-8C287B5E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131268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6FCF-036D-C846-D738-9DF7C7B3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Jugements propositionnels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A72D0-74BF-94CA-5281-E097D5FC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579A00-F8FF-C50B-BB5A-7E4FA65F1662}"/>
              </a:ext>
            </a:extLst>
          </p:cNvPr>
          <p:cNvGrpSpPr/>
          <p:nvPr/>
        </p:nvGrpSpPr>
        <p:grpSpPr>
          <a:xfrm>
            <a:off x="6723588" y="2273384"/>
            <a:ext cx="4934686" cy="2336160"/>
            <a:chOff x="6378250" y="2344142"/>
            <a:chExt cx="4934686" cy="233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1DA233-8916-11B2-5778-767E723A43E6}"/>
                </a:ext>
              </a:extLst>
            </p:cNvPr>
            <p:cNvGrpSpPr/>
            <p:nvPr/>
          </p:nvGrpSpPr>
          <p:grpSpPr>
            <a:xfrm>
              <a:off x="6563820" y="2344142"/>
              <a:ext cx="4439133" cy="2141025"/>
              <a:chOff x="6563820" y="2344142"/>
              <a:chExt cx="4439133" cy="214102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B2799E0-1A8C-69B7-31E9-3C6D6CA193B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563820" y="2344142"/>
                <a:ext cx="4380084" cy="2120716"/>
                <a:chOff x="6634757" y="2464515"/>
                <a:chExt cx="4076282" cy="1973624"/>
              </a:xfrm>
            </p:grpSpPr>
            <p:pic>
              <p:nvPicPr>
                <p:cNvPr id="16" name="Picture 15" descr="A diagram of a model&#10;&#10;AI-generated content may be incorrect.">
                  <a:extLst>
                    <a:ext uri="{FF2B5EF4-FFF2-40B4-BE49-F238E27FC236}">
                      <a16:creationId xmlns:a16="http://schemas.microsoft.com/office/drawing/2014/main" id="{B46D3507-55A2-FA06-897C-BA98AA0005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388" r="5285"/>
                <a:stretch>
                  <a:fillRect/>
                </a:stretch>
              </p:blipFill>
              <p:spPr>
                <a:xfrm>
                  <a:off x="6634757" y="2464515"/>
                  <a:ext cx="4076282" cy="1973624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75CC18B-8F64-283E-7776-C16024B1C663}"/>
                    </a:ext>
                  </a:extLst>
                </p:cNvPr>
                <p:cNvSpPr txBox="1"/>
                <p:nvPr/>
              </p:nvSpPr>
              <p:spPr>
                <a:xfrm>
                  <a:off x="7023961" y="3489720"/>
                  <a:ext cx="343585" cy="243465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1100" dirty="0"/>
                    <a:t>1</a:t>
                  </a:r>
                  <a:endParaRPr lang="en-US" sz="11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BD44F6F-0F96-B44F-3F1E-3620BC240D8B}"/>
                    </a:ext>
                  </a:extLst>
                </p:cNvPr>
                <p:cNvSpPr txBox="1"/>
                <p:nvPr/>
              </p:nvSpPr>
              <p:spPr>
                <a:xfrm>
                  <a:off x="8489697" y="4192452"/>
                  <a:ext cx="343585" cy="243465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1100" dirty="0"/>
                    <a:t>1</a:t>
                  </a:r>
                  <a:endParaRPr lang="en-US" sz="11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5A1619B-202B-D108-A816-8106FCE24478}"/>
                    </a:ext>
                  </a:extLst>
                </p:cNvPr>
                <p:cNvSpPr txBox="1"/>
                <p:nvPr/>
              </p:nvSpPr>
              <p:spPr>
                <a:xfrm>
                  <a:off x="7610926" y="3499501"/>
                  <a:ext cx="343585" cy="243465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1100" dirty="0"/>
                    <a:t>2</a:t>
                  </a:r>
                  <a:endParaRPr lang="en-US" sz="110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B725F79-9196-4198-CC08-1889AB9193A8}"/>
                    </a:ext>
                  </a:extLst>
                </p:cNvPr>
                <p:cNvSpPr txBox="1"/>
                <p:nvPr/>
              </p:nvSpPr>
              <p:spPr>
                <a:xfrm>
                  <a:off x="8874833" y="4192452"/>
                  <a:ext cx="343585" cy="243465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1100" dirty="0"/>
                    <a:t>2</a:t>
                  </a:r>
                  <a:endParaRPr lang="en-US" sz="1100" dirty="0"/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3B00C2-49F5-1065-F232-0FC07CDD92FD}"/>
                  </a:ext>
                </a:extLst>
              </p:cNvPr>
              <p:cNvSpPr/>
              <p:nvPr/>
            </p:nvSpPr>
            <p:spPr>
              <a:xfrm>
                <a:off x="6689640" y="4185926"/>
                <a:ext cx="1430500" cy="299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Choix possibles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B41B18-5B54-D86E-DC04-A37BD7BE7A9E}"/>
                  </a:ext>
                </a:extLst>
              </p:cNvPr>
              <p:cNvSpPr/>
              <p:nvPr/>
            </p:nvSpPr>
            <p:spPr>
              <a:xfrm>
                <a:off x="10350920" y="2386215"/>
                <a:ext cx="652033" cy="399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3CEC96-DA2D-2FDA-0C4C-A9FCE778B8A4}"/>
                </a:ext>
              </a:extLst>
            </p:cNvPr>
            <p:cNvSpPr txBox="1"/>
            <p:nvPr/>
          </p:nvSpPr>
          <p:spPr>
            <a:xfrm>
              <a:off x="6378250" y="2987688"/>
              <a:ext cx="153315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/>
                <a:t>Incertitude neuronale</a:t>
              </a:r>
              <a:endParaRPr lang="en-US" sz="11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D49F6-19AA-7C14-B708-CC81169557A7}"/>
                </a:ext>
              </a:extLst>
            </p:cNvPr>
            <p:cNvSpPr txBox="1"/>
            <p:nvPr/>
          </p:nvSpPr>
          <p:spPr>
            <a:xfrm>
              <a:off x="8314986" y="3004519"/>
              <a:ext cx="1311722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/>
                <a:t>Confiance propositionnelle</a:t>
              </a:r>
              <a:endParaRPr 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D59EF7-B203-9BC8-E7F4-FE59C85423C7}"/>
                </a:ext>
              </a:extLst>
            </p:cNvPr>
            <p:cNvSpPr txBox="1"/>
            <p:nvPr/>
          </p:nvSpPr>
          <p:spPr>
            <a:xfrm>
              <a:off x="9947281" y="3011720"/>
              <a:ext cx="131172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/>
                <a:t>Diffusion</a:t>
              </a:r>
              <a:endParaRPr lang="en-US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713F5E-0D7B-0BDC-29FA-924B1B6EE44C}"/>
                </a:ext>
              </a:extLst>
            </p:cNvPr>
            <p:cNvSpPr txBox="1"/>
            <p:nvPr/>
          </p:nvSpPr>
          <p:spPr>
            <a:xfrm>
              <a:off x="9580283" y="4249415"/>
              <a:ext cx="1732653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/>
                <a:t>Comportement basé sur la confiance (décision)</a:t>
              </a:r>
              <a:endParaRPr lang="en-US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0A5DFB-CEF3-8ED8-66AC-05F1DBA16C7C}"/>
                </a:ext>
              </a:extLst>
            </p:cNvPr>
            <p:cNvSpPr txBox="1"/>
            <p:nvPr/>
          </p:nvSpPr>
          <p:spPr>
            <a:xfrm>
              <a:off x="8897243" y="2370330"/>
              <a:ext cx="153102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/>
                <a:t>Facteurs additionnels</a:t>
              </a:r>
              <a:endParaRPr 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4A4C8B-6924-B07B-564C-BD05986B8AD9}"/>
                </a:ext>
              </a:extLst>
            </p:cNvPr>
            <p:cNvSpPr txBox="1"/>
            <p:nvPr/>
          </p:nvSpPr>
          <p:spPr>
            <a:xfrm>
              <a:off x="9890269" y="3576319"/>
              <a:ext cx="131172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/>
                <a:t>Communication</a:t>
              </a:r>
              <a:endParaRPr lang="en-US" sz="1100" dirty="0"/>
            </a:p>
          </p:txBody>
        </p:sp>
      </p:grp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3E2D7A3-98E0-A500-1FD5-D622BD349018}"/>
              </a:ext>
            </a:extLst>
          </p:cNvPr>
          <p:cNvCxnSpPr>
            <a:cxnSpLocks/>
          </p:cNvCxnSpPr>
          <p:nvPr/>
        </p:nvCxnSpPr>
        <p:spPr>
          <a:xfrm>
            <a:off x="6445122" y="3472890"/>
            <a:ext cx="428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054AD8-B684-454D-DA9F-7542B5B474CF}"/>
              </a:ext>
            </a:extLst>
          </p:cNvPr>
          <p:cNvSpPr txBox="1"/>
          <p:nvPr/>
        </p:nvSpPr>
        <p:spPr>
          <a:xfrm>
            <a:off x="318852" y="3201010"/>
            <a:ext cx="1244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Jugement propositionnel sur un stimulus</a:t>
            </a:r>
            <a:endParaRPr lang="en-US" sz="11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A942D7-227B-53C0-C758-E369D3D6C6D9}"/>
              </a:ext>
            </a:extLst>
          </p:cNvPr>
          <p:cNvGrpSpPr/>
          <p:nvPr/>
        </p:nvGrpSpPr>
        <p:grpSpPr>
          <a:xfrm>
            <a:off x="2227663" y="2398898"/>
            <a:ext cx="4118341" cy="2355096"/>
            <a:chOff x="8145205" y="1740838"/>
            <a:chExt cx="4118341" cy="2355096"/>
          </a:xfrm>
        </p:grpSpPr>
        <p:pic>
          <p:nvPicPr>
            <p:cNvPr id="24" name="Picture 23" descr="A diagram of a graph&#10;&#10;AI-generated content may be incorrect.">
              <a:extLst>
                <a:ext uri="{FF2B5EF4-FFF2-40B4-BE49-F238E27FC236}">
                  <a16:creationId xmlns:a16="http://schemas.microsoft.com/office/drawing/2014/main" id="{1F53F202-8F23-4EAD-01D6-7A8063ED9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54" t="20309" b="18462"/>
            <a:stretch>
              <a:fillRect/>
            </a:stretch>
          </p:blipFill>
          <p:spPr>
            <a:xfrm>
              <a:off x="8195732" y="1837045"/>
              <a:ext cx="3996267" cy="199161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418333-D95F-8931-C35B-18AA3157F527}"/>
                </a:ext>
              </a:extLst>
            </p:cNvPr>
            <p:cNvSpPr txBox="1"/>
            <p:nvPr/>
          </p:nvSpPr>
          <p:spPr>
            <a:xfrm>
              <a:off x="8195733" y="1740838"/>
              <a:ext cx="14224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/>
                <a:t>Seuil de décision</a:t>
              </a:r>
              <a:endParaRPr 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4CC4D-2393-5D25-B230-EA7BB2D42523}"/>
                </a:ext>
              </a:extLst>
            </p:cNvPr>
            <p:cNvSpPr txBox="1"/>
            <p:nvPr/>
          </p:nvSpPr>
          <p:spPr>
            <a:xfrm>
              <a:off x="8145205" y="2581494"/>
              <a:ext cx="75711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/>
                <a:t>Point de départ</a:t>
              </a:r>
              <a:endParaRPr 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6D084F-9640-C005-0CBB-688FDC32D8B4}"/>
                </a:ext>
              </a:extLst>
            </p:cNvPr>
            <p:cNvSpPr txBox="1"/>
            <p:nvPr/>
          </p:nvSpPr>
          <p:spPr>
            <a:xfrm>
              <a:off x="11457188" y="3834324"/>
              <a:ext cx="6560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/>
                <a:t>temps</a:t>
              </a:r>
              <a:endParaRPr 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A9C676-9777-9BEE-7252-6C57FF0D6CFB}"/>
                </a:ext>
              </a:extLst>
            </p:cNvPr>
            <p:cNvSpPr txBox="1"/>
            <p:nvPr/>
          </p:nvSpPr>
          <p:spPr>
            <a:xfrm>
              <a:off x="10440663" y="2157879"/>
              <a:ext cx="1822883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Evidence sensorielle par unité de temps </a:t>
              </a:r>
              <a:br>
                <a:rPr lang="fr-FR" sz="1100" b="1" dirty="0"/>
              </a:br>
              <a:r>
                <a:rPr lang="fr-FR" sz="1100" b="1" dirty="0"/>
                <a:t>(taux de dérive)</a:t>
              </a:r>
              <a:endParaRPr lang="en-US" sz="11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80CBDA-3D37-053C-43FA-2100DB6C08BD}"/>
                </a:ext>
              </a:extLst>
            </p:cNvPr>
            <p:cNvSpPr txBox="1"/>
            <p:nvPr/>
          </p:nvSpPr>
          <p:spPr>
            <a:xfrm>
              <a:off x="11353800" y="1740838"/>
              <a:ext cx="80151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Droite (correct)</a:t>
              </a:r>
              <a:endParaRPr lang="en-US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DE107B-CBD8-5E63-0B1F-CF1334FA3D0E}"/>
                </a:ext>
              </a:extLst>
            </p:cNvPr>
            <p:cNvSpPr txBox="1"/>
            <p:nvPr/>
          </p:nvSpPr>
          <p:spPr>
            <a:xfrm>
              <a:off x="11308643" y="3279497"/>
              <a:ext cx="87723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Gauche (incorrect)</a:t>
              </a:r>
              <a:endParaRPr lang="en-US" sz="1100" b="1" dirty="0"/>
            </a:p>
          </p:txBody>
        </p:sp>
      </p:grpSp>
      <p:cxnSp>
        <p:nvCxnSpPr>
          <p:cNvPr id="31" name="Connecteur droit avec flèche 20">
            <a:extLst>
              <a:ext uri="{FF2B5EF4-FFF2-40B4-BE49-F238E27FC236}">
                <a16:creationId xmlns:a16="http://schemas.microsoft.com/office/drawing/2014/main" id="{8F884FD8-5572-ADF5-6B80-9F0F477752E0}"/>
              </a:ext>
            </a:extLst>
          </p:cNvPr>
          <p:cNvCxnSpPr>
            <a:cxnSpLocks/>
          </p:cNvCxnSpPr>
          <p:nvPr/>
        </p:nvCxnSpPr>
        <p:spPr>
          <a:xfrm>
            <a:off x="1628545" y="3468656"/>
            <a:ext cx="428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2C99B-6CC6-A02C-DEB6-7A75D3D2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39817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1F882-63FC-44F5-0B82-19B95CF71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B20013F-E7A7-8BBC-B30A-08252D682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05" y="5009952"/>
            <a:ext cx="5413248" cy="1597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481EB-08E6-D350-CE42-DD2C7C0D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10016"/>
            <a:ext cx="8283881" cy="1325563"/>
          </a:xfrm>
        </p:spPr>
        <p:txBody>
          <a:bodyPr>
            <a:noAutofit/>
          </a:bodyPr>
          <a:lstStyle/>
          <a:p>
            <a:r>
              <a:rPr lang="fr-FR" sz="3200" dirty="0"/>
              <a:t>Le rôle des biais dans les jugements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4647C-714D-5E82-303C-3F9A7C4C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E110C-32DA-B712-40AC-0D620D4D5F5A}"/>
              </a:ext>
            </a:extLst>
          </p:cNvPr>
          <p:cNvSpPr txBox="1"/>
          <p:nvPr/>
        </p:nvSpPr>
        <p:spPr>
          <a:xfrm>
            <a:off x="94593" y="6413698"/>
            <a:ext cx="2469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Gigerenzer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 &amp; Brighton, 2009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5120-9C0E-9755-44C9-AB92E075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159" y="1113935"/>
            <a:ext cx="8283881" cy="700845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sz="2000" b="1" dirty="0"/>
              <a:t>Quand l’information est rare, dégradée, incertaine, complexe, bruitée</a:t>
            </a:r>
            <a:br>
              <a:rPr lang="fr-FR" sz="2000" b="1" dirty="0"/>
            </a:br>
            <a:r>
              <a:rPr lang="fr-FR" sz="2000" b="1" dirty="0"/>
              <a:t>Que l’environnement est suffisamment prédictible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F4FA94E-885C-C77F-DB7D-F0D08885A508}"/>
              </a:ext>
            </a:extLst>
          </p:cNvPr>
          <p:cNvSpPr txBox="1">
            <a:spLocks/>
          </p:cNvSpPr>
          <p:nvPr/>
        </p:nvSpPr>
        <p:spPr>
          <a:xfrm>
            <a:off x="94593" y="1840180"/>
            <a:ext cx="5895353" cy="2838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fr-FR" sz="1800" b="1" dirty="0"/>
              <a:t>Heuristiques: </a:t>
            </a:r>
          </a:p>
          <a:p>
            <a:pPr>
              <a:spcAft>
                <a:spcPts val="600"/>
              </a:spcAft>
            </a:pPr>
            <a:r>
              <a:rPr lang="fr-FR" sz="1800" b="1" dirty="0"/>
              <a:t>Meilleure prédictivité</a:t>
            </a:r>
            <a:endParaRPr lang="fr-FR" sz="1800" dirty="0"/>
          </a:p>
          <a:p>
            <a:pPr>
              <a:spcAft>
                <a:spcPts val="600"/>
              </a:spcAft>
            </a:pPr>
            <a:r>
              <a:rPr lang="fr-FR" sz="1800" b="1" dirty="0"/>
              <a:t>Robustesse à l'incertitude</a:t>
            </a:r>
            <a:br>
              <a:rPr lang="fr-FR" sz="1800" dirty="0"/>
            </a:br>
            <a:r>
              <a:rPr lang="fr-FR" sz="1800" dirty="0"/>
              <a:t>Ignorer de l’information peut rendre les prédictions </a:t>
            </a:r>
            <a:r>
              <a:rPr lang="fr-FR" sz="1800" b="1" dirty="0">
                <a:solidFill>
                  <a:srgbClr val="0070C0"/>
                </a:solidFill>
              </a:rPr>
              <a:t>moins sensibles au bruit </a:t>
            </a:r>
            <a:r>
              <a:rPr lang="fr-FR" sz="1800" dirty="0"/>
              <a:t>et aux petits échantillons</a:t>
            </a:r>
          </a:p>
          <a:p>
            <a:pPr>
              <a:spcAft>
                <a:spcPts val="600"/>
              </a:spcAft>
            </a:pPr>
            <a:r>
              <a:rPr lang="fr-FR" sz="1800" b="1" dirty="0"/>
              <a:t>Efficacité cognitive</a:t>
            </a:r>
            <a:br>
              <a:rPr lang="fr-FR" sz="1800" dirty="0"/>
            </a:br>
            <a:r>
              <a:rPr lang="fr-FR" sz="1800" dirty="0"/>
              <a:t>Réduit le coût </a:t>
            </a:r>
            <a:r>
              <a:rPr lang="fr-FR" sz="1800" b="1" dirty="0">
                <a:solidFill>
                  <a:srgbClr val="0070C0"/>
                </a:solidFill>
              </a:rPr>
              <a:t>tout en conservant une performance suffisante </a:t>
            </a:r>
            <a:r>
              <a:rPr lang="fr-FR" sz="1800" dirty="0"/>
              <a:t>(</a:t>
            </a:r>
            <a:r>
              <a:rPr lang="fr-FR" sz="1800" dirty="0" err="1"/>
              <a:t>Martignon</a:t>
            </a:r>
            <a:r>
              <a:rPr lang="fr-FR" sz="1800" dirty="0"/>
              <a:t> et al., 2008)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E56DD1B-6ACD-5BD3-5342-F5CE86C4B562}"/>
              </a:ext>
            </a:extLst>
          </p:cNvPr>
          <p:cNvSpPr txBox="1">
            <a:spLocks/>
          </p:cNvSpPr>
          <p:nvPr/>
        </p:nvSpPr>
        <p:spPr>
          <a:xfrm>
            <a:off x="6202056" y="1840180"/>
            <a:ext cx="5895351" cy="2838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rgbClr val="0070C0"/>
                </a:solidFill>
              </a:rPr>
              <a:t>En </a:t>
            </a:r>
            <a:r>
              <a:rPr lang="fr-FR" sz="1800" b="1" dirty="0">
                <a:solidFill>
                  <a:srgbClr val="0070C0"/>
                </a:solidFill>
              </a:rPr>
              <a:t>simplifiant</a:t>
            </a:r>
            <a:r>
              <a:rPr lang="fr-FR" sz="1800" dirty="0"/>
              <a:t>, </a:t>
            </a:r>
            <a:r>
              <a:rPr lang="fr-FR" sz="1800" dirty="0">
                <a:solidFill>
                  <a:srgbClr val="0070C0"/>
                </a:solidFill>
              </a:rPr>
              <a:t>les heuristiques introduisent un biais</a:t>
            </a:r>
            <a:endParaRPr lang="fr-FR" sz="1800" dirty="0"/>
          </a:p>
          <a:p>
            <a:pPr marL="0" indent="0">
              <a:spcAft>
                <a:spcPts val="600"/>
              </a:spcAft>
              <a:buNone/>
            </a:pPr>
            <a:r>
              <a:rPr lang="fr-FR" sz="1800" dirty="0"/>
              <a:t>→ Ce biais réduit l’instabilité des prédictions (variance)</a:t>
            </a:r>
            <a:br>
              <a:rPr lang="fr-FR" sz="1800" dirty="0"/>
            </a:br>
            <a:r>
              <a:rPr lang="fr-FR" sz="1800" dirty="0"/>
              <a:t>→ Améliore la robustesse et la généralisation à des situations similaires, surtout en situation d’incertitude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C18A-DFB2-9E5C-F257-DD505EE7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21100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71DEE2-D8BD-3270-CC83-BFE17DF14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391"/>
          <a:stretch>
            <a:fillRect/>
          </a:stretch>
        </p:blipFill>
        <p:spPr>
          <a:xfrm>
            <a:off x="10045414" y="5154155"/>
            <a:ext cx="1469263" cy="136742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4F6D262-F175-487D-87F4-81FFC4C29687}"/>
              </a:ext>
            </a:extLst>
          </p:cNvPr>
          <p:cNvGrpSpPr/>
          <p:nvPr/>
        </p:nvGrpSpPr>
        <p:grpSpPr>
          <a:xfrm>
            <a:off x="6890453" y="4599499"/>
            <a:ext cx="2560468" cy="1938148"/>
            <a:chOff x="4662636" y="4632647"/>
            <a:chExt cx="2560468" cy="193814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F671676-1A2B-1970-8323-04F57FFF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143" y="4971702"/>
              <a:ext cx="1469263" cy="15972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888B16-591F-89A5-06F0-21DEE344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3005"/>
            <a:stretch>
              <a:fillRect/>
            </a:stretch>
          </p:blipFill>
          <p:spPr>
            <a:xfrm>
              <a:off x="6098128" y="4973572"/>
              <a:ext cx="919963" cy="159722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F5DC54-B3A4-87B8-4F0D-5976825208C1}"/>
                </a:ext>
              </a:extLst>
            </p:cNvPr>
            <p:cNvSpPr txBox="1"/>
            <p:nvPr/>
          </p:nvSpPr>
          <p:spPr>
            <a:xfrm>
              <a:off x="4662636" y="4632647"/>
              <a:ext cx="2560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Jugement singulier</a:t>
              </a:r>
              <a:endParaRPr 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CA33BCF-48BD-704B-5CBF-B4EA9C6600A1}"/>
                </a:ext>
              </a:extLst>
            </p:cNvPr>
            <p:cNvSpPr txBox="1"/>
            <p:nvPr/>
          </p:nvSpPr>
          <p:spPr>
            <a:xfrm>
              <a:off x="5444874" y="5882133"/>
              <a:ext cx="212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/>
                <a:t>x</a:t>
              </a:r>
              <a:endParaRPr lang="en-US" sz="1000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3477B4-3C2A-AF70-D994-7F383F6A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Le rôle du bruit dans les jugements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9EDB0-CEB6-434A-86F2-27058E60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5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E1E2D-ADB2-9269-B9B0-2E876C026B12}"/>
              </a:ext>
            </a:extLst>
          </p:cNvPr>
          <p:cNvSpPr txBox="1"/>
          <p:nvPr/>
        </p:nvSpPr>
        <p:spPr>
          <a:xfrm>
            <a:off x="335116" y="1494085"/>
            <a:ext cx="5676802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>
                <a:solidFill>
                  <a:srgbClr val="0070C0"/>
                </a:solidFill>
              </a:rPr>
              <a:t>Biais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Ecart systématique moyen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entre le jugement humain et la vérité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rgbClr val="0070C0"/>
                </a:solidFill>
              </a:rPr>
              <a:t>Variance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Instabilité des prédictions face à de nouvelles situations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rgbClr val="0070C0"/>
                </a:solidFill>
              </a:rPr>
              <a:t>Bruit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Dispersion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aléatoire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et imprévisible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des jugements autour de la vérité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888BED-1BEF-9A1B-54D2-A069AA66646C}"/>
              </a:ext>
            </a:extLst>
          </p:cNvPr>
          <p:cNvGrpSpPr/>
          <p:nvPr/>
        </p:nvGrpSpPr>
        <p:grpSpPr>
          <a:xfrm>
            <a:off x="1225997" y="4659399"/>
            <a:ext cx="3729457" cy="1862180"/>
            <a:chOff x="301087" y="4675467"/>
            <a:chExt cx="3729457" cy="186218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FF1B32D-50C3-E12C-B034-45000EE04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1105"/>
            <a:stretch>
              <a:fillRect/>
            </a:stretch>
          </p:blipFill>
          <p:spPr>
            <a:xfrm>
              <a:off x="301087" y="4940424"/>
              <a:ext cx="3729457" cy="159722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546FE1-BE63-502F-0A84-BD8756C63C24}"/>
                </a:ext>
              </a:extLst>
            </p:cNvPr>
            <p:cNvSpPr txBox="1"/>
            <p:nvPr/>
          </p:nvSpPr>
          <p:spPr>
            <a:xfrm>
              <a:off x="896092" y="4675467"/>
              <a:ext cx="2560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Ensemble de jugements</a:t>
              </a:r>
              <a:endParaRPr lang="en-US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58AC4F-31A7-868D-48E6-B9350F2294BE}"/>
              </a:ext>
            </a:extLst>
          </p:cNvPr>
          <p:cNvSpPr txBox="1"/>
          <p:nvPr/>
        </p:nvSpPr>
        <p:spPr>
          <a:xfrm>
            <a:off x="6456108" y="2109638"/>
            <a:ext cx="5676802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>
                <a:solidFill>
                  <a:srgbClr val="0070C0"/>
                </a:solidFill>
              </a:rPr>
              <a:t>Biais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Ecart systématique moyen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rgbClr val="0070C0"/>
                </a:solidFill>
              </a:rPr>
              <a:t>Bruit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Dispersion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aléatoire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et imprévisible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…</a:t>
            </a: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AD3DE898-FC28-C770-F9DB-50D80C0CF781}"/>
              </a:ext>
            </a:extLst>
          </p:cNvPr>
          <p:cNvSpPr/>
          <p:nvPr/>
        </p:nvSpPr>
        <p:spPr>
          <a:xfrm>
            <a:off x="9326957" y="5666422"/>
            <a:ext cx="718457" cy="365125"/>
          </a:xfrm>
          <a:prstGeom prst="mathEqual">
            <a:avLst>
              <a:gd name="adj1" fmla="val 17557"/>
              <a:gd name="adj2" fmla="val 177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E96AD4-50CE-B6F0-F1ED-07E7D89B9996}"/>
              </a:ext>
            </a:extLst>
          </p:cNvPr>
          <p:cNvSpPr txBox="1"/>
          <p:nvPr/>
        </p:nvSpPr>
        <p:spPr>
          <a:xfrm>
            <a:off x="10966003" y="5848985"/>
            <a:ext cx="212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x</a:t>
            </a:r>
            <a:endParaRPr 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384A-A633-F37F-4E09-5879C5AE60A8}"/>
              </a:ext>
            </a:extLst>
          </p:cNvPr>
          <p:cNvSpPr txBox="1"/>
          <p:nvPr/>
        </p:nvSpPr>
        <p:spPr>
          <a:xfrm>
            <a:off x="10859515" y="6120221"/>
            <a:ext cx="212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x</a:t>
            </a:r>
            <a:endParaRPr 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A0F09-BC6E-2666-CC01-B0381CD18D93}"/>
              </a:ext>
            </a:extLst>
          </p:cNvPr>
          <p:cNvSpPr txBox="1"/>
          <p:nvPr/>
        </p:nvSpPr>
        <p:spPr>
          <a:xfrm>
            <a:off x="11132018" y="6033343"/>
            <a:ext cx="212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x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525BC-90E8-4FED-3A28-81C09D4C5F47}"/>
              </a:ext>
            </a:extLst>
          </p:cNvPr>
          <p:cNvSpPr txBox="1"/>
          <p:nvPr/>
        </p:nvSpPr>
        <p:spPr>
          <a:xfrm>
            <a:off x="11238506" y="5859461"/>
            <a:ext cx="212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x</a:t>
            </a:r>
            <a:endParaRPr lang="en-US" sz="10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A732-B8EA-B2A0-7949-0B0AB889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18743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8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AC2B-98BD-C604-0673-2C78B0EB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EEC2-F63F-11CE-9C50-5BE78624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Types de bruit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A6C7-2C8D-E4AC-1ACB-93DB6218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6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9E1EEA-4B88-454B-45F1-0954E37734C6}"/>
              </a:ext>
            </a:extLst>
          </p:cNvPr>
          <p:cNvSpPr txBox="1"/>
          <p:nvPr/>
        </p:nvSpPr>
        <p:spPr>
          <a:xfrm>
            <a:off x="41435" y="1451702"/>
            <a:ext cx="5676802" cy="343170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70C0"/>
                </a:solidFill>
              </a:rPr>
              <a:t>Bruit systémique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system noise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variabilité globale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70C0"/>
                </a:solidFill>
              </a:rPr>
              <a:t>Bruit de niveau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bg2">
                    <a:lumMod val="25000"/>
                  </a:schemeClr>
                </a:solidFill>
              </a:rPr>
              <a:t>level</a:t>
            </a:r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 noise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différence systématique entre juges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(certains plus sévères, d’autres plus indulgents)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70C0"/>
                </a:solidFill>
              </a:rPr>
              <a:t>Bruit de pattern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stable pattern noise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fluctuation typique d’un juge face à chaque cas particulier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(interaction juge × cas; signature personnelle stable)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70C0"/>
                </a:solidFill>
              </a:rPr>
              <a:t>Bruit occasionnel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occasion noise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fluctuations intra-individuelles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(humeur, fatigue…)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57DF9-BA94-4775-F251-B61002936439}"/>
              </a:ext>
            </a:extLst>
          </p:cNvPr>
          <p:cNvSpPr txBox="1"/>
          <p:nvPr/>
        </p:nvSpPr>
        <p:spPr>
          <a:xfrm>
            <a:off x="6050019" y="1957013"/>
            <a:ext cx="6096000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0070C0"/>
                </a:solidFill>
              </a:rPr>
              <a:t>Bruit de niveau</a:t>
            </a:r>
          </a:p>
          <a:p>
            <a:pPr marL="171450" indent="-1714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ex.: Un juge qui donne des sentences moins sévères que ses pairs (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Clancy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, Bartolomeo et al., 1981)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70C0"/>
                </a:solidFill>
              </a:rPr>
              <a:t>Bruit de pattern</a:t>
            </a:r>
          </a:p>
          <a:p>
            <a:pPr marL="171450" indent="-1714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ex.: Un juge plus sévère pour certains crimes, indulgent pour d’autres (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Clancy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, Bartolomeo et al., 1981)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70C0"/>
                </a:solidFill>
              </a:rPr>
              <a:t>Bruit occasionnel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Agents plus susceptibles d’accorder des crédits bancaire le matin vs. le soir (fatigue décisionnelle réduit capacités d’évaluation) (Baer et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Schnall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, 2021)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Médecins plus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susceptibles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prescrire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opioïdes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antibiotiques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à la fin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d’une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journée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(Philpot et al., 2018)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Fluctuations internes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traitement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l’information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EE61B-CA2E-7307-31E5-9B185852BA51}"/>
              </a:ext>
            </a:extLst>
          </p:cNvPr>
          <p:cNvSpPr txBox="1"/>
          <p:nvPr/>
        </p:nvSpPr>
        <p:spPr>
          <a:xfrm>
            <a:off x="94593" y="6413698"/>
            <a:ext cx="2869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Kahneman,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Sibony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Sunstein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, 2021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9" name="Picture 18" descr="A graph of a diagram&#10;&#10;AI-generated content may be incorrect.">
            <a:extLst>
              <a:ext uri="{FF2B5EF4-FFF2-40B4-BE49-F238E27FC236}">
                <a16:creationId xmlns:a16="http://schemas.microsoft.com/office/drawing/2014/main" id="{B405F7B6-EFB0-5F11-A93D-7852D0913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42"/>
          <a:stretch>
            <a:fillRect/>
          </a:stretch>
        </p:blipFill>
        <p:spPr>
          <a:xfrm>
            <a:off x="6096000" y="224651"/>
            <a:ext cx="5943600" cy="139870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BBDC3-E175-26E4-36C7-78BB01EE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11425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5BE7-6EA7-B375-D1CB-28607DBB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tendance à considérer chaque jugement comme isolé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AE0EB-70D0-09F8-EE16-DB95C793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4617B-CFC4-ABF4-EF63-9D05D99C7481}"/>
              </a:ext>
            </a:extLst>
          </p:cNvPr>
          <p:cNvSpPr txBox="1"/>
          <p:nvPr/>
        </p:nvSpPr>
        <p:spPr>
          <a:xfrm>
            <a:off x="266700" y="2108532"/>
            <a:ext cx="5867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0070C0"/>
                </a:solidFill>
              </a:rPr>
              <a:t>Le bruit nous est invisible principalement car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on traite chaque jugement comme unique. </a:t>
            </a:r>
          </a:p>
          <a:p>
            <a:pPr>
              <a:spcAft>
                <a:spcPts val="1800"/>
              </a:spcAft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Le bruit est une propriété qui apparaît lorsqu’on examine un ensemble de cas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70C0"/>
                </a:solidFill>
              </a:rPr>
              <a:t>"A </a:t>
            </a:r>
            <a:r>
              <a:rPr lang="fr-FR" dirty="0" err="1">
                <a:solidFill>
                  <a:srgbClr val="0070C0"/>
                </a:solidFill>
              </a:rPr>
              <a:t>singular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decision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is</a:t>
            </a:r>
            <a:r>
              <a:rPr lang="fr-FR" dirty="0">
                <a:solidFill>
                  <a:srgbClr val="0070C0"/>
                </a:solidFill>
              </a:rPr>
              <a:t> a </a:t>
            </a:r>
            <a:r>
              <a:rPr lang="fr-FR" dirty="0" err="1">
                <a:solidFill>
                  <a:srgbClr val="0070C0"/>
                </a:solidFill>
              </a:rPr>
              <a:t>recurrent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decision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that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happens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only</a:t>
            </a:r>
            <a:r>
              <a:rPr lang="fr-FR" dirty="0">
                <a:solidFill>
                  <a:srgbClr val="0070C0"/>
                </a:solidFill>
              </a:rPr>
              <a:t> once.» 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(Kahneman,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Sibony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 et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Sunstein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69504-F9FD-AD18-7184-846AB7858E6C}"/>
              </a:ext>
            </a:extLst>
          </p:cNvPr>
          <p:cNvSpPr txBox="1"/>
          <p:nvPr/>
        </p:nvSpPr>
        <p:spPr>
          <a:xfrm>
            <a:off x="94593" y="6413698"/>
            <a:ext cx="2869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Kahneman,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Sibony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Sunstein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, 2021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C799E9-ABAA-D12C-B1B9-6BA8DB5991A0}"/>
              </a:ext>
            </a:extLst>
          </p:cNvPr>
          <p:cNvGrpSpPr/>
          <p:nvPr/>
        </p:nvGrpSpPr>
        <p:grpSpPr>
          <a:xfrm>
            <a:off x="7364925" y="2482092"/>
            <a:ext cx="3663252" cy="1668925"/>
            <a:chOff x="7278843" y="4687425"/>
            <a:chExt cx="3663252" cy="166892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300E094-FE8A-8B9C-7206-621C377FA317}"/>
                </a:ext>
              </a:extLst>
            </p:cNvPr>
            <p:cNvGrpSpPr/>
            <p:nvPr/>
          </p:nvGrpSpPr>
          <p:grpSpPr>
            <a:xfrm>
              <a:off x="7278843" y="4979769"/>
              <a:ext cx="3663252" cy="1376581"/>
              <a:chOff x="7278843" y="4979769"/>
              <a:chExt cx="3663252" cy="137658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5B73AB6-1653-8E1B-872F-F205C0B15005}"/>
                  </a:ext>
                </a:extLst>
              </p:cNvPr>
              <p:cNvGrpSpPr/>
              <p:nvPr/>
            </p:nvGrpSpPr>
            <p:grpSpPr>
              <a:xfrm>
                <a:off x="9472832" y="4988926"/>
                <a:ext cx="1469263" cy="1367424"/>
                <a:chOff x="10292639" y="4732402"/>
                <a:chExt cx="1469263" cy="1367424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2D1BB9E9-D866-DA69-2DDC-A7D5F2C80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t="14391"/>
                <a:stretch>
                  <a:fillRect/>
                </a:stretch>
              </p:blipFill>
              <p:spPr>
                <a:xfrm>
                  <a:off x="10292639" y="4732402"/>
                  <a:ext cx="1469263" cy="1367424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A9E6A65-A50B-254F-C54F-0B7F2BF1CF77}"/>
                    </a:ext>
                  </a:extLst>
                </p:cNvPr>
                <p:cNvSpPr txBox="1"/>
                <p:nvPr/>
              </p:nvSpPr>
              <p:spPr>
                <a:xfrm>
                  <a:off x="11275531" y="5364138"/>
                  <a:ext cx="2129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/>
                    <a:t>x</a:t>
                  </a:r>
                  <a:endParaRPr lang="en-US" b="1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F53E14F-A50C-3E6F-5EFC-7FDEA6DA581A}"/>
                  </a:ext>
                </a:extLst>
              </p:cNvPr>
              <p:cNvGrpSpPr/>
              <p:nvPr/>
            </p:nvGrpSpPr>
            <p:grpSpPr>
              <a:xfrm>
                <a:off x="7278843" y="4979769"/>
                <a:ext cx="1469263" cy="1367424"/>
                <a:chOff x="8707371" y="4524108"/>
                <a:chExt cx="1469263" cy="1367424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20B49339-9FC8-2140-5F65-6DB663217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t="14391"/>
                <a:stretch>
                  <a:fillRect/>
                </a:stretch>
              </p:blipFill>
              <p:spPr>
                <a:xfrm>
                  <a:off x="8707371" y="4524108"/>
                  <a:ext cx="1469263" cy="1367424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03DA999-2C19-B7DC-CA89-4B16675F4A6A}"/>
                    </a:ext>
                  </a:extLst>
                </p:cNvPr>
                <p:cNvSpPr txBox="1"/>
                <p:nvPr/>
              </p:nvSpPr>
              <p:spPr>
                <a:xfrm>
                  <a:off x="9410473" y="5144794"/>
                  <a:ext cx="2129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/>
                    <a:t>x</a:t>
                  </a:r>
                  <a:endParaRPr lang="en-US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17E026-75B9-A1BC-D0FC-4F1F9FF3027D}"/>
                    </a:ext>
                  </a:extLst>
                </p:cNvPr>
                <p:cNvSpPr txBox="1"/>
                <p:nvPr/>
              </p:nvSpPr>
              <p:spPr>
                <a:xfrm>
                  <a:off x="9303985" y="5416030"/>
                  <a:ext cx="2129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/>
                    <a:t>x</a:t>
                  </a:r>
                  <a:endParaRPr lang="en-US" b="1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5EF293D-4B8C-D1CC-3ED6-42916934B1D6}"/>
                    </a:ext>
                  </a:extLst>
                </p:cNvPr>
                <p:cNvSpPr txBox="1"/>
                <p:nvPr/>
              </p:nvSpPr>
              <p:spPr>
                <a:xfrm>
                  <a:off x="9576488" y="5329152"/>
                  <a:ext cx="2129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/>
                    <a:t>x</a:t>
                  </a:r>
                  <a:endParaRPr lang="en-US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C7ABED4-90C7-6A19-09F2-189752BBD647}"/>
                    </a:ext>
                  </a:extLst>
                </p:cNvPr>
                <p:cNvSpPr txBox="1"/>
                <p:nvPr/>
              </p:nvSpPr>
              <p:spPr>
                <a:xfrm>
                  <a:off x="9682976" y="5155270"/>
                  <a:ext cx="2129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/>
                    <a:t>x</a:t>
                  </a:r>
                  <a:endParaRPr lang="en-US" b="1" dirty="0"/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5196E83-32BC-19A3-7F7F-51B309A01E53}"/>
                  </a:ext>
                </a:extLst>
              </p:cNvPr>
              <p:cNvSpPr/>
              <p:nvPr/>
            </p:nvSpPr>
            <p:spPr>
              <a:xfrm>
                <a:off x="7865419" y="554853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52F29057-02CF-219D-2741-5BE990E4E20F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rot="5400000" flipH="1" flipV="1">
                <a:off x="8943820" y="4790451"/>
                <a:ext cx="319762" cy="1383880"/>
              </a:xfrm>
              <a:prstGeom prst="curvedConnector2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89512-C1A9-52E4-8682-29E2D6DE6DC3}"/>
                </a:ext>
              </a:extLst>
            </p:cNvPr>
            <p:cNvSpPr txBox="1"/>
            <p:nvPr/>
          </p:nvSpPr>
          <p:spPr>
            <a:xfrm>
              <a:off x="7402560" y="4687425"/>
              <a:ext cx="122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Possibilité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955F79-0771-11A6-E020-A339D2CA5796}"/>
                </a:ext>
              </a:extLst>
            </p:cNvPr>
            <p:cNvSpPr txBox="1"/>
            <p:nvPr/>
          </p:nvSpPr>
          <p:spPr>
            <a:xfrm>
              <a:off x="9558977" y="4687425"/>
              <a:ext cx="1319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Réalisation</a:t>
              </a:r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67B56-1E84-2640-50E6-26D2C459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17154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9AACEE-2D85-25B9-CFB0-3E05596CE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D309-BF2F-A27D-D636-7EE793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Conséquences du bruit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3ABD-B9D2-0FC1-73DE-EA7C6BE56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284" y="2314426"/>
            <a:ext cx="5089634" cy="258532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0070C0"/>
                </a:solidFill>
              </a:rPr>
              <a:t>Conséquences de la réduction du bruit</a:t>
            </a:r>
          </a:p>
          <a:p>
            <a:pPr>
              <a:spcAft>
                <a:spcPts val="1800"/>
              </a:spcAft>
            </a:pPr>
            <a:r>
              <a:rPr lang="fr-FR" sz="1800" dirty="0"/>
              <a:t>Eliminer le bruit: rendre les décisions mécaniques</a:t>
            </a:r>
          </a:p>
          <a:p>
            <a:pPr>
              <a:spcAft>
                <a:spcPts val="1800"/>
              </a:spcAft>
            </a:pPr>
            <a:r>
              <a:rPr lang="fr-FR" sz="1800" dirty="0"/>
              <a:t>Certains juges préfèrent conserver leur libre arbitre (partialité) (1984, U.S. </a:t>
            </a:r>
            <a:r>
              <a:rPr lang="fr-FR" sz="1800" dirty="0" err="1"/>
              <a:t>Sentencing</a:t>
            </a:r>
            <a:r>
              <a:rPr lang="fr-FR" sz="1800" dirty="0"/>
              <a:t> Reform </a:t>
            </a:r>
            <a:r>
              <a:rPr lang="fr-FR" sz="1800" dirty="0" err="1"/>
              <a:t>Act</a:t>
            </a:r>
            <a:r>
              <a:rPr lang="fr-FR" sz="1800" dirty="0"/>
              <a:t>) </a:t>
            </a:r>
          </a:p>
          <a:p>
            <a:pPr>
              <a:spcAft>
                <a:spcPts val="1800"/>
              </a:spcAft>
            </a:pPr>
            <a:r>
              <a:rPr lang="fr-FR" sz="1800" dirty="0"/>
              <a:t>Le bruit dans les jugements est souhaitable lorsqu’il est question de préférences, goût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7129F-CE5F-6FA8-3CFA-C5C5AE1C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3BBD4-A29C-FCD0-DB60-B320C0BA4CA5}"/>
              </a:ext>
            </a:extLst>
          </p:cNvPr>
          <p:cNvSpPr txBox="1"/>
          <p:nvPr/>
        </p:nvSpPr>
        <p:spPr>
          <a:xfrm>
            <a:off x="300857" y="1791206"/>
            <a:ext cx="5519029" cy="36317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Conséquences</a:t>
            </a:r>
            <a:r>
              <a:rPr lang="en-US" dirty="0">
                <a:solidFill>
                  <a:srgbClr val="0070C0"/>
                </a:solidFill>
              </a:rPr>
              <a:t> du bruit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Coûts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économiques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importants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souvent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invisibles (ex : les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différences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d’estimations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entraînent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pertes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niveau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d’une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organisation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Perte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légitimité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systèmes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décisionnels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incohérence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= injustice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perçue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Réduction de performance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même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chez des experts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expérimentés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confiance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≠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fiabilité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Impact sur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réputation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(ex : client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confiance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dans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l'organisation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EC711-6CD7-6703-87CD-4827FA81B3DC}"/>
              </a:ext>
            </a:extLst>
          </p:cNvPr>
          <p:cNvSpPr txBox="1"/>
          <p:nvPr/>
        </p:nvSpPr>
        <p:spPr>
          <a:xfrm>
            <a:off x="94593" y="6413698"/>
            <a:ext cx="2869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Kahneman,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Sibony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Sunstein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, 2021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F1BC-0A5D-E656-6B75-26C07E7E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218129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CA6BF8B-7043-4847-B674-F6F109D3E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3406-62EE-92C9-5066-11F93929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Facteurs de bruit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F70C-2197-3F3E-5AD8-1B2BFB35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308" y="419099"/>
            <a:ext cx="5039710" cy="612775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</a:rPr>
              <a:t>Facteurs sociaux</a:t>
            </a:r>
          </a:p>
          <a:p>
            <a:r>
              <a:rPr lang="fr-FR" sz="2000" dirty="0"/>
              <a:t>Influence des autres, effet de groupe, polarisation</a:t>
            </a:r>
          </a:p>
          <a:p>
            <a:r>
              <a:rPr lang="fr-FR" sz="2000" dirty="0"/>
              <a:t>Amplification par les groupes : cascade informationnelle, influences</a:t>
            </a:r>
          </a:p>
          <a:p>
            <a:r>
              <a:rPr lang="fr-FR" sz="2000" dirty="0"/>
              <a:t>Polarisation : renforcement des opinions par interaction entre pairs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</a:rPr>
              <a:t>Facteurs organisationnels</a:t>
            </a:r>
          </a:p>
          <a:p>
            <a:r>
              <a:rPr lang="fr-FR" sz="2000" dirty="0"/>
              <a:t>Absence de procédures standardisées</a:t>
            </a:r>
          </a:p>
          <a:p>
            <a:r>
              <a:rPr lang="fr-FR" sz="2000" dirty="0"/>
              <a:t>Processus décisionnels opaques (ex : second évaluateur influencé par le premier)</a:t>
            </a:r>
          </a:p>
          <a:p>
            <a:r>
              <a:rPr lang="fr-FR" sz="2000" dirty="0"/>
              <a:t>Manque de feedback immédiat et clair (médecine, recrutement, justice…)</a:t>
            </a:r>
          </a:p>
          <a:p>
            <a:r>
              <a:rPr lang="fr-FR" sz="2000" dirty="0"/>
              <a:t>Préférence pour l’harmonie et l’évitement du désaccord (consensus plutôt qu’évaluation honnête)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7908E-D14E-8468-B55F-DF96ED5D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6910-D586-4B1A-BC87-A1DD68C0FBEB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5D6B4-77F4-FA82-AA8C-5536DC47083D}"/>
              </a:ext>
            </a:extLst>
          </p:cNvPr>
          <p:cNvSpPr txBox="1">
            <a:spLocks/>
          </p:cNvSpPr>
          <p:nvPr/>
        </p:nvSpPr>
        <p:spPr>
          <a:xfrm>
            <a:off x="150210" y="1499237"/>
            <a:ext cx="5640990" cy="398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solidFill>
                  <a:srgbClr val="0070C0"/>
                </a:solidFill>
              </a:rPr>
              <a:t>Facteurs individuels</a:t>
            </a:r>
          </a:p>
          <a:p>
            <a:r>
              <a:rPr lang="fr-FR" sz="1800" dirty="0"/>
              <a:t>Humeur, fatigue, contexte personnel</a:t>
            </a:r>
          </a:p>
          <a:p>
            <a:r>
              <a:rPr lang="fr-FR" sz="1800" dirty="0"/>
              <a:t>Expérience, préférences, croyances propres</a:t>
            </a:r>
          </a:p>
          <a:p>
            <a:r>
              <a:rPr lang="fr-FR" sz="1800" dirty="0"/>
              <a:t>Traitement de l’information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>
                <a:solidFill>
                  <a:srgbClr val="0070C0"/>
                </a:solidFill>
              </a:rPr>
              <a:t>Facteurs cognitifs</a:t>
            </a:r>
          </a:p>
          <a:p>
            <a:r>
              <a:rPr lang="fr-FR" sz="1800" dirty="0"/>
              <a:t>Confiance excessive dans son propre jugement ou celui des collègues</a:t>
            </a:r>
          </a:p>
          <a:p>
            <a:r>
              <a:rPr lang="fr-FR" sz="1800" dirty="0"/>
              <a:t>Manque de conscience du problème : le bruit est rarement visible au quotidien</a:t>
            </a:r>
          </a:p>
          <a:p>
            <a:r>
              <a:rPr lang="fr-FR" sz="1800" dirty="0"/>
              <a:t>Surcharge d’information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319A5-7C79-D8FF-DC42-5E766B8E2DDE}"/>
              </a:ext>
            </a:extLst>
          </p:cNvPr>
          <p:cNvSpPr txBox="1"/>
          <p:nvPr/>
        </p:nvSpPr>
        <p:spPr>
          <a:xfrm>
            <a:off x="94593" y="6413698"/>
            <a:ext cx="2869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Kahneman,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Sibony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</a:rPr>
              <a:t>Sunstein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</a:rPr>
              <a:t>, 2021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9722D3-C654-45CF-1DF7-AB5D53A6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Valentin Guigon - 2025</a:t>
            </a:r>
          </a:p>
        </p:txBody>
      </p:sp>
    </p:spTree>
    <p:extLst>
      <p:ext uri="{BB962C8B-B14F-4D97-AF65-F5344CB8AC3E}">
        <p14:creationId xmlns:p14="http://schemas.microsoft.com/office/powerpoint/2010/main" val="1549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24295</TotalTime>
  <Words>3397</Words>
  <Application>Microsoft Office PowerPoint</Application>
  <PresentationFormat>Widescreen</PresentationFormat>
  <Paragraphs>250</Paragraphs>
  <Slides>17</Slides>
  <Notes>7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Verdana</vt:lpstr>
      <vt:lpstr>Office Theme</vt:lpstr>
      <vt:lpstr>Informations Croyances Prédictions</vt:lpstr>
      <vt:lpstr>V.  Bruit</vt:lpstr>
      <vt:lpstr>Jugements propositionnels</vt:lpstr>
      <vt:lpstr>Le rôle des biais dans les jugements</vt:lpstr>
      <vt:lpstr>Le rôle du bruit dans les jugements</vt:lpstr>
      <vt:lpstr>Types de bruit</vt:lpstr>
      <vt:lpstr>La tendance à considérer chaque jugement comme isolé</vt:lpstr>
      <vt:lpstr>Conséquences du bruit</vt:lpstr>
      <vt:lpstr>Facteurs de bruit</vt:lpstr>
      <vt:lpstr>Impact des émotions - appraisal-tendency framework</vt:lpstr>
      <vt:lpstr>Réduire le bruit</vt:lpstr>
      <vt:lpstr>Raisonnement et induction</vt:lpstr>
      <vt:lpstr>Induction et prédiction</vt:lpstr>
      <vt:lpstr>Références</vt:lpstr>
      <vt:lpstr>Références</vt:lpstr>
      <vt:lpstr>Références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Guigon</dc:creator>
  <cp:lastModifiedBy>Valentin Guigon</cp:lastModifiedBy>
  <cp:revision>1415</cp:revision>
  <dcterms:created xsi:type="dcterms:W3CDTF">2025-06-23T01:28:59Z</dcterms:created>
  <dcterms:modified xsi:type="dcterms:W3CDTF">2025-07-21T22:29:12Z</dcterms:modified>
</cp:coreProperties>
</file>