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410" r:id="rId3"/>
    <p:sldId id="356" r:id="rId4"/>
    <p:sldId id="294" r:id="rId5"/>
    <p:sldId id="357" r:id="rId6"/>
    <p:sldId id="295" r:id="rId7"/>
    <p:sldId id="395" r:id="rId8"/>
    <p:sldId id="302" r:id="rId9"/>
    <p:sldId id="305" r:id="rId10"/>
    <p:sldId id="361" r:id="rId11"/>
    <p:sldId id="397" r:id="rId12"/>
    <p:sldId id="306" r:id="rId13"/>
    <p:sldId id="307" r:id="rId14"/>
    <p:sldId id="286" r:id="rId15"/>
    <p:sldId id="398" r:id="rId16"/>
    <p:sldId id="369" r:id="rId17"/>
    <p:sldId id="402" r:id="rId18"/>
    <p:sldId id="400" r:id="rId19"/>
    <p:sldId id="409" r:id="rId20"/>
    <p:sldId id="407" r:id="rId21"/>
    <p:sldId id="358" r:id="rId22"/>
    <p:sldId id="399" r:id="rId23"/>
    <p:sldId id="363" r:id="rId24"/>
    <p:sldId id="367" r:id="rId25"/>
    <p:sldId id="366" r:id="rId26"/>
    <p:sldId id="370" r:id="rId27"/>
    <p:sldId id="341" r:id="rId28"/>
    <p:sldId id="342" r:id="rId29"/>
    <p:sldId id="343" r:id="rId30"/>
    <p:sldId id="344" r:id="rId31"/>
    <p:sldId id="345" r:id="rId32"/>
    <p:sldId id="346" r:id="rId33"/>
    <p:sldId id="349" r:id="rId34"/>
    <p:sldId id="359" r:id="rId35"/>
    <p:sldId id="372" r:id="rId36"/>
    <p:sldId id="373" r:id="rId37"/>
    <p:sldId id="374" r:id="rId38"/>
    <p:sldId id="375" r:id="rId39"/>
    <p:sldId id="377" r:id="rId40"/>
    <p:sldId id="411" r:id="rId41"/>
    <p:sldId id="412" r:id="rId42"/>
    <p:sldId id="413" r:id="rId43"/>
    <p:sldId id="414" r:id="rId44"/>
    <p:sldId id="350" r:id="rId45"/>
    <p:sldId id="379" r:id="rId46"/>
    <p:sldId id="403" r:id="rId47"/>
    <p:sldId id="380" r:id="rId48"/>
    <p:sldId id="383" r:id="rId49"/>
    <p:sldId id="352" r:id="rId50"/>
    <p:sldId id="384" r:id="rId51"/>
    <p:sldId id="354" r:id="rId52"/>
    <p:sldId id="406" r:id="rId53"/>
    <p:sldId id="385" r:id="rId54"/>
    <p:sldId id="38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9"/>
    <p:restoredTop sz="93664"/>
  </p:normalViewPr>
  <p:slideViewPr>
    <p:cSldViewPr>
      <p:cViewPr varScale="1">
        <p:scale>
          <a:sx n="118" d="100"/>
          <a:sy n="118" d="100"/>
        </p:scale>
        <p:origin x="5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33FB8-1F43-454C-9FAC-BE3AABA74DC7}" type="datetimeFigureOut">
              <a:rPr lang="en-US" smtClean="0"/>
              <a:pPr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B6A7-1EA9-4BE6-974C-D49D9BB4E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86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68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9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C00C-34D5-D14C-92CA-653F36C4CE25}" type="datetime1">
              <a:rPr lang="fr-FR" smtClean="0"/>
              <a:t>13/12/2016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2562-F1AF-7F40-9C30-7D839EDEB0C3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EE11-4A91-5F49-A142-F743A226A208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7999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2" y="626083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88102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1"/>
            <a:ext cx="9144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163632"/>
            <a:ext cx="9144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1" y="6262433"/>
            <a:ext cx="8381999" cy="59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2" y="626083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 lang="fr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7999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1" y="2558767"/>
            <a:ext cx="3999899" cy="361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1" y="2558767"/>
            <a:ext cx="3999899" cy="361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2" y="626083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4074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35DC-BAC5-F84A-A179-8C880C92A1BB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6140-C58B-A24A-A83C-A3BBB4A9BA54}" type="datetime1">
              <a:rPr lang="fr-FR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28CC-A196-564A-92AB-9F40A5DA79CE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C068-C4C7-CC40-8BA2-19786C9D8F12}" type="datetime1">
              <a:rPr lang="fr-FR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2B12-E7CA-2148-9B4B-38DD354E0A0D}" type="datetime1">
              <a:rPr lang="fr-FR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57BB-15B4-9243-BCEC-9713CC3B5786}" type="datetime1">
              <a:rPr lang="fr-FR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4BCD-9E7F-0746-BB0A-06F6F7BED95A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9B25-3C66-5E4D-819E-6A2A486E45E1}" type="datetime1">
              <a:rPr lang="fr-FR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0DC7AE-624F-3C4C-B1CF-46A8E4217525}" type="datetime1">
              <a:rPr lang="fr-FR" smtClean="0"/>
              <a:t>13/12/2016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arnprolognow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Foundations:</a:t>
            </a:r>
            <a:br>
              <a:rPr lang="en-US" smtClean="0"/>
            </a:br>
            <a:r>
              <a:rPr lang="en-US" smtClean="0"/>
              <a:t>Logic </a:t>
            </a:r>
            <a:r>
              <a:rPr lang="en-US" dirty="0" smtClean="0"/>
              <a:t>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II: Predicate Logic</a:t>
            </a:r>
          </a:p>
          <a:p>
            <a:r>
              <a:rPr lang="en-US" dirty="0"/>
              <a:t>Rosen, “Discrete mathematics and its applications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572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Connectives from propositional logic carry over to predicate logic.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</a:t>
            </a:r>
            <a:r>
              <a:rPr lang="en-US" dirty="0" smtClean="0"/>
              <a:t> find these truth values:</a:t>
            </a:r>
          </a:p>
          <a:p>
            <a:pPr lvl="1">
              <a:buNone/>
            </a:pP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</a:p>
          <a:p>
            <a:pPr lvl="1">
              <a:buNone/>
            </a:pP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  <a:endParaRPr lang="en-US" dirty="0" smtClean="0"/>
          </a:p>
          <a:p>
            <a:r>
              <a:rPr lang="en-US" dirty="0" smtClean="0"/>
              <a:t>Expressions with variables are not propositions and therefore do not have truth values.  For example,</a:t>
            </a:r>
          </a:p>
          <a:p>
            <a:pPr lvl="1">
              <a:buNone/>
            </a:pP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 </a:t>
            </a:r>
          </a:p>
          <a:p>
            <a:pPr lvl="1">
              <a:buNone/>
            </a:pPr>
            <a:r>
              <a:rPr lang="en-US" i="1" dirty="0" err="1" smtClean="0"/>
              <a:t>P</a:t>
            </a:r>
            <a:r>
              <a:rPr lang="en-US" dirty="0" err="1" smtClean="0"/>
              <a:t>(</a:t>
            </a:r>
            <a:r>
              <a:rPr lang="en-US" i="1" dirty="0" err="1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</a:t>
            </a:r>
          </a:p>
          <a:p>
            <a:r>
              <a:rPr lang="en-US" dirty="0" smtClean="0"/>
              <a:t>When used with quantifiers (to be introduced next), these expressions (propositional functions) become propositions.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need </a:t>
            </a:r>
            <a:r>
              <a:rPr lang="en-US" i="1" dirty="0" smtClean="0"/>
              <a:t>quantifiers</a:t>
            </a:r>
            <a:r>
              <a:rPr lang="en-US" dirty="0" smtClean="0"/>
              <a:t> to express the meaning of English words including </a:t>
            </a:r>
            <a:r>
              <a:rPr lang="en-US" i="1" dirty="0" smtClean="0"/>
              <a:t>all</a:t>
            </a:r>
            <a:r>
              <a:rPr lang="en-US" dirty="0" smtClean="0"/>
              <a:t> and </a:t>
            </a:r>
            <a:r>
              <a:rPr lang="en-US" i="1" dirty="0" smtClean="0"/>
              <a:t>some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“Some cats do not have fur.”</a:t>
            </a:r>
          </a:p>
          <a:p>
            <a:r>
              <a:rPr lang="en-US" dirty="0" smtClean="0"/>
              <a:t>The two most important quantifiers are:</a:t>
            </a:r>
          </a:p>
          <a:p>
            <a:pPr lvl="1"/>
            <a:r>
              <a:rPr lang="en-US" i="1" dirty="0" smtClean="0"/>
              <a:t>Universal Quantifier, </a:t>
            </a:r>
            <a:r>
              <a:rPr lang="en-US" b="1" dirty="0" smtClean="0">
                <a:sym typeface="Symbol"/>
              </a:rPr>
              <a:t>“</a:t>
            </a:r>
            <a:r>
              <a:rPr lang="en-US" dirty="0" smtClean="0"/>
              <a:t>For all,”   symbol: </a:t>
            </a:r>
            <a:r>
              <a:rPr lang="en-US" sz="2800" b="1" dirty="0" smtClean="0">
                <a:sym typeface="Symbol"/>
              </a:rPr>
              <a:t></a:t>
            </a:r>
            <a:endParaRPr lang="en-US" dirty="0" smtClean="0"/>
          </a:p>
          <a:p>
            <a:pPr lvl="1"/>
            <a:r>
              <a:rPr lang="en-US" i="1" dirty="0" smtClean="0"/>
              <a:t>Existential Quantifier</a:t>
            </a:r>
            <a:r>
              <a:rPr lang="en-US" dirty="0" smtClean="0"/>
              <a:t>, “There exists,”  symbol: </a:t>
            </a:r>
            <a:r>
              <a:rPr lang="en-US" sz="2800" b="1" dirty="0" smtClean="0">
                <a:sym typeface="Symbol"/>
              </a:rPr>
              <a:t></a:t>
            </a:r>
            <a:endParaRPr lang="en-US" dirty="0" smtClean="0"/>
          </a:p>
          <a:p>
            <a:pPr lvl="1"/>
            <a:r>
              <a:rPr lang="en-US" dirty="0" smtClean="0"/>
              <a:t>We write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and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</a:t>
            </a:r>
          </a:p>
          <a:p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every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some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pPr lvl="1"/>
            <a:r>
              <a:rPr lang="en-US" dirty="0" smtClean="0">
                <a:sym typeface="Symbol"/>
              </a:rPr>
              <a:t>The quantifiers are said to bind the variable </a:t>
            </a:r>
            <a:r>
              <a:rPr lang="en-US" i="1" dirty="0" smtClean="0">
                <a:sym typeface="Symbol"/>
              </a:rPr>
              <a:t>x </a:t>
            </a:r>
            <a:r>
              <a:rPr lang="en-US" dirty="0" smtClean="0">
                <a:sym typeface="Symbol"/>
              </a:rPr>
              <a:t>in these expressions.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04800"/>
            <a:ext cx="890778" cy="1030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Charles Peirce (1839-1914)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r>
              <a:rPr lang="en-US" i="1" dirty="0" smtClean="0"/>
              <a:t>  </a:t>
            </a:r>
            <a:r>
              <a:rPr lang="en-US" dirty="0" smtClean="0"/>
              <a:t>is read as </a:t>
            </a:r>
            <a:r>
              <a:rPr lang="en-US" i="1" dirty="0" smtClean="0"/>
              <a:t>“</a:t>
            </a:r>
            <a:r>
              <a:rPr lang="en-US" dirty="0" smtClean="0"/>
              <a:t>For all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 or “For every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then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</a:t>
            </a:r>
            <a:r>
              <a:rPr lang="en-US" dirty="0" smtClean="0">
                <a:sym typeface="Symbol"/>
              </a:rPr>
              <a:t> 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read as </a:t>
            </a:r>
            <a:r>
              <a:rPr lang="en-US" i="1" dirty="0" smtClean="0"/>
              <a:t>“</a:t>
            </a:r>
            <a:r>
              <a:rPr lang="en-US" dirty="0" smtClean="0"/>
              <a:t>For some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)”,  or as “There is an </a:t>
            </a:r>
            <a:r>
              <a:rPr lang="en-US" i="1" dirty="0" smtClean="0"/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),”  or “For at least one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).” 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It is also true if </a:t>
            </a:r>
            <a:r>
              <a:rPr lang="en-US" i="1" dirty="0" smtClean="0">
                <a:sym typeface="Symbol"/>
              </a:rPr>
              <a:t>U</a:t>
            </a:r>
            <a:r>
              <a:rPr lang="en-US" dirty="0" smtClean="0">
                <a:sym typeface="Symbol"/>
              </a:rPr>
              <a:t> is the positive integers.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Uniqueness Quantifier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means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dirty="0" smtClean="0"/>
              <a:t>) is true for </a:t>
            </a:r>
            <a:r>
              <a:rPr lang="en-US" u="sng" dirty="0" smtClean="0"/>
              <a:t>one and only one</a:t>
            </a:r>
            <a:r>
              <a:rPr lang="en-US" dirty="0" smtClean="0"/>
              <a:t> </a:t>
            </a:r>
            <a:r>
              <a:rPr lang="en-US" i="1" dirty="0" smtClean="0">
                <a:latin typeface="Bookman" pitchFamily="18" charset="0"/>
              </a:rPr>
              <a:t>x </a:t>
            </a:r>
            <a:r>
              <a:rPr lang="en-US" dirty="0" smtClean="0"/>
              <a:t>in the universe of discourse.</a:t>
            </a:r>
            <a:endParaRPr lang="en-US" i="1" dirty="0" smtClean="0"/>
          </a:p>
          <a:p>
            <a:r>
              <a:rPr lang="en-US" dirty="0" smtClean="0"/>
              <a:t>This is commonly expressed in English in the following equivalent ways:</a:t>
            </a:r>
          </a:p>
          <a:p>
            <a:pPr lvl="1"/>
            <a:r>
              <a:rPr lang="en-US" dirty="0" smtClean="0"/>
              <a:t>“There is a unique 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i="1" dirty="0" smtClean="0"/>
              <a:t> </a:t>
            </a:r>
            <a:r>
              <a:rPr lang="en-US" dirty="0" smtClean="0"/>
              <a:t>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).” </a:t>
            </a:r>
          </a:p>
          <a:p>
            <a:pPr lvl="1"/>
            <a:r>
              <a:rPr lang="en-US" dirty="0" smtClean="0"/>
              <a:t>“There is one and only one 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Examples: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But 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  then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  <a:endParaRPr lang="en-US" dirty="0" smtClean="0"/>
          </a:p>
          <a:p>
            <a:r>
              <a:rPr lang="en-US" dirty="0" smtClean="0"/>
              <a:t>The uniqueness quantifier is not really needed as the restriction that there is a unique </a:t>
            </a:r>
            <a:r>
              <a:rPr lang="en-US" i="1" dirty="0" smtClean="0"/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can be expressed as: 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              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=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Symbol"/>
              </a:rPr>
              <a:t>When the  domain of discourse is finite, we can think of quantification as looping through the elements of the domain.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To evaluate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at every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lvl="1"/>
            <a:r>
              <a:rPr lang="en-US" dirty="0" smtClean="0">
                <a:sym typeface="Symbol"/>
              </a:rPr>
              <a:t>If at a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 and the loop terminates. </a:t>
            </a:r>
          </a:p>
          <a:p>
            <a:pPr lvl="1"/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To evaluate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at some step,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and the loop terminates. </a:t>
            </a:r>
          </a:p>
          <a:p>
            <a:pPr lvl="1"/>
            <a:r>
              <a:rPr lang="en-US" dirty="0" smtClean="0">
                <a:sym typeface="Symbol"/>
              </a:rPr>
              <a:t>If the loop ends without finding an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for which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lvl="1"/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Even if the domains are infinite, we can still think of the quantifiers this fashion, but the loops will not terminate in some cases.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truth value of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depends on both the propositional function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on  the domain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r>
              <a:rPr lang="en-US" b="1" dirty="0" smtClean="0">
                <a:latin typeface="Cambria Math" pitchFamily="18" charset="0"/>
                <a:ea typeface="Cambria Math" pitchFamily="18" charset="0"/>
                <a:sym typeface="Symbol"/>
              </a:rPr>
              <a:t>Examples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 positive integers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is true, but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false.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negative integers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both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and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consists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But 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the statement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and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false.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quantifiers </a:t>
            </a:r>
            <a:r>
              <a:rPr lang="en-US" dirty="0" smtClean="0">
                <a:sym typeface="Symbol"/>
              </a:rPr>
              <a:t> and   have </a:t>
            </a:r>
            <a:r>
              <a:rPr lang="en-US" b="1" dirty="0" smtClean="0">
                <a:sym typeface="Symbol"/>
              </a:rPr>
              <a:t>higher precedence </a:t>
            </a:r>
            <a:r>
              <a:rPr lang="en-US" dirty="0" smtClean="0">
                <a:sym typeface="Symbol"/>
              </a:rPr>
              <a:t>than all the logical operators.</a:t>
            </a:r>
          </a:p>
          <a:p>
            <a:r>
              <a:rPr lang="en-US" dirty="0" smtClean="0">
                <a:sym typeface="Symbol"/>
              </a:rPr>
              <a:t>For example,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sym typeface="Symbol"/>
              </a:rPr>
              <a:t>means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(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>
                <a:sym typeface="Symbol"/>
              </a:rPr>
              <a:t>  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means something different.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Unfortunately, often people write 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when they mean 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Translate the following sentence into predicate logic: “Every student in this class has taken a course in Java.”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define a propositional function </a:t>
            </a:r>
            <a:r>
              <a:rPr lang="en-US" i="1" dirty="0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has taken a course in Java” and translate as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But if </a:t>
            </a:r>
            <a:r>
              <a:rPr lang="en-US" i="1" dirty="0" smtClean="0"/>
              <a:t>U</a:t>
            </a:r>
            <a:r>
              <a:rPr lang="en-US" dirty="0" smtClean="0"/>
              <a:t> is all people, also define a propositional  function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is a student in this class” and translate as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2</a:t>
            </a:r>
            <a:r>
              <a:rPr lang="en-US" dirty="0" smtClean="0"/>
              <a:t>: Translate the following sentence into predicate logic: “Some student in this class has taken a course in Java.”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translate as 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But if </a:t>
            </a:r>
            <a:r>
              <a:rPr lang="en-US" i="1" dirty="0" smtClean="0"/>
              <a:t>U</a:t>
            </a:r>
            <a:r>
              <a:rPr lang="en-US" dirty="0" smtClean="0"/>
              <a:t> is all people, then translate as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J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68801"/>
            <a:ext cx="3657600" cy="4560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057400"/>
            <a:ext cx="3670503" cy="4622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the Socrates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 propositional functions </a:t>
            </a:r>
            <a:r>
              <a:rPr lang="en-US" i="1" dirty="0" smtClean="0"/>
              <a:t>Man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denoting “</a:t>
            </a:r>
            <a:r>
              <a:rPr lang="en-US" i="1" dirty="0" smtClean="0"/>
              <a:t>x</a:t>
            </a:r>
            <a:r>
              <a:rPr lang="en-US" dirty="0" smtClean="0"/>
              <a:t> is a man” and  </a:t>
            </a:r>
            <a:r>
              <a:rPr lang="en-US" i="1" dirty="0" smtClean="0"/>
              <a:t>Mortal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is mortal.”  Specify the domain as all people.</a:t>
            </a:r>
          </a:p>
          <a:p>
            <a:r>
              <a:rPr lang="en-US" dirty="0" smtClean="0"/>
              <a:t>The two premises are:</a:t>
            </a:r>
          </a:p>
          <a:p>
            <a:endParaRPr lang="en-US" dirty="0" smtClean="0"/>
          </a:p>
          <a:p>
            <a:r>
              <a:rPr lang="en-US" dirty="0" smtClean="0"/>
              <a:t>The conclusion is:</a:t>
            </a:r>
          </a:p>
          <a:p>
            <a:endParaRPr lang="en-US" dirty="0" smtClean="0"/>
          </a:p>
          <a:p>
            <a:r>
              <a:rPr lang="en-US" dirty="0" smtClean="0"/>
              <a:t>Later we will show how to prove that the conclusion follows from the premises.</a:t>
            </a:r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67200" y="3352800"/>
            <a:ext cx="3400425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648200" y="3810000"/>
            <a:ext cx="2133600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343400" y="4343400"/>
            <a:ext cx="2462213" cy="31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Equivalences in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Statements involving predicates and quantifiers are </a:t>
            </a:r>
            <a:r>
              <a:rPr lang="en-US" i="1" dirty="0" smtClean="0"/>
              <a:t>logically equivalent </a:t>
            </a:r>
            <a:r>
              <a:rPr lang="en-US" dirty="0" smtClean="0"/>
              <a:t>if and only if they have the same truth value </a:t>
            </a:r>
          </a:p>
          <a:p>
            <a:pPr lvl="1"/>
            <a:r>
              <a:rPr lang="en-US" dirty="0" smtClean="0"/>
              <a:t>for every predicate substituted into these statements and </a:t>
            </a:r>
          </a:p>
          <a:p>
            <a:pPr lvl="1"/>
            <a:r>
              <a:rPr lang="en-US" dirty="0" smtClean="0"/>
              <a:t>for every domain of discourse used for the variables in the expressions. </a:t>
            </a:r>
          </a:p>
          <a:p>
            <a:r>
              <a:rPr lang="en-US" dirty="0" smtClean="0"/>
              <a:t>The notation </a:t>
            </a:r>
            <a:r>
              <a:rPr lang="en-US" i="1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indicates that </a:t>
            </a:r>
            <a:r>
              <a:rPr lang="en-US" i="1" dirty="0" smtClean="0">
                <a:latin typeface="Cambria Math"/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are logically equivalent. </a:t>
            </a:r>
          </a:p>
          <a:p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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¬¬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</a:t>
            </a:r>
            <a:r>
              <a:rPr lang="en-US" i="1" dirty="0">
                <a:ea typeface="Cambria Math"/>
                <a:sym typeface="Symbol"/>
              </a:rPr>
              <a:t>x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about Quantifiers as Conjunctions and Disjunctions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Symbol"/>
              </a:rPr>
              <a:t>If the domain is finite, a universally quantified proposition is logically equivalent to a conjunction of propositions without quantifiers and an existentially quantified proposition is equivalent to  a disjunction of propositions without quantifiers. 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U</a:t>
            </a:r>
            <a:r>
              <a:rPr lang="en-US" dirty="0" smtClean="0">
                <a:sym typeface="Symbol"/>
              </a:rPr>
              <a:t> consists of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dirty="0" smtClean="0">
                <a:sym typeface="Symbol"/>
              </a:rPr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dirty="0" smtClean="0">
                <a:sym typeface="Symbol"/>
              </a:rPr>
              <a:t>: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Even if the domains are infinite, you can still think of the quantifiers in this fashion, but the equivalent expressions without quantifiers will be infinitely long.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7400" y="3810000"/>
            <a:ext cx="4079081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4633912"/>
            <a:ext cx="4062413" cy="31908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4571637"/>
            <a:ext cx="1301750" cy="60996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3733800"/>
            <a:ext cx="1290813" cy="6048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Negating Quantified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“Every student in your class has taken a course in Java.”</a:t>
            </a:r>
          </a:p>
          <a:p>
            <a:pPr marL="850392" lvl="1" indent="-457200">
              <a:buNone/>
            </a:pPr>
            <a:r>
              <a:rPr lang="en-US" dirty="0" smtClean="0"/>
              <a:t> 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is “</a:t>
            </a:r>
            <a:r>
              <a:rPr lang="en-US" i="1" dirty="0" smtClean="0"/>
              <a:t>x</a:t>
            </a:r>
            <a:r>
              <a:rPr lang="en-US" dirty="0" smtClean="0"/>
              <a:t> has taken a course in Java” and </a:t>
            </a:r>
          </a:p>
          <a:p>
            <a:pPr marL="850392" lvl="1" indent="-457200">
              <a:buNone/>
            </a:pPr>
            <a:r>
              <a:rPr lang="en-US" dirty="0" smtClean="0"/>
              <a:t> the domain is students in your class. </a:t>
            </a:r>
          </a:p>
          <a:p>
            <a:r>
              <a:rPr lang="en-US" dirty="0" smtClean="0"/>
              <a:t>Negating the original statement gives “It is not the case that every student in your class has taken Java.” This means that “There is a student in your class who has not taken java.”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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logically equivalent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Negating Quantified Expressions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Consider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“There is at least a student in this class who has taken a course in Java.”</a:t>
            </a:r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is “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/>
              <a:t> has taken a course in Java.”</a:t>
            </a:r>
          </a:p>
          <a:p>
            <a:r>
              <a:rPr lang="en-US" dirty="0" smtClean="0"/>
              <a:t>Negating the original statement gives “It is not the case that there is a student in this class who has taken Java.” This implies that “Every student in this class has not taken Java”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logically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Morgan’s Laws for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r>
              <a:rPr lang="en-US" dirty="0" smtClean="0"/>
              <a:t>The rules for negating quantifiers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means that: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table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7299" y="2438400"/>
            <a:ext cx="7241005" cy="17526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88858" y="5103495"/>
            <a:ext cx="343185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86000" y="5789295"/>
            <a:ext cx="3431858" cy="3829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“Some student in this class has visited Mexico.”</a:t>
            </a:r>
          </a:p>
          <a:p>
            <a:pPr marL="850392" lvl="1" indent="-457200"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has visited Mexico” and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is a student in this class,”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be all people.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                      </a:t>
            </a:r>
            <a:r>
              <a:rPr lang="en-US" dirty="0" err="1" smtClean="0">
                <a:sym typeface="Symbol"/>
              </a:rPr>
              <a:t></a:t>
            </a:r>
            <a:r>
              <a:rPr lang="en-US" i="1" dirty="0" err="1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“Every student in this class has visited Canada or Mexico.”</a:t>
            </a:r>
          </a:p>
          <a:p>
            <a:pPr marL="850392" lvl="1" indent="-457200"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Add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has visited Canada.”</a:t>
            </a:r>
          </a:p>
          <a:p>
            <a:pPr marL="850392" lvl="1" indent="-45720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M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∨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)))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 with Translating from English into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</a:t>
            </a:r>
            <a:r>
              <a:rPr lang="en-US" dirty="0" smtClean="0"/>
              <a:t>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Translate “Everything is a </a:t>
            </a:r>
            <a:r>
              <a:rPr lang="en-US" dirty="0" err="1" smtClean="0"/>
              <a:t>fleegle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</a:t>
            </a:r>
            <a:r>
              <a:rPr lang="en-US" dirty="0" smtClean="0"/>
              <a:t>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 “Nothing is a </a:t>
            </a:r>
            <a:r>
              <a:rPr lang="en-US" dirty="0" err="1" smtClean="0"/>
              <a:t>snurd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</a:t>
            </a:r>
            <a:r>
              <a:rPr lang="en-US" dirty="0" smtClean="0"/>
              <a:t>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“All </a:t>
            </a:r>
            <a:r>
              <a:rPr lang="en-US" dirty="0" err="1" smtClean="0"/>
              <a:t>fleegles</a:t>
            </a:r>
            <a:r>
              <a:rPr lang="en-US" dirty="0" smtClean="0"/>
              <a:t> are </a:t>
            </a:r>
            <a:r>
              <a:rPr lang="en-US" dirty="0" err="1" smtClean="0"/>
              <a:t>snurds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 (First-Order Logic (FOL), Predicate Calculus)</a:t>
            </a:r>
          </a:p>
          <a:p>
            <a:pPr lvl="1"/>
            <a:r>
              <a:rPr lang="en-US" dirty="0" smtClean="0"/>
              <a:t>The Language of Quantifiers</a:t>
            </a:r>
          </a:p>
          <a:p>
            <a:pPr lvl="1"/>
            <a:r>
              <a:rPr lang="en-US" dirty="0" smtClean="0"/>
              <a:t>Logical Equivalences</a:t>
            </a:r>
          </a:p>
          <a:p>
            <a:pPr lvl="1"/>
            <a:r>
              <a:rPr lang="en-US" dirty="0" smtClean="0"/>
              <a:t>Nested Quantifiers</a:t>
            </a:r>
          </a:p>
          <a:p>
            <a:pPr lvl="1"/>
            <a:r>
              <a:rPr lang="en-US" dirty="0" smtClean="0"/>
              <a:t>Translation from Predicate Logic to English</a:t>
            </a:r>
          </a:p>
          <a:p>
            <a:pPr lvl="1"/>
            <a:r>
              <a:rPr lang="en-US" dirty="0" smtClean="0"/>
              <a:t>Translation from English to Predicate Logic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</a:t>
            </a:r>
            <a:r>
              <a:rPr lang="en-US" dirty="0" smtClean="0"/>
              <a:t>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“Some </a:t>
            </a:r>
            <a:r>
              <a:rPr lang="en-US" dirty="0" err="1" smtClean="0"/>
              <a:t>fleegles</a:t>
            </a:r>
            <a:r>
              <a:rPr lang="en-US" dirty="0" smtClean="0"/>
              <a:t> are thingamabobs.”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</a:t>
            </a:r>
            <a:r>
              <a:rPr lang="en-US" dirty="0" smtClean="0"/>
              <a:t>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 </a:t>
            </a:r>
            <a:r>
              <a:rPr lang="en-US" dirty="0" smtClean="0"/>
              <a:t>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 “No </a:t>
            </a:r>
            <a:r>
              <a:rPr lang="en-US" dirty="0" err="1" smtClean="0"/>
              <a:t>snurd</a:t>
            </a:r>
            <a:r>
              <a:rPr lang="en-US" dirty="0" smtClean="0"/>
              <a:t> is a thingamabob.”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</a:t>
            </a:r>
            <a:r>
              <a:rPr lang="en-US" dirty="0" smtClean="0"/>
              <a:t>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“If any </a:t>
            </a:r>
            <a:r>
              <a:rPr lang="en-US" dirty="0" err="1" smtClean="0"/>
              <a:t>fleegle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r>
              <a:rPr lang="en-US" dirty="0" smtClean="0"/>
              <a:t> then it is also a thingamabob.”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/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T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/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Predicate logic is used for specifying properties that systems must satisfy.</a:t>
            </a:r>
          </a:p>
          <a:p>
            <a:r>
              <a:rPr lang="en-US" sz="2000" dirty="0" smtClean="0"/>
              <a:t>For example, translate into predicate logic:</a:t>
            </a:r>
          </a:p>
          <a:p>
            <a:pPr lvl="1"/>
            <a:r>
              <a:rPr lang="en-US" sz="2000" dirty="0" smtClean="0"/>
              <a:t>“Every mail message larger than one megabyte will be compressed.”</a:t>
            </a:r>
          </a:p>
          <a:p>
            <a:pPr lvl="1"/>
            <a:r>
              <a:rPr lang="en-US" sz="2000" dirty="0" smtClean="0"/>
              <a:t>“If a user is active, then at least one network link will be available.”</a:t>
            </a:r>
          </a:p>
          <a:p>
            <a:r>
              <a:rPr lang="en-US" sz="2000" dirty="0" smtClean="0"/>
              <a:t>Decide on predicates and domains (left implicit here) for the variables: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L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, </a:t>
            </a:r>
            <a:r>
              <a:rPr lang="en-US" sz="1800" i="1" dirty="0" smtClean="0"/>
              <a:t>y</a:t>
            </a:r>
            <a:r>
              <a:rPr lang="en-US" sz="1800" dirty="0" smtClean="0"/>
              <a:t>) be “Mail message </a:t>
            </a:r>
            <a:r>
              <a:rPr lang="en-US" sz="1800" i="1" dirty="0" smtClean="0"/>
              <a:t>m</a:t>
            </a:r>
            <a:r>
              <a:rPr lang="en-US" sz="1800" dirty="0" smtClean="0"/>
              <a:t> is larger than </a:t>
            </a:r>
            <a:r>
              <a:rPr lang="en-US" sz="1800" i="1" dirty="0" smtClean="0"/>
              <a:t>y</a:t>
            </a:r>
            <a:r>
              <a:rPr lang="en-US" sz="1800" dirty="0" smtClean="0"/>
              <a:t> megabytes.”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C</a:t>
            </a:r>
            <a:r>
              <a:rPr lang="en-US" sz="1800" dirty="0" smtClean="0"/>
              <a:t>(</a:t>
            </a:r>
            <a:r>
              <a:rPr lang="en-US" sz="1800" i="1" dirty="0" smtClean="0"/>
              <a:t>m</a:t>
            </a:r>
            <a:r>
              <a:rPr lang="en-US" sz="1800" dirty="0" smtClean="0"/>
              <a:t>) denote “Mail message </a:t>
            </a:r>
            <a:r>
              <a:rPr lang="en-US" sz="1800" i="1" dirty="0" smtClean="0"/>
              <a:t>m</a:t>
            </a:r>
            <a:r>
              <a:rPr lang="en-US" sz="1800" dirty="0" smtClean="0"/>
              <a:t> will be compressed.”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A</a:t>
            </a:r>
            <a:r>
              <a:rPr lang="en-US" sz="1800" dirty="0" smtClean="0"/>
              <a:t>(</a:t>
            </a:r>
            <a:r>
              <a:rPr lang="en-US" sz="1800" i="1" dirty="0" smtClean="0"/>
              <a:t>u</a:t>
            </a:r>
            <a:r>
              <a:rPr lang="en-US" sz="1800" dirty="0" smtClean="0"/>
              <a:t>) represent “User </a:t>
            </a:r>
            <a:r>
              <a:rPr lang="en-US" sz="1800" i="1" dirty="0" smtClean="0"/>
              <a:t>u</a:t>
            </a:r>
            <a:r>
              <a:rPr lang="en-US" sz="1800" dirty="0" smtClean="0"/>
              <a:t> is active.”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i="1" dirty="0" smtClean="0"/>
              <a:t>S</a:t>
            </a:r>
            <a:r>
              <a:rPr lang="en-US" sz="1800" dirty="0" smtClean="0"/>
              <a:t>(</a:t>
            </a:r>
            <a:r>
              <a:rPr lang="en-US" sz="1800" i="1" dirty="0" smtClean="0"/>
              <a:t>n, x</a:t>
            </a:r>
            <a:r>
              <a:rPr lang="en-US" sz="1800" dirty="0" smtClean="0"/>
              <a:t>) represent “Network link </a:t>
            </a:r>
            <a:r>
              <a:rPr lang="en-US" sz="1800" i="1" dirty="0" smtClean="0"/>
              <a:t>n</a:t>
            </a:r>
            <a:r>
              <a:rPr lang="en-US" sz="1800" dirty="0" smtClean="0"/>
              <a:t> is state </a:t>
            </a:r>
            <a:r>
              <a:rPr lang="en-US" sz="1800" i="1" dirty="0" smtClean="0"/>
              <a:t>x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Now we have: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43200" y="5853112"/>
            <a:ext cx="2974181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33600" y="6310312"/>
            <a:ext cx="3988594" cy="31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Predicate Calculus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assertion involving predicates and quantifiers is </a:t>
            </a:r>
            <a:r>
              <a:rPr lang="en-US" i="1" dirty="0" smtClean="0"/>
              <a:t>valid</a:t>
            </a:r>
            <a:r>
              <a:rPr lang="en-US" dirty="0" smtClean="0"/>
              <a:t> if it is true </a:t>
            </a:r>
          </a:p>
          <a:p>
            <a:pPr lvl="2"/>
            <a:r>
              <a:rPr lang="en-US" dirty="0" smtClean="0"/>
              <a:t>for all domains </a:t>
            </a:r>
          </a:p>
          <a:p>
            <a:pPr lvl="2"/>
            <a:r>
              <a:rPr lang="en-US" dirty="0" smtClean="0"/>
              <a:t>every propositional function  substituted for the predicates in the assertion.</a:t>
            </a:r>
          </a:p>
          <a:p>
            <a:pPr lvl="1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An assertion involving predicates is </a:t>
            </a:r>
            <a:r>
              <a:rPr lang="en-US" i="1" dirty="0" err="1" smtClean="0"/>
              <a:t>satisfiable</a:t>
            </a:r>
            <a:r>
              <a:rPr lang="en-US" dirty="0" smtClean="0"/>
              <a:t> if it is true </a:t>
            </a:r>
          </a:p>
          <a:p>
            <a:pPr lvl="2"/>
            <a:r>
              <a:rPr lang="en-US" dirty="0" smtClean="0"/>
              <a:t>for some domains </a:t>
            </a:r>
          </a:p>
          <a:p>
            <a:pPr lvl="2"/>
            <a:r>
              <a:rPr lang="en-US" dirty="0" smtClean="0"/>
              <a:t>some propositional functions that can be substituted for  the predicates in the assertion. </a:t>
            </a:r>
          </a:p>
          <a:p>
            <a:r>
              <a:rPr lang="en-US" dirty="0" smtClean="0"/>
              <a:t>Otherwise it is </a:t>
            </a:r>
            <a:r>
              <a:rPr lang="en-US" i="1" dirty="0" err="1" smtClean="0"/>
              <a:t>unsatisfiable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Example:</a:t>
            </a:r>
            <a:r>
              <a:rPr lang="en-US" dirty="0" smtClean="0"/>
              <a:t>                                     not valid but </a:t>
            </a:r>
            <a:r>
              <a:rPr lang="en-US" dirty="0" err="1" smtClean="0"/>
              <a:t>satisfiable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Example:                                       </a:t>
            </a:r>
            <a:r>
              <a:rPr lang="en-US" dirty="0" err="1" smtClean="0"/>
              <a:t>unsatisfiable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438400" y="3429000"/>
            <a:ext cx="2301240" cy="2552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90800" y="5334000"/>
            <a:ext cx="1918335" cy="25527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90800" y="5715000"/>
            <a:ext cx="1988820" cy="2552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Prolog (from </a:t>
            </a:r>
            <a:r>
              <a:rPr lang="en-US" i="1" dirty="0" smtClean="0"/>
              <a:t>Pro</a:t>
            </a:r>
            <a:r>
              <a:rPr lang="en-US" dirty="0" smtClean="0"/>
              <a:t>gramming in </a:t>
            </a:r>
            <a:r>
              <a:rPr lang="en-US" i="1" dirty="0" smtClean="0"/>
              <a:t>Log</a:t>
            </a:r>
            <a:r>
              <a:rPr lang="en-US" dirty="0" smtClean="0"/>
              <a:t>ic) is a programming language developed 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1970</a:t>
            </a:r>
            <a:r>
              <a:rPr lang="en-US" dirty="0" smtClean="0"/>
              <a:t>s by researchers in artificial intelligence (AI).</a:t>
            </a:r>
          </a:p>
          <a:p>
            <a:r>
              <a:rPr lang="en-US" dirty="0" smtClean="0"/>
              <a:t>Prolog programs include </a:t>
            </a:r>
            <a:r>
              <a:rPr lang="en-US" i="1" dirty="0" smtClean="0"/>
              <a:t>Prolog facts </a:t>
            </a:r>
            <a:r>
              <a:rPr lang="en-US" dirty="0" smtClean="0"/>
              <a:t>and </a:t>
            </a:r>
            <a:r>
              <a:rPr lang="en-US" i="1" dirty="0" smtClean="0"/>
              <a:t>Prolog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an example of a set of Prolog facts consider the following: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chan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patel</a:t>
            </a:r>
            <a:r>
              <a:rPr lang="en-US" sz="1200" dirty="0" smtClean="0">
                <a:latin typeface="Lucida Sans Typewriter" pitchFamily="49" charset="0"/>
              </a:rPr>
              <a:t>, ee222).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instructor(</a:t>
            </a:r>
            <a:r>
              <a:rPr lang="en-US" sz="1200" dirty="0" err="1" smtClean="0">
                <a:latin typeface="Lucida Sans Typewriter" pitchFamily="49" charset="0"/>
              </a:rPr>
              <a:t>grossman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kevin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juna</a:t>
            </a:r>
            <a:r>
              <a:rPr lang="en-US" sz="1200" dirty="0" smtClean="0">
                <a:latin typeface="Lucida Sans Typewriter" pitchFamily="49" charset="0"/>
              </a:rPr>
              <a:t>, ee222).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juana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kiko</a:t>
            </a:r>
            <a:r>
              <a:rPr lang="en-US" sz="1200" dirty="0" smtClean="0">
                <a:latin typeface="Lucida Sans Typewriter" pitchFamily="49" charset="0"/>
              </a:rPr>
              <a:t>, math273).</a:t>
            </a:r>
          </a:p>
          <a:p>
            <a:pPr lvl="1">
              <a:buNone/>
            </a:pPr>
            <a:r>
              <a:rPr lang="en-US" sz="1200" dirty="0" smtClean="0">
                <a:latin typeface="Lucida Sans Typewriter" pitchFamily="49" charset="0"/>
              </a:rPr>
              <a:t>   enrolled(</a:t>
            </a:r>
            <a:r>
              <a:rPr lang="en-US" sz="1200" dirty="0" err="1" smtClean="0">
                <a:latin typeface="Lucida Sans Typewriter" pitchFamily="49" charset="0"/>
              </a:rPr>
              <a:t>kiko</a:t>
            </a:r>
            <a:r>
              <a:rPr lang="en-US" sz="1200" dirty="0" smtClean="0">
                <a:latin typeface="Lucida Sans Typewriter" pitchFamily="49" charset="0"/>
              </a:rPr>
              <a:t>, cs301).</a:t>
            </a:r>
          </a:p>
          <a:p>
            <a:r>
              <a:rPr lang="en-US" dirty="0" smtClean="0"/>
              <a:t>Here the predicates </a:t>
            </a:r>
            <a:r>
              <a:rPr lang="en-US" i="1" dirty="0" smtClean="0"/>
              <a:t>instructor(</a:t>
            </a:r>
            <a:r>
              <a:rPr lang="en-US" i="1" dirty="0" err="1" smtClean="0"/>
              <a:t>p,c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enrolled(</a:t>
            </a:r>
            <a:r>
              <a:rPr lang="en-US" i="1" dirty="0" err="1" smtClean="0"/>
              <a:t>s,c</a:t>
            </a:r>
            <a:r>
              <a:rPr lang="en-US" i="1" dirty="0" smtClean="0"/>
              <a:t>)</a:t>
            </a:r>
            <a:r>
              <a:rPr lang="en-US" dirty="0" smtClean="0"/>
              <a:t> represent that professor </a:t>
            </a:r>
            <a:r>
              <a:rPr lang="en-US" i="1" dirty="0" smtClean="0"/>
              <a:t>p </a:t>
            </a:r>
            <a:r>
              <a:rPr lang="en-US" dirty="0" smtClean="0"/>
              <a:t>is the instructor of course </a:t>
            </a:r>
            <a:r>
              <a:rPr lang="en-US" i="1" dirty="0" smtClean="0"/>
              <a:t>c</a:t>
            </a:r>
            <a:r>
              <a:rPr lang="en-US" dirty="0" smtClean="0"/>
              <a:t> and that student </a:t>
            </a:r>
            <a:r>
              <a:rPr lang="en-US" i="1" dirty="0" smtClean="0"/>
              <a:t>s </a:t>
            </a:r>
            <a:r>
              <a:rPr lang="en-US" dirty="0" smtClean="0"/>
              <a:t>is enrolled in course </a:t>
            </a:r>
            <a:r>
              <a:rPr lang="en-US" i="1" dirty="0" smtClean="0"/>
              <a:t>c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Prolog, names beginning with an uppercase letter are variables. </a:t>
            </a:r>
          </a:p>
          <a:p>
            <a:r>
              <a:rPr lang="en-US" dirty="0" smtClean="0"/>
              <a:t>If we have a predicate </a:t>
            </a:r>
            <a:r>
              <a:rPr lang="en-US" i="1" dirty="0" smtClean="0"/>
              <a:t>teaches</a:t>
            </a:r>
            <a:r>
              <a:rPr lang="en-US" dirty="0" smtClean="0"/>
              <a:t>(</a:t>
            </a:r>
            <a:r>
              <a:rPr lang="en-US" i="1" dirty="0" err="1" smtClean="0"/>
              <a:t>p,s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representing “professor </a:t>
            </a:r>
            <a:r>
              <a:rPr lang="en-US" i="1" dirty="0" smtClean="0"/>
              <a:t>p</a:t>
            </a:r>
            <a:r>
              <a:rPr lang="en-US" dirty="0" smtClean="0"/>
              <a:t> teaches student </a:t>
            </a:r>
            <a:r>
              <a:rPr lang="en-US" i="1" dirty="0" smtClean="0"/>
              <a:t>s</a:t>
            </a:r>
            <a:r>
              <a:rPr lang="en-US" dirty="0" smtClean="0"/>
              <a:t>,” we can write the rule: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000" i="1" dirty="0" smtClean="0">
                <a:latin typeface="Lucida Sans Typewriter" pitchFamily="49" charset="0"/>
              </a:rPr>
              <a:t>teaches</a:t>
            </a:r>
            <a:r>
              <a:rPr lang="en-US" sz="2000" dirty="0" smtClean="0">
                <a:latin typeface="Lucida Sans Typewriter" pitchFamily="49" charset="0"/>
              </a:rPr>
              <a:t>(</a:t>
            </a:r>
            <a:r>
              <a:rPr lang="en-US" sz="2000" i="1" dirty="0" smtClean="0">
                <a:latin typeface="Lucida Sans Typewriter" pitchFamily="49" charset="0"/>
              </a:rPr>
              <a:t>P,S</a:t>
            </a:r>
            <a:r>
              <a:rPr lang="en-US" sz="2000" dirty="0" smtClean="0">
                <a:latin typeface="Lucida Sans Typewriter" pitchFamily="49" charset="0"/>
              </a:rPr>
              <a:t>) :- </a:t>
            </a:r>
            <a:r>
              <a:rPr lang="en-US" sz="2000" i="1" dirty="0" smtClean="0">
                <a:latin typeface="Lucida Sans Typewriter" pitchFamily="49" charset="0"/>
              </a:rPr>
              <a:t>instructor</a:t>
            </a:r>
            <a:r>
              <a:rPr lang="en-US" sz="2000" dirty="0" smtClean="0">
                <a:latin typeface="Lucida Sans Typewriter" pitchFamily="49" charset="0"/>
              </a:rPr>
              <a:t>(</a:t>
            </a:r>
            <a:r>
              <a:rPr lang="en-US" sz="2000" i="1" dirty="0" smtClean="0">
                <a:latin typeface="Lucida Sans Typewriter" pitchFamily="49" charset="0"/>
              </a:rPr>
              <a:t>P,C</a:t>
            </a:r>
            <a:r>
              <a:rPr lang="en-US" sz="2000" dirty="0" smtClean="0">
                <a:latin typeface="Lucida Sans Typewriter" pitchFamily="49" charset="0"/>
              </a:rPr>
              <a:t>), </a:t>
            </a:r>
            <a:r>
              <a:rPr lang="en-US" sz="2000" i="1" dirty="0" smtClean="0">
                <a:latin typeface="Lucida Sans Typewriter" pitchFamily="49" charset="0"/>
              </a:rPr>
              <a:t>enrolled</a:t>
            </a:r>
            <a:r>
              <a:rPr lang="en-US" sz="2000" dirty="0" smtClean="0">
                <a:latin typeface="Lucida Sans Typewriter" pitchFamily="49" charset="0"/>
              </a:rPr>
              <a:t>(</a:t>
            </a:r>
            <a:r>
              <a:rPr lang="en-US" sz="2000" i="1" dirty="0" smtClean="0">
                <a:latin typeface="Lucida Sans Typewriter" pitchFamily="49" charset="0"/>
              </a:rPr>
              <a:t>S,C</a:t>
            </a:r>
            <a:r>
              <a:rPr lang="en-US" sz="2000" dirty="0" smtClean="0">
                <a:latin typeface="Lucida Sans Typewriter" pitchFamily="49" charset="0"/>
              </a:rPr>
              <a:t>).</a:t>
            </a:r>
          </a:p>
          <a:p>
            <a:r>
              <a:rPr lang="en-US" dirty="0" smtClean="0"/>
              <a:t>This Prolog rule can be viewed as equivalent to the following statement in logic (using our conventions for logical statements).</a:t>
            </a:r>
          </a:p>
          <a:p>
            <a:pPr marL="850392" lvl="1" indent="-457200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c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I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E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s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T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p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,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Prolog programs are loaded into a </a:t>
            </a:r>
            <a:r>
              <a:rPr lang="en-US" i="1" dirty="0" smtClean="0"/>
              <a:t>Prolog interpreter</a:t>
            </a:r>
            <a:r>
              <a:rPr lang="en-US" dirty="0" smtClean="0"/>
              <a:t>. The interpreter receives</a:t>
            </a:r>
            <a:r>
              <a:rPr lang="en-US" i="1" dirty="0" smtClean="0"/>
              <a:t> queries </a:t>
            </a:r>
            <a:r>
              <a:rPr lang="en-US" dirty="0" smtClean="0"/>
              <a:t>and returns answers using the Prolog program. </a:t>
            </a:r>
          </a:p>
          <a:p>
            <a:r>
              <a:rPr lang="en-US" dirty="0" smtClean="0"/>
              <a:t>For example, using our program, the following query may be given: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smtClean="0">
                <a:latin typeface="Lucida Sans Typewriter" pitchFamily="49" charset="0"/>
              </a:rPr>
              <a:t>?enrolled(kevin,math273).</a:t>
            </a:r>
          </a:p>
          <a:p>
            <a:r>
              <a:rPr lang="en-US" dirty="0" smtClean="0"/>
              <a:t>Prolog produces the response: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latin typeface="Lucida Sans Typewriter" pitchFamily="49" charset="0"/>
              </a:rPr>
              <a:t>yes</a:t>
            </a:r>
          </a:p>
          <a:p>
            <a:r>
              <a:rPr lang="en-US" dirty="0" smtClean="0"/>
              <a:t>Note that the </a:t>
            </a:r>
            <a:r>
              <a:rPr lang="en-US" dirty="0" smtClean="0">
                <a:latin typeface="Lucida Sans Typewriter" pitchFamily="49" charset="0"/>
              </a:rPr>
              <a:t>? </a:t>
            </a:r>
            <a:r>
              <a:rPr lang="en-US" dirty="0" smtClean="0"/>
              <a:t>is the prompt given by the Prolog interpreter indicating that it is ready to receive a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query: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600" dirty="0" smtClean="0">
                <a:latin typeface="Lucida Sans Typewriter" pitchFamily="49" charset="0"/>
              </a:rPr>
              <a:t>?enrolled(X,math273).</a:t>
            </a:r>
          </a:p>
          <a:p>
            <a:pPr>
              <a:buNone/>
            </a:pPr>
            <a:r>
              <a:rPr lang="en-US" dirty="0" smtClean="0"/>
              <a:t>   produces the response: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600" dirty="0" smtClean="0">
                <a:latin typeface="Lucida Sans Typewriter" pitchFamily="49" charset="0"/>
              </a:rPr>
              <a:t>X = </a:t>
            </a:r>
            <a:r>
              <a:rPr lang="en-US" sz="1600" dirty="0" err="1" smtClean="0">
                <a:latin typeface="Lucida Sans Typewriter" pitchFamily="49" charset="0"/>
              </a:rPr>
              <a:t>kevin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X = </a:t>
            </a:r>
            <a:r>
              <a:rPr lang="en-US" sz="1600" dirty="0" err="1" smtClean="0">
                <a:latin typeface="Lucida Sans Typewriter" pitchFamily="49" charset="0"/>
              </a:rPr>
              <a:t>kiko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no</a:t>
            </a:r>
          </a:p>
          <a:p>
            <a:r>
              <a:rPr lang="en-US" dirty="0" smtClean="0"/>
              <a:t>The query: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?teaches(</a:t>
            </a:r>
            <a:r>
              <a:rPr lang="en-US" sz="1600" dirty="0" err="1" smtClean="0">
                <a:latin typeface="Lucida Sans Typewriter" pitchFamily="49" charset="0"/>
              </a:rPr>
              <a:t>X,juana</a:t>
            </a:r>
            <a:r>
              <a:rPr lang="en-US" sz="1600" dirty="0" smtClean="0">
                <a:latin typeface="Lucida Sans Typewriter" pitchFamily="49" charset="0"/>
              </a:rPr>
              <a:t>).</a:t>
            </a:r>
          </a:p>
          <a:p>
            <a:pPr>
              <a:buNone/>
            </a:pPr>
            <a:r>
              <a:rPr lang="en-US" dirty="0" smtClean="0"/>
              <a:t>    produces the response: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600" dirty="0" smtClean="0">
                <a:latin typeface="Lucida Sans Typewriter" pitchFamily="49" charset="0"/>
              </a:rPr>
              <a:t>X = </a:t>
            </a:r>
            <a:r>
              <a:rPr lang="en-US" sz="1600" dirty="0" err="1" smtClean="0">
                <a:latin typeface="Lucida Sans Typewriter" pitchFamily="49" charset="0"/>
              </a:rPr>
              <a:t>patel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X = </a:t>
            </a:r>
            <a:r>
              <a:rPr lang="en-US" sz="1600" dirty="0" err="1" smtClean="0">
                <a:latin typeface="Lucida Sans Typewriter" pitchFamily="49" charset="0"/>
              </a:rPr>
              <a:t>grossman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no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2895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Prolog interpreter tries to find an instantiation for </a:t>
            </a:r>
            <a:r>
              <a:rPr lang="en-US" dirty="0" smtClean="0">
                <a:latin typeface="Lucida Sans Typewriter" pitchFamily="49" charset="0"/>
              </a:rPr>
              <a:t>X</a:t>
            </a:r>
            <a:r>
              <a:rPr lang="en-US" dirty="0" smtClean="0"/>
              <a:t>. It does so and returns</a:t>
            </a:r>
            <a:r>
              <a:rPr lang="en-US" dirty="0" smtClean="0">
                <a:latin typeface="Lucida Sans Typewriter" pitchFamily="49" charset="0"/>
              </a:rPr>
              <a:t> X = </a:t>
            </a:r>
            <a:r>
              <a:rPr lang="en-US" dirty="0" err="1" smtClean="0">
                <a:latin typeface="Lucida Sans Typewriter" pitchFamily="49" charset="0"/>
              </a:rPr>
              <a:t>kevin</a:t>
            </a:r>
            <a:r>
              <a:rPr lang="en-US" dirty="0" smtClean="0">
                <a:latin typeface="Lucida Sans Typewriter" pitchFamily="49" charset="0"/>
              </a:rPr>
              <a:t>. </a:t>
            </a:r>
            <a:r>
              <a:rPr lang="en-US" dirty="0" smtClean="0"/>
              <a:t>Then the user types the </a:t>
            </a:r>
            <a:r>
              <a:rPr lang="en-US" dirty="0" smtClean="0">
                <a:latin typeface="Lucida Sans Typewriter" pitchFamily="49" charset="0"/>
              </a:rPr>
              <a:t>; </a:t>
            </a:r>
            <a:r>
              <a:rPr lang="en-US" dirty="0" smtClean="0"/>
              <a:t>indicating a request for another answer. When Prolog is unable to find another answer it returns </a:t>
            </a:r>
            <a:r>
              <a:rPr lang="en-US" dirty="0" smtClean="0">
                <a:latin typeface="Lucida Sans Typewriter" pitchFamily="49" charset="0"/>
              </a:rPr>
              <a:t>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Programming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>
            <a:normAutofit fontScale="92500" lnSpcReduction="10000"/>
          </a:bodyPr>
          <a:lstStyle/>
          <a:p>
            <a:endParaRPr lang="en-US" sz="1600" dirty="0" smtClean="0">
              <a:latin typeface="Lucida Sans Typewriter" pitchFamily="49" charset="0"/>
            </a:endParaRPr>
          </a:p>
          <a:p>
            <a:r>
              <a:rPr lang="en-US" dirty="0" smtClean="0"/>
              <a:t>The query: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?teaches(</a:t>
            </a:r>
            <a:r>
              <a:rPr lang="en-US" sz="1600" dirty="0" err="1" smtClean="0">
                <a:latin typeface="Lucida Sans Typewriter" pitchFamily="49" charset="0"/>
              </a:rPr>
              <a:t>chan,X</a:t>
            </a:r>
            <a:r>
              <a:rPr lang="en-US" sz="1600" dirty="0" smtClean="0">
                <a:latin typeface="Lucida Sans Typewriter" pitchFamily="49" charset="0"/>
              </a:rPr>
              <a:t>).</a:t>
            </a:r>
          </a:p>
          <a:p>
            <a:pPr>
              <a:buNone/>
            </a:pPr>
            <a:r>
              <a:rPr lang="en-US" dirty="0" smtClean="0"/>
              <a:t>    produces the response: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sz="1600" dirty="0" smtClean="0">
                <a:latin typeface="Lucida Sans Typewriter" pitchFamily="49" charset="0"/>
              </a:rPr>
              <a:t>X = </a:t>
            </a:r>
            <a:r>
              <a:rPr lang="en-US" sz="1600" dirty="0" err="1" smtClean="0">
                <a:latin typeface="Lucida Sans Typewriter" pitchFamily="49" charset="0"/>
              </a:rPr>
              <a:t>kevin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X = </a:t>
            </a:r>
            <a:r>
              <a:rPr lang="en-US" sz="1600" dirty="0" err="1" smtClean="0">
                <a:latin typeface="Lucida Sans Typewriter" pitchFamily="49" charset="0"/>
              </a:rPr>
              <a:t>kiko</a:t>
            </a:r>
            <a:r>
              <a:rPr lang="en-US" sz="1600" dirty="0" smtClean="0">
                <a:latin typeface="Lucida Sans Typewriter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Lucida Sans Typewriter" pitchFamily="49" charset="0"/>
              </a:rPr>
              <a:t>       no</a:t>
            </a:r>
          </a:p>
          <a:p>
            <a:pPr>
              <a:buNone/>
            </a:pPr>
            <a:endParaRPr lang="en-US" sz="1600" dirty="0" smtClean="0">
              <a:latin typeface="Lucida Sans Typewriter" pitchFamily="49" charset="0"/>
            </a:endParaRPr>
          </a:p>
          <a:p>
            <a:r>
              <a:rPr lang="en-US" dirty="0" smtClean="0"/>
              <a:t>A number of very good Prolog texts are available.  </a:t>
            </a:r>
            <a:r>
              <a:rPr lang="en-US" i="1" dirty="0" smtClean="0"/>
              <a:t>Learn Prolog Now! </a:t>
            </a:r>
            <a:r>
              <a:rPr lang="en-US" dirty="0" smtClean="0"/>
              <a:t>is one such text with a free online version at  </a:t>
            </a:r>
            <a:r>
              <a:rPr lang="en-US" dirty="0" smtClean="0">
                <a:hlinkClick r:id="rId2"/>
              </a:rPr>
              <a:t>http://www.learnprolognow.org/</a:t>
            </a:r>
            <a:endParaRPr lang="en-US" dirty="0" smtClean="0"/>
          </a:p>
          <a:p>
            <a:r>
              <a:rPr lang="en-US" dirty="0" smtClean="0"/>
              <a:t>There is much more to Prolog and to the entire field of logic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Predicates and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L’histoire du bar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fr" dirty="0"/>
              <a:t>Six collègues de travail entrent dans un bar pour boire un verre. Toutes les tables sont prises et il n’y a plus que six tabourets au comptoir. Ils vont pouvoir s’asseoir mais souhaiteraient optimiser leurs discussions pour que chacun ait des choses à dire à son voisin. </a:t>
            </a:r>
          </a:p>
          <a:p>
            <a:pPr lvl="0" algn="just">
              <a:spcBef>
                <a:spcPts val="0"/>
              </a:spcBef>
              <a:buNone/>
            </a:pPr>
            <a:r>
              <a:rPr lang="fr" dirty="0"/>
              <a:t>Ils ne veulent en aucun cas parler “boulot” et choisissent de partir sur leurs passions respectives pour trouver la meilleure disposition.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40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279872732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57151" y="6262433"/>
            <a:ext cx="8381999" cy="59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L’histoire du bar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1591963" y="1235634"/>
          <a:ext cx="5960075" cy="4632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12150"/>
                <a:gridCol w="4247925"/>
              </a:tblGrid>
              <a:tr h="60956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fr" sz="2400" b="1">
                          <a:solidFill>
                            <a:srgbClr val="FFFFFF"/>
                          </a:solidFill>
                        </a:rPr>
                        <a:t>Prénom</a:t>
                      </a:r>
                    </a:p>
                  </a:txBody>
                  <a:tcPr marL="91425" marR="91425" marT="121900" marB="121900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2400" b="1">
                          <a:solidFill>
                            <a:srgbClr val="FFFFFF"/>
                          </a:solidFill>
                        </a:rPr>
                        <a:t>Passion(s)</a:t>
                      </a:r>
                    </a:p>
                  </a:txBody>
                  <a:tcPr marL="91425" marR="91425" marT="121900" marB="121900">
                    <a:solidFill>
                      <a:srgbClr val="4A86E8"/>
                    </a:solidFill>
                  </a:tcPr>
                </a:tc>
              </a:tr>
              <a:tr h="60956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Mathieu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Foot et Jeux vidéos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Etienne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Escalade, Jeux vidéos et Matrices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Alex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Oiseaux et Livres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Nico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Foot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Bertrand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Matrices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Marco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chemeClr val="lt2"/>
                          </a:solidFill>
                        </a:rPr>
                        <a:t>Livres et Matrices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lt1"/>
                </a:solidFill>
              </a:rPr>
              <a:t>41</a:t>
            </a:fld>
            <a:endParaRPr lang="fr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55499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71901" y="2558767"/>
            <a:ext cx="3999899" cy="361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 u="sng" dirty="0">
                <a:solidFill>
                  <a:schemeClr val="dk2"/>
                </a:solidFill>
              </a:rPr>
              <a:t>Les </a:t>
            </a:r>
            <a:r>
              <a:rPr lang="fr" b="1" u="sng" dirty="0" smtClean="0">
                <a:solidFill>
                  <a:schemeClr val="dk2"/>
                </a:solidFill>
              </a:rPr>
              <a:t>faits</a:t>
            </a:r>
            <a:endParaRPr lang="nl-BE" b="1" u="sng" dirty="0"/>
          </a:p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Une </a:t>
            </a:r>
            <a:r>
              <a:rPr lang="fr" dirty="0"/>
              <a:t>situation qui est vrai pour l’univers en question. Peut être apparenté à une proposition.</a:t>
            </a:r>
          </a:p>
          <a:p>
            <a:pPr lvl="0" rtl="0">
              <a:spcBef>
                <a:spcPts val="0"/>
              </a:spcBef>
              <a:buNone/>
            </a:pPr>
            <a:r>
              <a:rPr lang="fr" dirty="0"/>
              <a:t>Ex: Mathieu a comme passion le foot</a:t>
            </a:r>
            <a:br>
              <a:rPr lang="fr" dirty="0"/>
            </a:br>
            <a:endParaRPr lang="nl-BE" dirty="0"/>
          </a:p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sera </a:t>
            </a:r>
            <a:r>
              <a:rPr lang="fr" dirty="0"/>
              <a:t>exprimé en </a:t>
            </a:r>
            <a:r>
              <a:rPr lang="fr" dirty="0" smtClean="0"/>
              <a:t>PROLOG</a:t>
            </a:r>
            <a:endParaRPr lang="nl-BE" dirty="0" smtClean="0"/>
          </a:p>
          <a:p>
            <a:pPr lvl="0" rtl="0">
              <a:spcBef>
                <a:spcPts val="0"/>
              </a:spcBef>
              <a:buNone/>
            </a:pPr>
            <a:endParaRPr lang="fr" dirty="0"/>
          </a:p>
          <a:p>
            <a:pPr lvl="0" algn="ctr" rtl="0">
              <a:spcBef>
                <a:spcPts val="0"/>
              </a:spcBef>
              <a:buNone/>
            </a:pPr>
            <a:r>
              <a:rPr lang="fr" b="1" dirty="0">
                <a:solidFill>
                  <a:srgbClr val="000000"/>
                </a:solidFill>
              </a:rPr>
              <a:t>passion</a:t>
            </a:r>
            <a:r>
              <a:rPr lang="fr" dirty="0">
                <a:solidFill>
                  <a:srgbClr val="000000"/>
                </a:solidFill>
              </a:rPr>
              <a:t>(</a:t>
            </a:r>
            <a:r>
              <a:rPr lang="fr" dirty="0">
                <a:solidFill>
                  <a:srgbClr val="7F6000"/>
                </a:solidFill>
              </a:rPr>
              <a:t>mathieu</a:t>
            </a:r>
            <a:r>
              <a:rPr lang="fr" dirty="0">
                <a:solidFill>
                  <a:srgbClr val="000000"/>
                </a:solidFill>
              </a:rPr>
              <a:t>,  </a:t>
            </a:r>
            <a:r>
              <a:rPr lang="fr" dirty="0">
                <a:solidFill>
                  <a:srgbClr val="7F6000"/>
                </a:solidFill>
              </a:rPr>
              <a:t>foot</a:t>
            </a:r>
            <a:r>
              <a:rPr lang="fr" dirty="0">
                <a:solidFill>
                  <a:srgbClr val="000000"/>
                </a:solidFill>
              </a:rPr>
              <a:t>).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Concepts PROLOG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94101" y="2558767"/>
            <a:ext cx="3999899" cy="361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 u="sng" dirty="0">
                <a:solidFill>
                  <a:schemeClr val="dk2"/>
                </a:solidFill>
              </a:rPr>
              <a:t>Les règles (</a:t>
            </a:r>
            <a:r>
              <a:rPr lang="fr" b="1" u="sng" dirty="0" smtClean="0">
                <a:solidFill>
                  <a:schemeClr val="dk2"/>
                </a:solidFill>
              </a:rPr>
              <a:t>relations)</a:t>
            </a:r>
            <a:endParaRPr lang="nl-BE" b="1" u="sng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Exprime </a:t>
            </a:r>
            <a:r>
              <a:rPr lang="fr" dirty="0"/>
              <a:t>une question à laquelle l’interpréteur peut répondre à l’aide de faits.</a:t>
            </a:r>
          </a:p>
          <a:p>
            <a:pPr lvl="0" rtl="0">
              <a:spcBef>
                <a:spcPts val="0"/>
              </a:spcBef>
              <a:buNone/>
            </a:pPr>
            <a:r>
              <a:rPr lang="fr" dirty="0"/>
              <a:t>Ex: 2 pers. peuvent discuter si elles ont une passion en commun</a:t>
            </a:r>
            <a:br>
              <a:rPr lang="fr" dirty="0"/>
            </a:br>
            <a:endParaRPr lang="nl-BE" dirty="0" smtClean="0"/>
          </a:p>
          <a:p>
            <a:pPr lvl="0" rtl="0">
              <a:spcBef>
                <a:spcPts val="0"/>
              </a:spcBef>
              <a:buNone/>
            </a:pPr>
            <a:r>
              <a:rPr lang="fr" dirty="0" smtClean="0"/>
              <a:t>sera </a:t>
            </a:r>
            <a:r>
              <a:rPr lang="fr" dirty="0"/>
              <a:t>exprimé en </a:t>
            </a:r>
            <a:r>
              <a:rPr lang="fr" dirty="0" smtClean="0"/>
              <a:t>PROLOG</a:t>
            </a:r>
            <a:endParaRPr lang="nl-BE" dirty="0" smtClean="0"/>
          </a:p>
          <a:p>
            <a:pPr lvl="0" rtl="0">
              <a:spcBef>
                <a:spcPts val="0"/>
              </a:spcBef>
              <a:buNone/>
            </a:pPr>
            <a:endParaRPr lang="fr" dirty="0"/>
          </a:p>
          <a:p>
            <a:pPr lvl="0" algn="ctr" rtl="0">
              <a:spcBef>
                <a:spcPts val="0"/>
              </a:spcBef>
              <a:buNone/>
            </a:pPr>
            <a:r>
              <a:rPr lang="fr" b="1" dirty="0">
                <a:solidFill>
                  <a:srgbClr val="000000"/>
                </a:solidFill>
              </a:rPr>
              <a:t>discussion</a:t>
            </a:r>
            <a:r>
              <a:rPr lang="fr" dirty="0">
                <a:solidFill>
                  <a:srgbClr val="000000"/>
                </a:solidFill>
              </a:rPr>
              <a:t>(</a:t>
            </a:r>
            <a:r>
              <a:rPr lang="fr" dirty="0">
                <a:solidFill>
                  <a:srgbClr val="5B0F00"/>
                </a:solidFill>
              </a:rPr>
              <a:t>A</a:t>
            </a:r>
            <a:r>
              <a:rPr lang="fr" dirty="0">
                <a:solidFill>
                  <a:srgbClr val="000000"/>
                </a:solidFill>
              </a:rPr>
              <a:t>,  </a:t>
            </a:r>
            <a:r>
              <a:rPr lang="fr" dirty="0">
                <a:solidFill>
                  <a:srgbClr val="5B0F00"/>
                </a:solidFill>
              </a:rPr>
              <a:t>B</a:t>
            </a:r>
            <a:r>
              <a:rPr lang="fr" dirty="0">
                <a:solidFill>
                  <a:srgbClr val="000000"/>
                </a:solidFill>
              </a:rPr>
              <a:t>) :- passion(</a:t>
            </a:r>
            <a:r>
              <a:rPr lang="fr" dirty="0">
                <a:solidFill>
                  <a:srgbClr val="5B0F00"/>
                </a:solidFill>
              </a:rPr>
              <a:t>A</a:t>
            </a:r>
            <a:r>
              <a:rPr lang="fr" dirty="0">
                <a:solidFill>
                  <a:srgbClr val="000000"/>
                </a:solidFill>
              </a:rPr>
              <a:t>, </a:t>
            </a:r>
            <a:r>
              <a:rPr lang="fr" dirty="0">
                <a:solidFill>
                  <a:srgbClr val="5B0F00"/>
                </a:solidFill>
              </a:rPr>
              <a:t>P</a:t>
            </a:r>
            <a:r>
              <a:rPr lang="fr" dirty="0">
                <a:solidFill>
                  <a:srgbClr val="000000"/>
                </a:solidFill>
              </a:rPr>
              <a:t>), passion(</a:t>
            </a:r>
            <a:r>
              <a:rPr lang="fr" dirty="0">
                <a:solidFill>
                  <a:srgbClr val="5B0F00"/>
                </a:solidFill>
              </a:rPr>
              <a:t>B</a:t>
            </a:r>
            <a:r>
              <a:rPr lang="fr" dirty="0">
                <a:solidFill>
                  <a:srgbClr val="000000"/>
                </a:solidFill>
              </a:rPr>
              <a:t>, </a:t>
            </a:r>
            <a:r>
              <a:rPr lang="fr" dirty="0">
                <a:solidFill>
                  <a:srgbClr val="5B0F00"/>
                </a:solidFill>
              </a:rPr>
              <a:t>P</a:t>
            </a:r>
            <a:r>
              <a:rPr lang="fr" dirty="0">
                <a:solidFill>
                  <a:srgbClr val="000000"/>
                </a:solidFill>
              </a:rPr>
              <a:t>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42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14069894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7151" y="6629399"/>
            <a:ext cx="8381999" cy="2286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Résolution du problème en PROLOG</a:t>
            </a:r>
          </a:p>
        </p:txBody>
      </p:sp>
      <p:graphicFrame>
        <p:nvGraphicFramePr>
          <p:cNvPr id="93" name="Shape 93"/>
          <p:cNvGraphicFramePr/>
          <p:nvPr>
            <p:extLst>
              <p:ext uri="{D42A27DB-BD31-4B8C-83A1-F6EECF244321}">
                <p14:modId xmlns:p14="http://schemas.microsoft.com/office/powerpoint/2010/main" val="20392300"/>
              </p:ext>
            </p:extLst>
          </p:nvPr>
        </p:nvGraphicFramePr>
        <p:xfrm>
          <a:off x="381000" y="139955"/>
          <a:ext cx="8413550" cy="59560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13550"/>
              </a:tblGrid>
              <a:tr h="609560">
                <a:tc>
                  <a:txBody>
                    <a:bodyPr/>
                    <a:lstStyle/>
                    <a:p>
                      <a:pPr marL="457200" lvl="0" indent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rgbClr val="FFFFFF"/>
                          </a:solidFill>
                        </a:rPr>
                        <a:t>Les faits</a:t>
                      </a:r>
                    </a:p>
                  </a:txBody>
                  <a:tcPr marL="91425" marR="91425" marT="121900" marB="121900">
                    <a:solidFill>
                      <a:schemeClr val="dk1"/>
                    </a:solidFill>
                  </a:tcPr>
                </a:tc>
              </a:tr>
              <a:tr h="2042533">
                <a:tc>
                  <a:txBody>
                    <a:bodyPr/>
                    <a:lstStyle/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mathieu</a:t>
                      </a: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foot</a:t>
                      </a: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mathieu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jeux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nico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foot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oiseaux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 </a:t>
                      </a: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alex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livres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marco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matrices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 </a:t>
                      </a: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marco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livres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bertrand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matrices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  <a:b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etienne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jeux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 </a:t>
                      </a: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etienne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escalade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 </a:t>
                      </a:r>
                      <a:r>
                        <a:rPr lang="fr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passion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etienne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>
                          <a:solidFill>
                            <a:srgbClr val="7F6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matrices</a:t>
                      </a:r>
                      <a:r>
                        <a:rPr lang="fr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</a:p>
                  </a:txBody>
                  <a:tcPr marL="91425" marR="91425" marT="121900" marB="121900"/>
                </a:tc>
              </a:tr>
              <a:tr h="609560">
                <a:tc>
                  <a:txBody>
                    <a:bodyPr/>
                    <a:lstStyle/>
                    <a:p>
                      <a:pPr marL="457200" lvl="0" indent="0">
                        <a:spcBef>
                          <a:spcPts val="0"/>
                        </a:spcBef>
                        <a:buNone/>
                      </a:pPr>
                      <a:r>
                        <a:rPr lang="fr" sz="2400">
                          <a:solidFill>
                            <a:srgbClr val="FFFFFF"/>
                          </a:solidFill>
                        </a:rPr>
                        <a:t>Les règles</a:t>
                      </a:r>
                    </a:p>
                  </a:txBody>
                  <a:tcPr marL="91425" marR="91425" marT="121900" marB="121900">
                    <a:solidFill>
                      <a:schemeClr val="dk1"/>
                    </a:solidFill>
                  </a:tcPr>
                </a:tc>
              </a:tr>
              <a:tr h="2694392">
                <a:tc>
                  <a:txBody>
                    <a:bodyPr/>
                    <a:lstStyle/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fr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discussion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 :- passion(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 passion(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 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</a:p>
                    <a:p>
                      <a:pPr marL="457200" lvl="0" indent="0" rtl="0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arrangement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 </a:t>
                      </a:r>
                      <a:r>
                        <a:rPr lang="fr" sz="16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:-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	discussion(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),discussion(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),discussion(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),discussion(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),discussion(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</a:p>
                    <a:p>
                      <a:pPr marL="457200" lvl="0" indent="406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	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</a:p>
                    <a:p>
                      <a:pPr marL="457200" lvl="0" indent="406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</a:p>
                    <a:p>
                      <a:pPr marL="457200" lvl="0" indent="406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</a:p>
                    <a:p>
                      <a:pPr marL="457200" lvl="0" indent="406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),</a:t>
                      </a:r>
                    </a:p>
                    <a:p>
                      <a:pPr marL="457200" lvl="0" indent="4064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fr" sz="1600" dirty="0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fr" sz="1600" dirty="0">
                          <a:solidFill>
                            <a:srgbClr val="1C458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r>
                        <a:rPr lang="fr" sz="1600" dirty="0">
                          <a:solidFill>
                            <a:srgbClr val="66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fr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 smtClean="0">
                <a:solidFill>
                  <a:schemeClr val="lt1"/>
                </a:solidFill>
              </a:rPr>
              <a:t>43</a:t>
            </a:fld>
            <a:endParaRPr lang="fr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6052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Quantifiers </a:t>
            </a:r>
          </a:p>
          <a:p>
            <a:r>
              <a:rPr lang="en-US" dirty="0" smtClean="0"/>
              <a:t>Order of Quantifiers</a:t>
            </a:r>
          </a:p>
          <a:p>
            <a:r>
              <a:rPr lang="en-US" dirty="0" smtClean="0"/>
              <a:t>Translating from Nested Quantifiers into English</a:t>
            </a:r>
          </a:p>
          <a:p>
            <a:r>
              <a:rPr lang="en-US" dirty="0" smtClean="0"/>
              <a:t>Translating Mathematical Statements into Statements involving Nested Quantifiers.</a:t>
            </a:r>
          </a:p>
          <a:p>
            <a:r>
              <a:rPr lang="en-US" dirty="0" smtClean="0"/>
              <a:t>Translated English Sentences into Logical Expressions.</a:t>
            </a:r>
          </a:p>
          <a:p>
            <a:r>
              <a:rPr lang="en-US" dirty="0" smtClean="0"/>
              <a:t>Negating Nested Quantifiers.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quantifiers are often necessary to express the meaning of sentences in English as well as important concepts in computer science and mathematics.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“Every real number has an inverse” is   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+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= 0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where the domains of x and y are the real numbers.</a:t>
            </a:r>
            <a:endParaRPr lang="en-US" dirty="0" smtClean="0"/>
          </a:p>
          <a:p>
            <a:r>
              <a:rPr lang="en-US" dirty="0" smtClean="0"/>
              <a:t>We can also think of nested propositional functions: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+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= 0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can be viewed as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is   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x, 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ea typeface="Cambria Math" pitchFamily="18" charset="0"/>
                <a:sym typeface="Symbol"/>
              </a:rPr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x, 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is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+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= 0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of Nested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ea typeface="Cambria Math"/>
                <a:sym typeface="Symbol"/>
              </a:rPr>
              <a:t>Nested Loops</a:t>
            </a:r>
          </a:p>
          <a:p>
            <a:pPr lvl="1"/>
            <a:r>
              <a:rPr lang="en-US" dirty="0" smtClean="0">
                <a:ea typeface="Cambria Math"/>
                <a:sym typeface="Symbol"/>
              </a:rPr>
              <a:t>To see if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true, loop through the values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At each step, loop through the values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 lvl="2"/>
            <a:r>
              <a:rPr lang="en-US" dirty="0" smtClean="0">
                <a:ea typeface="Cambria Math" pitchFamily="18" charset="0"/>
                <a:sym typeface="Symbol"/>
              </a:rPr>
              <a:t> If for some pair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y,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ea typeface="Cambria Math" pitchFamily="18" charset="0"/>
                <a:sym typeface="Symbol"/>
              </a:rPr>
              <a:t>is false,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ea typeface="Cambria Math" pitchFamily="18" charset="0"/>
                <a:sym typeface="Symbol"/>
              </a:rPr>
              <a:t>is false and both the outer and inner loop terminate.</a:t>
            </a: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the outer loop ends after stepping through each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dirty="0" smtClean="0">
              <a:ea typeface="Cambria Math"/>
              <a:sym typeface="Symbol"/>
            </a:endParaRPr>
          </a:p>
          <a:p>
            <a:pPr lvl="1"/>
            <a:r>
              <a:rPr lang="en-US" dirty="0" smtClean="0">
                <a:ea typeface="Cambria Math"/>
                <a:sym typeface="Symbol"/>
              </a:rPr>
              <a:t>To see if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true, loop through the values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At each step, loop through the values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The inner loop ends when a pair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is found such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 y) is true.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no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found such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 y) is true the outer loop terminates as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>
                <a:ea typeface="Cambria Math" pitchFamily="18" charset="0"/>
                <a:sym typeface="Symbol"/>
              </a:rPr>
              <a:t>  has been shown to be false. </a:t>
            </a: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the outer loop ends after stepping through each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  <a:endParaRPr lang="en-US" dirty="0" smtClean="0">
              <a:ea typeface="Cambria Math" pitchFamily="18" charset="0"/>
              <a:sym typeface="Symbol"/>
            </a:endParaRPr>
          </a:p>
          <a:p>
            <a:endParaRPr lang="en-US" dirty="0" smtClean="0">
              <a:ea typeface="Cambria Math" pitchFamily="18" charset="0"/>
              <a:sym typeface="Symbol"/>
            </a:endParaRPr>
          </a:p>
          <a:p>
            <a:r>
              <a:rPr lang="en-US" dirty="0" smtClean="0">
                <a:ea typeface="Cambria Math" pitchFamily="18" charset="0"/>
                <a:sym typeface="Symbol"/>
              </a:rPr>
              <a:t>If the domains of the variables are infinite, then this process can not actually be carried out.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the statement “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/>
              <a:t>.” Assume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/>
              <a:t> is the real numbers.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ea typeface="Cambria Math" pitchFamily="18" charset="0"/>
                <a:sym typeface="Symbol"/>
              </a:rPr>
              <a:t>and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ea typeface="Cambria Math" pitchFamily="18" charset="0"/>
                <a:sym typeface="Symbol"/>
              </a:rPr>
              <a:t>have the same truth value.</a:t>
            </a:r>
          </a:p>
          <a:p>
            <a:pPr marL="0" indent="0">
              <a:buNone/>
            </a:pPr>
            <a:endParaRPr lang="en-US" dirty="0" smtClean="0">
              <a:ea typeface="Cambria Math" pitchFamily="18" charset="0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the statement “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.” Assume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/>
              <a:t> is the real numbers.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ea typeface="Cambria Math" pitchFamily="18" charset="0"/>
                <a:sym typeface="Symbol"/>
              </a:rPr>
              <a:t>, </a:t>
            </a:r>
            <a:r>
              <a:rPr lang="en-US" dirty="0" smtClean="0">
                <a:ea typeface="Cambria Math" pitchFamily="18" charset="0"/>
                <a:sym typeface="Symbol"/>
              </a:rPr>
              <a:t>but</a:t>
            </a:r>
            <a:r>
              <a:rPr lang="en-US" i="1" dirty="0" smtClean="0">
                <a:ea typeface="Cambria Math" pitchFamily="18" charset="0"/>
                <a:sym typeface="Symbol"/>
              </a:rPr>
              <a:t>     </a:t>
            </a:r>
            <a:r>
              <a:rPr lang="en-US" dirty="0" smtClean="0"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ea typeface="Cambria Math" pitchFamily="18" charset="0"/>
                <a:sym typeface="Symbol"/>
              </a:rPr>
              <a:t>is false.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Order of Quantifiers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U</a:t>
            </a:r>
            <a:r>
              <a:rPr lang="en-US" dirty="0" smtClean="0"/>
              <a:t> be the real numbers,</a:t>
            </a:r>
          </a:p>
          <a:p>
            <a:pPr>
              <a:buNone/>
            </a:pPr>
            <a:r>
              <a:rPr lang="en-US" dirty="0" smtClean="0"/>
              <a:t>    Define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i="1" dirty="0" smtClean="0"/>
              <a:t> : x ∙ y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r>
              <a:rPr lang="en-US" dirty="0" smtClean="0"/>
              <a:t>    What is the truth value of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False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</a:t>
            </a:r>
          </a:p>
          <a:p>
            <a:pPr marL="914400" lvl="1" indent="-514350">
              <a:buNone/>
            </a:pPr>
            <a:r>
              <a:rPr lang="en-US" b="1" dirty="0" smtClean="0"/>
              <a:t>       Answer: </a:t>
            </a:r>
            <a:r>
              <a:rPr lang="en-US" dirty="0" smtClean="0"/>
              <a:t>True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Predicates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Quantifiers</a:t>
            </a:r>
          </a:p>
          <a:p>
            <a:pPr lvl="1"/>
            <a:r>
              <a:rPr lang="en-US" dirty="0" smtClean="0"/>
              <a:t>Universal Quantifier</a:t>
            </a:r>
          </a:p>
          <a:p>
            <a:pPr lvl="1"/>
            <a:r>
              <a:rPr lang="en-US" dirty="0" smtClean="0"/>
              <a:t>Existential Quantifier</a:t>
            </a:r>
          </a:p>
          <a:p>
            <a:r>
              <a:rPr lang="en-US" dirty="0" smtClean="0"/>
              <a:t>Negating Quantifiers</a:t>
            </a:r>
          </a:p>
          <a:p>
            <a:pPr lvl="1"/>
            <a:r>
              <a:rPr lang="en-US" dirty="0" smtClean="0"/>
              <a:t>De Morgan’s Laws for Quantifiers</a:t>
            </a:r>
          </a:p>
          <a:p>
            <a:r>
              <a:rPr lang="en-US" dirty="0" smtClean="0"/>
              <a:t>Translating English to Logic</a:t>
            </a:r>
          </a:p>
          <a:p>
            <a:r>
              <a:rPr lang="en-US" dirty="0" smtClean="0"/>
              <a:t>Logic Programming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Order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U</a:t>
            </a:r>
            <a:r>
              <a:rPr lang="en-US" dirty="0" smtClean="0"/>
              <a:t> be the real numbers,</a:t>
            </a:r>
          </a:p>
          <a:p>
            <a:pPr>
              <a:buNone/>
            </a:pPr>
            <a:r>
              <a:rPr lang="en-US" dirty="0" smtClean="0"/>
              <a:t>   Define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  <a:r>
              <a:rPr lang="en-US" i="1" dirty="0" smtClean="0"/>
              <a:t> x / y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dirty="0" smtClean="0"/>
              <a:t>   What is the truth value of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 Answer: </a:t>
            </a:r>
            <a:r>
              <a:rPr lang="en-US" dirty="0" smtClean="0"/>
              <a:t>False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Answer: </a:t>
            </a:r>
            <a:r>
              <a:rPr lang="en-US" dirty="0" smtClean="0"/>
              <a:t>False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y 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</a:t>
            </a:r>
          </a:p>
          <a:p>
            <a:pPr marL="1188720" lvl="2" indent="-514350">
              <a:buNone/>
            </a:pPr>
            <a:r>
              <a:rPr lang="en-US" dirty="0" smtClean="0"/>
              <a:t>   </a:t>
            </a:r>
            <a:r>
              <a:rPr lang="en-US" b="1" dirty="0" smtClean="0"/>
              <a:t>Answer: </a:t>
            </a:r>
            <a:r>
              <a:rPr lang="en-US" dirty="0" smtClean="0"/>
              <a:t>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Quantifications of Two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469521"/>
              </p:ext>
            </p:extLst>
          </p:nvPr>
        </p:nvGraphicFramePr>
        <p:xfrm>
          <a:off x="533400" y="2514600"/>
          <a:ext cx="8229600" cy="347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True?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) is true for every pair 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pair </a:t>
                      </a:r>
                      <a:r>
                        <a:rPr lang="en-US" i="1" dirty="0" smtClean="0"/>
                        <a:t>x, y </a:t>
                      </a: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which </a:t>
                      </a:r>
                      <a:r>
                        <a:rPr lang="en-US" i="1" baseline="0" dirty="0" smtClean="0"/>
                        <a:t>P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i="1" baseline="0" dirty="0" err="1" smtClean="0"/>
                        <a:t>x,y</a:t>
                      </a:r>
                      <a:r>
                        <a:rPr lang="en-US" baseline="0" dirty="0" smtClean="0"/>
                        <a:t>) is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every </a:t>
                      </a:r>
                      <a:r>
                        <a:rPr lang="en-US" i="1" dirty="0" smtClean="0"/>
                        <a:t>x </a:t>
                      </a:r>
                      <a:r>
                        <a:rPr lang="en-US" dirty="0" smtClean="0"/>
                        <a:t>there is a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an x such that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false for every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an 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 for every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every 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 there is a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) is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pair </a:t>
                      </a:r>
                      <a:r>
                        <a:rPr lang="en-US" i="1" dirty="0" smtClean="0"/>
                        <a:t>x, y </a:t>
                      </a:r>
                      <a:r>
                        <a:rPr lang="en-US" dirty="0" smtClean="0"/>
                        <a:t>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) is false for every pair </a:t>
                      </a:r>
                      <a:r>
                        <a:rPr lang="en-US" i="1" dirty="0" err="1" smtClean="0"/>
                        <a:t>x,y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14400" y="2971800"/>
            <a:ext cx="1320165" cy="2552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14400" y="3429000"/>
            <a:ext cx="1320165" cy="25527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914400" y="3962400"/>
            <a:ext cx="1320165" cy="25527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0600" y="4572000"/>
            <a:ext cx="1306830" cy="2552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990600" y="5181600"/>
            <a:ext cx="1306830" cy="25527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979170" y="5638800"/>
            <a:ext cx="1306830" cy="255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Nested Quantifiers into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Translate the statement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F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x, 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i="1" dirty="0" smtClean="0">
              <a:latin typeface="Cambria Math"/>
              <a:ea typeface="Cambria Math"/>
              <a:sym typeface="Symbol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where C(</a:t>
            </a:r>
            <a:r>
              <a:rPr lang="en-US" i="1" dirty="0" smtClean="0"/>
              <a:t>x</a:t>
            </a:r>
            <a:r>
              <a:rPr lang="en-US" dirty="0" smtClean="0"/>
              <a:t>) is “</a:t>
            </a:r>
            <a:r>
              <a:rPr lang="en-US" i="1" dirty="0" smtClean="0"/>
              <a:t>x</a:t>
            </a:r>
            <a:r>
              <a:rPr lang="en-US" dirty="0" smtClean="0"/>
              <a:t> has a computer,” and </a:t>
            </a:r>
            <a:r>
              <a:rPr lang="en-US" i="1" dirty="0" err="1" smtClean="0"/>
              <a:t>F</a:t>
            </a:r>
            <a:r>
              <a:rPr lang="en-US" dirty="0" err="1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 is “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friends,” and the domain for both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consists of all students in your school.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Every student in your school has a computer or has a friend who has a computer.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</a:t>
            </a:r>
            <a:r>
              <a:rPr lang="en-US" dirty="0" smtClean="0">
                <a:sym typeface="Symbol"/>
              </a:rPr>
              <a:t>Translate the statement</a:t>
            </a:r>
            <a:endParaRPr lang="en-US" i="1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z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((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F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x,y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∧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F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x,z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≠z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))→¬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F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y,z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There is a student for which none of whose friends are also friends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Mathematical Statements into Predicate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dirty="0" smtClean="0"/>
              <a:t> Translate “The sum of two positive integers is always positive” into a logical expression.</a:t>
            </a:r>
          </a:p>
          <a:p>
            <a:pPr>
              <a:buNone/>
            </a:pPr>
            <a:r>
              <a:rPr lang="en-US" b="1" dirty="0" smtClean="0"/>
              <a:t>  Solution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Rewrite the statement to make the implied quantifiers and domains explicit:</a:t>
            </a:r>
          </a:p>
          <a:p>
            <a:pPr marL="1124712" lvl="2" indent="-457200">
              <a:buNone/>
            </a:pPr>
            <a:r>
              <a:rPr lang="en-US" dirty="0" smtClean="0"/>
              <a:t>“For every two integers, if these integers are both positive, then the sum of these integers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Introduce the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and specify the domain, to obtain:</a:t>
            </a:r>
          </a:p>
          <a:p>
            <a:pPr marL="1124712" lvl="2" indent="-457200">
              <a:buNone/>
            </a:pPr>
            <a:r>
              <a:rPr lang="en-US" dirty="0" smtClean="0"/>
              <a:t>“For all positive integers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+ y</a:t>
            </a:r>
            <a:r>
              <a:rPr lang="en-US" dirty="0" smtClean="0"/>
              <a:t>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 result is:</a:t>
            </a:r>
          </a:p>
          <a:p>
            <a:pPr marL="1124712" lvl="2" indent="-457200"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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((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&gt; 0)∧ (</a:t>
            </a:r>
            <a:r>
              <a:rPr lang="en-US" i="1" dirty="0" smtClean="0"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&gt; 0)</a:t>
            </a:r>
            <a:r>
              <a:rPr lang="en-US" dirty="0" smtClean="0">
                <a:latin typeface="Cambria Math"/>
                <a:ea typeface="Cambria Math"/>
              </a:rPr>
              <a:t>→ 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y </a:t>
            </a:r>
            <a:r>
              <a:rPr lang="en-US" dirty="0" smtClean="0">
                <a:latin typeface="Cambria Math"/>
                <a:ea typeface="Cambria Math"/>
              </a:rPr>
              <a:t>&gt; 0))</a:t>
            </a:r>
          </a:p>
          <a:p>
            <a:pPr marL="1124712" lvl="2" indent="-457200">
              <a:buNone/>
            </a:pPr>
            <a:r>
              <a:rPr lang="en-US" dirty="0" smtClean="0">
                <a:latin typeface="Cambria Math"/>
                <a:ea typeface="Cambria Math"/>
              </a:rPr>
              <a:t> where the domain of both variables consists of all integers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Translation from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Choose the obvious predicates and express in predicate logic.</a:t>
            </a:r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“Brothers are siblings.”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x,y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“Siblinghood is symmetric.”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y,x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“Everybody loves somebody.”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“There is someone who is loved by everyone.”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“There is someone who loves someone.”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“Everyone loves himself”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Propositional Logic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have: </a:t>
            </a:r>
          </a:p>
          <a:p>
            <a:pPr lvl="1">
              <a:buNone/>
            </a:pPr>
            <a:r>
              <a:rPr lang="en-US" dirty="0" smtClean="0"/>
              <a:t>“All men are mortal.”</a:t>
            </a:r>
          </a:p>
          <a:p>
            <a:pPr lvl="1">
              <a:buNone/>
            </a:pPr>
            <a:r>
              <a:rPr lang="en-US" dirty="0" smtClean="0"/>
              <a:t>“Socrates is a man.”</a:t>
            </a:r>
          </a:p>
          <a:p>
            <a:r>
              <a:rPr lang="en-US" dirty="0" smtClean="0"/>
              <a:t>Does it follow that “Socrates is mortal?”</a:t>
            </a:r>
          </a:p>
          <a:p>
            <a:r>
              <a:rPr lang="en-US" dirty="0" smtClean="0"/>
              <a:t>Can’t  be represented in propositional logic. Need a language that talks about objects, their properties, and their relations. </a:t>
            </a:r>
          </a:p>
          <a:p>
            <a:r>
              <a:rPr lang="en-US" dirty="0" smtClean="0"/>
              <a:t>Later we’ll see how to draw inferences.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 uses the following new features:</a:t>
            </a:r>
          </a:p>
          <a:p>
            <a:pPr lvl="1"/>
            <a:r>
              <a:rPr lang="en-US" dirty="0" smtClean="0"/>
              <a:t>Variables: 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</a:p>
          <a:p>
            <a:pPr lvl="1"/>
            <a:r>
              <a:rPr lang="en-US" dirty="0" smtClean="0"/>
              <a:t>Predicates:</a:t>
            </a:r>
            <a:r>
              <a:rPr lang="en-US" i="1" dirty="0" smtClean="0"/>
              <a:t>  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Quantifiers (</a:t>
            </a:r>
            <a:r>
              <a:rPr lang="en-US" i="1" dirty="0" smtClean="0"/>
              <a:t>to be covered in a few slides</a:t>
            </a:r>
            <a:r>
              <a:rPr lang="en-US" dirty="0" smtClean="0"/>
              <a:t>):</a:t>
            </a:r>
          </a:p>
          <a:p>
            <a:r>
              <a:rPr lang="en-US" i="1" dirty="0" smtClean="0"/>
              <a:t>Propositional functions</a:t>
            </a:r>
            <a:r>
              <a:rPr lang="en-US" dirty="0" smtClean="0"/>
              <a:t> are a generalization of propositions. </a:t>
            </a:r>
          </a:p>
          <a:p>
            <a:pPr lvl="1"/>
            <a:r>
              <a:rPr lang="en-US" dirty="0" smtClean="0"/>
              <a:t>They contain variables and a predicate, e.g.,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Variables can be replaced by elements from their </a:t>
            </a:r>
            <a:r>
              <a:rPr lang="en-US" i="1" dirty="0" smtClean="0"/>
              <a:t>domain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Propositional functions become propositions (and have truth values) when their variables are each replaced by a value from the </a:t>
            </a:r>
            <a:r>
              <a:rPr lang="en-US" i="1" dirty="0" smtClean="0"/>
              <a:t>domain </a:t>
            </a:r>
            <a:r>
              <a:rPr lang="en-US" dirty="0" smtClean="0"/>
              <a:t>(or  </a:t>
            </a:r>
            <a:r>
              <a:rPr lang="en-US" i="1" dirty="0" smtClean="0"/>
              <a:t>bound</a:t>
            </a:r>
            <a:r>
              <a:rPr lang="en-US" dirty="0" smtClean="0"/>
              <a:t> by a quantifier, as we will see later).</a:t>
            </a:r>
          </a:p>
          <a:p>
            <a:r>
              <a:rPr lang="en-US" dirty="0" smtClean="0"/>
              <a:t>The statement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said to be the value of the propositional function </a:t>
            </a:r>
            <a:r>
              <a:rPr lang="en-US" i="1" dirty="0" smtClean="0"/>
              <a:t>P</a:t>
            </a:r>
            <a:r>
              <a:rPr lang="en-US" dirty="0" smtClean="0"/>
              <a:t> at </a:t>
            </a:r>
            <a:r>
              <a:rPr lang="en-US" i="1" dirty="0" smtClean="0"/>
              <a:t>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let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</a:t>
            </a:r>
            <a:r>
              <a:rPr lang="en-US" dirty="0" smtClean="0"/>
              <a:t> and the domain be the integers. Then:</a:t>
            </a:r>
          </a:p>
          <a:p>
            <a:pPr marL="850392" lvl="1" indent="-457200">
              <a:buNone/>
            </a:pPr>
            <a:r>
              <a:rPr lang="en-US" dirty="0" smtClean="0"/>
              <a:t>P(-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is true. </a:t>
            </a:r>
          </a:p>
          <a:p>
            <a:r>
              <a:rPr lang="en-US" dirty="0" smtClean="0"/>
              <a:t>Often the domain is denoted by </a:t>
            </a:r>
            <a:r>
              <a:rPr lang="en-US" i="1" dirty="0" smtClean="0"/>
              <a:t>U</a:t>
            </a:r>
            <a:r>
              <a:rPr lang="en-US" dirty="0" smtClean="0"/>
              <a:t>. So in this example </a:t>
            </a:r>
            <a:r>
              <a:rPr lang="en-US" i="1" dirty="0" smtClean="0"/>
              <a:t>U</a:t>
            </a:r>
            <a:r>
              <a:rPr lang="en-US" dirty="0" smtClean="0"/>
              <a:t> is the set of integers.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x, y, 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U</a:t>
            </a:r>
            <a:r>
              <a:rPr lang="en-US" dirty="0" smtClean="0"/>
              <a:t> (for all three variables) be the integers. Find these truth values:</a:t>
            </a:r>
            <a:r>
              <a:rPr lang="en-US" i="1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 F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T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Not a Proposition</a:t>
            </a:r>
          </a:p>
          <a:p>
            <a:r>
              <a:rPr lang="en-US" dirty="0" smtClean="0"/>
              <a:t>Now let  “</a:t>
            </a:r>
            <a:r>
              <a:rPr lang="en-US" i="1" dirty="0" smtClean="0"/>
              <a:t>x</a:t>
            </a:r>
            <a:r>
              <a:rPr lang="en-US" dirty="0" smtClean="0"/>
              <a:t> -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), with </a:t>
            </a:r>
            <a:r>
              <a:rPr lang="en-US" i="1" dirty="0" smtClean="0"/>
              <a:t>U</a:t>
            </a:r>
            <a:r>
              <a:rPr lang="en-US" dirty="0" smtClean="0"/>
              <a:t> as the integers.</a:t>
            </a:r>
            <a:r>
              <a:rPr lang="en-US" i="1" dirty="0" smtClean="0"/>
              <a:t> </a:t>
            </a:r>
            <a:r>
              <a:rPr lang="en-US" dirty="0" smtClean="0"/>
              <a:t>Find</a:t>
            </a:r>
            <a:r>
              <a:rPr lang="en-US" b="1" dirty="0" smtClean="0"/>
              <a:t> </a:t>
            </a:r>
            <a:r>
              <a:rPr lang="en-US" dirty="0" smtClean="0"/>
              <a:t>these truth values:</a:t>
            </a:r>
          </a:p>
          <a:p>
            <a:pPr lvl="1">
              <a:buNone/>
            </a:pP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2,-1,3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T</a:t>
            </a:r>
          </a:p>
          <a:p>
            <a:pPr lvl="1">
              <a:buNone/>
            </a:pP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F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Not a Proposition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m (L(m,1) \rightarrow C(m))$&#10;&#10;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u \,A(u) \rightarrow \exists n\, S(n,available)$&#10;&#10;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neg S(x) \leftrightarrow \neg \exists x S(x)$&#10;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F(x) \leftrightarrow T(x))$&#10;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F(x) \wedge \neg F(x))$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Man(x) \rightarrow Mortal(x)$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forall y P(x,y)$&#10;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y \forall x P(x,y)$&#10;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$&#10;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forall y P(x,y)$&#10;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exists y P(x,y)$&#10;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y \exists x P(x,y)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ortal(Socrates)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 \equiv  P(1)\wedge P(2) \wedge P(3)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P(x) \equiv P(1)\vee P(2) \vee P(3)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8184</TotalTime>
  <Words>4505</Words>
  <Application>Microsoft Macintosh PowerPoint</Application>
  <PresentationFormat>On-screen Show (4:3)</PresentationFormat>
  <Paragraphs>544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Bookman</vt:lpstr>
      <vt:lpstr>Calibri</vt:lpstr>
      <vt:lpstr>Cambria Math</vt:lpstr>
      <vt:lpstr>Constantia</vt:lpstr>
      <vt:lpstr>Lucida Sans Typewriter</vt:lpstr>
      <vt:lpstr>Roboto</vt:lpstr>
      <vt:lpstr>Symbol</vt:lpstr>
      <vt:lpstr>Wingdings 2</vt:lpstr>
      <vt:lpstr>Flow</vt:lpstr>
      <vt:lpstr>The Foundations: Logic and Proofs</vt:lpstr>
      <vt:lpstr>Books</vt:lpstr>
      <vt:lpstr>Summary</vt:lpstr>
      <vt:lpstr>Predicates and Quantifiers</vt:lpstr>
      <vt:lpstr>Section Summary</vt:lpstr>
      <vt:lpstr>Propositional Logic Not Enough</vt:lpstr>
      <vt:lpstr>Introducing Predicate Logic</vt:lpstr>
      <vt:lpstr>Propositional Functions</vt:lpstr>
      <vt:lpstr>Examples of Propositional Functions</vt:lpstr>
      <vt:lpstr>Compound Expressions</vt:lpstr>
      <vt:lpstr>Quantifiers</vt:lpstr>
      <vt:lpstr>Universal Quantifier</vt:lpstr>
      <vt:lpstr>Existential Quantifier</vt:lpstr>
      <vt:lpstr>Uniqueness Quantifier (optional)</vt:lpstr>
      <vt:lpstr>Thinking about Quantifiers</vt:lpstr>
      <vt:lpstr>Properties of Quantifiers</vt:lpstr>
      <vt:lpstr>Precedence of Quantifiers</vt:lpstr>
      <vt:lpstr>Translating from English to Logic</vt:lpstr>
      <vt:lpstr>Translating from English to Logic</vt:lpstr>
      <vt:lpstr>Returning to the Socrates Example </vt:lpstr>
      <vt:lpstr>Equivalences in Predicate Logic</vt:lpstr>
      <vt:lpstr>Thinking about Quantifiers as Conjunctions and Disjunctions</vt:lpstr>
      <vt:lpstr>Negating Quantified Expressions</vt:lpstr>
      <vt:lpstr>Negating Quantified Expressions (continued)</vt:lpstr>
      <vt:lpstr>De Morgan’s Laws for Quantifiers</vt:lpstr>
      <vt:lpstr>Translation from English to Logic</vt:lpstr>
      <vt:lpstr>Some Fun with Translating from English into Logical Expressions</vt:lpstr>
      <vt:lpstr>Translation (cont)</vt:lpstr>
      <vt:lpstr>Translation (cont)</vt:lpstr>
      <vt:lpstr>Translation (cont)</vt:lpstr>
      <vt:lpstr>Translation (cont)</vt:lpstr>
      <vt:lpstr>Translation (cont)</vt:lpstr>
      <vt:lpstr>System Specification Example</vt:lpstr>
      <vt:lpstr>Some Predicate Calculus Definitions</vt:lpstr>
      <vt:lpstr>Logic Programming</vt:lpstr>
      <vt:lpstr>Logic Programming (cont)</vt:lpstr>
      <vt:lpstr>Logic Programming (cont)</vt:lpstr>
      <vt:lpstr>Logic Programming (cont)</vt:lpstr>
      <vt:lpstr>Logic Programming (cont)</vt:lpstr>
      <vt:lpstr>L’histoire du bar</vt:lpstr>
      <vt:lpstr>PowerPoint Presentation</vt:lpstr>
      <vt:lpstr>Concepts PROLOG</vt:lpstr>
      <vt:lpstr>PowerPoint Presentation</vt:lpstr>
      <vt:lpstr>Nested Quantifiers</vt:lpstr>
      <vt:lpstr>Section Summary</vt:lpstr>
      <vt:lpstr>Nested Quantifiers</vt:lpstr>
      <vt:lpstr>Thinking of Nested Quantification</vt:lpstr>
      <vt:lpstr>Order of Quantifiers</vt:lpstr>
      <vt:lpstr>Questions on Order of Quantifiers </vt:lpstr>
      <vt:lpstr>Questions on Order of Quantifiers</vt:lpstr>
      <vt:lpstr>Quantifications of Two Variables</vt:lpstr>
      <vt:lpstr>Translating Nested Quantifiers into English</vt:lpstr>
      <vt:lpstr>Translating Mathematical Statements into Predicate Logic </vt:lpstr>
      <vt:lpstr>Questions on Translation from English</vt:lpstr>
    </vt:vector>
  </TitlesOfParts>
  <Company>Monmouth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Microsoft Office User</cp:lastModifiedBy>
  <cp:revision>661</cp:revision>
  <cp:lastPrinted>2014-02-05T13:24:41Z</cp:lastPrinted>
  <dcterms:created xsi:type="dcterms:W3CDTF">2016-02-09T09:04:38Z</dcterms:created>
  <dcterms:modified xsi:type="dcterms:W3CDTF">2016-12-13T12:40:00Z</dcterms:modified>
</cp:coreProperties>
</file>