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3"/>
  </p:notesMasterIdLst>
  <p:handoutMasterIdLst>
    <p:handoutMasterId r:id="rId104"/>
  </p:handoutMasterIdLst>
  <p:sldIdLst>
    <p:sldId id="256" r:id="rId3"/>
    <p:sldId id="396" r:id="rId4"/>
    <p:sldId id="359" r:id="rId5"/>
    <p:sldId id="397" r:id="rId6"/>
    <p:sldId id="376" r:id="rId7"/>
    <p:sldId id="379" r:id="rId8"/>
    <p:sldId id="458" r:id="rId9"/>
    <p:sldId id="363" r:id="rId10"/>
    <p:sldId id="511" r:id="rId11"/>
    <p:sldId id="509" r:id="rId12"/>
    <p:sldId id="364" r:id="rId13"/>
    <p:sldId id="365" r:id="rId14"/>
    <p:sldId id="366" r:id="rId15"/>
    <p:sldId id="368" r:id="rId16"/>
    <p:sldId id="369" r:id="rId17"/>
    <p:sldId id="370" r:id="rId18"/>
    <p:sldId id="371" r:id="rId19"/>
    <p:sldId id="512" r:id="rId20"/>
    <p:sldId id="513" r:id="rId21"/>
    <p:sldId id="514" r:id="rId22"/>
    <p:sldId id="380" r:id="rId23"/>
    <p:sldId id="439" r:id="rId24"/>
    <p:sldId id="373" r:id="rId25"/>
    <p:sldId id="367" r:id="rId26"/>
    <p:sldId id="459" r:id="rId27"/>
    <p:sldId id="385" r:id="rId28"/>
    <p:sldId id="386" r:id="rId29"/>
    <p:sldId id="387" r:id="rId30"/>
    <p:sldId id="388" r:id="rId31"/>
    <p:sldId id="389" r:id="rId32"/>
    <p:sldId id="391" r:id="rId33"/>
    <p:sldId id="393" r:id="rId34"/>
    <p:sldId id="394" r:id="rId35"/>
    <p:sldId id="395" r:id="rId36"/>
    <p:sldId id="440" r:id="rId37"/>
    <p:sldId id="477" r:id="rId38"/>
    <p:sldId id="478" r:id="rId39"/>
    <p:sldId id="479" r:id="rId40"/>
    <p:sldId id="480" r:id="rId41"/>
    <p:sldId id="481" r:id="rId42"/>
    <p:sldId id="482" r:id="rId43"/>
    <p:sldId id="483" r:id="rId44"/>
    <p:sldId id="484" r:id="rId45"/>
    <p:sldId id="485" r:id="rId46"/>
    <p:sldId id="486" r:id="rId47"/>
    <p:sldId id="487" r:id="rId48"/>
    <p:sldId id="488" r:id="rId49"/>
    <p:sldId id="489" r:id="rId50"/>
    <p:sldId id="490" r:id="rId51"/>
    <p:sldId id="492" r:id="rId52"/>
    <p:sldId id="493" r:id="rId53"/>
    <p:sldId id="495" r:id="rId54"/>
    <p:sldId id="496" r:id="rId55"/>
    <p:sldId id="502" r:id="rId56"/>
    <p:sldId id="503" r:id="rId57"/>
    <p:sldId id="504" r:id="rId58"/>
    <p:sldId id="505" r:id="rId59"/>
    <p:sldId id="506" r:id="rId60"/>
    <p:sldId id="507" r:id="rId61"/>
    <p:sldId id="508" r:id="rId62"/>
    <p:sldId id="398" r:id="rId63"/>
    <p:sldId id="460" r:id="rId64"/>
    <p:sldId id="399" r:id="rId65"/>
    <p:sldId id="401" r:id="rId66"/>
    <p:sldId id="443" r:id="rId67"/>
    <p:sldId id="442" r:id="rId68"/>
    <p:sldId id="402" r:id="rId69"/>
    <p:sldId id="476" r:id="rId70"/>
    <p:sldId id="466" r:id="rId71"/>
    <p:sldId id="406" r:id="rId72"/>
    <p:sldId id="468" r:id="rId73"/>
    <p:sldId id="474" r:id="rId74"/>
    <p:sldId id="411" r:id="rId75"/>
    <p:sldId id="412" r:id="rId76"/>
    <p:sldId id="414" r:id="rId77"/>
    <p:sldId id="445" r:id="rId78"/>
    <p:sldId id="415" r:id="rId79"/>
    <p:sldId id="444" r:id="rId80"/>
    <p:sldId id="416" r:id="rId81"/>
    <p:sldId id="462" r:id="rId82"/>
    <p:sldId id="417" r:id="rId83"/>
    <p:sldId id="419" r:id="rId84"/>
    <p:sldId id="420" r:id="rId85"/>
    <p:sldId id="463" r:id="rId86"/>
    <p:sldId id="421" r:id="rId87"/>
    <p:sldId id="426" r:id="rId88"/>
    <p:sldId id="428" r:id="rId89"/>
    <p:sldId id="454" r:id="rId90"/>
    <p:sldId id="455" r:id="rId91"/>
    <p:sldId id="456" r:id="rId92"/>
    <p:sldId id="434" r:id="rId93"/>
    <p:sldId id="436" r:id="rId94"/>
    <p:sldId id="437" r:id="rId95"/>
    <p:sldId id="470" r:id="rId96"/>
    <p:sldId id="475" r:id="rId97"/>
    <p:sldId id="471" r:id="rId98"/>
    <p:sldId id="472" r:id="rId99"/>
    <p:sldId id="450" r:id="rId100"/>
    <p:sldId id="451" r:id="rId101"/>
    <p:sldId id="452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9" autoAdjust="0"/>
    <p:restoredTop sz="93584"/>
  </p:normalViewPr>
  <p:slideViewPr>
    <p:cSldViewPr>
      <p:cViewPr varScale="1">
        <p:scale>
          <a:sx n="104" d="100"/>
          <a:sy n="104" d="100"/>
        </p:scale>
        <p:origin x="208" y="1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99.xml"/><Relationship Id="rId102" Type="http://schemas.openxmlformats.org/officeDocument/2006/relationships/slide" Target="slides/slide100.xml"/><Relationship Id="rId103" Type="http://schemas.openxmlformats.org/officeDocument/2006/relationships/notesMaster" Target="notesMasters/notesMaster1.xml"/><Relationship Id="rId104" Type="http://schemas.openxmlformats.org/officeDocument/2006/relationships/handoutMaster" Target="handoutMasters/handoutMaster1.xml"/><Relationship Id="rId105" Type="http://schemas.openxmlformats.org/officeDocument/2006/relationships/presProps" Target="presProps.xml"/><Relationship Id="rId106" Type="http://schemas.openxmlformats.org/officeDocument/2006/relationships/viewProps" Target="viewProps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100" Type="http://schemas.openxmlformats.org/officeDocument/2006/relationships/slide" Target="slides/slide98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7AE-0C30-4EA7-B74D-470A9C33048D}" type="datetimeFigureOut">
              <a:rPr lang="en-US" smtClean="0"/>
              <a:pPr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99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51A1F-924C-4BCD-AE4C-3A5DD90B2C9D}" type="datetimeFigureOut">
              <a:rPr lang="en-US" smtClean="0"/>
              <a:pPr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12B00-BF9F-4C8A-8D33-EED5BFD17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2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00-BF9F-4C8A-8D33-EED5BFD171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7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a truth table would have 32 rows since we have 5 propositional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00-BF9F-4C8A-8D33-EED5BFD1711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19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FD756-6077-4BF9-9045-D7E1CEAAB2B2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70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FD756-6077-4BF9-9045-D7E1CEAAB2B2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7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4AA6-51D9-194E-B1DA-DFB5F9C779B3}" type="datetime1">
              <a:rPr lang="fr-FR" smtClean="0"/>
              <a:t>13/12/2016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9A9F-6E7C-2943-8B7B-C30605586E17}" type="datetime1">
              <a:rPr lang="fr-FR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ABBD-B85E-214B-B1A8-B6E2F8C9F973}" type="datetime1">
              <a:rPr lang="fr-FR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D358-7133-4449-B9C7-F8E357EBAEF8}" type="datetime1">
              <a:rPr lang="fr-FR" smtClean="0">
                <a:solidFill>
                  <a:srgbClr val="DBF5F9">
                    <a:shade val="90000"/>
                  </a:srgbClr>
                </a:solidFill>
              </a:rPr>
              <a:t>13/12/2016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077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7FF9-AA32-5047-93F3-B35B588F5C9A}" type="datetime1">
              <a:rPr lang="fr-FR" smtClean="0">
                <a:solidFill>
                  <a:srgbClr val="04617B">
                    <a:shade val="90000"/>
                  </a:srgbClr>
                </a:solidFill>
              </a:rPr>
              <a:t>13/12/2016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556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E62C-5F79-A44E-AB53-80BE84D013BA}" type="datetime1">
              <a:rPr lang="fr-FR" smtClean="0">
                <a:solidFill>
                  <a:srgbClr val="DBF5F9">
                    <a:shade val="90000"/>
                  </a:srgbClr>
                </a:solidFill>
              </a:rPr>
              <a:t>13/12/2016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5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73C2-F8B4-2E44-9E79-EF1AC6B1B6ED}" type="datetime1">
              <a:rPr lang="fr-FR" smtClean="0">
                <a:solidFill>
                  <a:srgbClr val="04617B">
                    <a:shade val="90000"/>
                  </a:srgbClr>
                </a:solidFill>
              </a:rPr>
              <a:t>13/12/2016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30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801D-7A0D-8B46-AF73-DA602EA09880}" type="datetime1">
              <a:rPr lang="fr-FR" smtClean="0">
                <a:solidFill>
                  <a:srgbClr val="04617B">
                    <a:shade val="90000"/>
                  </a:srgbClr>
                </a:solidFill>
              </a:rPr>
              <a:t>13/12/2016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151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560-BFD6-F940-97AE-95F837ABBC20}" type="datetime1">
              <a:rPr lang="fr-FR" smtClean="0">
                <a:solidFill>
                  <a:srgbClr val="04617B">
                    <a:shade val="90000"/>
                  </a:srgbClr>
                </a:solidFill>
              </a:rPr>
              <a:t>13/12/2016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4F3A-58FC-394F-B32C-31A89AB25610}" type="datetime1">
              <a:rPr lang="fr-FR" smtClean="0">
                <a:solidFill>
                  <a:srgbClr val="04617B">
                    <a:shade val="90000"/>
                  </a:srgbClr>
                </a:solidFill>
              </a:rPr>
              <a:t>13/12/2016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35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9340-1852-0C40-A83C-C962F527D179}" type="datetime1">
              <a:rPr lang="fr-FR" smtClean="0">
                <a:solidFill>
                  <a:srgbClr val="04617B">
                    <a:shade val="90000"/>
                  </a:srgbClr>
                </a:solidFill>
              </a:rPr>
              <a:t>13/12/2016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4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6E95-531F-0D43-B816-7A97AC370650}" type="datetime1">
              <a:rPr lang="fr-FR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5F64-94C8-754C-B29C-C957E2B81797}" type="datetime1">
              <a:rPr lang="fr-FR" smtClean="0">
                <a:solidFill>
                  <a:srgbClr val="04617B">
                    <a:shade val="90000"/>
                  </a:srgbClr>
                </a:solidFill>
              </a:rPr>
              <a:t>13/12/2016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575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A1E8-6307-B349-827B-8F291B9B395A}" type="datetime1">
              <a:rPr lang="fr-FR" smtClean="0">
                <a:solidFill>
                  <a:srgbClr val="04617B">
                    <a:shade val="90000"/>
                  </a:srgbClr>
                </a:solidFill>
              </a:rPr>
              <a:t>13/12/2016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15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232B-4CDD-C34D-8DB0-45ECB39F5E21}" type="datetime1">
              <a:rPr lang="fr-FR" smtClean="0">
                <a:solidFill>
                  <a:srgbClr val="04617B">
                    <a:shade val="90000"/>
                  </a:srgbClr>
                </a:solidFill>
              </a:rPr>
              <a:t>13/12/2016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35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BEE1-ED28-4540-B4EA-A1986E8A77E7}" type="datetime1">
              <a:rPr lang="fr-FR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F5DD-4381-FC44-A133-188DCB6D2816}" type="datetime1">
              <a:rPr lang="fr-FR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D5CB-21D1-6D44-9D10-4F7270D42A6F}" type="datetime1">
              <a:rPr lang="fr-FR" smtClean="0"/>
              <a:t>13/12/2016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7DBB-BFEE-A640-87A2-957BDB9E65FC}" type="datetime1">
              <a:rPr lang="fr-FR" smtClean="0"/>
              <a:t>13/12/2016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982D-A33C-C745-8C5C-FD5C32CC847D}" type="datetime1">
              <a:rPr lang="fr-FR" smtClean="0"/>
              <a:t>13/12/2016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C95D-F4B9-3C42-933A-9FBFC37F934F}" type="datetime1">
              <a:rPr lang="fr-FR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7CEE-8F06-2041-BD7D-C204FF163075}" type="datetime1">
              <a:rPr lang="fr-FR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2A0FA2-4606-0045-B7D0-C47B23719A39}" type="datetime1">
              <a:rPr lang="fr-FR" smtClean="0"/>
              <a:t>13/12/2016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7AA41B-293D-E144-8630-ADB52CF69E20}" type="datetime1">
              <a:rPr lang="fr-FR" smtClean="0">
                <a:solidFill>
                  <a:srgbClr val="04617B">
                    <a:shade val="90000"/>
                  </a:srgbClr>
                </a:solidFill>
              </a:rPr>
              <a:t>13/12/2016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87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7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emf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tags" Target="../tags/tag38.xml"/><Relationship Id="rId2" Type="http://schemas.openxmlformats.org/officeDocument/2006/relationships/tags" Target="../tags/tag3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tags" Target="../tags/tag43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6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1.png"/><Relationship Id="rId5" Type="http://schemas.openxmlformats.org/officeDocument/2006/relationships/image" Target="../media/image52.jpeg"/><Relationship Id="rId6" Type="http://schemas.openxmlformats.org/officeDocument/2006/relationships/image" Target="../media/image53.jpeg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1" Type="http://schemas.openxmlformats.org/officeDocument/2006/relationships/tags" Target="../tags/tag51.xml"/><Relationship Id="rId2" Type="http://schemas.openxmlformats.org/officeDocument/2006/relationships/tags" Target="../tags/tag5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1" Type="http://schemas.openxmlformats.org/officeDocument/2006/relationships/tags" Target="../tags/tag55.xml"/><Relationship Id="rId2" Type="http://schemas.openxmlformats.org/officeDocument/2006/relationships/tags" Target="../tags/tag5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4" Type="http://schemas.openxmlformats.org/officeDocument/2006/relationships/image" Target="../media/image6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e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jpeg"/><Relationship Id="rId3" Type="http://schemas.openxmlformats.org/officeDocument/2006/relationships/image" Target="../media/image60.jpe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Foundations: Logic and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1, Part III: Proofs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4648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Question/Answer Animations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Rules of Inference for Propositional Logic: Modus Ponens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19200" y="24384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3962400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is snowing.”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“If it is snowing,  then I will study discrete math.”</a:t>
            </a:r>
          </a:p>
          <a:p>
            <a:r>
              <a:rPr lang="en-US" dirty="0" smtClean="0"/>
              <a:t>“It is snowing.”</a:t>
            </a:r>
          </a:p>
          <a:p>
            <a:endParaRPr lang="en-US" dirty="0" smtClean="0"/>
          </a:p>
          <a:p>
            <a:r>
              <a:rPr lang="en-US" dirty="0" smtClean="0"/>
              <a:t>“Therefore , I will  study discrete math.”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0" y="2209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(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Later we will see many other proof methods:</a:t>
            </a:r>
          </a:p>
          <a:p>
            <a:pPr lvl="1"/>
            <a:r>
              <a:rPr lang="en-US" dirty="0" smtClean="0"/>
              <a:t>Mathematical induction, which is a useful method for proving statements of the form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n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), where the domain consists of all positive integers.</a:t>
            </a:r>
          </a:p>
          <a:p>
            <a:pPr lvl="1"/>
            <a:r>
              <a:rPr lang="en-US" dirty="0" smtClean="0">
                <a:sym typeface="Symbol"/>
              </a:rPr>
              <a:t>Structural induction, which can be used to prove such results about recursively defined sets.</a:t>
            </a:r>
          </a:p>
          <a:p>
            <a:pPr lvl="1"/>
            <a:r>
              <a:rPr lang="en-US" dirty="0" smtClean="0">
                <a:sym typeface="Symbol"/>
              </a:rPr>
              <a:t>Cantor </a:t>
            </a:r>
            <a:r>
              <a:rPr lang="en-US" dirty="0" err="1" smtClean="0">
                <a:sym typeface="Symbol"/>
              </a:rPr>
              <a:t>diagonalization</a:t>
            </a:r>
            <a:r>
              <a:rPr lang="en-US" dirty="0" smtClean="0">
                <a:sym typeface="Symbol"/>
              </a:rPr>
              <a:t> is used to prove </a:t>
            </a:r>
            <a:r>
              <a:rPr lang="en-US" smtClean="0">
                <a:sym typeface="Symbol"/>
              </a:rPr>
              <a:t>results about </a:t>
            </a:r>
            <a:r>
              <a:rPr lang="en-US" dirty="0" smtClean="0">
                <a:sym typeface="Symbol"/>
              </a:rPr>
              <a:t>the size of infinite sets.</a:t>
            </a:r>
          </a:p>
          <a:p>
            <a:pPr lvl="1"/>
            <a:r>
              <a:rPr lang="en-US" dirty="0" smtClean="0">
                <a:sym typeface="Symbol"/>
              </a:rPr>
              <a:t>Combinatorial proofs use counting arguments.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Modus </a:t>
            </a:r>
            <a:r>
              <a:rPr lang="en-US" dirty="0" err="1" smtClean="0"/>
              <a:t>Tollens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95400" y="23622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4114800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is snowing.”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“If it is snowing,  then I will study discrete math.”</a:t>
            </a:r>
          </a:p>
          <a:p>
            <a:r>
              <a:rPr lang="en-US" dirty="0" smtClean="0"/>
              <a:t>“I will not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 , it is not snowing.”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209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err="1" smtClean="0"/>
              <a:t>q</a:t>
            </a:r>
            <a:r>
              <a:rPr lang="en-US" dirty="0" err="1" smtClean="0">
                <a:latin typeface="Cambria Math"/>
                <a:ea typeface="Cambria Math"/>
              </a:rPr>
              <a:t>∧(</a:t>
            </a:r>
            <a:r>
              <a:rPr lang="en-US" i="1" dirty="0" err="1" smtClean="0">
                <a:latin typeface="Cambria Math"/>
                <a:ea typeface="Cambria Math"/>
              </a:rPr>
              <a:t>p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err="1" smtClean="0">
                <a:latin typeface="Cambria Math"/>
                <a:ea typeface="Cambria Math"/>
              </a:rPr>
              <a:t>q</a:t>
            </a:r>
            <a:r>
              <a:rPr lang="en-US" dirty="0" err="1" smtClean="0">
                <a:latin typeface="Cambria Math"/>
                <a:ea typeface="Cambria Math"/>
              </a:rPr>
              <a:t>))→¬</a:t>
            </a:r>
            <a:r>
              <a:rPr lang="en-US" i="1" dirty="0" err="1" smtClean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Hypothetical Syllogism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514600"/>
            <a:ext cx="1703070" cy="1194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7000" y="38862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snows.”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r </a:t>
            </a:r>
            <a:r>
              <a:rPr lang="en-US" dirty="0" smtClean="0"/>
              <a:t>be “I will get an A.”</a:t>
            </a:r>
          </a:p>
          <a:p>
            <a:endParaRPr lang="en-US" dirty="0" smtClean="0"/>
          </a:p>
          <a:p>
            <a:r>
              <a:rPr lang="en-US" dirty="0" smtClean="0"/>
              <a:t>“If it snows,  then I will study discrete math.”</a:t>
            </a:r>
          </a:p>
          <a:p>
            <a:r>
              <a:rPr lang="en-US" dirty="0" smtClean="0"/>
              <a:t>“If I study discrete math, I will get an A.”</a:t>
            </a:r>
          </a:p>
          <a:p>
            <a:endParaRPr lang="en-US" dirty="0" smtClean="0"/>
          </a:p>
          <a:p>
            <a:r>
              <a:rPr lang="en-US" dirty="0" smtClean="0"/>
              <a:t>“Therefore , If it snows, I will get an A.”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22860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 ∧</a:t>
            </a:r>
            <a:r>
              <a:rPr lang="en-US" dirty="0" smtClean="0"/>
              <a:t> (</a:t>
            </a:r>
            <a:r>
              <a:rPr lang="en-US" i="1" dirty="0" err="1" smtClean="0">
                <a:latin typeface="Cambria Math"/>
                <a:ea typeface="Cambria Math"/>
              </a:rPr>
              <a:t>q</a:t>
            </a:r>
            <a:r>
              <a:rPr lang="en-US" dirty="0" err="1" smtClean="0">
                <a:latin typeface="Cambria Math"/>
                <a:ea typeface="Cambria Math"/>
              </a:rPr>
              <a:t>→</a:t>
            </a:r>
            <a:r>
              <a:rPr lang="en-US" i="1" dirty="0" err="1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))→(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 smtClean="0"/>
          </a:p>
          <a:p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Disjunctive Syllogism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676400" y="2514600"/>
            <a:ext cx="1177290" cy="1225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39624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 or I will study English literature.”</a:t>
            </a:r>
          </a:p>
          <a:p>
            <a:r>
              <a:rPr lang="en-US" dirty="0" smtClean="0"/>
              <a:t>“I will not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 , I will study English literature.”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2590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</a:t>
            </a:r>
            <a:r>
              <a:rPr lang="en-US" dirty="0" smtClean="0">
                <a:latin typeface="Cambria Math"/>
                <a:ea typeface="Cambria Math"/>
              </a:rPr>
              <a:t>∧(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828800" y="2667000"/>
            <a:ext cx="1534478" cy="7143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71800" y="38100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visit Las Vegas.”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“Therefore, I will  study discrete math or I will visit </a:t>
            </a:r>
          </a:p>
          <a:p>
            <a:r>
              <a:rPr lang="en-US" dirty="0" smtClean="0"/>
              <a:t>Las Vegas.”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648200" y="2514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            p</a:t>
            </a:r>
            <a:r>
              <a:rPr lang="en-US" dirty="0" smtClean="0">
                <a:latin typeface="Cambria Math"/>
                <a:ea typeface="Cambria Math"/>
              </a:rPr>
              <a:t> →(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396240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 and English literature”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discrete math.”</a:t>
            </a:r>
          </a:p>
          <a:p>
            <a:endParaRPr lang="en-US" dirty="0" smtClean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447800" y="2667000"/>
            <a:ext cx="1177290" cy="771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43400" y="27432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 </a:t>
            </a:r>
          </a:p>
          <a:p>
            <a:r>
              <a:rPr lang="en-US" dirty="0" smtClean="0"/>
              <a:t>         (</a:t>
            </a:r>
            <a:r>
              <a:rPr lang="en-US" i="1" dirty="0" err="1" smtClean="0"/>
              <a:t>p</a:t>
            </a:r>
            <a:r>
              <a:rPr lang="en-US" dirty="0" err="1" smtClean="0">
                <a:latin typeface="Cambria Math"/>
                <a:ea typeface="Cambria Math"/>
              </a:rPr>
              <a:t>∧</a:t>
            </a:r>
            <a:r>
              <a:rPr lang="en-US" i="1" dirty="0" err="1" smtClean="0">
                <a:latin typeface="Cambria Math"/>
                <a:ea typeface="Cambria Math"/>
              </a:rPr>
              <a:t>q</a:t>
            </a:r>
            <a:r>
              <a:rPr lang="en-US" smtClean="0">
                <a:latin typeface="Cambria Math"/>
                <a:ea typeface="Cambria Math"/>
              </a:rPr>
              <a:t>) →</a:t>
            </a:r>
            <a:r>
              <a:rPr lang="en-US" i="1" smtClean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62200" y="3581400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“I will study discrete math.”</a:t>
            </a:r>
          </a:p>
          <a:p>
            <a:r>
              <a:rPr lang="en-US" dirty="0" smtClean="0"/>
              <a:t>“I will study  English literature.”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discrete math and I will study English 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133600"/>
            <a:ext cx="1534478" cy="1168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600" y="2362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</a:p>
          <a:p>
            <a:r>
              <a:rPr lang="en-US" dirty="0" smtClean="0"/>
              <a:t> (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∧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1200" y="3657600"/>
            <a:ext cx="647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r</a:t>
            </a:r>
            <a:r>
              <a:rPr lang="en-US" dirty="0" smtClean="0"/>
              <a:t> be “I will study English literature.”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databases.”</a:t>
            </a:r>
          </a:p>
          <a:p>
            <a:endParaRPr lang="en-US" dirty="0" smtClean="0"/>
          </a:p>
          <a:p>
            <a:r>
              <a:rPr lang="en-US" dirty="0" smtClean="0"/>
              <a:t>“I will not study discrete math or I will study English literature.”</a:t>
            </a:r>
          </a:p>
          <a:p>
            <a:r>
              <a:rPr lang="en-US" dirty="0" smtClean="0"/>
              <a:t>“I will study  discrete math or I will study databases.”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databases or I will study English 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209800"/>
            <a:ext cx="1525905" cy="1225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4800" y="2438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((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)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→(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1371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Resolution plays an important role in AI and is used in Prolog.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Proof by contradiction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2087880"/>
            <a:ext cx="8229600" cy="438912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 can be shown that </a:t>
            </a:r>
            <a:r>
              <a:rPr lang="en-US" dirty="0" smtClean="0">
                <a:latin typeface="Cambria Math"/>
                <a:ea typeface="Cambria Math"/>
              </a:rPr>
              <a:t>(¬</a:t>
            </a:r>
            <a:r>
              <a:rPr lang="en-US" i="1" dirty="0" smtClean="0"/>
              <a:t>p</a:t>
            </a:r>
            <a:r>
              <a:rPr lang="en-US" dirty="0" smtClean="0">
                <a:latin typeface="Cambria Math"/>
                <a:ea typeface="Cambria Math"/>
              </a:rPr>
              <a:t> → </a:t>
            </a:r>
            <a:r>
              <a:rPr lang="en-US" i="1" dirty="0" smtClean="0">
                <a:latin typeface="Cambria Math"/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r>
              <a:rPr lang="en-US" dirty="0">
                <a:latin typeface="Cambria Math"/>
                <a:ea typeface="Cambria Math"/>
              </a:rPr>
              <a:t> → </a:t>
            </a:r>
            <a:r>
              <a:rPr lang="en-US" i="1" dirty="0" smtClean="0">
                <a:latin typeface="Cambria Math"/>
                <a:ea typeface="Cambria Math"/>
              </a:rPr>
              <a:t>p,  </a:t>
            </a:r>
            <a:r>
              <a:rPr lang="en-US" dirty="0" smtClean="0"/>
              <a:t>where</a:t>
            </a:r>
            <a:r>
              <a:rPr lang="en-US" i="1" dirty="0" smtClean="0"/>
              <a:t> F </a:t>
            </a:r>
            <a:r>
              <a:rPr lang="en-US" dirty="0" smtClean="0"/>
              <a:t>is the contradiction, </a:t>
            </a:r>
            <a:r>
              <a:rPr lang="en-US" dirty="0" smtClean="0">
                <a:latin typeface="Cambria Math"/>
                <a:ea typeface="Cambria Math"/>
              </a:rPr>
              <a:t>is a tautology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 that, instead of proving </a:t>
            </a:r>
            <a:r>
              <a:rPr lang="en-US" i="1" dirty="0" err="1" smtClean="0"/>
              <a:t>p</a:t>
            </a:r>
            <a:r>
              <a:rPr lang="en-US" dirty="0" smtClean="0"/>
              <a:t>, one can prove that 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err="1" smtClean="0"/>
              <a:t>p</a:t>
            </a:r>
            <a:r>
              <a:rPr lang="en-US" dirty="0" smtClean="0">
                <a:latin typeface="Cambria Math"/>
                <a:ea typeface="Cambria Math"/>
              </a:rPr>
              <a:t> → </a:t>
            </a:r>
            <a:r>
              <a:rPr lang="en-US" i="1" dirty="0" smtClean="0">
                <a:latin typeface="Cambria Math"/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) is true instead</a:t>
            </a:r>
            <a:endParaRPr lang="en-US" dirty="0" smtClean="0"/>
          </a:p>
          <a:p>
            <a:pPr lvl="1"/>
            <a:r>
              <a:rPr lang="en-US" dirty="0" smtClean="0"/>
              <a:t>This could be useful when 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err="1" smtClean="0"/>
              <a:t>p</a:t>
            </a:r>
            <a:r>
              <a:rPr lang="en-US" dirty="0" smtClean="0">
                <a:latin typeface="Cambria Math"/>
                <a:ea typeface="Cambria Math"/>
              </a:rPr>
              <a:t> → </a:t>
            </a:r>
            <a:r>
              <a:rPr lang="en-US" i="1" dirty="0" smtClean="0">
                <a:latin typeface="Cambria Math"/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r>
              <a:rPr lang="en-US" dirty="0" smtClean="0"/>
              <a:t> is easier to prove than </a:t>
            </a:r>
            <a:r>
              <a:rPr lang="en-US" i="1" dirty="0" err="1" smtClean="0"/>
              <a:t>p</a:t>
            </a:r>
            <a:endParaRPr lang="en-US" i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03371"/>
              </p:ext>
            </p:extLst>
          </p:nvPr>
        </p:nvGraphicFramePr>
        <p:xfrm>
          <a:off x="1610976" y="3124200"/>
          <a:ext cx="54756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219"/>
                <a:gridCol w="848851"/>
                <a:gridCol w="848851"/>
                <a:gridCol w="1171679"/>
                <a:gridCol w="1818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p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ambria Math"/>
                          <a:ea typeface="Cambria Math"/>
                          <a:sym typeface="Symbol"/>
                        </a:rPr>
                        <a:t></a:t>
                      </a:r>
                      <a:r>
                        <a:rPr lang="en-US" i="1" dirty="0" err="1" smtClean="0">
                          <a:latin typeface="Cambria Math"/>
                          <a:ea typeface="Cambria Math"/>
                          <a:sym typeface="Symbol"/>
                        </a:rPr>
                        <a:t>p</a:t>
                      </a:r>
                      <a:endParaRPr 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F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 Math"/>
                          <a:ea typeface="Cambria Math"/>
                          <a:sym typeface="Symbol"/>
                        </a:rPr>
                        <a:t></a:t>
                      </a:r>
                      <a:r>
                        <a:rPr lang="en-US" i="1" dirty="0" err="1" smtClean="0">
                          <a:latin typeface="Cambria Math"/>
                          <a:ea typeface="Cambria Math"/>
                          <a:sym typeface="Symbol"/>
                        </a:rPr>
                        <a:t>p</a:t>
                      </a: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 → </a:t>
                      </a:r>
                      <a:r>
                        <a:rPr lang="en-US" i="1" dirty="0" smtClean="0">
                          <a:latin typeface="Cambria Math"/>
                          <a:ea typeface="Cambria Math"/>
                          <a:sym typeface="Symbol"/>
                        </a:rPr>
                        <a:t>F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/>
                          <a:ea typeface="Cambria Math"/>
                          <a:sym typeface="Symbol"/>
                        </a:rPr>
                        <a:t>(</a:t>
                      </a:r>
                      <a:r>
                        <a:rPr lang="en-US" dirty="0" err="1" smtClean="0">
                          <a:latin typeface="Cambria Math"/>
                          <a:ea typeface="Cambria Math"/>
                          <a:sym typeface="Symbol"/>
                        </a:rPr>
                        <a:t></a:t>
                      </a:r>
                      <a:r>
                        <a:rPr lang="en-US" i="1" dirty="0" err="1" smtClean="0">
                          <a:latin typeface="Cambria Math"/>
                          <a:ea typeface="Cambria Math"/>
                          <a:sym typeface="Symbol"/>
                        </a:rPr>
                        <a:t>p</a:t>
                      </a: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 → </a:t>
                      </a:r>
                      <a:r>
                        <a:rPr lang="en-US" i="1" dirty="0" smtClean="0">
                          <a:latin typeface="Cambria Math"/>
                          <a:ea typeface="Cambria Math"/>
                          <a:sym typeface="Symbol"/>
                        </a:rPr>
                        <a:t>F)</a:t>
                      </a:r>
                      <a:r>
                        <a:rPr lang="en-US" i="1" baseline="0" dirty="0" smtClean="0">
                          <a:latin typeface="+mn-lt"/>
                          <a:ea typeface="+mn-ea"/>
                          <a:sym typeface="Symbol"/>
                        </a:rPr>
                        <a:t> </a:t>
                      </a: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→ </a:t>
                      </a:r>
                      <a:r>
                        <a:rPr lang="en-US" i="1" dirty="0" err="1" smtClean="0">
                          <a:latin typeface="Cambria Math"/>
                          <a:ea typeface="Cambria Math"/>
                          <a:sym typeface="Symbol"/>
                        </a:rPr>
                        <a:t>p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Proof by contradiction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20878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More generally, if we have premises , </a:t>
            </a:r>
            <a:r>
              <a:rPr lang="en-US" i="1" dirty="0" smtClean="0">
                <a:latin typeface="Times"/>
                <a:cs typeface="Times"/>
              </a:rPr>
              <a:t>p</a:t>
            </a:r>
            <a:r>
              <a:rPr lang="en-US" baseline="-25000" dirty="0" smtClean="0">
                <a:latin typeface="Times"/>
                <a:cs typeface="Times"/>
              </a:rPr>
              <a:t>1</a:t>
            </a:r>
            <a:r>
              <a:rPr lang="en-US" dirty="0" smtClean="0"/>
              <a:t>, </a:t>
            </a:r>
            <a:r>
              <a:rPr lang="en-US" i="1" dirty="0" smtClean="0">
                <a:latin typeface="Times"/>
                <a:cs typeface="Times"/>
              </a:rPr>
              <a:t>p</a:t>
            </a:r>
            <a:r>
              <a:rPr lang="en-US" baseline="-25000" dirty="0" smtClean="0">
                <a:latin typeface="Times"/>
                <a:cs typeface="Times"/>
              </a:rPr>
              <a:t>2</a:t>
            </a:r>
            <a:r>
              <a:rPr lang="en-US" dirty="0" smtClean="0"/>
              <a:t>, </a:t>
            </a:r>
            <a:r>
              <a:rPr lang="en-US" i="1" dirty="0" smtClean="0">
                <a:latin typeface="Times"/>
                <a:cs typeface="Times"/>
              </a:rPr>
              <a:t>p</a:t>
            </a:r>
            <a:r>
              <a:rPr lang="en-US" baseline="-25000" dirty="0" smtClean="0">
                <a:latin typeface="Times"/>
                <a:cs typeface="Times"/>
              </a:rPr>
              <a:t>3</a:t>
            </a:r>
            <a:r>
              <a:rPr lang="en-US" dirty="0" smtClean="0"/>
              <a:t>, </a:t>
            </a:r>
            <a:r>
              <a:rPr lang="is-IS" dirty="0" smtClean="0"/>
              <a:t>…</a:t>
            </a:r>
            <a:r>
              <a:rPr lang="en-US" dirty="0" smtClean="0"/>
              <a:t>, </a:t>
            </a:r>
            <a:r>
              <a:rPr lang="en-US" i="1" dirty="0" smtClean="0">
                <a:latin typeface="Times"/>
                <a:cs typeface="Times"/>
              </a:rPr>
              <a:t>p</a:t>
            </a:r>
            <a:r>
              <a:rPr lang="en-US" i="1" baseline="-25000" dirty="0" smtClean="0">
                <a:latin typeface="Times"/>
                <a:cs typeface="Times"/>
              </a:rPr>
              <a:t>m</a:t>
            </a:r>
            <a:r>
              <a:rPr lang="en-US" i="1" dirty="0" smtClean="0">
                <a:latin typeface="Cambria Math"/>
                <a:ea typeface="Cambria Math"/>
              </a:rPr>
              <a:t>  </a:t>
            </a:r>
          </a:p>
          <a:p>
            <a:r>
              <a:rPr lang="en-US" dirty="0" smtClean="0"/>
              <a:t>And we want to prove (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 </a:t>
            </a:r>
            <a:r>
              <a:rPr lang="en-US" i="1" dirty="0" smtClean="0"/>
              <a:t>p</a:t>
            </a:r>
            <a:r>
              <a:rPr lang="en-US" baseline="-25000" dirty="0" smtClean="0"/>
              <a:t>3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 </a:t>
            </a:r>
            <a:r>
              <a:rPr lang="is-IS" dirty="0" smtClean="0">
                <a:latin typeface="Cambria Math"/>
                <a:ea typeface="Cambria Math"/>
              </a:rPr>
              <a:t>…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 </a:t>
            </a:r>
            <a:r>
              <a:rPr lang="en-US" i="1" dirty="0" smtClean="0"/>
              <a:t>p</a:t>
            </a:r>
            <a:r>
              <a:rPr lang="en-US" i="1" baseline="-25000" dirty="0" smtClean="0"/>
              <a:t>m</a:t>
            </a:r>
            <a:r>
              <a:rPr lang="en-US" dirty="0" smtClean="0">
                <a:latin typeface="Cambria Math"/>
                <a:ea typeface="Cambria Math"/>
              </a:rPr>
              <a:t>) 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, where</a:t>
            </a:r>
            <a:r>
              <a:rPr lang="en-US" i="1" dirty="0" smtClean="0"/>
              <a:t> q</a:t>
            </a:r>
            <a:r>
              <a:rPr lang="en-US" dirty="0" smtClean="0"/>
              <a:t> is the conclusion,</a:t>
            </a:r>
          </a:p>
          <a:p>
            <a:r>
              <a:rPr lang="en-US" dirty="0" smtClean="0"/>
              <a:t>We can prove  instead (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 </a:t>
            </a:r>
            <a:r>
              <a:rPr lang="en-US" i="1" dirty="0" smtClean="0"/>
              <a:t>p</a:t>
            </a:r>
            <a:r>
              <a:rPr lang="en-US" baseline="-25000" dirty="0" smtClean="0"/>
              <a:t>3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 </a:t>
            </a:r>
            <a:r>
              <a:rPr lang="is-IS" dirty="0" smtClean="0">
                <a:latin typeface="Cambria Math"/>
                <a:ea typeface="Cambria Math"/>
              </a:rPr>
              <a:t>…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 </a:t>
            </a:r>
            <a:r>
              <a:rPr lang="en-US" i="1" dirty="0" smtClean="0"/>
              <a:t>p</a:t>
            </a:r>
            <a:r>
              <a:rPr lang="en-US" i="1" baseline="-25000" dirty="0" smtClean="0"/>
              <a:t>m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 ¬</a:t>
            </a:r>
            <a:r>
              <a:rPr lang="en-US" i="1" dirty="0" smtClean="0"/>
              <a:t>q</a:t>
            </a:r>
            <a:r>
              <a:rPr lang="en-US" dirty="0" smtClean="0">
                <a:latin typeface="Cambria Math"/>
                <a:ea typeface="Cambria Math"/>
              </a:rPr>
              <a:t>) → </a:t>
            </a:r>
            <a:r>
              <a:rPr lang="en-US" i="1" dirty="0" smtClean="0">
                <a:latin typeface="Cambria Math"/>
                <a:ea typeface="Cambria Math"/>
              </a:rPr>
              <a:t>F</a:t>
            </a:r>
            <a:endParaRPr lang="en-US" dirty="0" smtClean="0"/>
          </a:p>
          <a:p>
            <a:r>
              <a:rPr lang="en-US" dirty="0" smtClean="0"/>
              <a:t>Indeed, it can easily be shown that</a:t>
            </a:r>
          </a:p>
          <a:p>
            <a:pPr lvl="1"/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>
                <a:latin typeface="Cambria Math"/>
                <a:ea typeface="Cambria Math"/>
              </a:rPr>
              <a:t> 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 ↔ [(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∧ ¬</a:t>
            </a:r>
            <a:r>
              <a:rPr lang="en-US" i="1" dirty="0" smtClean="0"/>
              <a:t>q</a:t>
            </a:r>
            <a:r>
              <a:rPr lang="en-US" dirty="0" smtClean="0">
                <a:latin typeface="Cambria Math"/>
                <a:ea typeface="Cambria Math"/>
              </a:rPr>
              <a:t>) → </a:t>
            </a:r>
            <a:r>
              <a:rPr lang="en-US" i="1" dirty="0" smtClean="0">
                <a:latin typeface="Cambria Math"/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i="1" dirty="0" err="1" smtClean="0"/>
              <a:t>p</a:t>
            </a:r>
            <a:r>
              <a:rPr lang="en-US" dirty="0" smtClean="0"/>
              <a:t> could be set to </a:t>
            </a:r>
            <a:r>
              <a:rPr lang="en-US" i="1" dirty="0" err="1" smtClean="0"/>
              <a:t>p</a:t>
            </a:r>
            <a:r>
              <a:rPr lang="en-US" dirty="0" smtClean="0"/>
              <a:t> = (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 </a:t>
            </a:r>
            <a:r>
              <a:rPr lang="en-US" i="1" dirty="0" smtClean="0"/>
              <a:t>p</a:t>
            </a:r>
            <a:r>
              <a:rPr lang="en-US" baseline="-25000" dirty="0" smtClean="0"/>
              <a:t>3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 </a:t>
            </a:r>
            <a:r>
              <a:rPr lang="is-IS" dirty="0" smtClean="0">
                <a:latin typeface="Cambria Math"/>
                <a:ea typeface="Cambria Math"/>
              </a:rPr>
              <a:t>…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 </a:t>
            </a:r>
            <a:r>
              <a:rPr lang="en-US" i="1" dirty="0" smtClean="0"/>
              <a:t>p</a:t>
            </a:r>
            <a:r>
              <a:rPr lang="en-US" i="1" baseline="-25000" dirty="0" smtClean="0"/>
              <a:t>m</a:t>
            </a:r>
            <a:r>
              <a:rPr lang="en-US" dirty="0" smtClean="0">
                <a:latin typeface="Cambria Math"/>
                <a:ea typeface="Cambria Math"/>
              </a:rPr>
              <a:t>) </a:t>
            </a:r>
            <a:endParaRPr lang="en-US" dirty="0" smtClean="0"/>
          </a:p>
          <a:p>
            <a:r>
              <a:rPr lang="en-US" dirty="0" smtClean="0"/>
              <a:t>This is called </a:t>
            </a:r>
            <a:r>
              <a:rPr lang="en-US" b="1" dirty="0" smtClean="0"/>
              <a:t>proof by contradiction </a:t>
            </a:r>
            <a:r>
              <a:rPr lang="en-US" dirty="0" smtClean="0"/>
              <a:t>or </a:t>
            </a:r>
            <a:r>
              <a:rPr lang="en-US" b="1" dirty="0" err="1" smtClean="0"/>
              <a:t>reductio</a:t>
            </a:r>
            <a:r>
              <a:rPr lang="en-US" b="1" dirty="0" smtClean="0"/>
              <a:t> ad absurdum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Arguments and Rules of Inference</a:t>
            </a:r>
          </a:p>
          <a:p>
            <a:r>
              <a:rPr lang="en-US" dirty="0" smtClean="0"/>
              <a:t>Proof Methods</a:t>
            </a:r>
          </a:p>
          <a:p>
            <a:r>
              <a:rPr lang="en-US" dirty="0" smtClean="0"/>
              <a:t>Proof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Proof by contradiction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20878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Indeed,</a:t>
            </a:r>
            <a:endParaRPr lang="en-US" i="1" dirty="0" smtClean="0">
              <a:latin typeface="Cambria Math"/>
              <a:ea typeface="Cambria Math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95040"/>
              </p:ext>
            </p:extLst>
          </p:nvPr>
        </p:nvGraphicFramePr>
        <p:xfrm>
          <a:off x="609600" y="2895600"/>
          <a:ext cx="77724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533400"/>
                <a:gridCol w="990600"/>
                <a:gridCol w="1600200"/>
                <a:gridCol w="8382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p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Cambria Math"/>
                          <a:ea typeface="Cambria Math"/>
                          <a:sym typeface="Symbol"/>
                        </a:rPr>
                        <a:t>q</a:t>
                      </a:r>
                      <a:endParaRPr 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F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mbria Math"/>
                          <a:ea typeface="Cambria Math"/>
                          <a:sym typeface="Symbol"/>
                        </a:rPr>
                        <a:t>p</a:t>
                      </a: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 ∧ </a:t>
                      </a:r>
                      <a:r>
                        <a:rPr lang="en-US" dirty="0" smtClean="0">
                          <a:latin typeface="Cambria Math"/>
                          <a:ea typeface="Cambria Math"/>
                          <a:sym typeface="Symbol"/>
                        </a:rPr>
                        <a:t></a:t>
                      </a:r>
                      <a:r>
                        <a:rPr lang="en-US" i="1" dirty="0" smtClean="0">
                          <a:latin typeface="Cambria Math"/>
                          <a:ea typeface="Cambria Math"/>
                          <a:sym typeface="Symbol"/>
                        </a:rPr>
                        <a:t>q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/>
                          <a:ea typeface="Cambria Math"/>
                          <a:sym typeface="Symbol"/>
                        </a:rPr>
                        <a:t>(</a:t>
                      </a:r>
                      <a:r>
                        <a:rPr lang="en-US" i="1" dirty="0" smtClean="0">
                          <a:latin typeface="Cambria Math"/>
                          <a:ea typeface="Cambria Math"/>
                          <a:sym typeface="Symbol"/>
                        </a:rPr>
                        <a:t>p</a:t>
                      </a: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 ∧ </a:t>
                      </a:r>
                      <a:r>
                        <a:rPr lang="en-US" dirty="0" smtClean="0">
                          <a:latin typeface="Cambria Math"/>
                          <a:ea typeface="Cambria Math"/>
                          <a:sym typeface="Symbol"/>
                        </a:rPr>
                        <a:t></a:t>
                      </a:r>
                      <a:r>
                        <a:rPr lang="en-US" i="1" dirty="0" smtClean="0">
                          <a:latin typeface="Cambria Math"/>
                          <a:ea typeface="Cambria Math"/>
                          <a:sym typeface="Symbol"/>
                        </a:rPr>
                        <a:t>q</a:t>
                      </a:r>
                      <a:r>
                        <a:rPr lang="en-US" i="0" dirty="0" smtClean="0">
                          <a:latin typeface="Cambria Math"/>
                          <a:ea typeface="Cambria Math"/>
                          <a:sym typeface="Symbol"/>
                        </a:rPr>
                        <a:t>)</a:t>
                      </a:r>
                      <a:r>
                        <a:rPr lang="en-US" i="1" baseline="0" dirty="0" smtClean="0">
                          <a:latin typeface="+mn-lt"/>
                          <a:ea typeface="+mn-ea"/>
                          <a:sym typeface="Symbol"/>
                        </a:rPr>
                        <a:t> </a:t>
                      </a: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→ </a:t>
                      </a:r>
                      <a:r>
                        <a:rPr lang="en-US" i="1" dirty="0" smtClean="0">
                          <a:latin typeface="Cambria Math"/>
                          <a:ea typeface="Cambria Math"/>
                          <a:sym typeface="Symbol"/>
                        </a:rPr>
                        <a:t>F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p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→ </a:t>
                      </a:r>
                      <a:r>
                        <a:rPr lang="en-US" i="1" dirty="0" smtClean="0">
                          <a:latin typeface="Cambria Math"/>
                          <a:ea typeface="Cambria Math"/>
                        </a:rPr>
                        <a:t>q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(</a:t>
                      </a:r>
                      <a:r>
                        <a:rPr lang="en-US" b="0" i="1" dirty="0" smtClean="0"/>
                        <a:t>p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→ </a:t>
                      </a:r>
                      <a:r>
                        <a:rPr lang="en-US" i="1" dirty="0" smtClean="0">
                          <a:latin typeface="Cambria Math"/>
                          <a:ea typeface="Cambria Math"/>
                        </a:rPr>
                        <a:t>q</a:t>
                      </a:r>
                      <a:r>
                        <a:rPr lang="en-US" i="0" dirty="0" smtClean="0"/>
                        <a:t>) </a:t>
                      </a: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↔</a:t>
                      </a:r>
                      <a:r>
                        <a:rPr lang="en-US" i="0" dirty="0" smtClean="0"/>
                        <a:t> [</a:t>
                      </a:r>
                      <a:r>
                        <a:rPr lang="en-US" dirty="0" smtClean="0">
                          <a:latin typeface="Cambria Math"/>
                          <a:ea typeface="Cambria Math"/>
                          <a:sym typeface="Symbol"/>
                        </a:rPr>
                        <a:t>(</a:t>
                      </a:r>
                      <a:r>
                        <a:rPr lang="en-US" i="1" dirty="0" smtClean="0">
                          <a:latin typeface="Cambria Math"/>
                          <a:ea typeface="Cambria Math"/>
                          <a:sym typeface="Symbol"/>
                        </a:rPr>
                        <a:t>p</a:t>
                      </a: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 ∧ </a:t>
                      </a:r>
                      <a:r>
                        <a:rPr lang="en-US" dirty="0" smtClean="0">
                          <a:latin typeface="Cambria Math"/>
                          <a:ea typeface="Cambria Math"/>
                          <a:sym typeface="Symbol"/>
                        </a:rPr>
                        <a:t></a:t>
                      </a:r>
                      <a:r>
                        <a:rPr lang="en-US" i="1" dirty="0" smtClean="0">
                          <a:latin typeface="Cambria Math"/>
                          <a:ea typeface="Cambria Math"/>
                          <a:sym typeface="Symbol"/>
                        </a:rPr>
                        <a:t>q</a:t>
                      </a:r>
                      <a:r>
                        <a:rPr lang="en-US" i="0" dirty="0" smtClean="0">
                          <a:latin typeface="Cambria Math"/>
                          <a:ea typeface="Cambria Math"/>
                          <a:sym typeface="Symbol"/>
                        </a:rPr>
                        <a:t>)</a:t>
                      </a:r>
                      <a:r>
                        <a:rPr lang="en-US" i="1" baseline="0" dirty="0" smtClean="0">
                          <a:latin typeface="+mn-lt"/>
                          <a:ea typeface="+mn-ea"/>
                          <a:sym typeface="Symbol"/>
                        </a:rPr>
                        <a:t> </a:t>
                      </a: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→ </a:t>
                      </a:r>
                      <a:r>
                        <a:rPr lang="en-US" i="1" dirty="0" smtClean="0">
                          <a:latin typeface="Cambria Math"/>
                          <a:ea typeface="Cambria Math"/>
                          <a:sym typeface="Symbol"/>
                        </a:rPr>
                        <a:t>F</a:t>
                      </a:r>
                      <a:r>
                        <a:rPr lang="en-US" i="0" dirty="0" smtClean="0"/>
                        <a:t>]</a:t>
                      </a:r>
                      <a:endParaRPr lang="en-US" i="0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Rules of Inference to Build 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 </a:t>
            </a:r>
            <a:r>
              <a:rPr lang="en-US" i="1" dirty="0" smtClean="0"/>
              <a:t>valid argument </a:t>
            </a:r>
            <a:r>
              <a:rPr lang="en-US" dirty="0" smtClean="0"/>
              <a:t>is thus a sequence of statements. Each statement is either a premise or follows from previous statements by rules of inference.</a:t>
            </a:r>
          </a:p>
          <a:p>
            <a:r>
              <a:rPr lang="en-US" dirty="0" smtClean="0"/>
              <a:t>The last statement is called conclusion.</a:t>
            </a:r>
          </a:p>
          <a:p>
            <a:r>
              <a:rPr lang="en-US" dirty="0" smtClean="0"/>
              <a:t>A valid argument takes the following form:</a:t>
            </a:r>
          </a:p>
          <a:p>
            <a:pPr>
              <a:buNone/>
            </a:pPr>
            <a:r>
              <a:rPr lang="en-US" dirty="0" smtClean="0"/>
              <a:t>              	         </a:t>
            </a:r>
            <a:r>
              <a:rPr lang="en-US" i="1" dirty="0" smtClean="0"/>
              <a:t>S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dirty="0" smtClean="0"/>
              <a:t>         </a:t>
            </a:r>
            <a:r>
              <a:rPr lang="en-US" i="1" dirty="0" smtClean="0"/>
              <a:t>S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dirty="0" smtClean="0"/>
              <a:t>                                  </a:t>
            </a:r>
            <a:r>
              <a:rPr lang="en-US" i="1" dirty="0" err="1" smtClean="0"/>
              <a:t>S</a:t>
            </a:r>
            <a:r>
              <a:rPr lang="en-US" sz="2800" i="1" baseline="-25000" dirty="0" err="1" smtClean="0"/>
              <a:t>n</a:t>
            </a:r>
            <a:endParaRPr lang="en-US" sz="2800" i="1" baseline="-250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                  </a:t>
            </a:r>
            <a:r>
              <a:rPr lang="en-US" sz="2800" i="1" dirty="0" smtClean="0"/>
              <a:t>C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                                    </a:t>
            </a:r>
            <a:endParaRPr lang="en-US" sz="2400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740342" y="5890260"/>
            <a:ext cx="231458" cy="2057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57200" y="3962400"/>
            <a:ext cx="8126730" cy="21859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1905000"/>
            <a:ext cx="655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Example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: From the </a:t>
            </a:r>
            <a:r>
              <a:rPr lang="en-US" sz="2400" smtClean="0"/>
              <a:t>single premise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/>
              <a:t>Show that </a:t>
            </a:r>
            <a:r>
              <a:rPr lang="en-US" sz="2400" i="1" dirty="0" smtClean="0"/>
              <a:t>q</a:t>
            </a:r>
            <a:r>
              <a:rPr lang="en-US" sz="2400" dirty="0" smtClean="0"/>
              <a:t> is a conclusion.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19400" y="2362200"/>
            <a:ext cx="1848803" cy="38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276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b="1" dirty="0" smtClean="0"/>
              <a:t>Example </a:t>
            </a:r>
            <a:r>
              <a:rPr lang="en-US" sz="1500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500" b="1" dirty="0" smtClean="0"/>
              <a:t>:</a:t>
            </a:r>
            <a:r>
              <a:rPr lang="en-US" sz="1500" dirty="0" smtClean="0"/>
              <a:t> </a:t>
            </a:r>
          </a:p>
          <a:p>
            <a:r>
              <a:rPr lang="en-US" sz="1500" dirty="0" smtClean="0"/>
              <a:t>With these hypotheses:</a:t>
            </a:r>
          </a:p>
          <a:p>
            <a:pPr lvl="1">
              <a:buNone/>
            </a:pPr>
            <a:r>
              <a:rPr lang="en-US" sz="1500" dirty="0" smtClean="0"/>
              <a:t>“It is not sunny this afternoon and it is colder than yesterday.”</a:t>
            </a:r>
          </a:p>
          <a:p>
            <a:pPr lvl="1">
              <a:buNone/>
            </a:pPr>
            <a:r>
              <a:rPr lang="en-US" sz="1500" dirty="0" smtClean="0"/>
              <a:t>“We will go swimming only if it is sunny.”</a:t>
            </a:r>
          </a:p>
          <a:p>
            <a:pPr lvl="1">
              <a:buNone/>
            </a:pPr>
            <a:r>
              <a:rPr lang="en-US" sz="1500" dirty="0" smtClean="0"/>
              <a:t>“If we do not go swimming, then we will take a canoe trip.”</a:t>
            </a:r>
          </a:p>
          <a:p>
            <a:pPr lvl="1">
              <a:buNone/>
            </a:pPr>
            <a:r>
              <a:rPr lang="en-US" sz="1500" dirty="0" smtClean="0"/>
              <a:t>“If we take a canoe trip, then we will be home by sunset.”</a:t>
            </a:r>
          </a:p>
          <a:p>
            <a:r>
              <a:rPr lang="en-US" sz="1500" dirty="0" smtClean="0"/>
              <a:t>Using the inference rules, construct a valid argument for the conclusion:</a:t>
            </a:r>
          </a:p>
          <a:p>
            <a:pPr lvl="1">
              <a:buNone/>
            </a:pPr>
            <a:r>
              <a:rPr lang="en-US" sz="1500" dirty="0" smtClean="0"/>
              <a:t>“We will be home by sunset.”</a:t>
            </a:r>
          </a:p>
          <a:p>
            <a:pPr>
              <a:buNone/>
            </a:pPr>
            <a:r>
              <a:rPr lang="en-US" sz="1500" b="1" dirty="0" smtClean="0"/>
              <a:t>Solution</a:t>
            </a:r>
            <a:r>
              <a:rPr lang="en-US" sz="1500" dirty="0" smtClean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  Choose propositional variables:</a:t>
            </a:r>
          </a:p>
          <a:p>
            <a:pPr lvl="1">
              <a:buNone/>
            </a:pPr>
            <a:r>
              <a:rPr lang="en-US" sz="1500" i="1" dirty="0" smtClean="0"/>
              <a:t>p</a:t>
            </a:r>
            <a:r>
              <a:rPr lang="en-US" sz="1500" dirty="0" smtClean="0"/>
              <a:t> : “It is sunny this afternoon.”      </a:t>
            </a:r>
            <a:r>
              <a:rPr lang="en-US" sz="1500" i="1" dirty="0" smtClean="0"/>
              <a:t>r</a:t>
            </a:r>
            <a:r>
              <a:rPr lang="en-US" sz="1500" dirty="0" smtClean="0"/>
              <a:t>  : “We will go swimming.”  </a:t>
            </a:r>
            <a:r>
              <a:rPr lang="en-US" sz="1500" i="1" dirty="0" smtClean="0"/>
              <a:t>t : </a:t>
            </a:r>
            <a:r>
              <a:rPr lang="en-US" sz="1500" dirty="0" smtClean="0"/>
              <a:t>“We will be home by sunset.”</a:t>
            </a:r>
          </a:p>
          <a:p>
            <a:pPr lvl="1">
              <a:buNone/>
            </a:pPr>
            <a:r>
              <a:rPr lang="en-US" sz="1500" i="1" dirty="0" smtClean="0"/>
              <a:t>q</a:t>
            </a:r>
            <a:r>
              <a:rPr lang="en-US" sz="1500" dirty="0" smtClean="0"/>
              <a:t>  : “It is colder than yesterday.”     </a:t>
            </a:r>
            <a:r>
              <a:rPr lang="en-US" sz="1500" i="1" dirty="0" smtClean="0"/>
              <a:t>s  : </a:t>
            </a:r>
            <a:r>
              <a:rPr lang="en-US" sz="1500" dirty="0" smtClean="0"/>
              <a:t>“We will take a canoe trip.” </a:t>
            </a:r>
            <a:endParaRPr lang="en-US" sz="15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Translation into propositional logic: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676400" y="5913120"/>
            <a:ext cx="4640580" cy="487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6248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14400" y="2362200"/>
            <a:ext cx="7432358" cy="4009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1905000"/>
            <a:ext cx="35103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3.  </a:t>
            </a:r>
            <a:r>
              <a:rPr lang="en-US" dirty="0" smtClean="0"/>
              <a:t>Construct the Valid Argument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Quantified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arguments for quantified statements are a sequence of statements.</a:t>
            </a:r>
          </a:p>
          <a:p>
            <a:r>
              <a:rPr lang="en-US" dirty="0" smtClean="0"/>
              <a:t>Each statement is either a premise or follows from previous statements by  rules of inference which include:</a:t>
            </a:r>
          </a:p>
          <a:p>
            <a:pPr lvl="1"/>
            <a:r>
              <a:rPr lang="en-US" dirty="0" smtClean="0"/>
              <a:t>Rules of Inference for Propositional Logic</a:t>
            </a:r>
          </a:p>
          <a:p>
            <a:pPr lvl="1"/>
            <a:r>
              <a:rPr lang="en-US" dirty="0" smtClean="0"/>
              <a:t>Rules of Inference for Quantified Statements</a:t>
            </a:r>
          </a:p>
          <a:p>
            <a:endParaRPr lang="en-US" dirty="0" smtClean="0"/>
          </a:p>
          <a:p>
            <a:r>
              <a:rPr lang="en-US" dirty="0" smtClean="0"/>
              <a:t>The rules of inference for quantified statements are introduced in the next several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Instantiation (UI)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</a:t>
            </a:r>
            <a:endParaRPr lang="en-US" sz="3200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76400" y="40386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Our domain consists of all dogs and Fido is a dog.</a:t>
            </a:r>
          </a:p>
          <a:p>
            <a:endParaRPr lang="en-US" dirty="0" smtClean="0"/>
          </a:p>
          <a:p>
            <a:r>
              <a:rPr lang="en-US" dirty="0" smtClean="0"/>
              <a:t>“All dogs are cuddly.”</a:t>
            </a:r>
          </a:p>
          <a:p>
            <a:endParaRPr lang="en-US" dirty="0" smtClean="0"/>
          </a:p>
          <a:p>
            <a:r>
              <a:rPr lang="en-US" dirty="0" smtClean="0"/>
              <a:t>“Therefore,  Fido is cuddly.”</a:t>
            </a:r>
          </a:p>
          <a:p>
            <a:endParaRPr lang="en-US" dirty="0" smtClean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1617345" cy="8543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Generalization (UG)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154805" cy="8543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44196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Used often implicitly in Mathematical Proofs.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Existential Instantiation (EI)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       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“There is someone who got an A in the course.”</a:t>
            </a:r>
          </a:p>
          <a:p>
            <a:r>
              <a:rPr lang="en-US" dirty="0" smtClean="0"/>
              <a:t>“Let’s call her </a:t>
            </a:r>
            <a:r>
              <a:rPr lang="en-US" i="1" dirty="0" smtClean="0"/>
              <a:t>a</a:t>
            </a:r>
            <a:r>
              <a:rPr lang="en-US" dirty="0" smtClean="0"/>
              <a:t> and say that </a:t>
            </a:r>
            <a:r>
              <a:rPr lang="en-US" i="1" dirty="0" smtClean="0"/>
              <a:t>a</a:t>
            </a:r>
            <a:r>
              <a:rPr lang="en-US" dirty="0" smtClean="0"/>
              <a:t> got an A”</a:t>
            </a:r>
          </a:p>
          <a:p>
            <a:endParaRPr lang="en-US" dirty="0" smtClean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2438401"/>
            <a:ext cx="4723448" cy="8543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Existential Generalization (EG)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“Michelle got an A in the class.”</a:t>
            </a:r>
          </a:p>
          <a:p>
            <a:r>
              <a:rPr lang="en-US" dirty="0" smtClean="0"/>
              <a:t>“Therefore,  someone got an A in the class.”</a:t>
            </a:r>
          </a:p>
          <a:p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363403" cy="8543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of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1.6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Using the rules of inference, construct a valid argument to show that</a:t>
            </a:r>
          </a:p>
          <a:p>
            <a:pPr lvl="1">
              <a:buNone/>
            </a:pPr>
            <a:r>
              <a:rPr lang="en-US" dirty="0" smtClean="0"/>
              <a:t>“John Smith has two legs”</a:t>
            </a:r>
          </a:p>
          <a:p>
            <a:pPr>
              <a:buNone/>
            </a:pPr>
            <a:r>
              <a:rPr lang="en-US" dirty="0" smtClean="0"/>
              <a:t>    is a consequence of the premises:</a:t>
            </a:r>
          </a:p>
          <a:p>
            <a:pPr lvl="1">
              <a:buNone/>
            </a:pPr>
            <a:r>
              <a:rPr lang="en-US" dirty="0" smtClean="0"/>
              <a:t>“Every man has two legs.” “John Smith is a man.”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</a:t>
            </a:r>
            <a:r>
              <a:rPr lang="en-US" i="1" dirty="0" smtClean="0"/>
              <a:t>x</a:t>
            </a:r>
            <a:r>
              <a:rPr lang="en-US" dirty="0" smtClean="0"/>
              <a:t> is a man” and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“ </a:t>
            </a:r>
            <a:r>
              <a:rPr lang="en-US" i="1" dirty="0" smtClean="0"/>
              <a:t>x</a:t>
            </a:r>
            <a:r>
              <a:rPr lang="en-US" dirty="0" smtClean="0"/>
              <a:t> has two legs” and let John Smith be a member of the domain. </a:t>
            </a:r>
          </a:p>
          <a:p>
            <a:pPr lvl="1">
              <a:buNone/>
            </a:pPr>
            <a:r>
              <a:rPr lang="en-US" b="1" dirty="0" smtClean="0"/>
              <a:t>Valid Argument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 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 </a:t>
            </a:r>
          </a:p>
          <a:p>
            <a:pPr lvl="1">
              <a:buNone/>
            </a:pPr>
            <a:r>
              <a:rPr lang="en-US" b="1" dirty="0" smtClean="0"/>
              <a:t>  </a:t>
            </a:r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b="1" dirty="0" smtClean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124200" y="4495800"/>
            <a:ext cx="4888230" cy="17564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Use the rules of inference to construct a valid argument showing that the conclusion</a:t>
            </a:r>
          </a:p>
          <a:p>
            <a:pPr lvl="1">
              <a:buNone/>
            </a:pPr>
            <a:r>
              <a:rPr lang="en-US" dirty="0" smtClean="0"/>
              <a:t>“Someone who passed the first exam has not read the book.”</a:t>
            </a:r>
          </a:p>
          <a:p>
            <a:pPr>
              <a:buNone/>
            </a:pPr>
            <a:r>
              <a:rPr lang="en-US" dirty="0" smtClean="0"/>
              <a:t>    follows from the premises</a:t>
            </a:r>
          </a:p>
          <a:p>
            <a:pPr lvl="1">
              <a:buNone/>
            </a:pPr>
            <a:r>
              <a:rPr lang="en-US" dirty="0" smtClean="0"/>
              <a:t>“A student in this class has not read the book.”</a:t>
            </a:r>
          </a:p>
          <a:p>
            <a:pPr lvl="1">
              <a:buNone/>
            </a:pPr>
            <a:r>
              <a:rPr lang="en-US" dirty="0" smtClean="0"/>
              <a:t>“Everyone in this class passed the first exam.”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Let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</a:t>
            </a:r>
            <a:r>
              <a:rPr lang="en-US" i="1" dirty="0" smtClean="0"/>
              <a:t>x</a:t>
            </a:r>
            <a:r>
              <a:rPr lang="en-US" dirty="0" smtClean="0"/>
              <a:t> is in this class,” </a:t>
            </a:r>
            <a:r>
              <a:rPr lang="en-US" i="1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 </a:t>
            </a:r>
            <a:r>
              <a:rPr lang="en-US" i="1" dirty="0" smtClean="0"/>
              <a:t>x</a:t>
            </a:r>
            <a:r>
              <a:rPr lang="en-US" dirty="0" smtClean="0"/>
              <a:t> has  read the book,” and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 “</a:t>
            </a:r>
            <a:r>
              <a:rPr lang="en-US" i="1" dirty="0" smtClean="0"/>
              <a:t>x</a:t>
            </a:r>
            <a:r>
              <a:rPr lang="en-US" dirty="0" smtClean="0"/>
              <a:t> passed the first exam.”</a:t>
            </a:r>
          </a:p>
          <a:p>
            <a:pPr lvl="1">
              <a:buNone/>
            </a:pPr>
            <a:r>
              <a:rPr lang="en-US" dirty="0" smtClean="0"/>
              <a:t> First we translate the</a:t>
            </a:r>
          </a:p>
          <a:p>
            <a:pPr lvl="1">
              <a:buNone/>
            </a:pPr>
            <a:r>
              <a:rPr lang="en-US" dirty="0" smtClean="0"/>
              <a:t> premises and conclusion </a:t>
            </a:r>
          </a:p>
          <a:p>
            <a:pPr lvl="1">
              <a:buNone/>
            </a:pPr>
            <a:r>
              <a:rPr lang="en-US" dirty="0" smtClean="0"/>
              <a:t> into symbolic form.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810001" y="4724402"/>
            <a:ext cx="3290888" cy="1090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Using Rules of Inference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514600"/>
            <a:ext cx="6407944" cy="3714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1905000"/>
            <a:ext cx="241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None/>
            </a:pPr>
            <a:r>
              <a:rPr lang="en-US" b="1" dirty="0" smtClean="0"/>
              <a:t>Valid Argument</a:t>
            </a:r>
            <a:r>
              <a:rPr lang="en-US" dirty="0" smtClean="0"/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Returning to  the Socrates Example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40000" y="2540001"/>
            <a:ext cx="4377690" cy="382905"/>
          </a:xfrm>
          <a:prstGeom prst="rect">
            <a:avLst/>
          </a:prstGeom>
        </p:spPr>
      </p:pic>
      <p:pic>
        <p:nvPicPr>
          <p:cNvPr id="11" name="Content Placeholder 10" descr="addin_tmp.png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429001"/>
            <a:ext cx="2560320" cy="382905"/>
          </a:xfrm>
        </p:spPr>
      </p:pic>
      <p:cxnSp>
        <p:nvCxnSpPr>
          <p:cNvPr id="9" name="Straight Connector 8"/>
          <p:cNvCxnSpPr/>
          <p:nvPr/>
        </p:nvCxnSpPr>
        <p:spPr>
          <a:xfrm>
            <a:off x="2057400" y="40386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286000" y="4267200"/>
            <a:ext cx="3743325" cy="3829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for Socrates Example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81000" y="3048000"/>
            <a:ext cx="8278464" cy="23762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2209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Valid Argument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Modus Ponens</a:t>
            </a:r>
            <a:endParaRPr lang="en-US" dirty="0"/>
          </a:p>
        </p:txBody>
      </p:sp>
      <p:pic>
        <p:nvPicPr>
          <p:cNvPr id="7" name="Content Placeholder 6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81200" y="3886200"/>
            <a:ext cx="5092065" cy="1765935"/>
          </a:xfrm>
        </p:spPr>
      </p:pic>
      <p:sp>
        <p:nvSpPr>
          <p:cNvPr id="8" name="TextBox 7"/>
          <p:cNvSpPr txBox="1"/>
          <p:nvPr/>
        </p:nvSpPr>
        <p:spPr>
          <a:xfrm>
            <a:off x="1752600" y="23622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Universal Modus Ponens combines universal instantiation and modus ponens into one rule.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5791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This rule could be used in the Socrates example.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Normal </a:t>
            </a:r>
            <a:br>
              <a:rPr lang="en-US" dirty="0" smtClean="0"/>
            </a:br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4953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With Question/Answer Animations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1.7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36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Disjunctive Normal Form</a:t>
            </a:r>
          </a:p>
          <a:p>
            <a:r>
              <a:rPr lang="en-US" dirty="0" smtClean="0"/>
              <a:t>Conjunctive Normal Form</a:t>
            </a:r>
          </a:p>
          <a:p>
            <a:r>
              <a:rPr lang="en-US" dirty="0" smtClean="0"/>
              <a:t>Principal Disjunctive Normal Form</a:t>
            </a:r>
          </a:p>
          <a:p>
            <a:r>
              <a:rPr lang="en-US" dirty="0" smtClean="0"/>
              <a:t>Principal Conjunctive Normal Form</a:t>
            </a:r>
          </a:p>
          <a:p>
            <a:r>
              <a:rPr lang="en-US" dirty="0" err="1" smtClean="0"/>
              <a:t>Prenex</a:t>
            </a:r>
            <a:r>
              <a:rPr lang="en-US" dirty="0" smtClean="0"/>
              <a:t> Normal Form</a:t>
            </a:r>
          </a:p>
          <a:p>
            <a:pPr lvl="1">
              <a:buNone/>
            </a:pPr>
            <a:r>
              <a:rPr lang="en-US" dirty="0" smtClean="0"/>
              <a:t>(Normal form for first order logic)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9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Disjunctive Normal Form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propositional formula is in </a:t>
            </a:r>
            <a:r>
              <a:rPr lang="en-US" i="1" dirty="0" smtClean="0"/>
              <a:t>disjunctive normal form </a:t>
            </a:r>
            <a:r>
              <a:rPr lang="en-US" dirty="0" smtClean="0"/>
              <a:t>if it consists of a disjunction of (1, … ,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US" dirty="0" err="1" smtClean="0"/>
              <a:t>disjuncts</a:t>
            </a:r>
            <a:r>
              <a:rPr lang="en-US" dirty="0" smtClean="0"/>
              <a:t> where each </a:t>
            </a:r>
            <a:r>
              <a:rPr lang="en-US" dirty="0" err="1" smtClean="0"/>
              <a:t>disjunct</a:t>
            </a:r>
            <a:r>
              <a:rPr lang="en-US" dirty="0" smtClean="0"/>
              <a:t> consists of a conjunction of (1, …, </a:t>
            </a:r>
            <a:r>
              <a:rPr lang="en-US" i="1" dirty="0" smtClean="0"/>
              <a:t>m</a:t>
            </a:r>
            <a:r>
              <a:rPr lang="en-US" dirty="0" smtClean="0"/>
              <a:t>) atomic formulas or the negation of an atomic formula.  Are the following expression in DNF?</a:t>
            </a:r>
          </a:p>
          <a:p>
            <a:pPr lvl="1"/>
            <a:r>
              <a:rPr lang="en-US" dirty="0" smtClean="0"/>
              <a:t>                                                               No</a:t>
            </a:r>
          </a:p>
          <a:p>
            <a:pPr lvl="1"/>
            <a:r>
              <a:rPr lang="en-US" dirty="0" smtClean="0"/>
              <a:t>                                                               No</a:t>
            </a:r>
          </a:p>
          <a:p>
            <a:pPr lvl="1"/>
            <a:r>
              <a:rPr lang="en-US" dirty="0"/>
              <a:t>  </a:t>
            </a:r>
            <a:r>
              <a:rPr lang="en-US" dirty="0" smtClean="0"/>
              <a:t>                                                            Yes</a:t>
            </a:r>
          </a:p>
          <a:p>
            <a:r>
              <a:rPr lang="en-US" dirty="0" smtClean="0"/>
              <a:t>Disjunctive Normal Form is important for circuit design methods.</a:t>
            </a:r>
          </a:p>
          <a:p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133600" y="4036695"/>
            <a:ext cx="3037523" cy="38290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133600" y="4493895"/>
            <a:ext cx="1680210" cy="38290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953000"/>
            <a:ext cx="2895600" cy="39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Disjunctive Normal Form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Show that every compound proposition can be put in disjunctive normal form. </a:t>
            </a:r>
          </a:p>
          <a:p>
            <a:pPr marL="0" indent="0" algn="just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Construct the truth table for the proposition. Then an equivalent proposition is the disjunction with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disjuncts</a:t>
            </a:r>
            <a:r>
              <a:rPr lang="en-US" dirty="0" smtClean="0"/>
              <a:t> (where </a:t>
            </a:r>
            <a:r>
              <a:rPr lang="en-US" i="1" dirty="0" smtClean="0"/>
              <a:t>n</a:t>
            </a:r>
            <a:r>
              <a:rPr lang="en-US" dirty="0" smtClean="0"/>
              <a:t> is the number of rows for which the formula evaluates to </a:t>
            </a:r>
            <a:r>
              <a:rPr lang="en-US" b="1" dirty="0" smtClean="0"/>
              <a:t>T)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Each </a:t>
            </a:r>
            <a:r>
              <a:rPr lang="en-US" dirty="0" err="1" smtClean="0"/>
              <a:t>disjunct</a:t>
            </a:r>
            <a:r>
              <a:rPr lang="en-US" dirty="0" smtClean="0"/>
              <a:t> has </a:t>
            </a:r>
            <a:r>
              <a:rPr lang="en-US" i="1" dirty="0" smtClean="0"/>
              <a:t>m</a:t>
            </a:r>
            <a:r>
              <a:rPr lang="en-US" dirty="0" smtClean="0"/>
              <a:t> conjuncts where </a:t>
            </a:r>
            <a:r>
              <a:rPr lang="en-US" i="1" dirty="0" smtClean="0"/>
              <a:t>m</a:t>
            </a:r>
            <a:r>
              <a:rPr lang="en-US" dirty="0" smtClean="0"/>
              <a:t> is the number of distinct propositional variables. Each conjunct includes the positive form of the propositional variable if the variable is assigned </a:t>
            </a:r>
            <a:r>
              <a:rPr lang="en-US" b="1" dirty="0" smtClean="0"/>
              <a:t>T </a:t>
            </a:r>
            <a:r>
              <a:rPr lang="en-US" dirty="0" smtClean="0"/>
              <a:t>in that row and the negated form if the variable is assigned </a:t>
            </a:r>
            <a:r>
              <a:rPr lang="en-US" b="1" dirty="0" smtClean="0"/>
              <a:t>F</a:t>
            </a:r>
            <a:r>
              <a:rPr lang="en-US" dirty="0" smtClean="0"/>
              <a:t> in that row.</a:t>
            </a:r>
          </a:p>
          <a:p>
            <a:pPr marL="0" indent="0" algn="just">
              <a:buNone/>
            </a:pPr>
            <a:r>
              <a:rPr lang="en-US" dirty="0" smtClean="0"/>
              <a:t>This proposition is in  disjunctive normal from.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39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8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 Arguments</a:t>
            </a:r>
          </a:p>
          <a:p>
            <a:r>
              <a:rPr lang="en-US" dirty="0" smtClean="0"/>
              <a:t>Inference Rules for Propositional Logic</a:t>
            </a:r>
          </a:p>
          <a:p>
            <a:r>
              <a:rPr lang="en-US" dirty="0" smtClean="0"/>
              <a:t>Using Rules of Inference to Build Arguments</a:t>
            </a:r>
          </a:p>
          <a:p>
            <a:r>
              <a:rPr lang="en-US" dirty="0" smtClean="0"/>
              <a:t>Rules of Inference for Quantified Statements</a:t>
            </a:r>
          </a:p>
          <a:p>
            <a:r>
              <a:rPr lang="en-US" dirty="0" smtClean="0"/>
              <a:t>Building Arguments for Quantified Statements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Disjunctive Normal Form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Example</a:t>
            </a:r>
            <a:r>
              <a:rPr lang="en-US" dirty="0" smtClean="0"/>
              <a:t>: Find the Disjunctive Normal Form (DNF) of </a:t>
            </a:r>
          </a:p>
          <a:p>
            <a:pPr>
              <a:buNone/>
            </a:pPr>
            <a:r>
              <a:rPr lang="en-US" dirty="0" smtClean="0"/>
              <a:t>                        (</a:t>
            </a:r>
            <a:r>
              <a:rPr lang="en-US" i="1" dirty="0" err="1" smtClean="0"/>
              <a:t>p</a:t>
            </a:r>
            <a:r>
              <a:rPr lang="en-US" dirty="0" err="1" smtClean="0">
                <a:latin typeface="Cambria Math"/>
                <a:ea typeface="Cambria Math"/>
              </a:rPr>
              <a:t>∨</a:t>
            </a:r>
            <a:r>
              <a:rPr lang="en-US" i="1" dirty="0" err="1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)→¬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</a:p>
          <a:p>
            <a:pPr>
              <a:buNone/>
            </a:pPr>
            <a:endParaRPr lang="en-US" i="1" dirty="0" smtClean="0"/>
          </a:p>
          <a:p>
            <a:pPr algn="just">
              <a:buNone/>
            </a:pPr>
            <a:r>
              <a:rPr lang="en-US" dirty="0" smtClean="0"/>
              <a:t>  </a:t>
            </a:r>
            <a:r>
              <a:rPr lang="en-US" b="1" dirty="0" smtClean="0"/>
              <a:t>Solution</a:t>
            </a:r>
            <a:r>
              <a:rPr lang="en-US" dirty="0" smtClean="0"/>
              <a:t>: This proposition is true when </a:t>
            </a:r>
            <a:r>
              <a:rPr lang="en-US" i="1" dirty="0" smtClean="0"/>
              <a:t>r</a:t>
            </a:r>
            <a:r>
              <a:rPr lang="en-US" dirty="0" smtClean="0"/>
              <a:t> is false or when both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are false.</a:t>
            </a:r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smtClean="0"/>
              <a:t>(</a:t>
            </a:r>
            <a:r>
              <a:rPr lang="en-US" smtClean="0">
                <a:latin typeface="Cambria Math"/>
                <a:ea typeface="Cambria Math"/>
              </a:rPr>
              <a:t>¬</a:t>
            </a:r>
            <a:r>
              <a:rPr lang="en-US" i="1" smtClean="0"/>
              <a:t>p</a:t>
            </a:r>
            <a:r>
              <a:rPr lang="en-US" smtClean="0">
                <a:latin typeface="Cambria Math"/>
                <a:ea typeface="Cambria Math"/>
              </a:rPr>
              <a:t>∧ ¬</a:t>
            </a:r>
            <a:r>
              <a:rPr lang="en-US" i="1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 ∨ ¬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09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Conjunctive Normal Form </a:t>
            </a:r>
            <a:r>
              <a:rPr lang="en-US" sz="4000" dirty="0"/>
              <a:t>(</a:t>
            </a:r>
            <a:r>
              <a:rPr lang="en-US" sz="4000" dirty="0" err="1"/>
              <a:t>cont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compound proposition is in </a:t>
            </a:r>
            <a:r>
              <a:rPr lang="en-US" i="1" dirty="0" smtClean="0"/>
              <a:t>Conjunctive Normal Form </a:t>
            </a:r>
            <a:r>
              <a:rPr lang="en-US" dirty="0" smtClean="0"/>
              <a:t>(CNF) if it is a conjunction of disjunctions.</a:t>
            </a:r>
          </a:p>
          <a:p>
            <a:r>
              <a:rPr lang="en-US" dirty="0" smtClean="0"/>
              <a:t>Every proposition can be put in an equivalent CNF.</a:t>
            </a:r>
          </a:p>
          <a:p>
            <a:r>
              <a:rPr lang="en-US" dirty="0" smtClean="0"/>
              <a:t>Conjunctive Normal Form (CNF) can be obtained by eliminating implications, moving negation inwards and using the distributive  and associative laws.</a:t>
            </a:r>
          </a:p>
          <a:p>
            <a:r>
              <a:rPr lang="en-US" dirty="0" smtClean="0"/>
              <a:t>Important in resolution theorem proving used in artificial Intelligence (AI).</a:t>
            </a:r>
          </a:p>
          <a:p>
            <a:r>
              <a:rPr lang="en-US" dirty="0" smtClean="0"/>
              <a:t>A  compound proposition can be put in conjunctive normal form through repeated application of the logical equivalences covered earlier.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Conjunctive Normal Form </a:t>
            </a:r>
            <a:r>
              <a:rPr lang="en-US" sz="4000" dirty="0"/>
              <a:t>(</a:t>
            </a:r>
            <a:r>
              <a:rPr lang="en-US" sz="4000" dirty="0" err="1"/>
              <a:t>cont</a:t>
            </a:r>
            <a:r>
              <a:rPr lang="en-US" sz="40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Example</a:t>
            </a:r>
            <a:r>
              <a:rPr lang="en-US" dirty="0" smtClean="0"/>
              <a:t>:    Put the following into CNF: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Solution: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Eliminate implication signs:</a:t>
            </a:r>
          </a:p>
          <a:p>
            <a:pPr marL="880110" lvl="1" indent="-514350">
              <a:buNone/>
            </a:pPr>
            <a:endParaRPr lang="en-US" dirty="0" smtClean="0"/>
          </a:p>
          <a:p>
            <a:pPr marL="880110" lvl="1" indent="-514350">
              <a:buFont typeface="+mj-lt"/>
              <a:buAutoNum type="arabicPeriod" startAt="2"/>
            </a:pPr>
            <a:r>
              <a:rPr lang="en-US" dirty="0" smtClean="0"/>
              <a:t>Move negation inwards; eliminate double negation:</a:t>
            </a:r>
          </a:p>
          <a:p>
            <a:pPr marL="880110" lvl="1" indent="-514350">
              <a:buNone/>
            </a:pPr>
            <a:endParaRPr lang="en-US" dirty="0" smtClean="0"/>
          </a:p>
          <a:p>
            <a:pPr marL="880110" lvl="1" indent="-514350">
              <a:buFont typeface="+mj-lt"/>
              <a:buAutoNum type="arabicPeriod" startAt="3"/>
            </a:pPr>
            <a:r>
              <a:rPr lang="en-US" dirty="0" smtClean="0"/>
              <a:t>Convert to CNF using associative/distributive laws</a:t>
            </a:r>
          </a:p>
          <a:p>
            <a:pPr marL="514350" indent="-514350">
              <a:buNone/>
            </a:pPr>
            <a:endParaRPr lang="en-US" dirty="0" smtClean="0"/>
          </a:p>
        </p:txBody>
      </p:sp>
      <p:pic>
        <p:nvPicPr>
          <p:cNvPr id="6" name="Content Placeholder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2512695"/>
            <a:ext cx="3137535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590800" y="3810000"/>
            <a:ext cx="330612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362200" y="4724400"/>
            <a:ext cx="3037523" cy="38290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362200" y="5715000"/>
            <a:ext cx="4506278" cy="38290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42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55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Principal Disjunctive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Let </a:t>
            </a:r>
            <a:r>
              <a:rPr lang="en-US" sz="2400" i="1" dirty="0" smtClean="0"/>
              <a:t>p</a:t>
            </a:r>
            <a:r>
              <a:rPr lang="en-US" sz="2400" dirty="0" smtClean="0"/>
              <a:t> and </a:t>
            </a:r>
            <a:r>
              <a:rPr lang="en-US" sz="2400" i="1" dirty="0" smtClean="0"/>
              <a:t>q</a:t>
            </a:r>
            <a:r>
              <a:rPr lang="en-US" sz="2400" dirty="0" smtClean="0"/>
              <a:t> be propositional variables. Consider the four conjunctions given below.</a:t>
            </a:r>
          </a:p>
          <a:p>
            <a:pPr marL="0" indent="0" algn="ctr">
              <a:buNone/>
            </a:pP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 </a:t>
            </a:r>
            <a:r>
              <a:rPr lang="en-US" sz="2400" i="1" dirty="0" smtClean="0">
                <a:sym typeface="Symbol"/>
              </a:rPr>
              <a:t>q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i="1" dirty="0" smtClean="0">
                <a:sym typeface="Symbol"/>
              </a:rPr>
              <a:t>p</a:t>
            </a:r>
            <a:r>
              <a:rPr lang="en-US" sz="2400" dirty="0" smtClean="0">
                <a:sym typeface="Symbol"/>
              </a:rPr>
              <a:t>  </a:t>
            </a:r>
            <a:r>
              <a:rPr lang="en-US" sz="2400" i="1" dirty="0" smtClean="0">
                <a:sym typeface="Symbol"/>
              </a:rPr>
              <a:t>q</a:t>
            </a:r>
            <a:r>
              <a:rPr lang="en-US" sz="2400" dirty="0" smtClean="0">
                <a:sym typeface="Symbol"/>
              </a:rPr>
              <a:t>, </a:t>
            </a:r>
            <a:r>
              <a:rPr lang="en-US" sz="2400" i="1" dirty="0" smtClean="0">
                <a:sym typeface="Symbol"/>
              </a:rPr>
              <a:t>p</a:t>
            </a:r>
            <a:r>
              <a:rPr lang="en-US" sz="2400" dirty="0" smtClean="0">
                <a:sym typeface="Symbol"/>
              </a:rPr>
              <a:t>  </a:t>
            </a:r>
            <a:r>
              <a:rPr lang="en-US" sz="2400" i="1" dirty="0" smtClean="0">
                <a:sym typeface="Symbol"/>
              </a:rPr>
              <a:t>q</a:t>
            </a:r>
            <a:r>
              <a:rPr lang="en-US" sz="2400" dirty="0" smtClean="0">
                <a:sym typeface="Symbol"/>
              </a:rPr>
              <a:t>, </a:t>
            </a:r>
            <a:r>
              <a:rPr lang="en-US" sz="2400" i="1" dirty="0" smtClean="0">
                <a:sym typeface="Symbol"/>
              </a:rPr>
              <a:t>p</a:t>
            </a:r>
            <a:r>
              <a:rPr lang="en-US" sz="2400" dirty="0" smtClean="0">
                <a:sym typeface="Symbol"/>
              </a:rPr>
              <a:t>  </a:t>
            </a:r>
            <a:r>
              <a:rPr lang="en-US" sz="2400" i="1" dirty="0" smtClean="0">
                <a:sym typeface="Symbol"/>
              </a:rPr>
              <a:t>q</a:t>
            </a:r>
            <a:endParaRPr lang="en-US" sz="2400" i="1" dirty="0" smtClean="0"/>
          </a:p>
          <a:p>
            <a:pPr marL="0" indent="0" algn="just">
              <a:buNone/>
            </a:pPr>
            <a:r>
              <a:rPr lang="en-US" sz="2400" dirty="0" smtClean="0"/>
              <a:t>represent conjunctions in which </a:t>
            </a:r>
            <a:r>
              <a:rPr lang="en-US" sz="2400" i="1" dirty="0" smtClean="0"/>
              <a:t>p</a:t>
            </a:r>
            <a:r>
              <a:rPr lang="en-US" sz="2400" dirty="0" smtClean="0"/>
              <a:t> or </a:t>
            </a:r>
            <a:r>
              <a:rPr lang="en-US" sz="2400" dirty="0" smtClean="0">
                <a:sym typeface="Symbol"/>
              </a:rPr>
              <a:t></a:t>
            </a:r>
            <a:r>
              <a:rPr lang="en-US" sz="2400" i="1" dirty="0" smtClean="0"/>
              <a:t>p</a:t>
            </a:r>
            <a:r>
              <a:rPr lang="en-US" sz="2400" dirty="0" smtClean="0"/>
              <a:t> appears as also </a:t>
            </a:r>
            <a:r>
              <a:rPr lang="en-US" sz="2400" i="1" dirty="0" smtClean="0"/>
              <a:t>q</a:t>
            </a:r>
            <a:r>
              <a:rPr lang="en-US" sz="2400" dirty="0" smtClean="0"/>
              <a:t> or </a:t>
            </a:r>
            <a:r>
              <a:rPr lang="en-US" sz="2400" dirty="0" smtClean="0">
                <a:sym typeface="Symbol"/>
              </a:rPr>
              <a:t></a:t>
            </a:r>
            <a:r>
              <a:rPr lang="en-US" sz="2400" i="1" dirty="0" smtClean="0"/>
              <a:t>q</a:t>
            </a:r>
            <a:r>
              <a:rPr lang="en-US" sz="2400" dirty="0" smtClean="0"/>
              <a:t>. Each variable occurs either negated or non negated, but both negated and non negated forms of a variable do not occur together in the conjunction. Also 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 </a:t>
            </a:r>
            <a:r>
              <a:rPr lang="en-US" sz="2400" i="1" dirty="0" smtClean="0">
                <a:sym typeface="Symbol"/>
              </a:rPr>
              <a:t>q</a:t>
            </a:r>
            <a:r>
              <a:rPr lang="en-US" sz="2400" dirty="0" smtClean="0"/>
              <a:t> and </a:t>
            </a:r>
            <a:r>
              <a:rPr lang="en-US" sz="2400" i="1" dirty="0" smtClean="0"/>
              <a:t>q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 </a:t>
            </a:r>
            <a:r>
              <a:rPr lang="en-US" sz="2400" i="1" dirty="0" smtClean="0">
                <a:sym typeface="Symbol"/>
              </a:rPr>
              <a:t>p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/>
              <a:t>are treated as the same. These four conjunctions are called </a:t>
            </a:r>
            <a:r>
              <a:rPr lang="en-US" sz="2400" dirty="0" err="1" smtClean="0">
                <a:solidFill>
                  <a:srgbClr val="FF0000"/>
                </a:solidFill>
              </a:rPr>
              <a:t>minterms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of </a:t>
            </a:r>
            <a:r>
              <a:rPr lang="en-US" sz="2400" i="1" dirty="0" smtClean="0"/>
              <a:t>p</a:t>
            </a:r>
            <a:r>
              <a:rPr lang="en-US" sz="2400" dirty="0" smtClean="0"/>
              <a:t> and </a:t>
            </a:r>
            <a:r>
              <a:rPr lang="en-US" sz="2400" i="1" dirty="0" smtClean="0"/>
              <a:t>q</a:t>
            </a:r>
            <a:r>
              <a:rPr lang="en-US" sz="2400" dirty="0" smtClean="0"/>
              <a:t>. </a:t>
            </a:r>
          </a:p>
          <a:p>
            <a:pPr marL="0" indent="0" algn="just">
              <a:buNone/>
            </a:pPr>
            <a:r>
              <a:rPr lang="en-US" sz="2400" dirty="0" smtClean="0"/>
              <a:t>In general if there are </a:t>
            </a:r>
            <a:r>
              <a:rPr lang="en-US" sz="2400" i="1" dirty="0" smtClean="0"/>
              <a:t>n</a:t>
            </a:r>
            <a:r>
              <a:rPr lang="en-US" sz="2400" dirty="0" smtClean="0"/>
              <a:t> variables, there will be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minterms</a:t>
            </a:r>
            <a:r>
              <a:rPr lang="en-US" sz="2400" dirty="0" smtClean="0"/>
              <a:t>. </a:t>
            </a:r>
            <a:r>
              <a:rPr lang="en-US" sz="2400" b="1" dirty="0" smtClean="0"/>
              <a:t>Each </a:t>
            </a:r>
            <a:r>
              <a:rPr lang="en-US" sz="2400" b="1" dirty="0" err="1" smtClean="0"/>
              <a:t>minterm</a:t>
            </a:r>
            <a:r>
              <a:rPr lang="en-US" sz="2400" b="1" dirty="0" smtClean="0"/>
              <a:t> is a conjunction in which each variable occurs once either in the negated form or in the non negated form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For a given formula, an equivalent formula consisting of disjunctions of </a:t>
            </a:r>
            <a:r>
              <a:rPr lang="en-US" dirty="0" err="1" smtClean="0"/>
              <a:t>minterms</a:t>
            </a:r>
            <a:r>
              <a:rPr lang="en-US" dirty="0" smtClean="0"/>
              <a:t> only is known as its </a:t>
            </a:r>
            <a:r>
              <a:rPr lang="en-US" dirty="0" smtClean="0">
                <a:solidFill>
                  <a:srgbClr val="FF0000"/>
                </a:solidFill>
              </a:rPr>
              <a:t>principal disjunctive normal form</a:t>
            </a:r>
            <a:r>
              <a:rPr lang="en-US" dirty="0" smtClean="0"/>
              <a:t>. Such a normal form is also called sum-of-products canonical form.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Consider the following truth table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52600" y="2819400"/>
          <a:ext cx="5663911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Equation" r:id="rId3" imgW="2679480" imgH="1117440" progId="Equation.3">
                  <p:embed/>
                </p:oleObj>
              </mc:Choice>
              <mc:Fallback>
                <p:oleObj name="Equation" r:id="rId3" imgW="2679480" imgH="1117440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19400"/>
                        <a:ext cx="5663911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45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6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Consider the truth table for p </a:t>
            </a:r>
            <a:r>
              <a:rPr lang="en-US" dirty="0" smtClean="0">
                <a:sym typeface="Symbol"/>
              </a:rPr>
              <a:t> q and p  q</a:t>
            </a: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 algn="just">
              <a:buNone/>
            </a:pPr>
            <a:r>
              <a:rPr lang="en-US" dirty="0" smtClean="0"/>
              <a:t>The principal disjunctive normal form for p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q will be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  <a:r>
              <a:rPr lang="en-US" dirty="0" smtClean="0"/>
              <a:t>). This disjunction corresponds to the disjunction of these </a:t>
            </a:r>
            <a:r>
              <a:rPr lang="en-US" dirty="0" err="1" smtClean="0"/>
              <a:t>minterms</a:t>
            </a:r>
            <a:r>
              <a:rPr lang="en-US" dirty="0" smtClean="0"/>
              <a:t> having T in the respective rows. Similarly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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 has the following principal disjunctive normal form (</a:t>
            </a:r>
            <a:r>
              <a:rPr lang="en-US" i="1" dirty="0" smtClean="0"/>
              <a:t>p</a:t>
            </a:r>
            <a:r>
              <a:rPr lang="en-US" dirty="0" smtClean="0"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  <a:r>
              <a:rPr lang="en-US" dirty="0" smtClean="0"/>
              <a:t>).</a:t>
            </a: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832101" y="2514600"/>
          <a:ext cx="2273300" cy="1681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" name="Equation" r:id="rId3" imgW="1511280" imgH="1117440" progId="Equation.3">
                  <p:embed/>
                </p:oleObj>
              </mc:Choice>
              <mc:Fallback>
                <p:oleObj name="Equation" r:id="rId3" imgW="1511280" imgH="1117440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1" y="2514600"/>
                        <a:ext cx="2273300" cy="16813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In order to obtain the principal disjunctive normal form of a given formula without constructing its truth table, one may first replace implication (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) and equivalence (</a:t>
            </a:r>
            <a:r>
              <a:rPr lang="en-US" dirty="0" smtClean="0">
                <a:sym typeface="Symbol"/>
              </a:rPr>
              <a:t></a:t>
            </a:r>
            <a:r>
              <a:rPr lang="en-US" dirty="0" smtClean="0"/>
              <a:t>) by using </a:t>
            </a:r>
            <a:r>
              <a:rPr lang="en-US" dirty="0" smtClean="0">
                <a:sym typeface="Symbol"/>
              </a:rPr>
              <a:t>,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,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. </a:t>
            </a:r>
          </a:p>
          <a:p>
            <a:pPr marL="0" indent="0" algn="just">
              <a:buNone/>
            </a:pPr>
            <a:r>
              <a:rPr lang="en-US" dirty="0" smtClean="0"/>
              <a:t>Then De Morgan's laws are used wherever necessary and distributive laws are also used in bringing to disjunctive normal form. An elementary product which is a contradiction is dropped.</a:t>
            </a:r>
          </a:p>
          <a:p>
            <a:pPr marL="0" indent="0" algn="just">
              <a:buNone/>
            </a:pPr>
            <a:r>
              <a:rPr lang="en-US" dirty="0" err="1" smtClean="0"/>
              <a:t>Minterms</a:t>
            </a:r>
            <a:r>
              <a:rPr lang="en-US" dirty="0" smtClean="0"/>
              <a:t> are obtained in the disjunctions by introducing the missing factors. Duplications are avoided.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Obtain principal disjunctive normal form for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Solution:</a:t>
            </a:r>
          </a:p>
          <a:p>
            <a:pPr>
              <a:buNone/>
            </a:pP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  <a:r>
              <a:rPr lang="en-US" dirty="0" smtClean="0"/>
              <a:t> = [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  <a:r>
              <a:rPr lang="en-US" dirty="0" smtClean="0"/>
              <a:t>)]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[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  <a:r>
              <a:rPr lang="en-US" dirty="0" smtClean="0">
                <a:sym typeface="Symbol"/>
              </a:rPr>
              <a:t> </a:t>
            </a:r>
            <a:r>
              <a:rPr lang="en-US" dirty="0" smtClean="0"/>
              <a:t> 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)]</a:t>
            </a:r>
          </a:p>
          <a:p>
            <a:pPr>
              <a:buNone/>
            </a:pPr>
            <a:r>
              <a:rPr lang="en-US" dirty="0" smtClean="0"/>
              <a:t>             = (</a:t>
            </a:r>
            <a:r>
              <a:rPr lang="en-US" i="1" dirty="0" smtClean="0"/>
              <a:t>p</a:t>
            </a:r>
            <a:r>
              <a:rPr lang="en-US" dirty="0" smtClean="0"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</a:t>
            </a:r>
            <a:r>
              <a:rPr lang="en-US" i="1" dirty="0" smtClean="0"/>
              <a:t>p</a:t>
            </a:r>
            <a:r>
              <a:rPr lang="en-US" dirty="0" smtClean="0"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  <a:r>
              <a:rPr lang="en-US" dirty="0" smtClean="0"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  <a:r>
              <a:rPr lang="en-US" dirty="0" smtClean="0"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= (</a:t>
            </a:r>
            <a:r>
              <a:rPr lang="en-US" i="1" dirty="0" smtClean="0"/>
              <a:t>p</a:t>
            </a:r>
            <a:r>
              <a:rPr lang="en-US" dirty="0" smtClean="0"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</a:t>
            </a:r>
            <a:r>
              <a:rPr lang="en-US" i="1" dirty="0" smtClean="0"/>
              <a:t>p</a:t>
            </a:r>
            <a:r>
              <a:rPr lang="en-US" dirty="0" smtClean="0"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7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dirty="0" smtClean="0"/>
              <a:t>Example:  </a:t>
            </a:r>
            <a:r>
              <a:rPr lang="en-US" dirty="0" smtClean="0"/>
              <a:t>Obtain principal disjunctive normal form for </a:t>
            </a:r>
          </a:p>
          <a:p>
            <a:pPr marL="0" indent="0" algn="just">
              <a:buNone/>
            </a:pP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</a:t>
            </a:r>
            <a:r>
              <a:rPr lang="en-US" i="1" dirty="0" smtClean="0"/>
              <a:t>q</a:t>
            </a:r>
            <a:r>
              <a:rPr lang="en-US" dirty="0" smtClean="0"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b="1" dirty="0" smtClean="0"/>
              <a:t>Solution:</a:t>
            </a:r>
          </a:p>
          <a:p>
            <a:pPr marL="0" indent="0" algn="just">
              <a:buNone/>
            </a:pPr>
            <a:r>
              <a:rPr lang="en-US" dirty="0" smtClean="0"/>
              <a:t>	 (</a:t>
            </a:r>
            <a:r>
              <a:rPr lang="en-US" i="1" dirty="0" smtClean="0"/>
              <a:t>p</a:t>
            </a:r>
            <a:r>
              <a:rPr lang="en-US" dirty="0" smtClean="0"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= (</a:t>
            </a:r>
            <a:r>
              <a:rPr lang="en-US" i="1" dirty="0" smtClean="0"/>
              <a:t>p</a:t>
            </a:r>
            <a:r>
              <a:rPr lang="en-US" dirty="0" smtClean="0"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</a:p>
          <a:p>
            <a:pPr marL="0" indent="0" algn="just">
              <a:buNone/>
            </a:pPr>
            <a:r>
              <a:rPr lang="en-US" dirty="0" smtClean="0"/>
              <a:t>		= (</a:t>
            </a:r>
            <a:r>
              <a:rPr lang="en-US" i="1" dirty="0" smtClean="0"/>
              <a:t>p</a:t>
            </a:r>
            <a:r>
              <a:rPr lang="en-US" dirty="0" smtClean="0"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</a:t>
            </a:r>
            <a:r>
              <a:rPr lang="en-US" i="1" dirty="0" smtClean="0"/>
              <a:t>p</a:t>
            </a:r>
            <a:r>
              <a:rPr lang="en-US" dirty="0" smtClean="0"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</a:p>
          <a:p>
            <a:pPr marL="0" indent="0" algn="just">
              <a:buNone/>
            </a:pPr>
            <a:r>
              <a:rPr lang="en-US" dirty="0" smtClean="0"/>
              <a:t>           (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) = (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 </a:t>
            </a:r>
            <a:r>
              <a:rPr lang="en-US" i="1" dirty="0" smtClean="0"/>
              <a:t>r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  <a:r>
              <a:rPr lang="en-US" dirty="0" smtClean="0"/>
              <a:t>)</a:t>
            </a:r>
          </a:p>
          <a:p>
            <a:pPr marL="0" indent="0" algn="just">
              <a:buNone/>
            </a:pPr>
            <a:r>
              <a:rPr lang="en-US" dirty="0" smtClean="0"/>
              <a:t>		 = (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 </a:t>
            </a:r>
            <a:r>
              <a:rPr lang="en-US" i="1" dirty="0" smtClean="0"/>
              <a:t>q</a:t>
            </a:r>
            <a:r>
              <a:rPr lang="en-US" dirty="0" smtClean="0"/>
              <a:t>)</a:t>
            </a:r>
          </a:p>
          <a:p>
            <a:pPr marL="0" indent="0" algn="just">
              <a:buNone/>
            </a:pPr>
            <a:r>
              <a:rPr lang="en-US" dirty="0" smtClean="0"/>
              <a:t>		= (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</a:p>
          <a:p>
            <a:pPr marL="0" indent="0" algn="just">
              <a:buNone/>
            </a:pPr>
            <a:r>
              <a:rPr lang="en-US" dirty="0" smtClean="0"/>
              <a:t>	 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) = 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</a:p>
          <a:p>
            <a:pPr marL="0" indent="0" algn="just">
              <a:buNone/>
            </a:pPr>
            <a:r>
              <a:rPr lang="en-US" dirty="0" smtClean="0"/>
              <a:t>		= 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</a:p>
          <a:p>
            <a:pPr marL="0" indent="0" algn="just">
              <a:buNone/>
            </a:pPr>
            <a:r>
              <a:rPr lang="en-US" dirty="0" smtClean="0"/>
              <a:t>		= 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Avoiding duplication, the given expression is equivalent to</a:t>
            </a:r>
          </a:p>
          <a:p>
            <a:pPr marL="0" indent="0" algn="just">
              <a:buNone/>
            </a:pP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r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49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9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Revisiting the Socrates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two premises:</a:t>
            </a:r>
          </a:p>
          <a:p>
            <a:pPr lvl="1"/>
            <a:r>
              <a:rPr lang="en-US" dirty="0" smtClean="0"/>
              <a:t>“All men are mortal.”</a:t>
            </a:r>
          </a:p>
          <a:p>
            <a:pPr lvl="1"/>
            <a:r>
              <a:rPr lang="en-US" dirty="0" smtClean="0"/>
              <a:t>“Socrates is a man.”</a:t>
            </a:r>
          </a:p>
          <a:p>
            <a:r>
              <a:rPr lang="en-US" dirty="0" smtClean="0"/>
              <a:t>And the conclusion: </a:t>
            </a:r>
          </a:p>
          <a:p>
            <a:pPr lvl="1"/>
            <a:r>
              <a:rPr lang="en-US" dirty="0" smtClean="0"/>
              <a:t>“Socrates is mortal.”</a:t>
            </a:r>
          </a:p>
          <a:p>
            <a:r>
              <a:rPr lang="en-US" dirty="0" smtClean="0"/>
              <a:t>How do we get the conclusion from the premises?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Principal Conjunctive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We define </a:t>
            </a:r>
            <a:r>
              <a:rPr lang="en-US" sz="2400" dirty="0" err="1" smtClean="0"/>
              <a:t>maxterm</a:t>
            </a:r>
            <a:r>
              <a:rPr lang="en-US" sz="2400" dirty="0" smtClean="0"/>
              <a:t> as a dual to </a:t>
            </a:r>
            <a:r>
              <a:rPr lang="en-US" sz="2400" dirty="0" err="1" smtClean="0"/>
              <a:t>minterm</a:t>
            </a:r>
            <a:r>
              <a:rPr lang="en-US" sz="2400" dirty="0" smtClean="0"/>
              <a:t>. For a given number of variables, the </a:t>
            </a:r>
            <a:r>
              <a:rPr lang="en-US" sz="2400" dirty="0" err="1" smtClean="0"/>
              <a:t>maxterm</a:t>
            </a:r>
            <a:r>
              <a:rPr lang="en-US" sz="2400" dirty="0" smtClean="0"/>
              <a:t> consists of disjunctions in which each variable or its negation, but not both, appears only once. It can be seen that each of the </a:t>
            </a:r>
            <a:r>
              <a:rPr lang="en-US" sz="2400" dirty="0" err="1" smtClean="0"/>
              <a:t>maxterms</a:t>
            </a:r>
            <a:r>
              <a:rPr lang="en-US" sz="2400" dirty="0" smtClean="0"/>
              <a:t> has the truth value F for exactly one combination of the truth values of the variables. This is illustrated for two variables below:</a:t>
            </a:r>
          </a:p>
          <a:p>
            <a:pPr marL="0" indent="0" algn="just">
              <a:buNone/>
            </a:pPr>
            <a:endParaRPr lang="en-US" sz="2400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752600" y="4191000"/>
          <a:ext cx="56642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Equation" r:id="rId3" imgW="2679480" imgH="1117440" progId="Equation.3">
                  <p:embed/>
                </p:oleObj>
              </mc:Choice>
              <mc:Fallback>
                <p:oleObj name="Equation" r:id="rId3" imgW="2679480" imgH="1117440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191000"/>
                        <a:ext cx="5664200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1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For a given formula, an equivalent formula consisting of conjunction of </a:t>
            </a:r>
            <a:r>
              <a:rPr lang="en-US" dirty="0" err="1" smtClean="0"/>
              <a:t>maxterms</a:t>
            </a:r>
            <a:r>
              <a:rPr lang="en-US" dirty="0" smtClean="0"/>
              <a:t> only is known as its principal conjunctive normal form. This normal form is also called the product of sums canonical form.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Find principal conjunctive normal form for 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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Solution:</a:t>
            </a:r>
          </a:p>
          <a:p>
            <a:pPr algn="ctr">
              <a:buNone/>
            </a:pP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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 = 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		     = (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 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52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9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Example:</a:t>
            </a:r>
            <a:r>
              <a:rPr lang="en-US" dirty="0" smtClean="0"/>
              <a:t> Find principal conjunctive normal form for </a:t>
            </a:r>
          </a:p>
          <a:p>
            <a:pPr marL="0" indent="0">
              <a:buNone/>
            </a:pPr>
            <a:r>
              <a:rPr lang="en-US" dirty="0" smtClean="0"/>
              <a:t>[(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Solution:</a:t>
            </a:r>
          </a:p>
          <a:p>
            <a:pPr marL="0" indent="0">
              <a:buNone/>
            </a:pPr>
            <a:r>
              <a:rPr lang="en-US" dirty="0" smtClean="0"/>
              <a:t>[(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  <a:r>
              <a:rPr lang="en-US" dirty="0" smtClean="0"/>
              <a:t>] = [(</a:t>
            </a:r>
            <a:r>
              <a:rPr lang="en-US" i="1" dirty="0" smtClean="0"/>
              <a:t>p</a:t>
            </a:r>
            <a:r>
              <a:rPr lang="en-US" dirty="0" smtClean="0"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 </a:t>
            </a:r>
            <a:r>
              <a:rPr lang="en-US" i="1" dirty="0" smtClean="0"/>
              <a:t>p</a:t>
            </a:r>
            <a:r>
              <a:rPr lang="en-US" dirty="0" smtClean="0"/>
              <a:t>)]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</a:p>
          <a:p>
            <a:pPr marL="0" indent="0">
              <a:buNone/>
            </a:pPr>
            <a:r>
              <a:rPr lang="en-US" dirty="0" smtClean="0"/>
              <a:t>			     = 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</a:p>
          <a:p>
            <a:pPr marL="0" indent="0">
              <a:buNone/>
            </a:pPr>
            <a:r>
              <a:rPr lang="en-US" dirty="0" smtClean="0"/>
              <a:t>			     =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</a:p>
          <a:p>
            <a:pPr marL="0" indent="0">
              <a:buNone/>
            </a:pPr>
            <a:r>
              <a:rPr lang="en-US" dirty="0" smtClean="0"/>
              <a:t>			     =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</a:p>
          <a:p>
            <a:pPr marL="0" indent="0">
              <a:buNone/>
            </a:pPr>
            <a:r>
              <a:rPr lang="en-US" dirty="0" smtClean="0"/>
              <a:t>			     =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</a:p>
          <a:p>
            <a:pPr marL="0" indent="0">
              <a:buNone/>
            </a:pPr>
            <a:r>
              <a:rPr lang="en-US" dirty="0" smtClean="0"/>
              <a:t>	 		     =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q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66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A formula F in the first order logic is said to be in a </a:t>
            </a:r>
            <a:r>
              <a:rPr lang="en-US" dirty="0" err="1" smtClean="0"/>
              <a:t>prenex</a:t>
            </a:r>
            <a:r>
              <a:rPr lang="en-US" dirty="0" smtClean="0"/>
              <a:t> normal form if and only if the formula F is in the form of (Q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)…(</a:t>
            </a:r>
            <a:r>
              <a:rPr lang="en-US" dirty="0" err="1" smtClean="0"/>
              <a:t>Q</a:t>
            </a:r>
            <a:r>
              <a:rPr lang="en-US" i="1" baseline="-25000" dirty="0" err="1" smtClean="0"/>
              <a:t>n</a:t>
            </a:r>
            <a:r>
              <a:rPr lang="en-US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)(M) where every (</a:t>
            </a:r>
            <a:r>
              <a:rPr lang="en-US" dirty="0" err="1" smtClean="0"/>
              <a:t>Q</a:t>
            </a:r>
            <a:r>
              <a:rPr lang="en-US" i="1" baseline="-25000" dirty="0" err="1" smtClean="0"/>
              <a:t>i</a:t>
            </a:r>
            <a:r>
              <a:rPr lang="en-US" dirty="0" err="1" smtClean="0"/>
              <a:t>x</a:t>
            </a:r>
            <a:r>
              <a:rPr lang="en-US" i="1" baseline="-25000" dirty="0" err="1" smtClean="0"/>
              <a:t>i</a:t>
            </a:r>
            <a:r>
              <a:rPr lang="en-US" dirty="0" smtClean="0"/>
              <a:t>), </a:t>
            </a:r>
            <a:r>
              <a:rPr lang="en-US" i="1" dirty="0" err="1" smtClean="0"/>
              <a:t>i</a:t>
            </a:r>
            <a:r>
              <a:rPr lang="en-US" dirty="0" smtClean="0"/>
              <a:t> = 1, …</a:t>
            </a:r>
            <a:r>
              <a:rPr lang="en-US" i="1" dirty="0" smtClean="0"/>
              <a:t>n</a:t>
            </a:r>
            <a:r>
              <a:rPr lang="en-US" dirty="0" smtClean="0"/>
              <a:t> is either (</a:t>
            </a:r>
            <a:r>
              <a:rPr lang="en-US" dirty="0" smtClean="0">
                <a:sym typeface="Symbol"/>
              </a:rPr>
              <a:t> </a:t>
            </a:r>
            <a:r>
              <a:rPr lang="en-US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) or (</a:t>
            </a:r>
            <a:r>
              <a:rPr lang="en-US" dirty="0" smtClean="0">
                <a:sym typeface="Symbol"/>
              </a:rPr>
              <a:t> </a:t>
            </a:r>
            <a:r>
              <a:rPr lang="en-US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), and M is a formula containing no quantifiers.</a:t>
            </a:r>
          </a:p>
          <a:p>
            <a:pPr marL="0" indent="0" algn="just">
              <a:buNone/>
            </a:pPr>
            <a:r>
              <a:rPr lang="en-US" dirty="0" smtClean="0"/>
              <a:t>(Q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)…(</a:t>
            </a:r>
            <a:r>
              <a:rPr lang="en-US" dirty="0" err="1" smtClean="0"/>
              <a:t>Q</a:t>
            </a:r>
            <a:r>
              <a:rPr lang="en-US" i="1" baseline="-25000" dirty="0" err="1" smtClean="0"/>
              <a:t>n</a:t>
            </a:r>
            <a:r>
              <a:rPr lang="en-US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) is called the </a:t>
            </a:r>
            <a:r>
              <a:rPr lang="en-US" dirty="0" smtClean="0">
                <a:solidFill>
                  <a:srgbClr val="FF0000"/>
                </a:solidFill>
              </a:rPr>
              <a:t>prefix</a:t>
            </a:r>
            <a:r>
              <a:rPr lang="en-US" dirty="0" smtClean="0"/>
              <a:t> and M is called the </a:t>
            </a:r>
            <a:r>
              <a:rPr lang="en-US" dirty="0" smtClean="0">
                <a:solidFill>
                  <a:srgbClr val="FF0000"/>
                </a:solidFill>
              </a:rPr>
              <a:t>matrix</a:t>
            </a:r>
            <a:r>
              <a:rPr lang="en-US" dirty="0" smtClean="0"/>
              <a:t> of the formula F.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18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 </a:t>
            </a:r>
            <a:r>
              <a:rPr lang="en-US" dirty="0" smtClean="0"/>
              <a:t>x)(</a:t>
            </a:r>
            <a:r>
              <a:rPr lang="en-US" dirty="0" smtClean="0">
                <a:sym typeface="Symbol"/>
              </a:rPr>
              <a:t> </a:t>
            </a:r>
            <a:r>
              <a:rPr lang="en-US" dirty="0" smtClean="0"/>
              <a:t>y)(P(x, y)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Q(y))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 </a:t>
            </a:r>
            <a:r>
              <a:rPr lang="en-US" dirty="0" smtClean="0"/>
              <a:t>x </a:t>
            </a:r>
            <a:r>
              <a:rPr lang="en-US" dirty="0" smtClean="0">
                <a:sym typeface="Symbol"/>
              </a:rPr>
              <a:t> </a:t>
            </a:r>
            <a:r>
              <a:rPr lang="en-US" dirty="0" smtClean="0"/>
              <a:t>y</a:t>
            </a:r>
            <a:r>
              <a:rPr lang="en-US" dirty="0" smtClean="0">
                <a:sym typeface="Symbol"/>
              </a:rPr>
              <a:t>  </a:t>
            </a:r>
            <a:r>
              <a:rPr lang="en-US" dirty="0" smtClean="0"/>
              <a:t>z(Q(x,  y)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R(z)) are in </a:t>
            </a:r>
            <a:r>
              <a:rPr lang="en-US" dirty="0" err="1" smtClean="0"/>
              <a:t>prenex</a:t>
            </a:r>
            <a:r>
              <a:rPr lang="en-US" dirty="0" smtClean="0"/>
              <a:t> normal form.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55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5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Let us now see how to convert a given formula in first order logic to </a:t>
            </a:r>
            <a:r>
              <a:rPr lang="en-US" dirty="0" err="1" smtClean="0"/>
              <a:t>prenex</a:t>
            </a:r>
            <a:r>
              <a:rPr lang="en-US" dirty="0" smtClean="0"/>
              <a:t> normal form.</a:t>
            </a:r>
          </a:p>
          <a:p>
            <a:pPr marL="0" indent="0" algn="just">
              <a:buNone/>
            </a:pPr>
            <a:r>
              <a:rPr lang="en-US" dirty="0" smtClean="0"/>
              <a:t>We denote two formulas F</a:t>
            </a:r>
            <a:r>
              <a:rPr lang="en-US" baseline="-25000" dirty="0" smtClean="0"/>
              <a:t>1</a:t>
            </a:r>
            <a:r>
              <a:rPr lang="en-US" dirty="0" smtClean="0"/>
              <a:t>, F</a:t>
            </a:r>
            <a:r>
              <a:rPr lang="en-US" baseline="-25000" dirty="0" smtClean="0"/>
              <a:t>2</a:t>
            </a:r>
            <a:r>
              <a:rPr lang="en-US" dirty="0" smtClean="0"/>
              <a:t> as equivalent by F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</a:t>
            </a:r>
            <a:r>
              <a:rPr lang="en-US" dirty="0" smtClean="0"/>
              <a:t> F</a:t>
            </a:r>
            <a:r>
              <a:rPr lang="en-US" baseline="-25000" dirty="0" smtClean="0"/>
              <a:t>2</a:t>
            </a:r>
            <a:r>
              <a:rPr lang="en-US" dirty="0" smtClean="0"/>
              <a:t> if and only if the truth values of F and G are the same under every interpretations.</a:t>
            </a:r>
          </a:p>
          <a:p>
            <a:pPr marL="0" indent="0" algn="just">
              <a:buNone/>
            </a:pPr>
            <a:r>
              <a:rPr lang="en-US" dirty="0" smtClean="0"/>
              <a:t>We know that</a:t>
            </a:r>
          </a:p>
          <a:p>
            <a:pPr marL="0" indent="0" algn="just">
              <a:buNone/>
            </a:pPr>
            <a:r>
              <a:rPr lang="en-US" dirty="0" smtClean="0">
                <a:sym typeface="Symbol"/>
              </a:rPr>
              <a:t>  </a:t>
            </a:r>
            <a:r>
              <a:rPr lang="en-US" dirty="0" smtClean="0"/>
              <a:t>x P(x) </a:t>
            </a:r>
            <a:r>
              <a:rPr lang="en-US" dirty="0" smtClean="0">
                <a:sym typeface="Symbol"/>
              </a:rPr>
              <a:t>  </a:t>
            </a:r>
            <a:r>
              <a:rPr lang="en-US" dirty="0" smtClean="0"/>
              <a:t>x</a:t>
            </a:r>
            <a:r>
              <a:rPr lang="en-US" dirty="0" smtClean="0">
                <a:sym typeface="Symbol"/>
              </a:rPr>
              <a:t> </a:t>
            </a:r>
            <a:r>
              <a:rPr lang="en-US" dirty="0" smtClean="0"/>
              <a:t>P(x) 					   (1)</a:t>
            </a:r>
          </a:p>
          <a:p>
            <a:pPr marL="0" indent="0" algn="just">
              <a:buNone/>
            </a:pPr>
            <a:r>
              <a:rPr lang="en-US" dirty="0" smtClean="0">
                <a:sym typeface="Symbol"/>
              </a:rPr>
              <a:t>  </a:t>
            </a:r>
            <a:r>
              <a:rPr lang="en-US" dirty="0" smtClean="0"/>
              <a:t>x P(x) </a:t>
            </a:r>
            <a:r>
              <a:rPr lang="en-US" dirty="0" smtClean="0">
                <a:sym typeface="Symbol"/>
              </a:rPr>
              <a:t>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 </a:t>
            </a:r>
            <a:r>
              <a:rPr lang="en-US" dirty="0" smtClean="0"/>
              <a:t>x</a:t>
            </a:r>
            <a:r>
              <a:rPr lang="en-US" dirty="0" smtClean="0">
                <a:sym typeface="Symbol"/>
              </a:rPr>
              <a:t> </a:t>
            </a:r>
            <a:r>
              <a:rPr lang="en-US" dirty="0" smtClean="0"/>
              <a:t>P(x) 					   (2)</a:t>
            </a:r>
          </a:p>
          <a:p>
            <a:pPr marL="0" indent="0" algn="just">
              <a:buNone/>
            </a:pPr>
            <a:r>
              <a:rPr lang="en-US" dirty="0" smtClean="0"/>
              <a:t>Also </a:t>
            </a:r>
            <a:r>
              <a:rPr lang="en-US" dirty="0" smtClean="0">
                <a:sym typeface="Symbol"/>
              </a:rPr>
              <a:t></a:t>
            </a:r>
            <a:r>
              <a:rPr lang="en-US" dirty="0" smtClean="0"/>
              <a:t> distributes over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and </a:t>
            </a:r>
            <a:r>
              <a:rPr lang="en-US" dirty="0" smtClean="0">
                <a:sym typeface="Symbol"/>
              </a:rPr>
              <a:t></a:t>
            </a:r>
            <a:r>
              <a:rPr lang="en-US" dirty="0" smtClean="0"/>
              <a:t> over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>
                <a:sym typeface="Symbol"/>
              </a:rPr>
              <a:t></a:t>
            </a:r>
            <a:r>
              <a:rPr lang="en-US" dirty="0" smtClean="0"/>
              <a:t> does not distribute over </a:t>
            </a:r>
            <a:r>
              <a:rPr lang="en-US" dirty="0" smtClean="0">
                <a:sym typeface="Symbol"/>
              </a:rPr>
              <a:t> </a:t>
            </a:r>
            <a:r>
              <a:rPr lang="en-US" dirty="0" smtClean="0"/>
              <a:t>and </a:t>
            </a:r>
            <a:r>
              <a:rPr lang="en-US" dirty="0" smtClean="0">
                <a:sym typeface="Symbol"/>
              </a:rPr>
              <a:t></a:t>
            </a:r>
            <a:r>
              <a:rPr lang="en-US" dirty="0" smtClean="0"/>
              <a:t> over</a:t>
            </a:r>
            <a:r>
              <a:rPr lang="en-US" dirty="0" smtClean="0">
                <a:sym typeface="Symbol"/>
              </a:rPr>
              <a:t> 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Also if F has a variable x and G does not contain x, then</a:t>
            </a:r>
          </a:p>
          <a:p>
            <a:pPr marL="0" indent="0" algn="just">
              <a:buNone/>
            </a:pPr>
            <a:r>
              <a:rPr lang="en-US" dirty="0" smtClean="0"/>
              <a:t>(</a:t>
            </a:r>
            <a:r>
              <a:rPr lang="en-US" dirty="0" err="1" smtClean="0"/>
              <a:t>Qx</a:t>
            </a:r>
            <a:r>
              <a:rPr lang="en-US" dirty="0" smtClean="0"/>
              <a:t>)F(x)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G </a:t>
            </a:r>
            <a:r>
              <a:rPr lang="en-US" dirty="0" smtClean="0">
                <a:sym typeface="Symbol"/>
              </a:rPr>
              <a:t></a:t>
            </a:r>
            <a:r>
              <a:rPr lang="en-US" dirty="0" smtClean="0"/>
              <a:t> Q(x)(F(x)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G) 				   (3)</a:t>
            </a:r>
          </a:p>
          <a:p>
            <a:pPr marL="0" indent="0" algn="just">
              <a:buNone/>
            </a:pPr>
            <a:r>
              <a:rPr lang="en-US" dirty="0" smtClean="0"/>
              <a:t>(</a:t>
            </a:r>
            <a:r>
              <a:rPr lang="en-US" dirty="0" err="1" smtClean="0"/>
              <a:t>Qx</a:t>
            </a:r>
            <a:r>
              <a:rPr lang="en-US" dirty="0" smtClean="0"/>
              <a:t>)F(x)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G </a:t>
            </a:r>
            <a:r>
              <a:rPr lang="en-US" dirty="0" smtClean="0">
                <a:sym typeface="Symbol"/>
              </a:rPr>
              <a:t></a:t>
            </a:r>
            <a:r>
              <a:rPr lang="en-US" dirty="0" smtClean="0"/>
              <a:t> Q(x)(F(x)</a:t>
            </a:r>
            <a:r>
              <a:rPr lang="en-US" dirty="0" smtClean="0">
                <a:sym typeface="Symbol"/>
              </a:rPr>
              <a:t> </a:t>
            </a:r>
            <a:r>
              <a:rPr lang="en-US" dirty="0" smtClean="0"/>
              <a:t> G) 				   (4)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8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We see that if F</a:t>
            </a:r>
            <a:r>
              <a:rPr lang="en-US" baseline="-25000" dirty="0" smtClean="0"/>
              <a:t>1</a:t>
            </a:r>
            <a:r>
              <a:rPr lang="en-US" dirty="0" smtClean="0"/>
              <a:t> and F</a:t>
            </a:r>
            <a:r>
              <a:rPr lang="en-US" baseline="-25000" dirty="0" smtClean="0"/>
              <a:t>2</a:t>
            </a:r>
            <a:r>
              <a:rPr lang="en-US" dirty="0" smtClean="0"/>
              <a:t> have variable x,</a:t>
            </a:r>
          </a:p>
          <a:p>
            <a:pPr marL="0" indent="0" algn="just">
              <a:buNone/>
            </a:pPr>
            <a:r>
              <a:rPr lang="en-US" dirty="0" smtClean="0">
                <a:sym typeface="Symbol"/>
              </a:rPr>
              <a:t>(</a:t>
            </a:r>
            <a:r>
              <a:rPr lang="en-US" dirty="0" smtClean="0"/>
              <a:t>x F</a:t>
            </a:r>
            <a:r>
              <a:rPr lang="en-US" baseline="-25000" dirty="0" smtClean="0"/>
              <a:t>1</a:t>
            </a:r>
            <a:r>
              <a:rPr lang="en-US" dirty="0" smtClean="0"/>
              <a:t>(x))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</a:t>
            </a:r>
            <a:r>
              <a:rPr lang="en-US" dirty="0" smtClean="0">
                <a:sym typeface="Symbol"/>
              </a:rPr>
              <a:t></a:t>
            </a:r>
            <a:r>
              <a:rPr lang="en-US" dirty="0" smtClean="0"/>
              <a:t>x F</a:t>
            </a:r>
            <a:r>
              <a:rPr lang="en-US" baseline="-25000" dirty="0" smtClean="0"/>
              <a:t>2</a:t>
            </a:r>
            <a:r>
              <a:rPr lang="en-US" dirty="0" smtClean="0"/>
              <a:t>(x)) 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</a:t>
            </a:r>
            <a:r>
              <a:rPr lang="en-US" dirty="0" smtClean="0"/>
              <a:t>x (F</a:t>
            </a:r>
            <a:r>
              <a:rPr lang="en-US" baseline="-25000" dirty="0" smtClean="0"/>
              <a:t>1</a:t>
            </a:r>
            <a:r>
              <a:rPr lang="en-US" dirty="0" smtClean="0"/>
              <a:t>(x)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F</a:t>
            </a:r>
            <a:r>
              <a:rPr lang="en-US" baseline="-25000" dirty="0" smtClean="0"/>
              <a:t>2</a:t>
            </a:r>
            <a:r>
              <a:rPr lang="en-US" dirty="0" smtClean="0"/>
              <a:t>(x))</a:t>
            </a:r>
          </a:p>
          <a:p>
            <a:pPr marL="0" indent="0" algn="just">
              <a:buNone/>
            </a:pPr>
            <a:r>
              <a:rPr lang="en-US" dirty="0" smtClean="0"/>
              <a:t>But in F</a:t>
            </a:r>
            <a:r>
              <a:rPr lang="en-US" baseline="-25000" dirty="0" smtClean="0"/>
              <a:t>2</a:t>
            </a:r>
            <a:r>
              <a:rPr lang="en-US" dirty="0" smtClean="0"/>
              <a:t>(x) we can rename the variable x as z and get </a:t>
            </a:r>
            <a:r>
              <a:rPr lang="en-US" dirty="0" smtClean="0">
                <a:sym typeface="Symbol"/>
              </a:rPr>
              <a:t></a:t>
            </a:r>
            <a:r>
              <a:rPr lang="en-US" dirty="0" smtClean="0"/>
              <a:t>x F</a:t>
            </a:r>
            <a:r>
              <a:rPr lang="en-US" baseline="-25000" dirty="0" smtClean="0"/>
              <a:t>1</a:t>
            </a:r>
            <a:r>
              <a:rPr lang="en-US" dirty="0" smtClean="0"/>
              <a:t>(x) </a:t>
            </a:r>
            <a:r>
              <a:rPr lang="en-US" dirty="0" smtClean="0">
                <a:sym typeface="Symbol"/>
              </a:rPr>
              <a:t> </a:t>
            </a:r>
            <a:r>
              <a:rPr lang="en-US" dirty="0" smtClean="0"/>
              <a:t>z F</a:t>
            </a:r>
            <a:r>
              <a:rPr lang="en-US" baseline="-25000" dirty="0" smtClean="0"/>
              <a:t>2</a:t>
            </a:r>
            <a:r>
              <a:rPr lang="en-US" dirty="0" smtClean="0"/>
              <a:t>(z) which can be brought to the form </a:t>
            </a:r>
            <a:r>
              <a:rPr lang="en-US" dirty="0" smtClean="0">
                <a:sym typeface="Symbol"/>
              </a:rPr>
              <a:t></a:t>
            </a:r>
            <a:r>
              <a:rPr lang="en-US" dirty="0" smtClean="0"/>
              <a:t>x</a:t>
            </a:r>
            <a:r>
              <a:rPr lang="en-US" dirty="0" smtClean="0">
                <a:sym typeface="Symbol"/>
              </a:rPr>
              <a:t> </a:t>
            </a:r>
            <a:r>
              <a:rPr lang="en-US" dirty="0" smtClean="0"/>
              <a:t>z (F</a:t>
            </a:r>
            <a:r>
              <a:rPr lang="en-US" baseline="-25000" dirty="0" smtClean="0"/>
              <a:t>1</a:t>
            </a:r>
            <a:r>
              <a:rPr lang="en-US" dirty="0" smtClean="0"/>
              <a:t>(x)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F</a:t>
            </a:r>
            <a:r>
              <a:rPr lang="en-US" baseline="-25000" dirty="0" smtClean="0"/>
              <a:t>2</a:t>
            </a:r>
            <a:r>
              <a:rPr lang="en-US" dirty="0" smtClean="0"/>
              <a:t>(z)). Note that F</a:t>
            </a:r>
            <a:r>
              <a:rPr lang="en-US" baseline="-25000" dirty="0" smtClean="0"/>
              <a:t>2</a:t>
            </a:r>
            <a:r>
              <a:rPr lang="en-US" dirty="0" smtClean="0"/>
              <a:t> does not contain x and F</a:t>
            </a:r>
            <a:r>
              <a:rPr lang="en-US" baseline="-25000" dirty="0" smtClean="0"/>
              <a:t>1</a:t>
            </a:r>
            <a:r>
              <a:rPr lang="en-US" dirty="0" smtClean="0"/>
              <a:t> does not contain z.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Similarly, </a:t>
            </a:r>
            <a:r>
              <a:rPr lang="en-US" dirty="0" smtClean="0">
                <a:sym typeface="Symbol"/>
              </a:rPr>
              <a:t></a:t>
            </a:r>
            <a:r>
              <a:rPr lang="en-US" dirty="0" smtClean="0"/>
              <a:t>x F</a:t>
            </a:r>
            <a:r>
              <a:rPr lang="en-US" baseline="-25000" dirty="0" smtClean="0"/>
              <a:t>1</a:t>
            </a:r>
            <a:r>
              <a:rPr lang="en-US" dirty="0" smtClean="0"/>
              <a:t>(x) </a:t>
            </a:r>
            <a:r>
              <a:rPr lang="en-US" dirty="0" smtClean="0">
                <a:sym typeface="Symbol"/>
              </a:rPr>
              <a:t> </a:t>
            </a:r>
            <a:r>
              <a:rPr lang="en-US" dirty="0" smtClean="0"/>
              <a:t>x F</a:t>
            </a:r>
            <a:r>
              <a:rPr lang="en-US" baseline="-25000" dirty="0" smtClean="0"/>
              <a:t>2</a:t>
            </a:r>
            <a:r>
              <a:rPr lang="en-US" dirty="0" smtClean="0"/>
              <a:t>(x) can be brought to the following form by renaming of variable x as z in F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>
                <a:sym typeface="Symbol"/>
              </a:rPr>
              <a:t></a:t>
            </a:r>
            <a:r>
              <a:rPr lang="en-US" dirty="0" smtClean="0"/>
              <a:t>x F</a:t>
            </a:r>
            <a:r>
              <a:rPr lang="en-US" baseline="-25000" dirty="0" smtClean="0"/>
              <a:t>1</a:t>
            </a:r>
            <a:r>
              <a:rPr lang="en-US" dirty="0" smtClean="0"/>
              <a:t>(x)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</a:t>
            </a:r>
            <a:r>
              <a:rPr lang="en-US" dirty="0" smtClean="0"/>
              <a:t>x F</a:t>
            </a:r>
            <a:r>
              <a:rPr lang="en-US" baseline="-25000" dirty="0" smtClean="0"/>
              <a:t>2</a:t>
            </a:r>
            <a:r>
              <a:rPr lang="en-US" dirty="0" smtClean="0"/>
              <a:t>(x)</a:t>
            </a:r>
          </a:p>
          <a:p>
            <a:pPr marL="0" indent="0" algn="just">
              <a:buNone/>
            </a:pPr>
            <a:r>
              <a:rPr lang="en-US" dirty="0" smtClean="0"/>
              <a:t>= </a:t>
            </a:r>
            <a:r>
              <a:rPr lang="en-US" dirty="0" smtClean="0">
                <a:sym typeface="Symbol"/>
              </a:rPr>
              <a:t></a:t>
            </a:r>
            <a:r>
              <a:rPr lang="en-US" dirty="0" smtClean="0"/>
              <a:t>x F</a:t>
            </a:r>
            <a:r>
              <a:rPr lang="en-US" baseline="-25000" dirty="0" smtClean="0"/>
              <a:t>1</a:t>
            </a:r>
            <a:r>
              <a:rPr lang="en-US" dirty="0" smtClean="0"/>
              <a:t>(x)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</a:t>
            </a:r>
            <a:r>
              <a:rPr lang="en-US" dirty="0" smtClean="0"/>
              <a:t>z F</a:t>
            </a:r>
            <a:r>
              <a:rPr lang="en-US" baseline="-25000" dirty="0" smtClean="0"/>
              <a:t>2</a:t>
            </a:r>
            <a:r>
              <a:rPr lang="en-US" dirty="0" smtClean="0"/>
              <a:t>(z)</a:t>
            </a:r>
          </a:p>
          <a:p>
            <a:pPr marL="0" indent="0" algn="just">
              <a:buNone/>
            </a:pPr>
            <a:r>
              <a:rPr lang="en-US" dirty="0" smtClean="0"/>
              <a:t>= </a:t>
            </a:r>
            <a:r>
              <a:rPr lang="en-US" dirty="0" smtClean="0">
                <a:sym typeface="Symbol"/>
              </a:rPr>
              <a:t></a:t>
            </a:r>
            <a:r>
              <a:rPr lang="en-US" dirty="0" smtClean="0"/>
              <a:t>x</a:t>
            </a:r>
            <a:r>
              <a:rPr lang="en-US" dirty="0" smtClean="0">
                <a:sym typeface="Symbol"/>
              </a:rPr>
              <a:t> </a:t>
            </a:r>
            <a:r>
              <a:rPr lang="en-US" dirty="0" smtClean="0"/>
              <a:t>z (F</a:t>
            </a:r>
            <a:r>
              <a:rPr lang="en-US" baseline="-25000" dirty="0" smtClean="0"/>
              <a:t>1</a:t>
            </a:r>
            <a:r>
              <a:rPr lang="en-US" dirty="0" smtClean="0"/>
              <a:t>(x)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F</a:t>
            </a:r>
            <a:r>
              <a:rPr lang="en-US" baseline="-25000" dirty="0" smtClean="0"/>
              <a:t>2</a:t>
            </a:r>
            <a:r>
              <a:rPr lang="en-US" dirty="0" smtClean="0"/>
              <a:t>(z))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1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Hence it is possible to bring the quantifiers to the left of the formula. The following steps are carried out to bring a formula of first order logic to </a:t>
            </a:r>
            <a:r>
              <a:rPr lang="en-US" dirty="0" err="1" smtClean="0"/>
              <a:t>prenex</a:t>
            </a:r>
            <a:r>
              <a:rPr lang="en-US" dirty="0" smtClean="0"/>
              <a:t> normal form:</a:t>
            </a:r>
          </a:p>
          <a:p>
            <a:pPr marL="0" indent="0" algn="just">
              <a:buNone/>
            </a:pPr>
            <a:r>
              <a:rPr lang="en-US" b="1" dirty="0" smtClean="0"/>
              <a:t>Step 1:</a:t>
            </a:r>
            <a:r>
              <a:rPr lang="en-US" dirty="0" smtClean="0"/>
              <a:t> Replace </a:t>
            </a:r>
            <a:r>
              <a:rPr lang="en-US" dirty="0" smtClean="0">
                <a:sym typeface="Symbol"/>
              </a:rPr>
              <a:t></a:t>
            </a:r>
            <a:r>
              <a:rPr lang="en-US" dirty="0" smtClean="0"/>
              <a:t> and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using </a:t>
            </a:r>
            <a:r>
              <a:rPr lang="en-US" dirty="0" smtClean="0">
                <a:sym typeface="Symbol"/>
              </a:rPr>
              <a:t>,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,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endParaRPr lang="en-US" dirty="0" smtClean="0"/>
          </a:p>
          <a:p>
            <a:pPr marL="0" indent="0" algn="just">
              <a:buNone/>
            </a:pPr>
            <a:r>
              <a:rPr lang="en-US" b="1" dirty="0" smtClean="0"/>
              <a:t>Step 2:</a:t>
            </a:r>
            <a:r>
              <a:rPr lang="en-US" dirty="0" smtClean="0"/>
              <a:t> Use double negation and De Morgan's laws </a:t>
            </a:r>
          </a:p>
          <a:p>
            <a:pPr marL="0" indent="0" algn="just">
              <a:buNone/>
            </a:pPr>
            <a:r>
              <a:rPr lang="en-US" dirty="0" smtClean="0"/>
              <a:t>             repeatedly and the laws (1) and (2).</a:t>
            </a:r>
          </a:p>
          <a:p>
            <a:pPr marL="0" indent="0" algn="just">
              <a:buNone/>
            </a:pPr>
            <a:r>
              <a:rPr lang="en-US" b="1" dirty="0" smtClean="0"/>
              <a:t>Step 3:</a:t>
            </a:r>
            <a:r>
              <a:rPr lang="en-US" dirty="0" smtClean="0"/>
              <a:t> Rename variables if necessary</a:t>
            </a:r>
          </a:p>
          <a:p>
            <a:pPr marL="0" indent="0" algn="just">
              <a:buNone/>
            </a:pPr>
            <a:r>
              <a:rPr lang="en-US" b="1" dirty="0" smtClean="0"/>
              <a:t>Step 4:</a:t>
            </a:r>
            <a:r>
              <a:rPr lang="en-US" dirty="0" smtClean="0"/>
              <a:t> Use rules (3) and (4) to bring the quantifiers to </a:t>
            </a:r>
          </a:p>
          <a:p>
            <a:pPr marL="0" indent="0" algn="just">
              <a:buNone/>
            </a:pPr>
            <a:r>
              <a:rPr lang="en-US" dirty="0" smtClean="0"/>
              <a:t>              the left.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Transform the formula into </a:t>
            </a:r>
            <a:r>
              <a:rPr lang="en-US" dirty="0" err="1" smtClean="0"/>
              <a:t>prenex</a:t>
            </a:r>
            <a:r>
              <a:rPr lang="en-US" dirty="0" smtClean="0"/>
              <a:t> normal form: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</a:t>
            </a:r>
            <a:r>
              <a:rPr lang="en-US" dirty="0" smtClean="0"/>
              <a:t>x P(x)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</a:t>
            </a:r>
            <a:r>
              <a:rPr lang="en-US" dirty="0" smtClean="0"/>
              <a:t>x Q(x)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Solution: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</a:t>
            </a:r>
            <a:r>
              <a:rPr lang="en-US" dirty="0" smtClean="0"/>
              <a:t>x P(x)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</a:t>
            </a:r>
            <a:r>
              <a:rPr lang="en-US" dirty="0" smtClean="0"/>
              <a:t>x Q(x)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 </a:t>
            </a:r>
            <a:r>
              <a:rPr lang="en-US" dirty="0" smtClean="0"/>
              <a:t>x P(x) </a:t>
            </a:r>
            <a:r>
              <a:rPr lang="en-US" dirty="0" smtClean="0">
                <a:sym typeface="Symbol"/>
              </a:rPr>
              <a:t> </a:t>
            </a:r>
            <a:r>
              <a:rPr lang="en-US" dirty="0" smtClean="0"/>
              <a:t>x Q(x)</a:t>
            </a:r>
            <a:r>
              <a:rPr lang="en-US" dirty="0" smtClean="0">
                <a:sym typeface="Symbol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</a:t>
            </a:r>
            <a:r>
              <a:rPr lang="en-US" dirty="0" smtClean="0"/>
              <a:t>x (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P(x))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</a:t>
            </a:r>
            <a:r>
              <a:rPr lang="en-US" dirty="0" smtClean="0"/>
              <a:t>x Q(x)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</a:t>
            </a:r>
            <a:r>
              <a:rPr lang="en-US" dirty="0" smtClean="0"/>
              <a:t>x (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P(x))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</a:t>
            </a:r>
            <a:r>
              <a:rPr lang="en-US" dirty="0" smtClean="0"/>
              <a:t>x Q(x)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</a:t>
            </a:r>
            <a:r>
              <a:rPr lang="en-US" dirty="0" smtClean="0"/>
              <a:t>x (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P(x)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Q(x))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59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35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Argument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express the </a:t>
            </a:r>
            <a:r>
              <a:rPr lang="en-US" b="1" dirty="0" smtClean="0"/>
              <a:t>premises</a:t>
            </a:r>
            <a:r>
              <a:rPr lang="en-US" dirty="0" smtClean="0"/>
              <a:t> or </a:t>
            </a:r>
            <a:r>
              <a:rPr lang="en-US" b="1" dirty="0" smtClean="0"/>
              <a:t>hypotheses</a:t>
            </a:r>
            <a:r>
              <a:rPr lang="en-US" dirty="0" smtClean="0"/>
              <a:t> (above the line) and the </a:t>
            </a:r>
            <a:r>
              <a:rPr lang="en-US" b="1" dirty="0" smtClean="0"/>
              <a:t>conclusion</a:t>
            </a:r>
            <a:r>
              <a:rPr lang="en-US" dirty="0" smtClean="0"/>
              <a:t> (below the line) in predicate logic as an argument: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see shortly that this is a valid argument.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3198495"/>
            <a:ext cx="4377690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733800"/>
            <a:ext cx="2560320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362200" y="4572000"/>
            <a:ext cx="3743325" cy="38290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57400" y="42672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Example:</a:t>
            </a:r>
            <a:r>
              <a:rPr lang="en-US" dirty="0" smtClean="0"/>
              <a:t> Obtain </a:t>
            </a:r>
            <a:r>
              <a:rPr lang="en-US" dirty="0" err="1" smtClean="0"/>
              <a:t>prenex</a:t>
            </a:r>
            <a:r>
              <a:rPr lang="en-US" dirty="0" smtClean="0"/>
              <a:t> normal form for the formula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 </a:t>
            </a:r>
            <a:r>
              <a:rPr lang="en-US" dirty="0" smtClean="0"/>
              <a:t>x)(</a:t>
            </a:r>
            <a:r>
              <a:rPr lang="en-US" dirty="0" smtClean="0">
                <a:sym typeface="Symbol"/>
              </a:rPr>
              <a:t> </a:t>
            </a:r>
            <a:r>
              <a:rPr lang="en-US" dirty="0" smtClean="0"/>
              <a:t>y)((</a:t>
            </a:r>
            <a:r>
              <a:rPr lang="en-US" dirty="0" smtClean="0">
                <a:sym typeface="Symbol"/>
              </a:rPr>
              <a:t> </a:t>
            </a:r>
            <a:r>
              <a:rPr lang="en-US" dirty="0" smtClean="0"/>
              <a:t>z)(P(x, z)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P(y, z))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(</a:t>
            </a:r>
            <a:r>
              <a:rPr lang="en-US" dirty="0" smtClean="0">
                <a:sym typeface="Symbol"/>
              </a:rPr>
              <a:t> u</a:t>
            </a:r>
            <a:r>
              <a:rPr lang="en-US" dirty="0" smtClean="0"/>
              <a:t>)Q(x, y, u))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Solution: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 </a:t>
            </a:r>
            <a:r>
              <a:rPr lang="en-US" dirty="0" smtClean="0"/>
              <a:t>x)(</a:t>
            </a:r>
            <a:r>
              <a:rPr lang="en-US" dirty="0" smtClean="0">
                <a:sym typeface="Symbol"/>
              </a:rPr>
              <a:t> </a:t>
            </a:r>
            <a:r>
              <a:rPr lang="en-US" dirty="0" smtClean="0"/>
              <a:t>y)(</a:t>
            </a:r>
            <a:r>
              <a:rPr lang="en-US" dirty="0" smtClean="0">
                <a:sym typeface="Symbol"/>
              </a:rPr>
              <a:t> </a:t>
            </a: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 </a:t>
            </a:r>
            <a:r>
              <a:rPr lang="en-US" dirty="0" smtClean="0"/>
              <a:t>z)(P(x, z)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 P(y, z))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</a:t>
            </a:r>
            <a:r>
              <a:rPr lang="en-US" dirty="0" smtClean="0">
                <a:sym typeface="Symbol"/>
              </a:rPr>
              <a:t> </a:t>
            </a:r>
            <a:r>
              <a:rPr lang="en-US" dirty="0" smtClean="0"/>
              <a:t>u)Q(x, y, u))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 </a:t>
            </a:r>
            <a:r>
              <a:rPr lang="en-US" dirty="0" smtClean="0"/>
              <a:t>x)(</a:t>
            </a:r>
            <a:r>
              <a:rPr lang="en-US" dirty="0" smtClean="0">
                <a:sym typeface="Symbol"/>
              </a:rPr>
              <a:t> </a:t>
            </a:r>
            <a:r>
              <a:rPr lang="en-US" dirty="0" smtClean="0"/>
              <a:t>y)((</a:t>
            </a:r>
            <a:r>
              <a:rPr lang="en-US" dirty="0" smtClean="0">
                <a:sym typeface="Symbol"/>
              </a:rPr>
              <a:t> </a:t>
            </a:r>
            <a:r>
              <a:rPr lang="en-US" dirty="0" smtClean="0"/>
              <a:t>z)</a:t>
            </a:r>
            <a:r>
              <a:rPr lang="en-US" dirty="0" smtClean="0">
                <a:sym typeface="Symbol"/>
              </a:rPr>
              <a:t> </a:t>
            </a:r>
            <a:r>
              <a:rPr lang="en-US" dirty="0" smtClean="0"/>
              <a:t>(P(x, z)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P(y, z))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</a:t>
            </a:r>
            <a:r>
              <a:rPr lang="en-US" dirty="0" smtClean="0">
                <a:sym typeface="Symbol"/>
              </a:rPr>
              <a:t> </a:t>
            </a:r>
            <a:r>
              <a:rPr lang="en-US" dirty="0" smtClean="0"/>
              <a:t>u)Q(x, y, u))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 </a:t>
            </a:r>
            <a:r>
              <a:rPr lang="en-US" dirty="0" smtClean="0"/>
              <a:t>x)(</a:t>
            </a:r>
            <a:r>
              <a:rPr lang="en-US" dirty="0" smtClean="0">
                <a:sym typeface="Symbol"/>
              </a:rPr>
              <a:t> </a:t>
            </a:r>
            <a:r>
              <a:rPr lang="en-US" dirty="0" smtClean="0"/>
              <a:t>y)((</a:t>
            </a:r>
            <a:r>
              <a:rPr lang="en-US" dirty="0" smtClean="0">
                <a:sym typeface="Symbol"/>
              </a:rPr>
              <a:t> </a:t>
            </a:r>
            <a:r>
              <a:rPr lang="en-US" dirty="0" smtClean="0"/>
              <a:t>z)(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P(x, z)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P(y, z))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</a:t>
            </a:r>
            <a:r>
              <a:rPr lang="en-US" dirty="0" smtClean="0">
                <a:sym typeface="Symbol"/>
              </a:rPr>
              <a:t> </a:t>
            </a:r>
            <a:r>
              <a:rPr lang="en-US" dirty="0" smtClean="0"/>
              <a:t>u)Q(x, y, u))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 </a:t>
            </a:r>
            <a:r>
              <a:rPr lang="en-US" dirty="0" smtClean="0"/>
              <a:t>x)(</a:t>
            </a:r>
            <a:r>
              <a:rPr lang="en-US" dirty="0" smtClean="0">
                <a:sym typeface="Symbol"/>
              </a:rPr>
              <a:t> </a:t>
            </a:r>
            <a:r>
              <a:rPr lang="en-US" dirty="0" smtClean="0"/>
              <a:t>y)(</a:t>
            </a:r>
            <a:r>
              <a:rPr lang="en-US" dirty="0" smtClean="0">
                <a:sym typeface="Symbol"/>
              </a:rPr>
              <a:t> </a:t>
            </a:r>
            <a:r>
              <a:rPr lang="en-US" dirty="0" smtClean="0"/>
              <a:t>z)(</a:t>
            </a:r>
            <a:r>
              <a:rPr lang="en-US" dirty="0" smtClean="0">
                <a:sym typeface="Symbol"/>
              </a:rPr>
              <a:t> </a:t>
            </a:r>
            <a:r>
              <a:rPr lang="en-US" dirty="0" smtClean="0"/>
              <a:t>u)((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P(x, z)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P(y, z))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Q(x, y, u))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16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Proofs: more advanced material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 Proofs</a:t>
            </a:r>
          </a:p>
          <a:p>
            <a:r>
              <a:rPr lang="en-US" dirty="0" smtClean="0"/>
              <a:t>Forms of Theorems</a:t>
            </a:r>
          </a:p>
          <a:p>
            <a:r>
              <a:rPr lang="en-US" dirty="0" smtClean="0"/>
              <a:t>Direct Proofs</a:t>
            </a:r>
          </a:p>
          <a:p>
            <a:r>
              <a:rPr lang="en-US" dirty="0" smtClean="0"/>
              <a:t>Indirect Proofs</a:t>
            </a:r>
          </a:p>
          <a:p>
            <a:pPr lvl="1"/>
            <a:r>
              <a:rPr lang="en-US" dirty="0" smtClean="0"/>
              <a:t>Proof of the </a:t>
            </a:r>
            <a:r>
              <a:rPr lang="en-US" dirty="0" err="1" smtClean="0"/>
              <a:t>Contrapositive</a:t>
            </a:r>
            <a:endParaRPr lang="en-US" dirty="0" smtClean="0"/>
          </a:p>
          <a:p>
            <a:pPr lvl="1"/>
            <a:r>
              <a:rPr lang="en-US" dirty="0" smtClean="0"/>
              <a:t>Proof by Contradiction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Proofs of Mathematical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proof</a:t>
            </a:r>
            <a:r>
              <a:rPr lang="en-US" dirty="0" smtClean="0"/>
              <a:t> is a valid argument that establishes the truth of a statement.</a:t>
            </a:r>
          </a:p>
          <a:p>
            <a:r>
              <a:rPr lang="en-US" dirty="0" smtClean="0"/>
              <a:t>In math, CS,  and other disciplines, informal proofs  which are generally shorter, are generally used.</a:t>
            </a:r>
          </a:p>
          <a:p>
            <a:pPr lvl="1"/>
            <a:r>
              <a:rPr lang="en-US" dirty="0" smtClean="0"/>
              <a:t>More than one rule of inference are often used in a step. </a:t>
            </a:r>
          </a:p>
          <a:p>
            <a:pPr lvl="1"/>
            <a:r>
              <a:rPr lang="en-US" dirty="0" smtClean="0"/>
              <a:t>Steps may be skipped.</a:t>
            </a:r>
          </a:p>
          <a:p>
            <a:pPr lvl="1"/>
            <a:r>
              <a:rPr lang="en-US" dirty="0" smtClean="0"/>
              <a:t>The rules of inference used are not explicitly stated. </a:t>
            </a:r>
          </a:p>
          <a:p>
            <a:pPr lvl="1"/>
            <a:r>
              <a:rPr lang="en-US" dirty="0" smtClean="0"/>
              <a:t>Easier for to understand and to explain to people. </a:t>
            </a:r>
          </a:p>
          <a:p>
            <a:pPr lvl="1"/>
            <a:r>
              <a:rPr lang="en-US" dirty="0" smtClean="0"/>
              <a:t>But it is also easier to introduce errors. </a:t>
            </a:r>
          </a:p>
          <a:p>
            <a:r>
              <a:rPr lang="en-US" dirty="0" smtClean="0"/>
              <a:t>Proofs have many practical applications:</a:t>
            </a:r>
          </a:p>
          <a:p>
            <a:pPr lvl="1"/>
            <a:r>
              <a:rPr lang="en-US" dirty="0" smtClean="0"/>
              <a:t>verification that computer programs are correct </a:t>
            </a:r>
          </a:p>
          <a:p>
            <a:pPr lvl="1"/>
            <a:r>
              <a:rPr lang="en-US" dirty="0" smtClean="0"/>
              <a:t>establishing that operating systems are secure </a:t>
            </a:r>
          </a:p>
          <a:p>
            <a:pPr lvl="1"/>
            <a:r>
              <a:rPr lang="en-US" dirty="0" smtClean="0"/>
              <a:t>enabling programs to make inferences in artificial intelligence </a:t>
            </a:r>
          </a:p>
          <a:p>
            <a:pPr lvl="1"/>
            <a:r>
              <a:rPr lang="en-US" dirty="0" smtClean="0"/>
              <a:t>showing that system specifications are consistent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theorem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 statement that can be shown to be true using:</a:t>
            </a:r>
          </a:p>
          <a:p>
            <a:pPr lvl="1"/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other theorems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axioms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(statements which are given as true) </a:t>
            </a:r>
          </a:p>
          <a:p>
            <a:pPr lvl="1"/>
            <a:r>
              <a:rPr lang="en-US" dirty="0" smtClean="0"/>
              <a:t>rules of inference</a:t>
            </a:r>
          </a:p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lemma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 ‘helping theorem’ or a result which is needed to prove a theorem.</a:t>
            </a:r>
          </a:p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corollary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 result which follows directly from a theorem.</a:t>
            </a:r>
          </a:p>
          <a:p>
            <a:r>
              <a:rPr lang="en-US" dirty="0" smtClean="0"/>
              <a:t>Less important theorems are sometimes called </a:t>
            </a:r>
            <a:r>
              <a:rPr lang="en-US" i="1" dirty="0" smtClean="0"/>
              <a:t>propositions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conjecture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 statement that is being proposed to be true. Once a proof of a conjecture is found, it becomes a theorem. It may turn out to be false.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 Theorems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theorems assert that a property holds for all elements in a domain, such as the integers, the real numbers, or some of the discrete structures that we will study in this class. </a:t>
            </a:r>
          </a:p>
          <a:p>
            <a:r>
              <a:rPr lang="en-US" dirty="0" smtClean="0"/>
              <a:t>Often the universal quantifier (needed for a precise statement of a theorem) is omitted by standard mathematical convention. </a:t>
            </a:r>
          </a:p>
          <a:p>
            <a:pPr>
              <a:buNone/>
            </a:pPr>
            <a:r>
              <a:rPr lang="en-US" dirty="0" smtClean="0"/>
              <a:t>    For example, the statement: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sz="2200" dirty="0" smtClean="0"/>
              <a:t>“If </a:t>
            </a:r>
            <a:r>
              <a:rPr lang="en-US" sz="2200" i="1" dirty="0" smtClean="0"/>
              <a:t>x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dirty="0" smtClean="0"/>
              <a:t>, where </a:t>
            </a:r>
            <a:r>
              <a:rPr lang="en-US" sz="2200" i="1" dirty="0" smtClean="0"/>
              <a:t>x</a:t>
            </a:r>
            <a:r>
              <a:rPr lang="en-US" sz="2200" dirty="0" smtClean="0"/>
              <a:t> and </a:t>
            </a:r>
            <a:r>
              <a:rPr lang="en-US" sz="2200" i="1" dirty="0" smtClean="0"/>
              <a:t>y</a:t>
            </a:r>
            <a:r>
              <a:rPr lang="en-US" sz="2200" dirty="0" smtClean="0"/>
              <a:t> are positive real numbers, then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”</a:t>
            </a:r>
          </a:p>
          <a:p>
            <a:pPr>
              <a:buNone/>
            </a:pPr>
            <a:r>
              <a:rPr lang="en-US" dirty="0" smtClean="0"/>
              <a:t>   really means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sz="2200" dirty="0" smtClean="0"/>
              <a:t>“For all positive real numbers </a:t>
            </a:r>
            <a:r>
              <a:rPr lang="en-US" sz="2200" i="1" dirty="0" smtClean="0"/>
              <a:t>x</a:t>
            </a:r>
            <a:r>
              <a:rPr lang="en-US" sz="2200" dirty="0" smtClean="0"/>
              <a:t> and </a:t>
            </a:r>
            <a:r>
              <a:rPr lang="en-US" sz="2200" i="1" dirty="0" smtClean="0"/>
              <a:t>y</a:t>
            </a:r>
            <a:r>
              <a:rPr lang="en-US" sz="2200" dirty="0" smtClean="0"/>
              <a:t>, if </a:t>
            </a:r>
            <a:r>
              <a:rPr lang="en-US" sz="2200" i="1" dirty="0" smtClean="0"/>
              <a:t>x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dirty="0" smtClean="0"/>
              <a:t>, then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.”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theorems have the form: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prove them, we show that where </a:t>
            </a:r>
            <a:r>
              <a:rPr lang="en-US" i="1" dirty="0" smtClean="0"/>
              <a:t>c</a:t>
            </a:r>
            <a:r>
              <a:rPr lang="en-US" dirty="0" smtClean="0"/>
              <a:t> is an arbitrary element of the domain, </a:t>
            </a:r>
          </a:p>
          <a:p>
            <a:r>
              <a:rPr lang="en-US" dirty="0" smtClean="0"/>
              <a:t>By universal generalization the truth of the original formula follows.</a:t>
            </a:r>
          </a:p>
          <a:p>
            <a:r>
              <a:rPr lang="en-US" dirty="0" smtClean="0"/>
              <a:t>So, we must prove something of the form: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733800" y="2438400"/>
            <a:ext cx="2416969" cy="31908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572000" y="3429000"/>
            <a:ext cx="1714500" cy="319088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934200" y="4800600"/>
            <a:ext cx="965835" cy="2686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i="1" dirty="0" smtClean="0"/>
              <a:t>Trivial Proof</a:t>
            </a:r>
            <a:r>
              <a:rPr lang="en-US" dirty="0" smtClean="0"/>
              <a:t>: If we know </a:t>
            </a:r>
            <a:r>
              <a:rPr lang="en-US" i="1" dirty="0" smtClean="0"/>
              <a:t>q</a:t>
            </a:r>
            <a:r>
              <a:rPr lang="en-US" dirty="0" smtClean="0"/>
              <a:t> is true, then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  is true as well. 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“If it is raining  then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1=1</a:t>
            </a:r>
            <a:r>
              <a:rPr lang="en-US" dirty="0" smtClean="0"/>
              <a:t>.”</a:t>
            </a:r>
          </a:p>
          <a:p>
            <a:pPr>
              <a:buNone/>
            </a:pPr>
            <a:r>
              <a:rPr lang="en-US" dirty="0" smtClean="0"/>
              <a:t>       </a:t>
            </a:r>
          </a:p>
          <a:p>
            <a:r>
              <a:rPr lang="en-US" dirty="0" smtClean="0"/>
              <a:t> </a:t>
            </a:r>
            <a:r>
              <a:rPr lang="en-US" i="1" dirty="0" smtClean="0"/>
              <a:t>Vacuous Proof</a:t>
            </a:r>
            <a:r>
              <a:rPr lang="en-US" dirty="0" smtClean="0"/>
              <a:t>: If we know </a:t>
            </a:r>
            <a:r>
              <a:rPr lang="en-US" i="1" dirty="0" smtClean="0"/>
              <a:t>p</a:t>
            </a:r>
            <a:r>
              <a:rPr lang="en-US" dirty="0" smtClean="0"/>
              <a:t> is false then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  is true as well.</a:t>
            </a:r>
          </a:p>
          <a:p>
            <a:pPr>
              <a:buNone/>
            </a:pPr>
            <a:r>
              <a:rPr lang="en-US" dirty="0" smtClean="0"/>
              <a:t>“If I am both rich and poor then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+ 2 = 5</a:t>
            </a:r>
            <a:r>
              <a:rPr lang="en-US" dirty="0" smtClean="0"/>
              <a:t>.”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[ Even though these examples seem silly, both trivial and vacuous proofs are often used in mathematical induction, as we will see in Chapter 5) 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and Odd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 The integer </a:t>
            </a:r>
            <a:r>
              <a:rPr lang="en-US" i="1" dirty="0" smtClean="0"/>
              <a:t>n</a:t>
            </a:r>
            <a:r>
              <a:rPr lang="en-US" dirty="0" smtClean="0"/>
              <a:t> is even if there exists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, and </a:t>
            </a:r>
            <a:r>
              <a:rPr lang="en-US" i="1" dirty="0" smtClean="0"/>
              <a:t>n</a:t>
            </a:r>
            <a:r>
              <a:rPr lang="en-US" dirty="0" smtClean="0"/>
              <a:t> is odd if there exists an integer </a:t>
            </a:r>
            <a:r>
              <a:rPr lang="en-US" i="1" dirty="0" smtClean="0"/>
              <a:t>k</a:t>
            </a:r>
            <a:r>
              <a:rPr lang="en-US" dirty="0" smtClean="0"/>
              <a:t>,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Note that every integer is either even or odd and no integer is both even and odd.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We will need this basic fact about the integers in some of the example proofs to follow. We will learn more about the integers in Chapter 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Direct Proof</a:t>
            </a:r>
            <a:r>
              <a:rPr lang="en-US" dirty="0" smtClean="0"/>
              <a:t>: Assume that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 is true. Use rules of inference, axioms, and logical equivalences to show that   </a:t>
            </a:r>
            <a:r>
              <a:rPr lang="en-US" i="1" dirty="0" smtClean="0"/>
              <a:t>q</a:t>
            </a:r>
            <a:r>
              <a:rPr lang="en-US" dirty="0" smtClean="0"/>
              <a:t>  must also be true.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Give a direct proof of the theorem “If </a:t>
            </a:r>
            <a:r>
              <a:rPr lang="en-US" i="1" dirty="0" smtClean="0"/>
              <a:t>n</a:t>
            </a:r>
            <a:r>
              <a:rPr lang="en-US" dirty="0" smtClean="0"/>
              <a:t> is an odd integer, then 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 is odd.”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Assume that </a:t>
            </a:r>
            <a:r>
              <a:rPr lang="en-US" i="1" dirty="0" smtClean="0"/>
              <a:t>n</a:t>
            </a:r>
            <a:r>
              <a:rPr lang="en-US" dirty="0" smtClean="0"/>
              <a:t> is odd. Then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for an integer </a:t>
            </a:r>
            <a:r>
              <a:rPr lang="en-US" i="1" dirty="0" smtClean="0"/>
              <a:t>k</a:t>
            </a:r>
            <a:r>
              <a:rPr lang="en-US" dirty="0" smtClean="0"/>
              <a:t>. Squaring both sides of the equation, we get: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+1 = 2(2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+ 1=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+ 1,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, an integer.                                 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 smtClean="0"/>
              <a:t>We have proved that if n</a:t>
            </a:r>
            <a:r>
              <a:rPr lang="en-US" i="1" dirty="0" smtClean="0"/>
              <a:t> </a:t>
            </a:r>
            <a:r>
              <a:rPr lang="en-US" dirty="0" smtClean="0"/>
              <a:t>is an odd integer, then 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 is an odd integer.    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60960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     marks the  end of  the proof. Sometimes </a:t>
            </a:r>
            <a:r>
              <a:rPr lang="en-US" b="1" dirty="0" smtClean="0"/>
              <a:t>QED </a:t>
            </a:r>
            <a:r>
              <a:rPr lang="en-US" dirty="0" smtClean="0"/>
              <a:t>is used instead. )  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 rot="5400000" flipV="1">
            <a:off x="2514600" y="6172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We will show how to construct valid arguments in two stages; first for propositional logic and then for predicate logic. The rules of inference are the essential building block in the construction of valid arguments.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Propositional Logic</a:t>
            </a:r>
          </a:p>
          <a:p>
            <a:pPr marL="1188720" lvl="2" indent="-514350">
              <a:buNone/>
            </a:pPr>
            <a:r>
              <a:rPr lang="en-US" dirty="0" smtClean="0"/>
              <a:t>Inference Rules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Predicate Logic</a:t>
            </a:r>
          </a:p>
          <a:p>
            <a:pPr marL="1188720" lvl="2" indent="-514350">
              <a:buNone/>
            </a:pPr>
            <a:r>
              <a:rPr lang="en-US" dirty="0" smtClean="0"/>
              <a:t>Inference rules for propositional logic plus additional inference rules to handle variables and quantifiers.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Definition: </a:t>
            </a:r>
            <a:r>
              <a:rPr lang="en-US" dirty="0" smtClean="0"/>
              <a:t>The real number </a:t>
            </a:r>
            <a:r>
              <a:rPr lang="en-US" i="1" dirty="0" smtClean="0"/>
              <a:t>r </a:t>
            </a:r>
            <a:r>
              <a:rPr lang="en-US" dirty="0" smtClean="0"/>
              <a:t>is </a:t>
            </a:r>
            <a:r>
              <a:rPr lang="en-US" i="1" dirty="0" smtClean="0"/>
              <a:t>rational </a:t>
            </a:r>
            <a:r>
              <a:rPr lang="en-US" dirty="0" smtClean="0"/>
              <a:t>if there exist integers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where  </a:t>
            </a:r>
            <a:r>
              <a:rPr lang="en-US" i="1" dirty="0" smtClean="0"/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≠0</a:t>
            </a:r>
            <a:r>
              <a:rPr lang="en-US" dirty="0" smtClean="0"/>
              <a:t>  such that </a:t>
            </a:r>
            <a:r>
              <a:rPr lang="en-US" i="1" dirty="0" smtClean="0"/>
              <a:t>r </a:t>
            </a:r>
            <a:r>
              <a:rPr lang="en-US" dirty="0" smtClean="0"/>
              <a:t>= </a:t>
            </a:r>
            <a:r>
              <a:rPr lang="en-US" i="1" dirty="0" smtClean="0"/>
              <a:t>p</a:t>
            </a:r>
            <a:r>
              <a:rPr lang="en-US" dirty="0" smtClean="0"/>
              <a:t>/</a:t>
            </a:r>
            <a:r>
              <a:rPr lang="en-US" i="1" dirty="0" smtClean="0"/>
              <a:t>q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the sum of two rational numbers is rational.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i="1" dirty="0" smtClean="0"/>
              <a:t>: </a:t>
            </a:r>
            <a:r>
              <a:rPr lang="en-US" dirty="0" smtClean="0"/>
              <a:t>Assume </a:t>
            </a:r>
            <a:r>
              <a:rPr lang="en-US" i="1" dirty="0" smtClean="0"/>
              <a:t>r </a:t>
            </a:r>
            <a:r>
              <a:rPr lang="en-US" dirty="0" smtClean="0"/>
              <a:t>and </a:t>
            </a:r>
            <a:r>
              <a:rPr lang="en-US" i="1" dirty="0" smtClean="0"/>
              <a:t>s</a:t>
            </a:r>
            <a:r>
              <a:rPr lang="en-US" dirty="0" smtClean="0"/>
              <a:t> are two rational numbers. Then there must be integers </a:t>
            </a:r>
            <a:r>
              <a:rPr lang="en-US" i="1" dirty="0" smtClean="0"/>
              <a:t>p, q </a:t>
            </a:r>
            <a:r>
              <a:rPr lang="en-US" dirty="0" smtClean="0"/>
              <a:t>and also </a:t>
            </a:r>
            <a:r>
              <a:rPr lang="en-US" i="1" dirty="0" smtClean="0"/>
              <a:t>t, u  </a:t>
            </a:r>
            <a:r>
              <a:rPr lang="en-US" dirty="0" smtClean="0"/>
              <a:t>such that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Thus the sum is rational.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90600" y="4572000"/>
            <a:ext cx="528351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90600" y="4953001"/>
            <a:ext cx="4514850" cy="520065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7400" y="4953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 =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pu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qt </a:t>
            </a:r>
          </a:p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   w </a:t>
            </a:r>
            <a:r>
              <a:rPr lang="en-US" dirty="0" smtClean="0"/>
              <a:t>=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qu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 </a:t>
            </a:r>
            <a:r>
              <a:rPr lang="en-US" i="1" dirty="0" smtClean="0"/>
              <a:t>Proof by Contraposition</a:t>
            </a:r>
            <a:r>
              <a:rPr lang="en-US" dirty="0" smtClean="0"/>
              <a:t>: Assume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 and show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 is true also. This is sometimes called an </a:t>
            </a:r>
            <a:r>
              <a:rPr lang="en-US" i="1" dirty="0" smtClean="0"/>
              <a:t>indirect proof </a:t>
            </a:r>
            <a:r>
              <a:rPr lang="en-US" dirty="0" smtClean="0"/>
              <a:t>method. If we give a direct proof of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¬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then we have a proof of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q</a:t>
            </a:r>
            <a:r>
              <a:rPr lang="en-US" i="1" dirty="0" smtClean="0">
                <a:latin typeface="Cambria Math"/>
                <a:ea typeface="Cambria Math"/>
              </a:rPr>
              <a:t>.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r>
              <a:rPr lang="en-US" i="1" dirty="0" smtClean="0">
                <a:ea typeface="Cambria Math"/>
              </a:rPr>
              <a:t>     Why does this work?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if </a:t>
            </a:r>
            <a:r>
              <a:rPr lang="en-US" i="1" dirty="0" smtClean="0"/>
              <a:t>n </a:t>
            </a:r>
            <a:r>
              <a:rPr lang="en-US" dirty="0" smtClean="0"/>
              <a:t>is an integer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odd</a:t>
            </a:r>
            <a:r>
              <a:rPr lang="en-US" i="1" dirty="0" smtClean="0"/>
              <a:t>, </a:t>
            </a:r>
            <a:r>
              <a:rPr lang="en-US" dirty="0" smtClean="0"/>
              <a:t>then</a:t>
            </a:r>
            <a:r>
              <a:rPr lang="en-US" i="1" dirty="0" smtClean="0"/>
              <a:t> n </a:t>
            </a:r>
            <a:r>
              <a:rPr lang="en-US" dirty="0" smtClean="0"/>
              <a:t>is odd.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i="1" dirty="0" smtClean="0"/>
              <a:t>: </a:t>
            </a:r>
            <a:r>
              <a:rPr lang="en-US" dirty="0" smtClean="0"/>
              <a:t>Assume </a:t>
            </a:r>
            <a:r>
              <a:rPr lang="en-US" i="1" dirty="0" smtClean="0"/>
              <a:t>n</a:t>
            </a:r>
            <a:r>
              <a:rPr lang="en-US" dirty="0" smtClean="0"/>
              <a:t> is even. So, </a:t>
            </a:r>
            <a:r>
              <a:rPr lang="en-US" i="1" dirty="0" smtClean="0"/>
              <a:t>n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 </a:t>
            </a:r>
            <a:r>
              <a:rPr lang="en-US" dirty="0" smtClean="0"/>
              <a:t>for some integer </a:t>
            </a:r>
            <a:r>
              <a:rPr lang="en-US" i="1" dirty="0" smtClean="0"/>
              <a:t>k</a:t>
            </a:r>
            <a:r>
              <a:rPr lang="en-US" dirty="0" smtClean="0"/>
              <a:t>. Thus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3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= 3(2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+ 2 =6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+2 = 2(3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+ 1)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j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for </a:t>
            </a:r>
            <a:r>
              <a:rPr lang="en-US" i="1" dirty="0" smtClean="0"/>
              <a:t>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k</a:t>
            </a:r>
            <a:r>
              <a:rPr lang="en-US" dirty="0" smtClean="0"/>
              <a:t> +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Therefore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ea typeface="Cambria Math" pitchFamily="18" charset="0"/>
              </a:rPr>
              <a:t>is even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Since we have shown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→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,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must hold as well. </a:t>
            </a:r>
            <a:r>
              <a:rPr lang="en-US" dirty="0" smtClean="0"/>
              <a:t>If </a:t>
            </a:r>
            <a:r>
              <a:rPr lang="en-US" i="1" dirty="0" smtClean="0"/>
              <a:t>n </a:t>
            </a:r>
            <a:r>
              <a:rPr lang="en-US" dirty="0" smtClean="0"/>
              <a:t>is an integer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odd (not even) </a:t>
            </a:r>
            <a:r>
              <a:rPr lang="en-US" i="1" dirty="0" smtClean="0"/>
              <a:t>, </a:t>
            </a:r>
            <a:r>
              <a:rPr lang="en-US" dirty="0" smtClean="0"/>
              <a:t>then</a:t>
            </a:r>
            <a:r>
              <a:rPr lang="en-US" i="1" dirty="0" smtClean="0"/>
              <a:t> n </a:t>
            </a:r>
            <a:r>
              <a:rPr lang="en-US" dirty="0" smtClean="0"/>
              <a:t>is odd (not even).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</a:t>
            </a:r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for an integer </a:t>
            </a:r>
            <a:r>
              <a:rPr lang="en-US" i="1" dirty="0" smtClean="0"/>
              <a:t>n,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 is odd, then </a:t>
            </a:r>
            <a:r>
              <a:rPr lang="en-US" i="1" dirty="0" smtClean="0"/>
              <a:t>n</a:t>
            </a:r>
            <a:r>
              <a:rPr lang="en-US" dirty="0" smtClean="0"/>
              <a:t> is odd.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 Use proof by contraposition. Assume </a:t>
            </a:r>
            <a:r>
              <a:rPr lang="en-US" i="1" dirty="0" smtClean="0"/>
              <a:t>n</a:t>
            </a:r>
            <a:r>
              <a:rPr lang="en-US" dirty="0" smtClean="0"/>
              <a:t> is even (i.e., not odd).  Therefore, there exists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. Hence,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 =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) 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and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 </a:t>
            </a:r>
            <a:r>
              <a:rPr lang="en-US" dirty="0" smtClean="0"/>
              <a:t>is even(i.e., not odd).</a:t>
            </a:r>
          </a:p>
          <a:p>
            <a:pPr>
              <a:buNone/>
            </a:pPr>
            <a:r>
              <a:rPr lang="en-US" dirty="0" smtClean="0"/>
              <a:t>    We have shown that if </a:t>
            </a:r>
            <a:r>
              <a:rPr lang="en-US" i="1" dirty="0" smtClean="0"/>
              <a:t>n </a:t>
            </a:r>
            <a:r>
              <a:rPr lang="en-US" dirty="0" smtClean="0"/>
              <a:t>is an even integer, then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is even. Therefore by contraposition, for an integer</a:t>
            </a:r>
            <a:r>
              <a:rPr lang="en-US" i="1" dirty="0" smtClean="0"/>
              <a:t> n,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 is odd, then </a:t>
            </a:r>
            <a:r>
              <a:rPr lang="en-US" i="1" dirty="0" smtClean="0"/>
              <a:t>n</a:t>
            </a:r>
            <a:r>
              <a:rPr lang="en-US" dirty="0" smtClean="0"/>
              <a:t> is odd. 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b="1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Proof by Contradiction</a:t>
            </a:r>
            <a:r>
              <a:rPr lang="en-US" dirty="0" smtClean="0"/>
              <a:t>: (AKA </a:t>
            </a:r>
            <a:r>
              <a:rPr lang="en-US" i="1" dirty="0" err="1" smtClean="0"/>
              <a:t>reductio</a:t>
            </a:r>
            <a:r>
              <a:rPr lang="en-US" i="1" dirty="0" smtClean="0"/>
              <a:t> ad absurdum</a:t>
            </a:r>
            <a:r>
              <a:rPr lang="en-US" b="1" dirty="0" smtClean="0"/>
              <a:t>)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dirty="0" smtClean="0"/>
              <a:t>   To prove  </a:t>
            </a:r>
            <a:r>
              <a:rPr lang="en-US" i="1" dirty="0" smtClean="0"/>
              <a:t>p</a:t>
            </a:r>
            <a:r>
              <a:rPr lang="en-US" dirty="0" smtClean="0"/>
              <a:t>, assume 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 and derive a contradiction such as   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∧ ¬</a:t>
            </a:r>
            <a:r>
              <a:rPr lang="en-US" i="1" dirty="0" smtClean="0">
                <a:latin typeface="Cambria Math"/>
                <a:ea typeface="Cambria Math"/>
              </a:rPr>
              <a:t>p. </a:t>
            </a:r>
            <a:r>
              <a:rPr lang="en-US" dirty="0" smtClean="0">
                <a:latin typeface="Cambria Math"/>
                <a:ea typeface="Cambria Math"/>
              </a:rPr>
              <a:t>(an indirect form of proof).</a:t>
            </a:r>
            <a:r>
              <a:rPr lang="en-US" dirty="0" smtClean="0"/>
              <a:t> Since we have shown that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b="1" dirty="0" smtClean="0">
                <a:latin typeface="Cambria Math"/>
                <a:ea typeface="Cambria Math"/>
              </a:rPr>
              <a:t>F</a:t>
            </a:r>
            <a:r>
              <a:rPr lang="en-US" dirty="0" smtClean="0"/>
              <a:t> is true , it follows that the </a:t>
            </a:r>
            <a:r>
              <a:rPr lang="en-US" dirty="0" err="1" smtClean="0"/>
              <a:t>contrapositive</a:t>
            </a:r>
            <a:r>
              <a:rPr lang="en-US" dirty="0" smtClean="0"/>
              <a:t>  </a:t>
            </a:r>
            <a:r>
              <a:rPr lang="en-US" b="1" dirty="0" err="1" smtClean="0"/>
              <a:t>T</a:t>
            </a:r>
            <a:r>
              <a:rPr lang="en-US" dirty="0" err="1" smtClean="0">
                <a:latin typeface="Cambria Math"/>
                <a:ea typeface="Cambria Math"/>
              </a:rPr>
              <a:t>→</a:t>
            </a:r>
            <a:r>
              <a:rPr lang="en-US" i="1" dirty="0" err="1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 also holds.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</a:t>
            </a:r>
            <a:r>
              <a:rPr lang="en-US" i="1" dirty="0" smtClean="0"/>
              <a:t> </a:t>
            </a:r>
            <a:r>
              <a:rPr lang="en-US" dirty="0" smtClean="0"/>
              <a:t>Prove that if you pick 22 days from the calendar, at least 4 must fall on the same day of the week.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Assume that no more than 3  of the 22 days fall on the same day of the week. Because there are 7 days of the week, we could only have picked 21 days. This contradicts the assumption that we have picked 22 days.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Contradiction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38912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A preview of  Chapter 4.</a:t>
            </a:r>
          </a:p>
          <a:p>
            <a:pPr>
              <a:buNone/>
            </a:pPr>
            <a:r>
              <a:rPr lang="en-US" sz="8000" b="1" dirty="0" smtClean="0"/>
              <a:t>    Example</a:t>
            </a:r>
            <a:r>
              <a:rPr lang="en-US" sz="8000" dirty="0" smtClean="0"/>
              <a:t>: Use a proof by contradiction to give a proof that  </a:t>
            </a:r>
            <a:r>
              <a:rPr lang="en-US" sz="8000" dirty="0" smtClean="0">
                <a:latin typeface="Cambria Math"/>
                <a:ea typeface="Cambria Math"/>
              </a:rPr>
              <a:t>√2 is irrational.</a:t>
            </a:r>
          </a:p>
          <a:p>
            <a:pPr>
              <a:buNone/>
            </a:pPr>
            <a:r>
              <a:rPr lang="en-US" sz="8000" b="1" dirty="0" smtClean="0">
                <a:latin typeface="Cambria Math"/>
                <a:ea typeface="Cambria Math"/>
              </a:rPr>
              <a:t>     </a:t>
            </a:r>
            <a:r>
              <a:rPr lang="en-US" sz="8000" b="1" dirty="0" smtClean="0">
                <a:ea typeface="Cambria Math"/>
              </a:rPr>
              <a:t>Solution</a:t>
            </a:r>
            <a:r>
              <a:rPr lang="en-US" sz="8000" b="1" dirty="0" smtClean="0">
                <a:latin typeface="Cambria Math"/>
                <a:ea typeface="Cambria Math"/>
              </a:rPr>
              <a:t>: </a:t>
            </a:r>
            <a:r>
              <a:rPr lang="en-US" sz="8000" dirty="0" smtClean="0">
                <a:latin typeface="Cambria Math"/>
                <a:ea typeface="Cambria Math"/>
              </a:rPr>
              <a:t>Suppose √2 is rational. Then there exists integers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 with √2  </a:t>
            </a:r>
            <a:r>
              <a:rPr lang="en-US" sz="8000" i="1" dirty="0" smtClean="0">
                <a:latin typeface="Cambria Math"/>
                <a:ea typeface="Cambria Math"/>
              </a:rPr>
              <a:t>= a/b</a:t>
            </a:r>
            <a:r>
              <a:rPr lang="en-US" sz="8000" dirty="0" smtClean="0">
                <a:latin typeface="Cambria Math"/>
                <a:ea typeface="Cambria Math"/>
              </a:rPr>
              <a:t>, where </a:t>
            </a:r>
            <a:r>
              <a:rPr lang="en-US" sz="8000" i="1" dirty="0" smtClean="0">
                <a:latin typeface="Cambria Math"/>
                <a:ea typeface="Cambria Math"/>
              </a:rPr>
              <a:t>b≠ 0 </a:t>
            </a:r>
            <a:r>
              <a:rPr lang="en-US" sz="8000" dirty="0" smtClean="0">
                <a:latin typeface="Cambria Math"/>
                <a:ea typeface="Cambria Math"/>
              </a:rPr>
              <a:t>and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 </a:t>
            </a:r>
            <a:r>
              <a:rPr lang="en-US" sz="8000" dirty="0" smtClean="0">
                <a:latin typeface="Cambria Math"/>
                <a:ea typeface="Cambria Math"/>
              </a:rPr>
              <a:t>have no common factors (see Chapter 4). Then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                                             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Therefore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i="1" baseline="30000" dirty="0" smtClean="0">
                <a:latin typeface="Cambria Math"/>
                <a:ea typeface="Cambria Math"/>
              </a:rPr>
              <a:t>2</a:t>
            </a:r>
            <a:r>
              <a:rPr lang="en-US" sz="8000" baseline="30000" dirty="0" smtClean="0">
                <a:latin typeface="Cambria Math"/>
                <a:ea typeface="Cambria Math"/>
              </a:rPr>
              <a:t> </a:t>
            </a:r>
            <a:r>
              <a:rPr lang="en-US" sz="8000" dirty="0" smtClean="0">
                <a:latin typeface="Cambria Math"/>
                <a:ea typeface="Cambria Math"/>
              </a:rPr>
              <a:t> must be even. If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i="1" baseline="30000" dirty="0" smtClean="0">
                <a:latin typeface="Cambria Math"/>
                <a:ea typeface="Cambria Math"/>
              </a:rPr>
              <a:t>2</a:t>
            </a:r>
            <a:r>
              <a:rPr lang="en-US" sz="8000" baseline="30000" dirty="0" smtClean="0">
                <a:latin typeface="Cambria Math"/>
                <a:ea typeface="Cambria Math"/>
              </a:rPr>
              <a:t> </a:t>
            </a:r>
            <a:r>
              <a:rPr lang="en-US" sz="8000" dirty="0" smtClean="0">
                <a:latin typeface="Cambria Math"/>
                <a:ea typeface="Cambria Math"/>
              </a:rPr>
              <a:t> is even then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must be even (an exercise). Since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is even, </a:t>
            </a:r>
            <a:r>
              <a:rPr lang="en-US" sz="8000" i="1" dirty="0" smtClean="0">
                <a:latin typeface="Cambria Math"/>
                <a:ea typeface="Cambria Math"/>
              </a:rPr>
              <a:t>a = </a:t>
            </a:r>
            <a:r>
              <a:rPr lang="en-US" sz="8000" dirty="0" smtClean="0">
                <a:latin typeface="Cambria Math"/>
                <a:ea typeface="Cambria Math"/>
              </a:rPr>
              <a:t>2</a:t>
            </a:r>
            <a:r>
              <a:rPr lang="en-US" sz="8000" i="1" dirty="0" smtClean="0">
                <a:latin typeface="Cambria Math"/>
                <a:ea typeface="Cambria Math"/>
              </a:rPr>
              <a:t>c  </a:t>
            </a:r>
            <a:r>
              <a:rPr lang="en-US" sz="8000" dirty="0" smtClean="0">
                <a:latin typeface="Cambria Math"/>
                <a:ea typeface="Cambria Math"/>
              </a:rPr>
              <a:t>for some integer </a:t>
            </a:r>
            <a:r>
              <a:rPr lang="en-US" sz="8000" i="1" dirty="0" smtClean="0">
                <a:latin typeface="Cambria Math"/>
                <a:ea typeface="Cambria Math"/>
              </a:rPr>
              <a:t>c</a:t>
            </a:r>
            <a:r>
              <a:rPr lang="en-US" sz="8000" dirty="0" smtClean="0">
                <a:latin typeface="Cambria Math"/>
                <a:ea typeface="Cambria Math"/>
              </a:rPr>
              <a:t>. Thus,</a:t>
            </a:r>
          </a:p>
          <a:p>
            <a:pPr>
              <a:buNone/>
            </a:pPr>
            <a:endParaRPr lang="en-US" sz="8000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Therefore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baseline="30000" dirty="0" smtClean="0">
                <a:latin typeface="Cambria Math"/>
                <a:ea typeface="Cambria Math"/>
              </a:rPr>
              <a:t>2 </a:t>
            </a:r>
            <a:r>
              <a:rPr lang="en-US" sz="8000" dirty="0" smtClean="0">
                <a:latin typeface="Cambria Math"/>
                <a:ea typeface="Cambria Math"/>
              </a:rPr>
              <a:t> is even.  Again then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 must be even as well.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But then 2 must divide both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. This contradicts our assumption that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 have no common factors. We have proved by contradiction  that our initial assumption must be false  and  therefore  √2 is  irrational . 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 </a:t>
            </a:r>
            <a:endParaRPr lang="en-US" sz="8000" b="1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</a:t>
            </a:r>
            <a:endParaRPr lang="en-US" dirty="0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048000" y="3505200"/>
            <a:ext cx="866775" cy="43815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953000" y="3581400"/>
            <a:ext cx="1121569" cy="2667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971800" y="4495800"/>
            <a:ext cx="1250156" cy="2667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029200" y="4495800"/>
            <a:ext cx="1092994" cy="266700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 rot="5400000" flipV="1">
            <a:off x="8382000" y="6096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by Contradiction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preview of 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there is no largest prime number.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Assume that there is a largest prime number. Call it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. Hence, we can list all the primes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,..,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. Form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None of the prime numbers on the list divides </a:t>
            </a:r>
            <a:r>
              <a:rPr lang="en-US" i="1" dirty="0" smtClean="0"/>
              <a:t>r</a:t>
            </a:r>
            <a:r>
              <a:rPr lang="en-US" dirty="0" smtClean="0"/>
              <a:t>. Therefore, by a theorem in Chapter 4, either </a:t>
            </a:r>
            <a:r>
              <a:rPr lang="en-US" i="1" dirty="0" smtClean="0"/>
              <a:t>r</a:t>
            </a:r>
            <a:r>
              <a:rPr lang="en-US" dirty="0" smtClean="0"/>
              <a:t> is prime or there is a smaller prime that divides </a:t>
            </a:r>
            <a:r>
              <a:rPr lang="en-US" i="1" dirty="0" smtClean="0"/>
              <a:t>r</a:t>
            </a:r>
            <a:r>
              <a:rPr lang="en-US" dirty="0" smtClean="0"/>
              <a:t>. This contradicts the assumption that there is a largest prime. Therefore, there is no largest prime.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3733800"/>
            <a:ext cx="4366260" cy="328613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 flipV="1">
            <a:off x="81534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Theorems that are </a:t>
            </a:r>
            <a:r>
              <a:rPr lang="en-US" dirty="0" err="1" smtClean="0"/>
              <a:t>Biconditional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prove a theorem that is a </a:t>
            </a:r>
            <a:r>
              <a:rPr lang="en-US" dirty="0" err="1" smtClean="0"/>
              <a:t>biconditional</a:t>
            </a:r>
            <a:r>
              <a:rPr lang="en-US" dirty="0" smtClean="0"/>
              <a:t> statement, that is, a statement of the form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↔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, we show that     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 are both true.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</a:t>
            </a:r>
            <a:r>
              <a:rPr lang="en-US" b="1" dirty="0" smtClean="0">
                <a:latin typeface="Cambria Math"/>
                <a:ea typeface="Cambria Math"/>
              </a:rPr>
              <a:t>Example</a:t>
            </a:r>
            <a:r>
              <a:rPr lang="en-US" dirty="0" smtClean="0">
                <a:latin typeface="Cambria Math"/>
                <a:ea typeface="Cambria Math"/>
              </a:rPr>
              <a:t>: Prove the theorem: “If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is an integer, then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is odd if and only if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baseline="30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is odd.”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b="1" dirty="0" smtClean="0">
                <a:latin typeface="Cambria Math"/>
                <a:ea typeface="Cambria Math"/>
              </a:rPr>
              <a:t> Solution:  </a:t>
            </a:r>
            <a:r>
              <a:rPr lang="en-US" dirty="0" smtClean="0">
                <a:latin typeface="Cambria Math"/>
                <a:ea typeface="Cambria Math"/>
              </a:rPr>
              <a:t>We have already shown (previous slides) that both 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. Therefore we can conclude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↔ </a:t>
            </a:r>
            <a:r>
              <a:rPr lang="en-US" i="1" dirty="0" smtClean="0">
                <a:latin typeface="Cambria Math"/>
                <a:ea typeface="Cambria Math"/>
              </a:rPr>
              <a:t>q.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</a:t>
            </a:r>
            <a:r>
              <a:rPr lang="en-US" sz="2000" dirty="0" smtClean="0">
                <a:latin typeface="Cambria Math"/>
                <a:ea typeface="Cambria Math"/>
              </a:rPr>
              <a:t>Sometimes </a:t>
            </a:r>
            <a:r>
              <a:rPr lang="en-US" sz="2000" i="1" dirty="0" err="1" smtClean="0">
                <a:latin typeface="Cambria Math"/>
                <a:ea typeface="Cambria Math"/>
              </a:rPr>
              <a:t>iff</a:t>
            </a:r>
            <a:r>
              <a:rPr lang="en-US" sz="2000" i="1" dirty="0" smtClean="0">
                <a:latin typeface="Cambria Math"/>
                <a:ea typeface="Cambria Math"/>
              </a:rPr>
              <a:t>   </a:t>
            </a:r>
            <a:r>
              <a:rPr lang="en-US" sz="2000" dirty="0" smtClean="0">
                <a:latin typeface="Cambria Math"/>
                <a:ea typeface="Cambria Math"/>
              </a:rPr>
              <a:t>is used as an abbreviation for “if an only if,” as in</a:t>
            </a:r>
          </a:p>
          <a:p>
            <a:pPr>
              <a:buNone/>
            </a:pPr>
            <a:r>
              <a:rPr lang="en-US" sz="2000" dirty="0" smtClean="0">
                <a:latin typeface="Cambria Math"/>
                <a:ea typeface="Cambria Math"/>
              </a:rPr>
              <a:t>                  “If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dirty="0" smtClean="0">
                <a:latin typeface="Cambria Math"/>
                <a:ea typeface="Cambria Math"/>
              </a:rPr>
              <a:t> is an integer, then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dirty="0" smtClean="0">
                <a:latin typeface="Cambria Math"/>
                <a:ea typeface="Cambria Math"/>
              </a:rPr>
              <a:t> is odd </a:t>
            </a:r>
            <a:r>
              <a:rPr lang="en-US" sz="2000" dirty="0" err="1" smtClean="0">
                <a:latin typeface="Cambria Math"/>
                <a:ea typeface="Cambria Math"/>
              </a:rPr>
              <a:t>iif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baseline="30000" dirty="0" smtClean="0">
                <a:latin typeface="Cambria Math"/>
                <a:ea typeface="Cambria Math"/>
              </a:rPr>
              <a:t>2 </a:t>
            </a:r>
            <a:r>
              <a:rPr lang="en-US" sz="2000" dirty="0" smtClean="0">
                <a:latin typeface="Cambria Math"/>
                <a:ea typeface="Cambria Math"/>
              </a:rPr>
              <a:t> is odd.”</a:t>
            </a:r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this?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14400" y="3124200"/>
            <a:ext cx="7248525" cy="2367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21336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“Proof” that </a:t>
            </a:r>
            <a:r>
              <a:rPr lang="en-US" sz="2800" i="1" dirty="0" smtClean="0"/>
              <a:t>1</a:t>
            </a:r>
            <a:r>
              <a:rPr lang="en-US" sz="2800" dirty="0" smtClean="0"/>
              <a:t> = </a:t>
            </a:r>
            <a:r>
              <a:rPr lang="en-US" sz="2800" i="1" dirty="0" smtClean="0"/>
              <a:t>2</a:t>
            </a:r>
            <a:endParaRPr lang="en-US" sz="2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715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Step 5.  a - b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by the premise and division by 0 is undefined.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If direct methods of proof do not work: </a:t>
            </a:r>
          </a:p>
          <a:p>
            <a:pPr lvl="1"/>
            <a:r>
              <a:rPr lang="en-US" dirty="0" smtClean="0"/>
              <a:t>We may need  a clever use of a proof by contraposition.</a:t>
            </a:r>
          </a:p>
          <a:p>
            <a:pPr lvl="1"/>
            <a:r>
              <a:rPr lang="en-US" dirty="0" smtClean="0"/>
              <a:t> Or a proof by contradiction.</a:t>
            </a:r>
          </a:p>
          <a:p>
            <a:pPr lvl="1"/>
            <a:r>
              <a:rPr lang="en-US" dirty="0" smtClean="0"/>
              <a:t> In the next section, we will see  strategies that can be used when straightforward approaches do not work.</a:t>
            </a:r>
          </a:p>
          <a:p>
            <a:pPr lvl="1"/>
            <a:r>
              <a:rPr lang="en-US" dirty="0" smtClean="0"/>
              <a:t>In Chapter 5, we will see mathematical induction and related techniques.</a:t>
            </a:r>
          </a:p>
          <a:p>
            <a:pPr lvl="1"/>
            <a:r>
              <a:rPr lang="en-US" dirty="0" smtClean="0"/>
              <a:t>In Chapter 6, we will see  combinatorial proofs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Proof Methods and 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1.9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Rules of Inference for 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2087880"/>
            <a:ext cx="8229600" cy="438912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/>
            <a:r>
              <a:rPr lang="en-US" dirty="0" smtClean="0"/>
              <a:t>An argument is </a:t>
            </a:r>
            <a:r>
              <a:rPr lang="en-US" b="1" dirty="0" smtClean="0"/>
              <a:t>valid</a:t>
            </a:r>
            <a:r>
              <a:rPr lang="en-US" dirty="0" smtClean="0"/>
              <a:t> if for all universes where its premises (or hypotheses) are true, its conclusion is also true.</a:t>
            </a:r>
          </a:p>
          <a:p>
            <a:pPr marL="880110" lvl="1" indent="-514350"/>
            <a:r>
              <a:rPr lang="en-US" dirty="0" smtClean="0"/>
              <a:t>The hypotheses therefore are </a:t>
            </a:r>
            <a:r>
              <a:rPr lang="en-US" b="1" dirty="0" smtClean="0"/>
              <a:t>filtering</a:t>
            </a:r>
            <a:r>
              <a:rPr lang="en-US" dirty="0" smtClean="0"/>
              <a:t> the set of universes: only universes where all the hypotheses are true are considered.</a:t>
            </a:r>
          </a:p>
          <a:p>
            <a:pPr marL="514350" indent="-514350"/>
            <a:r>
              <a:rPr lang="en-US" dirty="0" smtClean="0"/>
              <a:t>Definition of a </a:t>
            </a:r>
            <a:r>
              <a:rPr lang="en-US" b="1" dirty="0" smtClean="0"/>
              <a:t>counter-example</a:t>
            </a:r>
            <a:r>
              <a:rPr lang="en-US" dirty="0" smtClean="0"/>
              <a:t>. A counter-example of an argument is a universe where the premises of the argument are true and the conclusion is false.</a:t>
            </a:r>
          </a:p>
          <a:p>
            <a:pPr marL="514350" indent="-514350"/>
            <a:r>
              <a:rPr lang="en-US" dirty="0" smtClean="0"/>
              <a:t>An argument is valid if and only if it does not have any counter-example.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Proof by Cases</a:t>
            </a:r>
          </a:p>
          <a:p>
            <a:r>
              <a:rPr lang="en-US" dirty="0" smtClean="0"/>
              <a:t>Existence Proofs</a:t>
            </a:r>
          </a:p>
          <a:p>
            <a:pPr lvl="1"/>
            <a:r>
              <a:rPr lang="en-US" dirty="0" smtClean="0"/>
              <a:t>Constructive</a:t>
            </a:r>
          </a:p>
          <a:p>
            <a:pPr lvl="1"/>
            <a:r>
              <a:rPr lang="en-US" dirty="0" err="1" smtClean="0"/>
              <a:t>Nonconstructive</a:t>
            </a:r>
            <a:endParaRPr lang="en-US" dirty="0" smtClean="0"/>
          </a:p>
          <a:p>
            <a:r>
              <a:rPr lang="en-US" dirty="0" smtClean="0"/>
              <a:t>Disproof by Counterexample</a:t>
            </a:r>
          </a:p>
          <a:p>
            <a:r>
              <a:rPr lang="en-US" dirty="0" smtClean="0"/>
              <a:t>Nonexistence Proofs</a:t>
            </a:r>
          </a:p>
          <a:p>
            <a:r>
              <a:rPr lang="en-US" dirty="0" smtClean="0"/>
              <a:t>Uniqueness Proofs</a:t>
            </a:r>
          </a:p>
          <a:p>
            <a:r>
              <a:rPr lang="en-US" dirty="0" smtClean="0"/>
              <a:t>Proof Strategies</a:t>
            </a:r>
          </a:p>
          <a:p>
            <a:r>
              <a:rPr lang="en-US" dirty="0" smtClean="0"/>
              <a:t>Proving Universally Quantified Assertions</a:t>
            </a:r>
          </a:p>
          <a:p>
            <a:r>
              <a:rPr lang="en-US" dirty="0" smtClean="0"/>
              <a:t>Open Problems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prove a conditional statement of the form:</a:t>
            </a:r>
          </a:p>
          <a:p>
            <a:endParaRPr lang="en-US" dirty="0" smtClean="0"/>
          </a:p>
          <a:p>
            <a:r>
              <a:rPr lang="en-US" dirty="0" smtClean="0"/>
              <a:t>Use the tautology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Each of the implications                   is a </a:t>
            </a:r>
            <a:r>
              <a:rPr lang="en-US" i="1" dirty="0" smtClean="0"/>
              <a:t>case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143000" y="3505200"/>
            <a:ext cx="6675120" cy="8401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133600" y="2514600"/>
            <a:ext cx="3849053" cy="38290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572000" y="4953000"/>
            <a:ext cx="1094423" cy="26860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Let  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 @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max{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} = a</a:t>
            </a:r>
            <a:r>
              <a:rPr lang="en-US" i="1" dirty="0" smtClean="0">
                <a:sym typeface="Symbol"/>
              </a:rPr>
              <a:t>  </a:t>
            </a:r>
            <a:r>
              <a:rPr lang="en-US" dirty="0" smtClean="0">
                <a:sym typeface="Symbol"/>
              </a:rPr>
              <a:t>if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 ≥ </a:t>
            </a:r>
            <a:r>
              <a:rPr lang="en-US" i="1" dirty="0" smtClean="0"/>
              <a:t>b, 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otherwise                   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 @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max{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} = </a:t>
            </a:r>
            <a:r>
              <a:rPr lang="en-US" i="1" dirty="0" smtClean="0">
                <a:sym typeface="Symbol"/>
              </a:rPr>
              <a:t>b.</a:t>
            </a:r>
            <a:r>
              <a:rPr lang="en-US" dirty="0" smtClean="0">
                <a:sym typeface="Symbol"/>
              </a:rPr>
              <a:t> </a:t>
            </a:r>
            <a:endParaRPr lang="en-US" i="1" dirty="0" smtClean="0">
              <a:sym typeface="Symbol"/>
            </a:endParaRPr>
          </a:p>
          <a:p>
            <a:pPr>
              <a:buNone/>
            </a:pPr>
            <a:r>
              <a:rPr lang="en-US" dirty="0" smtClean="0">
                <a:sym typeface="Symbol"/>
              </a:rPr>
              <a:t>Show that for all  real numbers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                (a @b) @ c = a @ (b @ c)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(This means the operation @ is associative.)</a:t>
            </a:r>
          </a:p>
          <a:p>
            <a:pPr>
              <a:buNone/>
            </a:pPr>
            <a:r>
              <a:rPr lang="en-US" b="1" dirty="0" smtClean="0">
                <a:sym typeface="Symbol"/>
              </a:rPr>
              <a:t>Proof</a:t>
            </a:r>
            <a:r>
              <a:rPr lang="en-US" dirty="0" smtClean="0">
                <a:sym typeface="Symbol"/>
              </a:rPr>
              <a:t>: Let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, and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be arbitrary real numbers.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Then one of the following 6 cases must hold.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sym typeface="Symbol"/>
              </a:rPr>
              <a:t>Case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dirty="0" smtClean="0">
                <a:sym typeface="Symbol"/>
              </a:rPr>
              <a:t>: 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b ≥ c</a:t>
            </a: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(a @ b) = a, a @ c = a, b @ c = b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Hence (a @ b) @ c = a = a @ (b @ c)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Therefore the equality holds for the first case.</a:t>
            </a: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      A complete proof requires that the equality be shown to hold for all 6 cases. But the proofs of the remaining cases are similar. Try them.</a:t>
            </a: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Loss of Generality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400" b="1" dirty="0" smtClean="0"/>
              <a:t>    Example</a:t>
            </a:r>
            <a:r>
              <a:rPr lang="en-US" sz="3400" dirty="0" smtClean="0"/>
              <a:t>: Show that if </a:t>
            </a:r>
            <a:r>
              <a:rPr lang="en-US" sz="3400" i="1" dirty="0" smtClean="0"/>
              <a:t>x</a:t>
            </a:r>
            <a:r>
              <a:rPr lang="en-US" sz="3400" dirty="0" smtClean="0"/>
              <a:t> and </a:t>
            </a:r>
            <a:r>
              <a:rPr lang="en-US" sz="3400" i="1" dirty="0" smtClean="0"/>
              <a:t>y</a:t>
            </a:r>
            <a:r>
              <a:rPr lang="en-US" sz="3400" dirty="0" smtClean="0"/>
              <a:t> are integers  and both </a:t>
            </a:r>
            <a:r>
              <a:rPr lang="en-US" sz="3400" i="1" dirty="0" err="1" smtClean="0"/>
              <a:t>x</a:t>
            </a:r>
            <a:r>
              <a:rPr lang="en-US" sz="3400" dirty="0" err="1" smtClean="0">
                <a:latin typeface="Cambria Math"/>
                <a:ea typeface="Cambria Math"/>
              </a:rPr>
              <a:t>∙</a:t>
            </a:r>
            <a:r>
              <a:rPr lang="en-US" sz="3400" i="1" dirty="0" err="1" smtClean="0"/>
              <a:t>y</a:t>
            </a:r>
            <a:r>
              <a:rPr lang="en-US" sz="3400" dirty="0" smtClean="0"/>
              <a:t> </a:t>
            </a:r>
            <a:r>
              <a:rPr lang="en-US" sz="3400" i="1" dirty="0" smtClean="0"/>
              <a:t>and </a:t>
            </a:r>
            <a:r>
              <a:rPr lang="en-US" sz="3400" i="1" dirty="0" err="1" smtClean="0"/>
              <a:t>x</a:t>
            </a:r>
            <a:r>
              <a:rPr lang="en-US" sz="3400" dirty="0" err="1" smtClean="0"/>
              <a:t>+</a:t>
            </a:r>
            <a:r>
              <a:rPr lang="en-US" sz="3400" i="1" dirty="0" err="1" smtClean="0"/>
              <a:t>y</a:t>
            </a:r>
            <a:r>
              <a:rPr lang="en-US" sz="3400" dirty="0" smtClean="0"/>
              <a:t> are even, then both </a:t>
            </a:r>
            <a:r>
              <a:rPr lang="en-US" sz="3400" i="1" dirty="0" smtClean="0"/>
              <a:t>x</a:t>
            </a:r>
            <a:r>
              <a:rPr lang="en-US" sz="3400" dirty="0" smtClean="0"/>
              <a:t> and </a:t>
            </a:r>
            <a:r>
              <a:rPr lang="en-US" sz="3400" i="1" dirty="0" smtClean="0"/>
              <a:t>y</a:t>
            </a:r>
            <a:r>
              <a:rPr lang="en-US" sz="3400" dirty="0" smtClean="0"/>
              <a:t> are even.</a:t>
            </a:r>
          </a:p>
          <a:p>
            <a:pPr>
              <a:buNone/>
            </a:pPr>
            <a:r>
              <a:rPr lang="en-US" sz="3400" dirty="0" smtClean="0"/>
              <a:t>    </a:t>
            </a:r>
            <a:r>
              <a:rPr lang="en-US" sz="3400" b="1" dirty="0" smtClean="0"/>
              <a:t> Proof</a:t>
            </a:r>
            <a:r>
              <a:rPr lang="en-US" sz="3400" dirty="0" smtClean="0"/>
              <a:t>: Use a proof by contraposition. Suppose  </a:t>
            </a:r>
            <a:r>
              <a:rPr lang="en-US" sz="3400" i="1" dirty="0" smtClean="0"/>
              <a:t>x </a:t>
            </a:r>
            <a:r>
              <a:rPr lang="en-US" sz="3400" dirty="0" smtClean="0"/>
              <a:t>and </a:t>
            </a:r>
            <a:r>
              <a:rPr lang="en-US" sz="3400" i="1" dirty="0" smtClean="0"/>
              <a:t>y</a:t>
            </a:r>
            <a:r>
              <a:rPr lang="en-US" sz="3400" dirty="0" smtClean="0"/>
              <a:t> are not both even. Then, one or both are odd. Without loss of generality, assume that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/>
              <a:t> is odd. Then 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sz="3400" dirty="0" smtClean="0"/>
              <a:t>for some integer </a:t>
            </a:r>
            <a:r>
              <a:rPr lang="en-US" sz="3400" i="1" dirty="0" smtClean="0"/>
              <a:t>k</a:t>
            </a:r>
            <a:r>
              <a:rPr lang="en-US" sz="3400" dirty="0" smtClean="0"/>
              <a:t>. </a:t>
            </a:r>
          </a:p>
          <a:p>
            <a:pPr lvl="1">
              <a:buNone/>
            </a:pPr>
            <a:r>
              <a:rPr lang="en-US" sz="3400" dirty="0" smtClean="0"/>
              <a:t>    </a:t>
            </a:r>
            <a:r>
              <a:rPr lang="en-US" sz="3400" i="1" dirty="0" smtClean="0"/>
              <a:t>Case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400" dirty="0" smtClean="0"/>
              <a:t>: </a:t>
            </a:r>
            <a:r>
              <a:rPr lang="en-US" sz="3400" i="1" dirty="0" smtClean="0"/>
              <a:t>y</a:t>
            </a:r>
            <a:r>
              <a:rPr lang="en-US" sz="3400" dirty="0" smtClean="0"/>
              <a:t> is even. Then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/>
              <a:t>for some integer </a:t>
            </a:r>
            <a:r>
              <a:rPr lang="en-US" sz="3400" i="1" dirty="0" smtClean="0"/>
              <a:t>n</a:t>
            </a:r>
            <a:r>
              <a:rPr lang="en-US" sz="3400" dirty="0" smtClean="0"/>
              <a:t>, so                                                 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i="1" dirty="0" smtClean="0"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+ 1) + 2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2(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) + 1 is odd.</a:t>
            </a:r>
          </a:p>
          <a:p>
            <a:pPr lvl="1">
              <a:buNone/>
            </a:pP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Case 2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sz="3400" i="1" dirty="0" smtClean="0"/>
              <a:t> y</a:t>
            </a:r>
            <a:r>
              <a:rPr lang="en-US" sz="3400" dirty="0" smtClean="0"/>
              <a:t> is odd. Then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n </a:t>
            </a:r>
            <a:r>
              <a:rPr lang="en-US" sz="3400" i="1" dirty="0" smtClean="0">
                <a:ea typeface="Cambria Math" pitchFamily="18" charset="0"/>
              </a:rPr>
              <a:t>+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3400" dirty="0" smtClean="0"/>
              <a:t>for some integer </a:t>
            </a:r>
            <a:r>
              <a:rPr lang="en-US" sz="3400" i="1" dirty="0" smtClean="0"/>
              <a:t>n</a:t>
            </a:r>
            <a:r>
              <a:rPr lang="en-US" sz="3400" dirty="0" smtClean="0"/>
              <a:t>, so                                           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/>
                <a:ea typeface="Cambria Math"/>
              </a:rPr>
              <a:t>∙ </a:t>
            </a:r>
            <a:r>
              <a:rPr lang="en-US" sz="3400" i="1" dirty="0" smtClean="0"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+ 1) (2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+ 1) = 2(2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/>
                <a:ea typeface="Cambria Math"/>
              </a:rPr>
              <a:t> ∙</a:t>
            </a:r>
            <a:r>
              <a:rPr lang="en-US" sz="3400" i="1" dirty="0" smtClean="0">
                <a:ea typeface="Cambria Math" pitchFamily="18" charset="0"/>
              </a:rPr>
              <a:t> 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) + 1 is odd.</a:t>
            </a:r>
          </a:p>
          <a:p>
            <a:pPr>
              <a:buNone/>
            </a:pPr>
            <a:endParaRPr lang="en-US" sz="34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3400" b="1" dirty="0" smtClean="0">
                <a:latin typeface="Cambria Math" pitchFamily="18" charset="0"/>
                <a:ea typeface="Cambria Math" pitchFamily="18" charset="0"/>
              </a:rPr>
              <a:t>     </a:t>
            </a:r>
          </a:p>
          <a:p>
            <a:pPr>
              <a:buNone/>
            </a:pPr>
            <a:r>
              <a:rPr lang="en-US" sz="3400" b="1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We only cover the case where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is odd because the case where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is odd is  similar. The use phrase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without  loss of generality</a:t>
            </a:r>
            <a:r>
              <a:rPr lang="en-US" sz="34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(WLOG) indicates this. </a:t>
            </a: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3962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Existence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Proof of theorems of the form                   .</a:t>
            </a:r>
          </a:p>
          <a:p>
            <a:r>
              <a:rPr lang="en-US" b="1" dirty="0" smtClean="0"/>
              <a:t>Constructive</a:t>
            </a:r>
            <a:r>
              <a:rPr lang="en-US" dirty="0" smtClean="0"/>
              <a:t> existence proof: </a:t>
            </a:r>
          </a:p>
          <a:p>
            <a:pPr lvl="1"/>
            <a:r>
              <a:rPr lang="en-US" dirty="0" smtClean="0"/>
              <a:t>Find an explicit value of </a:t>
            </a:r>
            <a:r>
              <a:rPr lang="en-US" i="1" dirty="0" smtClean="0"/>
              <a:t>c</a:t>
            </a:r>
            <a:r>
              <a:rPr lang="en-US" dirty="0" smtClean="0"/>
              <a:t>, for which  </a:t>
            </a:r>
            <a:r>
              <a:rPr lang="en-US" i="1" dirty="0" smtClean="0"/>
              <a:t>P(c) </a:t>
            </a:r>
            <a:r>
              <a:rPr lang="en-US" dirty="0" smtClean="0"/>
              <a:t>is true.</a:t>
            </a:r>
          </a:p>
          <a:p>
            <a:pPr lvl="1"/>
            <a:r>
              <a:rPr lang="en-US" dirty="0" smtClean="0"/>
              <a:t>Then                   is   true by Existential Generalization (EG).</a:t>
            </a:r>
          </a:p>
          <a:p>
            <a:pPr>
              <a:buNone/>
            </a:pPr>
            <a:r>
              <a:rPr lang="en-US" b="1" dirty="0" smtClean="0"/>
              <a:t>    Example</a:t>
            </a:r>
            <a:r>
              <a:rPr lang="en-US" dirty="0" smtClean="0"/>
              <a:t>: Show that there is a positive integer that can be  written as the sum of cubes of positive integers in two different ways: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Proof</a:t>
            </a:r>
            <a:r>
              <a:rPr lang="en-US" dirty="0" smtClean="0"/>
              <a:t>: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1729 is such a number since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        1729 = 10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+ 9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= 12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+ 1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876800" y="1981200"/>
            <a:ext cx="1183005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05000" y="3124200"/>
            <a:ext cx="1183005" cy="382905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 rot="5400000" flipV="1">
            <a:off x="6324600" y="5029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011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" y="5410200"/>
            <a:ext cx="886968" cy="10302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81200" y="5638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Godfrey Harold Hardy</a:t>
            </a:r>
          </a:p>
          <a:p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(1877-1947)</a:t>
            </a:r>
            <a:endParaRPr lang="en-US" dirty="0"/>
          </a:p>
        </p:txBody>
      </p:sp>
      <p:pic>
        <p:nvPicPr>
          <p:cNvPr id="12" name="Picture 11" descr="011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0" y="152400"/>
            <a:ext cx="887730" cy="10256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91200" y="12192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Srinivasa</a:t>
            </a:r>
            <a:r>
              <a:rPr lang="en-US" dirty="0" smtClean="0"/>
              <a:t> </a:t>
            </a:r>
            <a:r>
              <a:rPr lang="en-US" dirty="0" err="1" smtClean="0"/>
              <a:t>Ramanujan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(1887-1920)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Nonconstructive</a:t>
            </a:r>
            <a:r>
              <a:rPr lang="en-US" dirty="0" smtClean="0"/>
              <a:t> Existence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In a </a:t>
            </a:r>
            <a:r>
              <a:rPr lang="en-US" i="1" dirty="0" err="1" smtClean="0"/>
              <a:t>nonconstructive</a:t>
            </a:r>
            <a:r>
              <a:rPr lang="en-US" dirty="0" smtClean="0"/>
              <a:t> existence proof, we assume no </a:t>
            </a:r>
            <a:r>
              <a:rPr lang="en-US" i="1" dirty="0" smtClean="0"/>
              <a:t>c</a:t>
            </a:r>
            <a:r>
              <a:rPr lang="en-US" dirty="0" smtClean="0"/>
              <a:t> exists which makes </a:t>
            </a:r>
            <a:r>
              <a:rPr lang="en-US" i="1" dirty="0" smtClean="0"/>
              <a:t>P(c)</a:t>
            </a:r>
            <a:r>
              <a:rPr lang="en-US" dirty="0" smtClean="0"/>
              <a:t> true and derive  a contradiction.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Show that there exist irrational numbers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such that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y</a:t>
            </a:r>
            <a:r>
              <a:rPr lang="en-US" dirty="0" smtClean="0"/>
              <a:t> is rational.</a:t>
            </a:r>
          </a:p>
          <a:p>
            <a:pPr>
              <a:buNone/>
            </a:pPr>
            <a:r>
              <a:rPr lang="en-US" b="1" dirty="0" smtClean="0"/>
              <a:t>   Proof:</a:t>
            </a:r>
            <a:r>
              <a:rPr lang="en-US" dirty="0" smtClean="0"/>
              <a:t> We know that </a:t>
            </a:r>
            <a:r>
              <a:rPr lang="en-US" dirty="0" smtClean="0">
                <a:latin typeface="Cambria Math"/>
                <a:ea typeface="Cambria Math"/>
              </a:rPr>
              <a:t>√2 is irrational. Consider the number √2 </a:t>
            </a:r>
            <a:r>
              <a:rPr lang="en-US" baseline="30000" dirty="0" smtClean="0">
                <a:latin typeface="Cambria Math"/>
                <a:ea typeface="Cambria Math"/>
              </a:rPr>
              <a:t>√2 </a:t>
            </a:r>
            <a:r>
              <a:rPr lang="en-US" dirty="0" smtClean="0">
                <a:latin typeface="Cambria Math"/>
                <a:ea typeface="Cambria Math"/>
              </a:rPr>
              <a:t>. If it is rational, we have two irrational numbers x and y with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y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rational, namely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/>
                <a:ea typeface="Cambria Math"/>
              </a:rPr>
              <a:t>√2       and </a:t>
            </a:r>
            <a:r>
              <a:rPr lang="en-US" i="1" dirty="0" smtClean="0">
                <a:latin typeface="Cambria Math"/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= √2.</a:t>
            </a:r>
            <a:r>
              <a:rPr lang="en-US" dirty="0" smtClean="0"/>
              <a:t> But if </a:t>
            </a:r>
            <a:r>
              <a:rPr lang="en-US" dirty="0" smtClean="0">
                <a:latin typeface="Cambria Math"/>
                <a:ea typeface="Cambria Math"/>
              </a:rPr>
              <a:t>√2 </a:t>
            </a:r>
            <a:r>
              <a:rPr lang="en-US" baseline="30000" dirty="0" smtClean="0">
                <a:latin typeface="Cambria Math"/>
                <a:ea typeface="Cambria Math"/>
              </a:rPr>
              <a:t>√2  </a:t>
            </a:r>
            <a:r>
              <a:rPr lang="en-US" dirty="0" smtClean="0">
                <a:latin typeface="Cambria Math"/>
                <a:ea typeface="Cambria Math"/>
              </a:rPr>
              <a:t> is irrational,                              then we can let  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= √2 </a:t>
            </a:r>
            <a:r>
              <a:rPr lang="en-US" baseline="30000" dirty="0" smtClean="0">
                <a:latin typeface="Cambria Math"/>
                <a:ea typeface="Cambria Math"/>
              </a:rPr>
              <a:t>√2 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= √2 so that                                                             </a:t>
            </a:r>
            <a:r>
              <a:rPr lang="en-US" dirty="0" err="1" smtClean="0">
                <a:solidFill>
                  <a:schemeClr val="bg1"/>
                </a:solidFill>
                <a:latin typeface="Cambria Math"/>
                <a:ea typeface="Cambria Math"/>
              </a:rPr>
              <a:t>aaaaa</a:t>
            </a: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y</a:t>
            </a:r>
            <a:r>
              <a:rPr lang="en-US" i="1" baseline="30000" dirty="0" smtClean="0"/>
              <a:t> </a:t>
            </a:r>
            <a:r>
              <a:rPr lang="en-US" baseline="30000" dirty="0" smtClean="0"/>
              <a:t> </a:t>
            </a:r>
            <a:r>
              <a:rPr lang="en-US" dirty="0" smtClean="0"/>
              <a:t> =</a:t>
            </a:r>
            <a:r>
              <a:rPr lang="en-US" dirty="0" smtClean="0">
                <a:latin typeface="Cambria Math"/>
                <a:ea typeface="Cambria Math"/>
              </a:rPr>
              <a:t> (√2 </a:t>
            </a:r>
            <a:r>
              <a:rPr lang="en-US" baseline="30000" dirty="0" smtClean="0">
                <a:latin typeface="Cambria Math"/>
                <a:ea typeface="Cambria Math"/>
              </a:rPr>
              <a:t>√2  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r>
              <a:rPr lang="en-US" baseline="30000" dirty="0" smtClean="0">
                <a:latin typeface="Cambria Math"/>
                <a:ea typeface="Cambria Math"/>
              </a:rPr>
              <a:t>√2 </a:t>
            </a:r>
            <a:r>
              <a:rPr lang="en-US" dirty="0" smtClean="0">
                <a:latin typeface="Cambria Math"/>
                <a:ea typeface="Cambria Math"/>
              </a:rPr>
              <a:t> = √2 </a:t>
            </a:r>
            <a:r>
              <a:rPr lang="en-US" baseline="30000" dirty="0" smtClean="0">
                <a:latin typeface="Cambria Math"/>
                <a:ea typeface="Cambria Math"/>
              </a:rPr>
              <a:t>(√2 √2) </a:t>
            </a:r>
            <a:r>
              <a:rPr lang="en-US" dirty="0" smtClean="0">
                <a:latin typeface="Cambria Math"/>
                <a:ea typeface="Cambria Math"/>
              </a:rPr>
              <a:t> = √2 </a:t>
            </a:r>
            <a:r>
              <a:rPr lang="en-US" baseline="30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= 2.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7924800" y="5791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                                    .  </a:t>
            </a:r>
          </a:p>
          <a:p>
            <a:r>
              <a:rPr lang="en-US" dirty="0" smtClean="0"/>
              <a:t>To establish that                  is true (or                is false) find a </a:t>
            </a:r>
            <a:r>
              <a:rPr lang="en-US" i="1" dirty="0" smtClean="0"/>
              <a:t>c</a:t>
            </a:r>
            <a:r>
              <a:rPr lang="en-US" dirty="0" smtClean="0"/>
              <a:t> such that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is true or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is false. </a:t>
            </a:r>
          </a:p>
          <a:p>
            <a:r>
              <a:rPr lang="en-US" dirty="0" smtClean="0"/>
              <a:t>In this case </a:t>
            </a:r>
            <a:r>
              <a:rPr lang="en-US" i="1" dirty="0" smtClean="0"/>
              <a:t>c</a:t>
            </a:r>
            <a:r>
              <a:rPr lang="en-US" dirty="0" smtClean="0"/>
              <a:t> is called a </a:t>
            </a:r>
            <a:r>
              <a:rPr lang="en-US" i="1" dirty="0" smtClean="0"/>
              <a:t>counterexample</a:t>
            </a:r>
            <a:r>
              <a:rPr lang="en-US" dirty="0" smtClean="0"/>
              <a:t> to the assertion              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“Every positive integer is the sum of the squares of 3 integers.” The integer 7 is a counterexample.  So the claim is false.</a:t>
            </a:r>
            <a:endParaRPr lang="en-US" dirty="0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828800" y="2057400"/>
            <a:ext cx="2859881" cy="31908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276600" y="2514600"/>
            <a:ext cx="1195388" cy="31908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172200" y="2514600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209800" y="3810000"/>
            <a:ext cx="1002506" cy="3190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Uniqueness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Some theorems asset the existence of a unique element with a particular property, </a:t>
            </a:r>
            <a:r>
              <a:rPr lang="en-US" dirty="0" smtClean="0">
                <a:sym typeface="Symbol"/>
              </a:rPr>
              <a:t>!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). The two parts of a </a:t>
            </a:r>
            <a:r>
              <a:rPr lang="en-US" i="1" dirty="0" smtClean="0">
                <a:sym typeface="Symbol"/>
              </a:rPr>
              <a:t>uniqueness proof </a:t>
            </a:r>
            <a:r>
              <a:rPr lang="en-US" dirty="0" smtClean="0">
                <a:sym typeface="Symbol"/>
              </a:rPr>
              <a:t>are </a:t>
            </a:r>
          </a:p>
          <a:p>
            <a:pPr lvl="1"/>
            <a:r>
              <a:rPr lang="en-US" i="1" dirty="0" smtClean="0">
                <a:sym typeface="Symbol"/>
              </a:rPr>
              <a:t>Existence</a:t>
            </a:r>
            <a:r>
              <a:rPr lang="en-US" dirty="0" smtClean="0">
                <a:sym typeface="Symbol"/>
              </a:rPr>
              <a:t>: We show that an element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with the property exists.</a:t>
            </a:r>
          </a:p>
          <a:p>
            <a:pPr lvl="1"/>
            <a:r>
              <a:rPr lang="en-US" i="1" dirty="0" smtClean="0">
                <a:sym typeface="Symbol"/>
              </a:rPr>
              <a:t>Uniqueness</a:t>
            </a:r>
            <a:r>
              <a:rPr lang="en-US" dirty="0" smtClean="0">
                <a:sym typeface="Symbol"/>
              </a:rPr>
              <a:t>: We show that if </a:t>
            </a:r>
            <a:r>
              <a:rPr lang="en-US" i="1" dirty="0" err="1" smtClean="0">
                <a:sym typeface="Symbol"/>
              </a:rPr>
              <a:t>y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≠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then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y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does not have the property.</a:t>
            </a:r>
          </a:p>
          <a:p>
            <a:pPr>
              <a:buNone/>
            </a:pPr>
            <a:r>
              <a:rPr lang="en-US" b="1" dirty="0" smtClean="0">
                <a:latin typeface="Cambria Math"/>
                <a:ea typeface="Cambria Math"/>
                <a:sym typeface="Symbol"/>
              </a:rPr>
              <a:t>    Example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 Show that if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and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are real numbers and 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≠0, then there is a unique real number r  such that 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+ 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 </a:t>
            </a:r>
            <a:r>
              <a:rPr lang="en-US" b="1" dirty="0" smtClean="0">
                <a:latin typeface="Cambria Math"/>
                <a:ea typeface="Cambria Math"/>
                <a:sym typeface="Symbol"/>
              </a:rPr>
              <a:t>Solution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Existence: The real number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is a solution of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 because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=0.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Uniqueness: Suppose that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is a real number such that  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as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0. Then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where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  Subtracting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from both sides and dividing by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shows that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  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 Strategies for proving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mbria Math"/>
                <a:ea typeface="Cambria Math"/>
              </a:rPr>
              <a:t>Choose a method.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/>
                <a:ea typeface="Cambria Math"/>
              </a:rPr>
              <a:t>First try a direct method of proof. 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/>
                <a:ea typeface="Cambria Math"/>
              </a:rPr>
              <a:t>If this does not work, try an indirect method (e.g., try to prove the </a:t>
            </a:r>
            <a:r>
              <a:rPr lang="en-US" dirty="0" err="1" smtClean="0">
                <a:latin typeface="Cambria Math"/>
                <a:ea typeface="Cambria Math"/>
              </a:rPr>
              <a:t>contrapositive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  <a:p>
            <a:pPr marL="484632" indent="-457200"/>
            <a:r>
              <a:rPr lang="en-US" dirty="0" smtClean="0">
                <a:latin typeface="Cambria Math"/>
                <a:ea typeface="Cambria Math"/>
              </a:rPr>
              <a:t>For whichever method you are trying, choose a strategy.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First try </a:t>
            </a:r>
            <a:r>
              <a:rPr lang="en-US" i="1" dirty="0" smtClean="0"/>
              <a:t>forward reasoning. </a:t>
            </a:r>
            <a:r>
              <a:rPr lang="en-US" dirty="0" smtClean="0"/>
              <a:t> Start with the axioms and known theorems and construct a sequence of steps that end in the conclusion.  Start with </a:t>
            </a:r>
            <a:r>
              <a:rPr lang="en-US" i="1" dirty="0" smtClean="0"/>
              <a:t>p</a:t>
            </a:r>
            <a:r>
              <a:rPr lang="en-US" dirty="0" smtClean="0"/>
              <a:t> and prove </a:t>
            </a:r>
            <a:r>
              <a:rPr lang="en-US" i="1" dirty="0" smtClean="0"/>
              <a:t>q</a:t>
            </a:r>
            <a:r>
              <a:rPr lang="en-US" dirty="0" smtClean="0"/>
              <a:t>, or start with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and prove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this doesn’t work, try </a:t>
            </a:r>
            <a:r>
              <a:rPr lang="en-US" i="1" dirty="0" smtClean="0"/>
              <a:t>backward reasoning</a:t>
            </a:r>
            <a:r>
              <a:rPr lang="en-US" dirty="0" smtClean="0"/>
              <a:t>. When trying to prove </a:t>
            </a:r>
            <a:r>
              <a:rPr lang="en-US" i="1" dirty="0" smtClean="0"/>
              <a:t>q</a:t>
            </a:r>
            <a:r>
              <a:rPr lang="en-US" dirty="0" smtClean="0"/>
              <a:t>,  find a statement p that we can prove with the  property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Rules of Inference for 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2087880"/>
            <a:ext cx="8229600" cy="438912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/>
            <a:r>
              <a:rPr lang="en-US" dirty="0" smtClean="0"/>
              <a:t>From the definition of the implication, a valid argument can be expressed by the fact that the following logical expression is a </a:t>
            </a:r>
            <a:r>
              <a:rPr lang="en-US" b="1" dirty="0" smtClean="0"/>
              <a:t>tautology</a:t>
            </a:r>
            <a:r>
              <a:rPr lang="en-US" dirty="0" smtClean="0"/>
              <a:t>.</a:t>
            </a:r>
          </a:p>
          <a:p>
            <a:pPr marL="880110" lvl="1" indent="-514350"/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i="1" dirty="0" smtClean="0">
                <a:latin typeface="Times"/>
                <a:cs typeface="Times"/>
              </a:rPr>
              <a:t>p</a:t>
            </a:r>
            <a:r>
              <a:rPr lang="en-US" baseline="-25000" dirty="0" smtClean="0">
                <a:latin typeface="Times"/>
                <a:cs typeface="Times"/>
              </a:rPr>
              <a:t>1</a:t>
            </a:r>
            <a:r>
              <a:rPr lang="en-US" dirty="0" smtClean="0"/>
              <a:t>, </a:t>
            </a:r>
            <a:r>
              <a:rPr lang="en-US" i="1" dirty="0" smtClean="0">
                <a:latin typeface="Times"/>
                <a:cs typeface="Times"/>
              </a:rPr>
              <a:t>p</a:t>
            </a:r>
            <a:r>
              <a:rPr lang="en-US" baseline="-25000" dirty="0" smtClean="0">
                <a:latin typeface="Times"/>
                <a:cs typeface="Times"/>
              </a:rPr>
              <a:t>2</a:t>
            </a:r>
            <a:r>
              <a:rPr lang="en-US" dirty="0" smtClean="0"/>
              <a:t>, </a:t>
            </a:r>
            <a:r>
              <a:rPr lang="en-US" i="1" dirty="0" smtClean="0">
                <a:latin typeface="Times"/>
                <a:cs typeface="Times"/>
              </a:rPr>
              <a:t>p</a:t>
            </a:r>
            <a:r>
              <a:rPr lang="en-US" baseline="-25000" dirty="0" smtClean="0">
                <a:latin typeface="Times"/>
                <a:cs typeface="Times"/>
              </a:rPr>
              <a:t>3</a:t>
            </a:r>
            <a:r>
              <a:rPr lang="en-US" dirty="0" smtClean="0"/>
              <a:t>, </a:t>
            </a:r>
            <a:r>
              <a:rPr lang="is-IS" dirty="0" smtClean="0"/>
              <a:t>…</a:t>
            </a:r>
            <a:r>
              <a:rPr lang="en-US" dirty="0" smtClean="0"/>
              <a:t>, </a:t>
            </a:r>
            <a:r>
              <a:rPr lang="en-US" i="1" dirty="0" smtClean="0">
                <a:latin typeface="Times"/>
                <a:cs typeface="Times"/>
              </a:rPr>
              <a:t>p</a:t>
            </a:r>
            <a:r>
              <a:rPr lang="en-US" i="1" baseline="-25000" dirty="0" smtClean="0">
                <a:latin typeface="Times"/>
                <a:cs typeface="Times"/>
              </a:rPr>
              <a:t>m</a:t>
            </a:r>
            <a:r>
              <a:rPr lang="en-US" dirty="0" smtClean="0"/>
              <a:t>, be the premises</a:t>
            </a:r>
          </a:p>
          <a:p>
            <a:pPr marL="880110" lvl="1" indent="-514350"/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i="1" dirty="0" smtClean="0">
                <a:latin typeface="Times"/>
                <a:cs typeface="Times"/>
              </a:rPr>
              <a:t>q</a:t>
            </a:r>
            <a:r>
              <a:rPr lang="en-US" dirty="0" smtClean="0"/>
              <a:t> be the conclusion</a:t>
            </a:r>
          </a:p>
          <a:p>
            <a:pPr marL="880110" lvl="1" indent="-514350"/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dirty="0" smtClean="0"/>
              <a:t>		(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>
                <a:latin typeface="Cambria Math"/>
                <a:ea typeface="Cambria Math"/>
              </a:rPr>
              <a:t>∧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i="1" dirty="0" smtClean="0"/>
              <a:t> </a:t>
            </a:r>
            <a:r>
              <a:rPr lang="en-US" dirty="0">
                <a:latin typeface="Cambria Math"/>
                <a:ea typeface="Cambria Math"/>
              </a:rPr>
              <a:t>∧ </a:t>
            </a:r>
            <a:r>
              <a:rPr lang="en-US" i="1" dirty="0" smtClean="0"/>
              <a:t>p</a:t>
            </a:r>
            <a:r>
              <a:rPr lang="en-US" baseline="-25000" dirty="0" smtClean="0"/>
              <a:t>3</a:t>
            </a:r>
            <a:r>
              <a:rPr lang="en-US" i="1" dirty="0" smtClean="0"/>
              <a:t> </a:t>
            </a:r>
            <a:r>
              <a:rPr lang="en-US" dirty="0">
                <a:latin typeface="Cambria Math"/>
                <a:ea typeface="Cambria Math"/>
              </a:rPr>
              <a:t>∧ </a:t>
            </a:r>
            <a:r>
              <a:rPr lang="is-IS" dirty="0" smtClean="0">
                <a:latin typeface="Cambria Math"/>
                <a:ea typeface="Cambria Math"/>
              </a:rPr>
              <a:t>…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∧ </a:t>
            </a:r>
            <a:r>
              <a:rPr lang="en-US" i="1" dirty="0" smtClean="0"/>
              <a:t>p</a:t>
            </a:r>
            <a:r>
              <a:rPr lang="en-US" i="1" baseline="-25000" dirty="0" smtClean="0"/>
              <a:t>m</a:t>
            </a:r>
            <a:r>
              <a:rPr lang="en-US" dirty="0" smtClean="0">
                <a:latin typeface="Cambria Math"/>
                <a:ea typeface="Cambria Math"/>
              </a:rPr>
              <a:t>) </a:t>
            </a:r>
            <a:r>
              <a:rPr lang="en-US" dirty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endParaRPr lang="en-US" dirty="0" smtClean="0"/>
          </a:p>
          <a:p>
            <a:pPr marL="880110" lvl="1" indent="-514350"/>
            <a:r>
              <a:rPr lang="en-US" dirty="0" smtClean="0"/>
              <a:t>should be a tautology for a valid argument</a:t>
            </a:r>
          </a:p>
          <a:p>
            <a:pPr marL="514350" indent="-514350"/>
            <a:r>
              <a:rPr lang="en-US" dirty="0" smtClean="0"/>
              <a:t>In fact, it is a tautology if and only if it is a valid argument.</a:t>
            </a:r>
          </a:p>
          <a:p>
            <a:pPr marL="514350" indent="-514350"/>
            <a:r>
              <a:rPr lang="en-US" dirty="0" smtClean="0"/>
              <a:t>We say that {</a:t>
            </a:r>
            <a:r>
              <a:rPr lang="en-US" i="1" dirty="0">
                <a:latin typeface="Times"/>
                <a:cs typeface="Times"/>
              </a:rPr>
              <a:t>p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dirty="0"/>
              <a:t>, </a:t>
            </a:r>
            <a:r>
              <a:rPr lang="en-US" i="1" dirty="0">
                <a:latin typeface="Times"/>
                <a:cs typeface="Times"/>
              </a:rPr>
              <a:t>p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dirty="0"/>
              <a:t>, </a:t>
            </a:r>
            <a:r>
              <a:rPr lang="en-US" i="1" dirty="0">
                <a:latin typeface="Times"/>
                <a:cs typeface="Times"/>
              </a:rPr>
              <a:t>p</a:t>
            </a:r>
            <a:r>
              <a:rPr lang="en-US" baseline="-25000" dirty="0">
                <a:latin typeface="Times"/>
                <a:cs typeface="Times"/>
              </a:rPr>
              <a:t>3</a:t>
            </a:r>
            <a:r>
              <a:rPr lang="en-US" dirty="0"/>
              <a:t>, </a:t>
            </a:r>
            <a:r>
              <a:rPr lang="is-IS" dirty="0"/>
              <a:t>…</a:t>
            </a:r>
            <a:r>
              <a:rPr lang="en-US" dirty="0"/>
              <a:t>, </a:t>
            </a:r>
            <a:r>
              <a:rPr lang="en-US" i="1" dirty="0" smtClean="0">
                <a:latin typeface="Times"/>
                <a:cs typeface="Times"/>
              </a:rPr>
              <a:t>p</a:t>
            </a:r>
            <a:r>
              <a:rPr lang="en-US" i="1" baseline="-25000" dirty="0" smtClean="0">
                <a:latin typeface="Times"/>
                <a:cs typeface="Times"/>
              </a:rPr>
              <a:t>m</a:t>
            </a:r>
            <a:r>
              <a:rPr lang="en-US" dirty="0" smtClean="0"/>
              <a:t>} </a:t>
            </a:r>
            <a:r>
              <a:rPr lang="en-US" b="1" dirty="0" smtClean="0"/>
              <a:t>logically implies </a:t>
            </a:r>
            <a:r>
              <a:rPr lang="en-US" i="1" dirty="0" smtClean="0"/>
              <a:t>q</a:t>
            </a:r>
            <a:r>
              <a:rPr lang="en-US" dirty="0" smtClean="0"/>
              <a:t>.</a:t>
            </a:r>
          </a:p>
          <a:p>
            <a:pPr marL="514350" indent="-514350"/>
            <a:r>
              <a:rPr lang="en-US" dirty="0" smtClean="0"/>
              <a:t>This corresponds to proving a theorem.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Reasoning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</a:t>
            </a:r>
            <a:r>
              <a:rPr lang="en-US" dirty="0" smtClean="0"/>
              <a:t>: Suppose that two people play a game taking turns removing,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stones at a time from a pile that begins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 smtClean="0"/>
              <a:t> stones. The person who removes the last stone wins the game. Show that the first player can win the game no matter what the second player does.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Proof</a:t>
            </a:r>
            <a:r>
              <a:rPr lang="en-US" dirty="0" smtClean="0"/>
              <a:t>: Let </a:t>
            </a:r>
            <a:r>
              <a:rPr lang="en-US" i="1" dirty="0" smtClean="0"/>
              <a:t>n</a:t>
            </a:r>
            <a:r>
              <a:rPr lang="en-US" dirty="0" smtClean="0"/>
              <a:t> be the last step of the game.</a:t>
            </a:r>
          </a:p>
          <a:p>
            <a:pPr lvl="1">
              <a:buNone/>
            </a:pPr>
            <a:r>
              <a:rPr lang="en-US" b="1" dirty="0" smtClean="0"/>
              <a:t>Step n:    </a:t>
            </a:r>
            <a:r>
              <a:rPr lang="en-US" dirty="0" smtClean="0"/>
              <a:t>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can win if the pile contains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stones.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will have to leave such a pile if the pile that he/she is faced with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stones.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 can leave 4 stones when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stones left at the beginning of his/her turn.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must leave  such a pile, if there are  8 stones 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has to have a pile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9,10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 stones to ensure that there are 8 left.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needs to be faced with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 stones to be forced to leave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9,10,</a:t>
            </a:r>
            <a:r>
              <a:rPr lang="en-US" dirty="0" smtClean="0"/>
              <a:t>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/>
              <a:t>can leave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 stones by removing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stones. </a:t>
            </a:r>
          </a:p>
          <a:p>
            <a:pPr>
              <a:buNone/>
            </a:pPr>
            <a:r>
              <a:rPr lang="en-US" dirty="0" smtClean="0"/>
              <a:t>    Now reasoning forward, the first player can ensure a win by removing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stones and leaving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prove theorems of the form               ,assume </a:t>
            </a:r>
            <a:r>
              <a:rPr lang="en-US" i="1" dirty="0" smtClean="0"/>
              <a:t>x</a:t>
            </a:r>
            <a:r>
              <a:rPr lang="en-US" dirty="0" smtClean="0"/>
              <a:t> is an arbitrary member of the domain and show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must be true. Using UG it follows that               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</a:t>
            </a:r>
            <a:r>
              <a:rPr lang="en-US" dirty="0" smtClean="0"/>
              <a:t>: An integer</a:t>
            </a:r>
            <a:r>
              <a:rPr lang="en-US" i="1" dirty="0" smtClean="0"/>
              <a:t> x </a:t>
            </a:r>
            <a:r>
              <a:rPr lang="en-US" dirty="0" smtClean="0"/>
              <a:t>is even if and only if </a:t>
            </a:r>
            <a:r>
              <a:rPr lang="en-US" i="1" dirty="0" smtClean="0"/>
              <a:t>x</a:t>
            </a:r>
            <a:r>
              <a:rPr lang="en-US" i="1" baseline="30000" dirty="0" smtClean="0"/>
              <a:t>2 </a:t>
            </a:r>
            <a:r>
              <a:rPr lang="en-US" dirty="0" smtClean="0"/>
              <a:t>is even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The quantified assertion is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[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is even 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/>
              <a:t>x</a:t>
            </a:r>
            <a:r>
              <a:rPr lang="en-US" i="1" baseline="30000" dirty="0" smtClean="0"/>
              <a:t>2  </a:t>
            </a:r>
            <a:r>
              <a:rPr lang="en-US" dirty="0" smtClean="0"/>
              <a:t>is even]</a:t>
            </a:r>
          </a:p>
          <a:p>
            <a:pPr>
              <a:buNone/>
            </a:pPr>
            <a:r>
              <a:rPr lang="en-US" dirty="0" smtClean="0"/>
              <a:t>    We assume </a:t>
            </a:r>
            <a:r>
              <a:rPr lang="en-US" i="1" dirty="0" smtClean="0"/>
              <a:t>x</a:t>
            </a:r>
            <a:r>
              <a:rPr lang="en-US" dirty="0" smtClean="0"/>
              <a:t> is arbitrary.</a:t>
            </a:r>
          </a:p>
          <a:p>
            <a:pPr>
              <a:buNone/>
            </a:pPr>
            <a:r>
              <a:rPr lang="en-US" dirty="0" smtClean="0"/>
              <a:t>    Recall that                  is equivalent to</a:t>
            </a:r>
          </a:p>
          <a:p>
            <a:pPr>
              <a:buNone/>
            </a:pPr>
            <a:r>
              <a:rPr lang="en-US" dirty="0" smtClean="0"/>
              <a:t>    So, we have  two cases to consider. These are considered in turn.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334000" y="1981200"/>
            <a:ext cx="1002506" cy="31908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324600" y="2743200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667000" y="4953000"/>
            <a:ext cx="807244" cy="22383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096000" y="4876800"/>
            <a:ext cx="2390775" cy="319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Case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. </a:t>
            </a:r>
            <a:r>
              <a:rPr lang="en-US" dirty="0" smtClean="0"/>
              <a:t>We show that if </a:t>
            </a:r>
            <a:r>
              <a:rPr lang="en-US" i="1" dirty="0" smtClean="0"/>
              <a:t>x</a:t>
            </a:r>
            <a:r>
              <a:rPr lang="en-US" dirty="0" smtClean="0"/>
              <a:t> is even then </a:t>
            </a:r>
            <a:r>
              <a:rPr lang="en-US" i="1" dirty="0" smtClean="0"/>
              <a:t>x</a:t>
            </a:r>
            <a:r>
              <a:rPr lang="en-US" i="1" baseline="30000" dirty="0" smtClean="0"/>
              <a:t>2  </a:t>
            </a:r>
            <a:r>
              <a:rPr lang="en-US" i="1" dirty="0" smtClean="0"/>
              <a:t>is </a:t>
            </a:r>
            <a:r>
              <a:rPr lang="en-US" dirty="0" smtClean="0"/>
              <a:t>even using a direct proof (the </a:t>
            </a:r>
            <a:r>
              <a:rPr lang="en-US" i="1" dirty="0" smtClean="0"/>
              <a:t>only if </a:t>
            </a:r>
            <a:r>
              <a:rPr lang="en-US" dirty="0" smtClean="0"/>
              <a:t>part or </a:t>
            </a:r>
            <a:r>
              <a:rPr lang="en-US" i="1" dirty="0" smtClean="0"/>
              <a:t>necessity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   If </a:t>
            </a:r>
            <a:r>
              <a:rPr lang="en-US" i="1" dirty="0" smtClean="0"/>
              <a:t>x</a:t>
            </a:r>
            <a:r>
              <a:rPr lang="en-US" dirty="0" smtClean="0"/>
              <a:t> is even then </a:t>
            </a:r>
            <a:r>
              <a:rPr lang="en-US" i="1" dirty="0" smtClean="0"/>
              <a:t>x = 2k </a:t>
            </a:r>
            <a:r>
              <a:rPr lang="en-US" dirty="0" smtClean="0"/>
              <a:t>for some integer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Hence </a:t>
            </a:r>
            <a:r>
              <a:rPr lang="en-US" i="1" dirty="0" smtClean="0"/>
              <a:t>x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 </a:t>
            </a:r>
            <a:r>
              <a:rPr lang="en-US" i="1" dirty="0" smtClean="0"/>
              <a:t>=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) which is even since it is an integer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This completes the proof of 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Case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/>
              <a:t>. </a:t>
            </a:r>
            <a:r>
              <a:rPr lang="en-US" dirty="0" smtClean="0"/>
              <a:t>We show that if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is even then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baseline="30000" dirty="0" smtClean="0">
                <a:ea typeface="Cambria Math" pitchFamily="18" charset="0"/>
              </a:rPr>
              <a:t> </a:t>
            </a:r>
            <a:r>
              <a:rPr lang="en-US" i="1" baseline="30000" dirty="0" smtClean="0"/>
              <a:t> </a:t>
            </a:r>
            <a:r>
              <a:rPr lang="en-US" dirty="0" smtClean="0"/>
              <a:t>must be  even (the </a:t>
            </a:r>
            <a:r>
              <a:rPr lang="en-US" i="1" dirty="0" smtClean="0"/>
              <a:t>if </a:t>
            </a:r>
            <a:r>
              <a:rPr lang="en-US" dirty="0" smtClean="0"/>
              <a:t>part or </a:t>
            </a:r>
            <a:r>
              <a:rPr lang="en-US" i="1" dirty="0" smtClean="0"/>
              <a:t>sufficiency</a:t>
            </a:r>
            <a:r>
              <a:rPr lang="en-US" dirty="0" smtClean="0"/>
              <a:t>). We use a proof by contraposition.</a:t>
            </a:r>
          </a:p>
          <a:p>
            <a:pPr>
              <a:buNone/>
            </a:pPr>
            <a:r>
              <a:rPr lang="en-US" dirty="0" smtClean="0"/>
              <a:t>   Assume </a:t>
            </a:r>
            <a:r>
              <a:rPr lang="en-US" i="1" dirty="0" smtClean="0"/>
              <a:t>x</a:t>
            </a:r>
            <a:r>
              <a:rPr lang="en-US" dirty="0" smtClean="0"/>
              <a:t> is  not even  and then show that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is not even. </a:t>
            </a:r>
          </a:p>
          <a:p>
            <a:pPr>
              <a:buNone/>
            </a:pPr>
            <a:r>
              <a:rPr lang="en-US" dirty="0" smtClean="0"/>
              <a:t>   If </a:t>
            </a:r>
            <a:r>
              <a:rPr lang="en-US" i="1" dirty="0" smtClean="0"/>
              <a:t>x</a:t>
            </a:r>
            <a:r>
              <a:rPr lang="en-US" dirty="0" smtClean="0"/>
              <a:t> is not even then it must be odd. So,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dirty="0" smtClean="0"/>
              <a:t>for some </a:t>
            </a:r>
            <a:r>
              <a:rPr lang="en-US" i="1" dirty="0" smtClean="0"/>
              <a:t>k</a:t>
            </a:r>
            <a:r>
              <a:rPr lang="en-US" dirty="0" smtClean="0"/>
              <a:t>. Then 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(2k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+ 1)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 4k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 =  2(2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+ 2k) + 1</a:t>
            </a:r>
          </a:p>
          <a:p>
            <a:pPr>
              <a:buNone/>
            </a:pPr>
            <a:r>
              <a:rPr lang="en-US" dirty="0" smtClean="0"/>
              <a:t>    which is odd and hence not even. This completes the proof of 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Since </a:t>
            </a:r>
            <a:r>
              <a:rPr lang="en-US" i="1" dirty="0" smtClean="0"/>
              <a:t>x</a:t>
            </a:r>
            <a:r>
              <a:rPr lang="en-US" dirty="0" smtClean="0"/>
              <a:t> was arbitrary, the result follows by UG.</a:t>
            </a:r>
          </a:p>
          <a:p>
            <a:pPr>
              <a:buNone/>
            </a:pPr>
            <a:r>
              <a:rPr lang="en-US" dirty="0" smtClean="0"/>
              <a:t>   Therefore we have shown that </a:t>
            </a:r>
            <a:r>
              <a:rPr lang="en-US" i="1" dirty="0" smtClean="0"/>
              <a:t>x</a:t>
            </a:r>
            <a:r>
              <a:rPr lang="en-US" dirty="0" smtClean="0"/>
              <a:t> is even if and only if 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is even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smtClean="0"/>
              <a:t>  </a:t>
            </a:r>
            <a:endParaRPr lang="en-US" b="1" dirty="0" smtClean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410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and Disproof: </a:t>
            </a:r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Can we tile the standard checkerboard using dominos?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Yes! One example provides a constructive existence proof.</a:t>
            </a:r>
            <a:endParaRPr lang="en-US" dirty="0"/>
          </a:p>
        </p:txBody>
      </p:sp>
      <p:pic>
        <p:nvPicPr>
          <p:cNvPr id="4" name="Picture 3" descr="01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3810000"/>
            <a:ext cx="2056729" cy="2057400"/>
          </a:xfrm>
          <a:prstGeom prst="rect">
            <a:avLst/>
          </a:prstGeom>
        </p:spPr>
      </p:pic>
      <p:pic>
        <p:nvPicPr>
          <p:cNvPr id="5" name="Picture 4" descr="01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3810000"/>
            <a:ext cx="574548" cy="1011936"/>
          </a:xfrm>
          <a:prstGeom prst="rect">
            <a:avLst/>
          </a:prstGeom>
        </p:spPr>
      </p:pic>
      <p:pic>
        <p:nvPicPr>
          <p:cNvPr id="6" name="Picture 5" descr="01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3810000"/>
            <a:ext cx="1905000" cy="20110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867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Standard Checkerboard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4876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Dominoes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5943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Possible Solution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Can we tile a checkerboard obtained by removing one of the four corner squares of a standard checkerboard?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Our checkerboard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64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63</a:t>
            </a:r>
            <a:r>
              <a:rPr lang="en-US" dirty="0" smtClean="0"/>
              <a:t> squares. </a:t>
            </a:r>
          </a:p>
          <a:p>
            <a:r>
              <a:rPr lang="en-US" dirty="0" smtClean="0"/>
              <a:t>Since each domino has two squares, a board with a tiling must have an even number of squares.</a:t>
            </a:r>
          </a:p>
          <a:p>
            <a:r>
              <a:rPr lang="en-US" dirty="0" smtClean="0"/>
              <a:t>The number  63 is not even. </a:t>
            </a:r>
          </a:p>
          <a:p>
            <a:r>
              <a:rPr lang="en-US" dirty="0" smtClean="0"/>
              <a:t>We have a contradiction.</a:t>
            </a:r>
          </a:p>
          <a:p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8153400" y="5715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Tilings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Can we tile a board obtained by removing both the upper left and the lower right squares of a standard checkerboard? </a:t>
            </a:r>
          </a:p>
        </p:txBody>
      </p:sp>
      <p:pic>
        <p:nvPicPr>
          <p:cNvPr id="4" name="Picture 3" descr="01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352800"/>
            <a:ext cx="2180006" cy="2212086"/>
          </a:xfrm>
          <a:prstGeom prst="rect">
            <a:avLst/>
          </a:prstGeom>
        </p:spPr>
      </p:pic>
      <p:pic>
        <p:nvPicPr>
          <p:cNvPr id="5" name="Picture 4" descr="01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4343400"/>
            <a:ext cx="574548" cy="1011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57150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Nonstandard Checkerboard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571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Dominoes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6324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There are 62 squares in this board. </a:t>
            </a:r>
          </a:p>
          <a:p>
            <a:r>
              <a:rPr lang="en-US" dirty="0" smtClean="0"/>
              <a:t>To tile it we need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31 </a:t>
            </a:r>
            <a:r>
              <a:rPr lang="en-US" dirty="0" smtClean="0"/>
              <a:t>dominos. </a:t>
            </a:r>
          </a:p>
          <a:p>
            <a:r>
              <a:rPr lang="en-US" i="1" dirty="0" smtClean="0"/>
              <a:t>Key fact</a:t>
            </a:r>
            <a:r>
              <a:rPr lang="en-US" dirty="0" smtClean="0"/>
              <a:t>: Each domino covers one black and one white square. </a:t>
            </a:r>
          </a:p>
          <a:p>
            <a:r>
              <a:rPr lang="en-US" dirty="0" smtClean="0"/>
              <a:t>Therefore the tiling covers 31 black squares and 31 white squares.</a:t>
            </a:r>
          </a:p>
          <a:p>
            <a:r>
              <a:rPr lang="en-US" dirty="0" smtClean="0"/>
              <a:t>Our board has either 30 black squares and 32 white squares or 32 black squares and 30 white squares.  </a:t>
            </a:r>
          </a:p>
          <a:p>
            <a:r>
              <a:rPr lang="en-US" dirty="0" smtClean="0"/>
              <a:t>Contradiction!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4582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Unsolved problems have motivated much work in mathematics. Fermat’s Last Theorem was conjectured more than 300 years ago. It has only recently been finally solved.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Fermat’s Last Theorem</a:t>
            </a:r>
            <a:r>
              <a:rPr lang="en-US" dirty="0" smtClean="0"/>
              <a:t>: The equation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 smtClean="0"/>
              <a:t>  </a:t>
            </a:r>
            <a:r>
              <a:rPr lang="en-US" dirty="0" smtClean="0"/>
              <a:t>+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aseline="30000" dirty="0" smtClean="0"/>
              <a:t>  </a:t>
            </a:r>
            <a:r>
              <a:rPr lang="en-US" dirty="0" smtClean="0"/>
              <a:t>=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endParaRPr lang="en-US" i="1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dirty="0" smtClean="0">
                <a:ea typeface="Cambria Math" pitchFamily="18" charset="0"/>
              </a:rPr>
              <a:t>has no solutions in integers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y</a:t>
            </a:r>
            <a:r>
              <a:rPr lang="en-US" dirty="0" smtClean="0">
                <a:ea typeface="Cambria Math" pitchFamily="18" charset="0"/>
              </a:rPr>
              <a:t>, and </a:t>
            </a:r>
            <a:r>
              <a:rPr lang="en-US" i="1" dirty="0" smtClean="0">
                <a:ea typeface="Cambria Math" pitchFamily="18" charset="0"/>
              </a:rPr>
              <a:t>z</a:t>
            </a:r>
            <a:r>
              <a:rPr lang="en-US" dirty="0" smtClean="0">
                <a:ea typeface="Cambria Math" pitchFamily="18" charset="0"/>
              </a:rPr>
              <a:t>, with </a:t>
            </a:r>
            <a:r>
              <a:rPr lang="en-US" i="1" dirty="0" smtClean="0">
                <a:ea typeface="Cambria Math" pitchFamily="18" charset="0"/>
              </a:rPr>
              <a:t>xyz</a:t>
            </a:r>
            <a:r>
              <a:rPr lang="en-US" dirty="0" smtClean="0">
                <a:latin typeface="Cambria Math"/>
                <a:ea typeface="Cambria Math"/>
              </a:rPr>
              <a:t>≠0 whenever n is an integer with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&gt; 2.</a:t>
            </a: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A proof was found by Andrew Wiles in the 1990s. </a:t>
            </a:r>
            <a:endParaRPr lang="en-US" dirty="0"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Open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="1" i="1" dirty="0" smtClean="0"/>
              <a:t>x</a:t>
            </a:r>
            <a:r>
              <a:rPr lang="en-US" b="1" dirty="0" smtClean="0"/>
              <a:t> +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 Conjecture</a:t>
            </a:r>
            <a:r>
              <a:rPr lang="en-US" dirty="0" smtClean="0"/>
              <a:t>: Let T be the transformation that sends an even integer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x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and an odd integer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For all positive integers </a:t>
            </a:r>
            <a:r>
              <a:rPr lang="en-US" i="1" dirty="0" smtClean="0"/>
              <a:t>x</a:t>
            </a:r>
            <a:r>
              <a:rPr lang="en-US" dirty="0" smtClean="0"/>
              <a:t>, when we repeatedly apply the transformation T, we will eventually reach the integer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 For example, starting with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3∙13 + 1 </a:t>
            </a:r>
            <a:r>
              <a:rPr lang="en-US" sz="2200" dirty="0" smtClean="0">
                <a:latin typeface="Cambria Math"/>
                <a:ea typeface="Cambria Math"/>
              </a:rPr>
              <a:t>= 40,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40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40/2  </a:t>
            </a:r>
            <a:r>
              <a:rPr lang="en-US" sz="2200" dirty="0" smtClean="0">
                <a:latin typeface="Cambria Math"/>
                <a:ea typeface="Cambria Math"/>
              </a:rPr>
              <a:t>= 20,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20/2  </a:t>
            </a:r>
            <a:r>
              <a:rPr lang="en-US" sz="2200" dirty="0" smtClean="0">
                <a:latin typeface="Cambria Math"/>
                <a:ea typeface="Cambria Math"/>
              </a:rPr>
              <a:t>= 10, </a:t>
            </a:r>
          </a:p>
          <a:p>
            <a:pPr>
              <a:buNone/>
            </a:pPr>
            <a:r>
              <a:rPr lang="en-US" sz="2200" dirty="0" smtClean="0">
                <a:latin typeface="Cambria Math"/>
                <a:ea typeface="Cambria Math"/>
              </a:rPr>
              <a:t>     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10/2  </a:t>
            </a:r>
            <a:r>
              <a:rPr lang="en-US" sz="2200" dirty="0" smtClean="0">
                <a:latin typeface="Cambria Math"/>
                <a:ea typeface="Cambria Math"/>
              </a:rPr>
              <a:t>= 5,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3∙5 + 1 </a:t>
            </a:r>
            <a:r>
              <a:rPr lang="en-US" sz="2200" dirty="0" smtClean="0">
                <a:latin typeface="Cambria Math"/>
                <a:ea typeface="Cambria Math"/>
              </a:rPr>
              <a:t>= 16,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16/2  </a:t>
            </a:r>
            <a:r>
              <a:rPr lang="en-US" sz="2200" dirty="0" smtClean="0">
                <a:latin typeface="Cambria Math"/>
                <a:ea typeface="Cambria Math"/>
              </a:rPr>
              <a:t>= 8, </a:t>
            </a:r>
          </a:p>
          <a:p>
            <a:pPr>
              <a:buNone/>
            </a:pPr>
            <a:r>
              <a:rPr lang="en-US" sz="2200" dirty="0" smtClean="0">
                <a:latin typeface="Cambria Math"/>
                <a:ea typeface="Cambria Math"/>
              </a:rPr>
              <a:t>     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8/2  </a:t>
            </a:r>
            <a:r>
              <a:rPr lang="en-US" sz="2200" dirty="0" smtClean="0">
                <a:latin typeface="Cambria Math"/>
                <a:ea typeface="Cambria Math"/>
              </a:rPr>
              <a:t>= 4,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4/2  </a:t>
            </a:r>
            <a:r>
              <a:rPr lang="en-US" sz="2200" dirty="0" smtClean="0">
                <a:latin typeface="Cambria Math"/>
                <a:ea typeface="Cambria Math"/>
              </a:rPr>
              <a:t>= 2,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2/2  </a:t>
            </a:r>
            <a:r>
              <a:rPr lang="en-US" sz="2200" dirty="0" smtClean="0">
                <a:latin typeface="Cambria Math"/>
                <a:ea typeface="Cambria Math"/>
              </a:rPr>
              <a:t>=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The conjecture has been verified using computers up to    5.6 ∙ 10</a:t>
            </a:r>
            <a:r>
              <a:rPr lang="en-US" baseline="30000" dirty="0" smtClean="0">
                <a:latin typeface="Cambria Math"/>
                <a:ea typeface="Cambria Math"/>
              </a:rPr>
              <a:t>13 </a:t>
            </a:r>
            <a:r>
              <a:rPr lang="en-US" dirty="0" smtClean="0">
                <a:latin typeface="Cambria Math"/>
                <a:ea typeface="Cambria Math"/>
              </a:rPr>
              <a:t>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&#10;q\\ \hline&#10;\therefore p \wedge q &#10;\end{array}$&#10;&#10;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eg p \vee r\\&#10;p \vee q \\ \hline&#10;\therefore  q \vee r\\&#10;\end{array}$&#10;&#10;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therefore$&#10;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p \wedge (p \rightarrow q)$ &amp; Premise\\&#10;2. $p$ &amp; Conjunction  using (1)\\&#10;3. $p \rightarrow q$ &amp;  Conjunction using (1)\\&#10;4. $q$ &amp; Modus Ponens using (2) and (3)\\&#10;\end{tabular}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p \wedge (p \rightarrow q)$ 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noindent&#10;Hypotheses: $\neg p \wedge q$, $ r \rightarrow p$, $\neg r \rightarrow s$, $s \rightarrow t$\\&#10;Conclusion: $t$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neg p \wedge q$ &amp; Premise\\&#10;2. $\neg p$ &amp; Simplification using (1)\\&#10;3. $r \rightarrow p$ &amp;  Premise\\&#10;4. $\neg r$ &amp; Modus tollens using (2) and (3)\\&#10;5. $\neg r \rightarrow s$ &amp; Premise\\&#10;6. $s$ &amp; Modus ponens using (4) and (5)\\&#10;7. $s \rightarrow t$ &amp; Premise\\&#10;8. $t$ &amp; Modus ponens using (6) and (7)&#10;&#10;\end{tabular}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forall x P(x)\\ \hline&#10;\therefore P(c) &#10;\end{array}$&#10;&#10;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an arbitrary $c$}\\ \hline&#10;\therefore \forall x P(x) &#10;\end{array}$&#10;&#10;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exists x P(x)\\ \hline&#10;\therefore P(c)\mbox{ for some element $c$}&#10;\end{array}$&#10;&#10;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some element $c$}\\ \hline&#10;\therefore \exists x P(x) &#10;\end{array}$&#10;&#10;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forall x(M(x) \rightarrow L(x))$ &amp; Premise\\&#10;2. $M(J) \rightarrow L(J)$ &amp; UI from (1)\\&#10;3. $M(J)$ &amp;  Premise\\&#10;4. $L(J)$ &amp; Modus Ponens using \\&#10;&amp;(2) and (3)\\&#10;&#10;\end{tabular}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}&#10;$\exists x (C(x) \wedge \neg B(x))$\\&#10;$\forall x (C(x) \rightarrow P(x))$\\\hline&#10;$\therefore \;\exists x ( P(x) \wedge \neg B(x))$&#10;\end{tabular}&#10;&#10;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exists x(C(x) \wedge \neg B(x))$ &amp; Premise\\&#10;2. $C(a) \wedge \neg B(a)$ &amp; EI from (1)\\&#10;3. $C(a)$ &amp;  Simplification from (2)\\&#10;4. $\forall x (C(x) \rightarrow P(x))$ &amp; Premise \\&#10;5. $C(a) \rightarrow P(a)$&amp; UI from (4)\\&#10;6. $P(a)$ &amp; MP from (3) and (5)\\&#10;7. $\neg B(a)$ &amp; Simplification from (2)\\&#10;8. $P(a) \wedge \neg B(a)$ &amp; Conj from (6) and (7)\\&#10;9. $\exists x (P(x) \wedge \neg B(x))$ &amp; EG from (8)&#10;\end{tabular}&#10;&#10;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$\forall x (Man(x) \rightarrow Mortal(x))$ &amp; Premise \\&#10;2. $Man(Socrates) \rightarrow Mortal(Socrates)$&amp; UI from (4)\\&#10;3. $Man(Socrates)$ &amp; Premise\\&#10;4. $Mortal(Socrates)$ &amp; MP from (2)\\&#10;&amp; and (3)\\&#10;\end{tabular}&#10;&#10;&#10;\end{document}"/>
  <p:tag name="IGUANATEXSIZE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\forall x ( P(x) \rightarrow Q(x))\\&#10;P(a), \mbox{where $a$ is a particular}\\&#10;\mbox{\ \ \ \  element in the domain}\\ \hline&#10;&#10;\therefore  Q(a)\\&#10;\end{array}$&#10;&#10;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wedge \neg q) \vee (\neg p \vee q)$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(p \vee q)$&#10;&#10;&#10;\end{document}"/>
  <p:tag name="IGUANATEXSIZE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neg (p \rightarrow q) \vee (r \rightarrow p)$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neg (\neg p \vee q) \vee (\neg r \vee p)$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(p \wedge \neg q) \vee (\neg r \vee p)$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(p \vee \neg r \vee p) \wedge (\neg q \vee \neg r \vee p)$&#10;&#10;\end{document}"/>
  <p:tag name="IGUANATEXSIZE" val="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P(x) \rightarrow Q(x))$&#10;&#10;&#10;\end{document}"/>
  <p:tag name="IGUANATEXSIZE" val="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c) \rightarrow Q(c)$&#10;&#10;&#10;\end{document}"/>
  <p:tag name="IGUANATEXSIZE" val="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rightarrow q$&#10;&#10;&#10;\end{document}"/>
  <p:tag name="IGUANATEXSIZE" val="3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/q, \;\; s = t/u, \;\; u\not=0,\; q\not= 0$&#10;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+ s = \frac{p}{q} + \frac{t}{u} = \frac{pu + qt}{qu} = \frac{v}{w}$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p\\ \hline&#10;&#10;\therefore  q\\&#10;\end{array}$&#10;&#10;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 = \frac{a^2}{b^{2}}$&#10;\end{document}"/>
  <p:tag name="IGUANATEXSIZE" val="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a^2$&#10;\end{document}"/>
  <p:tag name="IGUANATEXSIZE" val="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4c^{2}$&#10;\end{document}"/>
  <p:tag name="IGUANATEXSIZE" val="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} = 2c^{2}$&#10;\end{document}"/>
  <p:tag name="IGUANATEXSIZE" val="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_1 \times p_2 \times \ldots\times p_n \; + 1$&#10;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a = b$ &amp; Premise\\&#10;2. $a^{2} = a\times b$ &amp; Multiply both sides of (1) by a\\&#10;3. $a^{2} - b^{2} = a\times b -b^{2}$ &amp;  Subtract $b^{2}$ from both sides of (2)\\&#10;4. $(a - b)(a + b) = b(a - b)$ &amp; Algebra on (3)\\&#10;5. $ a + b = b$&amp; Divide both sides by $a - b$\\&#10;6. $2b = b$ &amp; Replace a by b in (5) because $a = b$\\&#10;7. $2 = 1$&amp; Divide both sides of (6) by b\\&#10;&#10;\end{tabular}&#10;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[(p_1 \vee p_2 \vee \ldots \vee p_n) \rightarrow q] \leftrightarrow\\&#10;\hspace*{1cm} [(p_1 \rightarrow q) \wedge (p_2 \rightarrow q) \wedge \ldots \wedge(p_n \rightarrow q)]$&#10;\end{document}"/>
  <p:tag name="IGUANATEXSIZE" val="3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_1 \vee p_2 \vee \ldots \vee p_n) \rightarrow q$&#10;\end{document}"/>
  <p:tag name="IGUANATEXSIZE" val="3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_i  \rightarrow q$&#10;\end{document}"/>
  <p:tag name="IGUANATEXSIZE" val="3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eg q\\ \hline&#10;&#10;\therefore  \neg p\\&#10;\end{array}$&#10;&#10;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exists x \neg P(x) \equiv \neg \forall x P(x)$&#10;\end{document}"/>
  <p:tag name="IGUANATEXSIZE" val="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$&#10;\end{document}"/>
  <p:tag name="IGUANATEXSIZE" val="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 \leftrightarrow q$&#10;\end{document}"/>
  <p:tag name="IGUANATEXSIZE" val="2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 \rightarrow q)\wedge (q \rightarrow p)$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q \rightarrow r\\ \hline&#10;&#10;\therefore  p \rightarrow r\\&#10;\end{array}$&#10;&#10;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vee q\\&#10;\neg p\\ \hline&#10;&#10;\therefore  q\\&#10;\end{array}$&#10;&#10;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 \hline&#10;&#10;\therefore  p \vee q\\&#10;\end{array}$&#10;&#10;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 \wedge q \\ \hline&#10;\therefore  q\\&#10;\end{array}$&#10;&#10;&#10;&#10;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9243</TotalTime>
  <Words>7582</Words>
  <Application>Microsoft Macintosh PowerPoint</Application>
  <PresentationFormat>On-screen Show (4:3)</PresentationFormat>
  <Paragraphs>923</Paragraphs>
  <Slides>100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0" baseType="lpstr">
      <vt:lpstr>Calibri</vt:lpstr>
      <vt:lpstr>Cambria Math</vt:lpstr>
      <vt:lpstr>Constantia</vt:lpstr>
      <vt:lpstr>Symbol</vt:lpstr>
      <vt:lpstr>Times</vt:lpstr>
      <vt:lpstr>Wingdings</vt:lpstr>
      <vt:lpstr>Wingdings 2</vt:lpstr>
      <vt:lpstr>Flow</vt:lpstr>
      <vt:lpstr>1_Flow</vt:lpstr>
      <vt:lpstr>Equation</vt:lpstr>
      <vt:lpstr>The Foundations: Logic and Proofs</vt:lpstr>
      <vt:lpstr>Summary</vt:lpstr>
      <vt:lpstr>Rules of Inference</vt:lpstr>
      <vt:lpstr>Section Summary</vt:lpstr>
      <vt:lpstr>Revisiting the Socrates Example</vt:lpstr>
      <vt:lpstr>The Argument</vt:lpstr>
      <vt:lpstr>Valid Arguments </vt:lpstr>
      <vt:lpstr>Rules of Inference for Propositional Logic</vt:lpstr>
      <vt:lpstr>Rules of Inference for Propositional Logic</vt:lpstr>
      <vt:lpstr>Rules of Inference for Propositional Logic: Modus Ponens</vt:lpstr>
      <vt:lpstr> Modus Tollens</vt:lpstr>
      <vt:lpstr>Hypothetical Syllogism</vt:lpstr>
      <vt:lpstr>Disjunctive Syllogism</vt:lpstr>
      <vt:lpstr>Addition</vt:lpstr>
      <vt:lpstr>Simplification</vt:lpstr>
      <vt:lpstr>Conjunction</vt:lpstr>
      <vt:lpstr>Resolution</vt:lpstr>
      <vt:lpstr>Proof by contradiction</vt:lpstr>
      <vt:lpstr>Proof by contradiction</vt:lpstr>
      <vt:lpstr>Proof by contradiction</vt:lpstr>
      <vt:lpstr>Using the Rules of Inference to Build Valid Arguments</vt:lpstr>
      <vt:lpstr>Valid Arguments</vt:lpstr>
      <vt:lpstr>Valid Arguments</vt:lpstr>
      <vt:lpstr>Valid Arguments</vt:lpstr>
      <vt:lpstr>Handling Quantified Statements</vt:lpstr>
      <vt:lpstr>Universal Instantiation (UI)</vt:lpstr>
      <vt:lpstr>Universal Generalization (UG)</vt:lpstr>
      <vt:lpstr>Existential Instantiation (EI)</vt:lpstr>
      <vt:lpstr>Existential Generalization (EG)</vt:lpstr>
      <vt:lpstr>Using Rules of Inference</vt:lpstr>
      <vt:lpstr>Using Rules of Inference</vt:lpstr>
      <vt:lpstr> Using Rules of Inference</vt:lpstr>
      <vt:lpstr>Returning to  the Socrates Example</vt:lpstr>
      <vt:lpstr>Solution for Socrates Example</vt:lpstr>
      <vt:lpstr>Universal Modus Ponens</vt:lpstr>
      <vt:lpstr>Normal  Forms</vt:lpstr>
      <vt:lpstr>Section Summary</vt:lpstr>
      <vt:lpstr>Disjunctive Normal Form (cont)</vt:lpstr>
      <vt:lpstr>Disjunctive Normal Form (cont)</vt:lpstr>
      <vt:lpstr>Disjunctive Normal Form (cont)</vt:lpstr>
      <vt:lpstr>Conjunctive Normal Form (cont)</vt:lpstr>
      <vt:lpstr>Conjunctive Normal Form (cont)</vt:lpstr>
      <vt:lpstr>Principal Disjunctive Normal Form</vt:lpstr>
      <vt:lpstr>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Principal Conjunctive Normal Form</vt:lpstr>
      <vt:lpstr>Definition</vt:lpstr>
      <vt:lpstr>PowerPoint Presentation</vt:lpstr>
      <vt:lpstr>PowerPoint Presentation</vt:lpstr>
      <vt:lpstr>Definition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Proofs: more advanced material</vt:lpstr>
      <vt:lpstr>Section Summary</vt:lpstr>
      <vt:lpstr>Proofs of Mathematical Statements</vt:lpstr>
      <vt:lpstr>Definitions</vt:lpstr>
      <vt:lpstr>Forms of  Theorems </vt:lpstr>
      <vt:lpstr>Proving Theorems</vt:lpstr>
      <vt:lpstr>Proving Conditional Statements: p → q </vt:lpstr>
      <vt:lpstr>Even and Odd Integers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Proof by Contradiction</vt:lpstr>
      <vt:lpstr>Proof by Contradiction </vt:lpstr>
      <vt:lpstr>Theorems that are Biconditional Statements</vt:lpstr>
      <vt:lpstr>What is wrong with this?</vt:lpstr>
      <vt:lpstr>Looking Ahead</vt:lpstr>
      <vt:lpstr>Proof Methods and Strategy</vt:lpstr>
      <vt:lpstr>Section Summary</vt:lpstr>
      <vt:lpstr>Proof by Cases</vt:lpstr>
      <vt:lpstr>Proof by Cases</vt:lpstr>
      <vt:lpstr>Proof by Cases</vt:lpstr>
      <vt:lpstr>Without Loss of Generality</vt:lpstr>
      <vt:lpstr>Existence Proofs</vt:lpstr>
      <vt:lpstr>Nonconstructive Existence Proofs</vt:lpstr>
      <vt:lpstr>Counterexamples</vt:lpstr>
      <vt:lpstr>Uniqueness Proofs</vt:lpstr>
      <vt:lpstr>Proof Strategies for proving p → q </vt:lpstr>
      <vt:lpstr>Backward Reasoning </vt:lpstr>
      <vt:lpstr>Universally Quantified Assertions</vt:lpstr>
      <vt:lpstr> Universally Quantified Assertions</vt:lpstr>
      <vt:lpstr>Universally Quantified Assertions</vt:lpstr>
      <vt:lpstr>Proof and Disproof: Tilings</vt:lpstr>
      <vt:lpstr>Tilings</vt:lpstr>
      <vt:lpstr>Tilings </vt:lpstr>
      <vt:lpstr>Tilings</vt:lpstr>
      <vt:lpstr>The Role of Open Problems</vt:lpstr>
      <vt:lpstr>An Open Problem</vt:lpstr>
      <vt:lpstr>Additional Proof Methods</vt:lpstr>
    </vt:vector>
  </TitlesOfParts>
  <Company>Monmouth University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Microsoft Office User</cp:lastModifiedBy>
  <cp:revision>627</cp:revision>
  <dcterms:created xsi:type="dcterms:W3CDTF">2016-02-09T11:11:00Z</dcterms:created>
  <dcterms:modified xsi:type="dcterms:W3CDTF">2016-12-13T13:15:16Z</dcterms:modified>
</cp:coreProperties>
</file>