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rels" ContentType="application/vnd.openxmlformats-package.relationships+xml"/>
  <Default Extension="emf" ContentType="image/x-emf"/>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6.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0"/>
  </p:notesMasterIdLst>
  <p:handoutMasterIdLst>
    <p:handoutMasterId r:id="rId151"/>
  </p:handoutMasterIdLst>
  <p:sldIdLst>
    <p:sldId id="291" r:id="rId2"/>
    <p:sldId id="316" r:id="rId3"/>
    <p:sldId id="298" r:id="rId4"/>
    <p:sldId id="318" r:id="rId5"/>
    <p:sldId id="296" r:id="rId6"/>
    <p:sldId id="292" r:id="rId7"/>
    <p:sldId id="299" r:id="rId8"/>
    <p:sldId id="317" r:id="rId9"/>
    <p:sldId id="321" r:id="rId10"/>
    <p:sldId id="320" r:id="rId11"/>
    <p:sldId id="322" r:id="rId12"/>
    <p:sldId id="302" r:id="rId13"/>
    <p:sldId id="355" r:id="rId14"/>
    <p:sldId id="323" r:id="rId15"/>
    <p:sldId id="324" r:id="rId16"/>
    <p:sldId id="303" r:id="rId17"/>
    <p:sldId id="325" r:id="rId18"/>
    <p:sldId id="356" r:id="rId19"/>
    <p:sldId id="304" r:id="rId20"/>
    <p:sldId id="306" r:id="rId21"/>
    <p:sldId id="305" r:id="rId22"/>
    <p:sldId id="309" r:id="rId23"/>
    <p:sldId id="308" r:id="rId24"/>
    <p:sldId id="312" r:id="rId25"/>
    <p:sldId id="314" r:id="rId26"/>
    <p:sldId id="327" r:id="rId27"/>
    <p:sldId id="354" r:id="rId28"/>
    <p:sldId id="328" r:id="rId29"/>
    <p:sldId id="330" r:id="rId30"/>
    <p:sldId id="331" r:id="rId31"/>
    <p:sldId id="333" r:id="rId32"/>
    <p:sldId id="334" r:id="rId33"/>
    <p:sldId id="357" r:id="rId34"/>
    <p:sldId id="336" r:id="rId35"/>
    <p:sldId id="358" r:id="rId36"/>
    <p:sldId id="359" r:id="rId37"/>
    <p:sldId id="360" r:id="rId38"/>
    <p:sldId id="361" r:id="rId39"/>
    <p:sldId id="492" r:id="rId40"/>
    <p:sldId id="347" r:id="rId41"/>
    <p:sldId id="348" r:id="rId42"/>
    <p:sldId id="349" r:id="rId43"/>
    <p:sldId id="350" r:id="rId44"/>
    <p:sldId id="352" r:id="rId45"/>
    <p:sldId id="353" r:id="rId46"/>
    <p:sldId id="363" r:id="rId47"/>
    <p:sldId id="395" r:id="rId48"/>
    <p:sldId id="396" r:id="rId49"/>
    <p:sldId id="364" r:id="rId50"/>
    <p:sldId id="366" r:id="rId51"/>
    <p:sldId id="397" r:id="rId52"/>
    <p:sldId id="368" r:id="rId53"/>
    <p:sldId id="375" r:id="rId54"/>
    <p:sldId id="377" r:id="rId55"/>
    <p:sldId id="379" r:id="rId56"/>
    <p:sldId id="381" r:id="rId57"/>
    <p:sldId id="493" r:id="rId58"/>
    <p:sldId id="503" r:id="rId59"/>
    <p:sldId id="383" r:id="rId60"/>
    <p:sldId id="384" r:id="rId61"/>
    <p:sldId id="385" r:id="rId62"/>
    <p:sldId id="386" r:id="rId63"/>
    <p:sldId id="387" r:id="rId64"/>
    <p:sldId id="388" r:id="rId65"/>
    <p:sldId id="389" r:id="rId66"/>
    <p:sldId id="390" r:id="rId67"/>
    <p:sldId id="391" r:id="rId68"/>
    <p:sldId id="392" r:id="rId69"/>
    <p:sldId id="398" r:id="rId70"/>
    <p:sldId id="393" r:id="rId71"/>
    <p:sldId id="394" r:id="rId72"/>
    <p:sldId id="399" r:id="rId73"/>
    <p:sldId id="400" r:id="rId74"/>
    <p:sldId id="401" r:id="rId75"/>
    <p:sldId id="402" r:id="rId76"/>
    <p:sldId id="404" r:id="rId77"/>
    <p:sldId id="434" r:id="rId78"/>
    <p:sldId id="405" r:id="rId79"/>
    <p:sldId id="406" r:id="rId80"/>
    <p:sldId id="407" r:id="rId81"/>
    <p:sldId id="408" r:id="rId82"/>
    <p:sldId id="410" r:id="rId83"/>
    <p:sldId id="412" r:id="rId84"/>
    <p:sldId id="435" r:id="rId85"/>
    <p:sldId id="456" r:id="rId86"/>
    <p:sldId id="436" r:id="rId87"/>
    <p:sldId id="457" r:id="rId88"/>
    <p:sldId id="459" r:id="rId89"/>
    <p:sldId id="460" r:id="rId90"/>
    <p:sldId id="462" r:id="rId91"/>
    <p:sldId id="458" r:id="rId92"/>
    <p:sldId id="463" r:id="rId93"/>
    <p:sldId id="464" r:id="rId94"/>
    <p:sldId id="466" r:id="rId95"/>
    <p:sldId id="469" r:id="rId96"/>
    <p:sldId id="470" r:id="rId97"/>
    <p:sldId id="468" r:id="rId98"/>
    <p:sldId id="504" r:id="rId99"/>
    <p:sldId id="414" r:id="rId100"/>
    <p:sldId id="415" r:id="rId101"/>
    <p:sldId id="416" r:id="rId102"/>
    <p:sldId id="420" r:id="rId103"/>
    <p:sldId id="472" r:id="rId104"/>
    <p:sldId id="476" r:id="rId105"/>
    <p:sldId id="474" r:id="rId106"/>
    <p:sldId id="475" r:id="rId107"/>
    <p:sldId id="423" r:id="rId108"/>
    <p:sldId id="507" r:id="rId109"/>
    <p:sldId id="508" r:id="rId110"/>
    <p:sldId id="509" r:id="rId111"/>
    <p:sldId id="424" r:id="rId112"/>
    <p:sldId id="477" r:id="rId113"/>
    <p:sldId id="505" r:id="rId114"/>
    <p:sldId id="506" r:id="rId115"/>
    <p:sldId id="426" r:id="rId116"/>
    <p:sldId id="428" r:id="rId117"/>
    <p:sldId id="479" r:id="rId118"/>
    <p:sldId id="430" r:id="rId119"/>
    <p:sldId id="512" r:id="rId120"/>
    <p:sldId id="431" r:id="rId121"/>
    <p:sldId id="494" r:id="rId122"/>
    <p:sldId id="513" r:id="rId123"/>
    <p:sldId id="514" r:id="rId124"/>
    <p:sldId id="515" r:id="rId125"/>
    <p:sldId id="516" r:id="rId126"/>
    <p:sldId id="517" r:id="rId127"/>
    <p:sldId id="518" r:id="rId128"/>
    <p:sldId id="519" r:id="rId129"/>
    <p:sldId id="480" r:id="rId130"/>
    <p:sldId id="481" r:id="rId131"/>
    <p:sldId id="482" r:id="rId132"/>
    <p:sldId id="495" r:id="rId133"/>
    <p:sldId id="483" r:id="rId134"/>
    <p:sldId id="485" r:id="rId135"/>
    <p:sldId id="484" r:id="rId136"/>
    <p:sldId id="486" r:id="rId137"/>
    <p:sldId id="491" r:id="rId138"/>
    <p:sldId id="501" r:id="rId139"/>
    <p:sldId id="487" r:id="rId140"/>
    <p:sldId id="488" r:id="rId141"/>
    <p:sldId id="489" r:id="rId142"/>
    <p:sldId id="490" r:id="rId143"/>
    <p:sldId id="496" r:id="rId144"/>
    <p:sldId id="499" r:id="rId145"/>
    <p:sldId id="497" r:id="rId146"/>
    <p:sldId id="500" r:id="rId147"/>
    <p:sldId id="498" r:id="rId148"/>
    <p:sldId id="502" r:id="rId14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0" autoAdjust="0"/>
    <p:restoredTop sz="93632"/>
  </p:normalViewPr>
  <p:slideViewPr>
    <p:cSldViewPr>
      <p:cViewPr varScale="1">
        <p:scale>
          <a:sx n="66" d="100"/>
          <a:sy n="66" d="100"/>
        </p:scale>
        <p:origin x="816"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150" Type="http://schemas.openxmlformats.org/officeDocument/2006/relationships/notesMaster" Target="notesMasters/notesMaster1.xml"/><Relationship Id="rId151" Type="http://schemas.openxmlformats.org/officeDocument/2006/relationships/handoutMaster" Target="handoutMasters/handoutMaster1.xml"/><Relationship Id="rId152" Type="http://schemas.openxmlformats.org/officeDocument/2006/relationships/presProps" Target="presProps.xml"/><Relationship Id="rId153" Type="http://schemas.openxmlformats.org/officeDocument/2006/relationships/viewProps" Target="viewProps.xml"/><Relationship Id="rId154" Type="http://schemas.openxmlformats.org/officeDocument/2006/relationships/theme" Target="theme/theme1.xml"/><Relationship Id="rId15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7.wmf"/><Relationship Id="rId2" Type="http://schemas.openxmlformats.org/officeDocument/2006/relationships/image" Target="../media/image1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9.wmf"/><Relationship Id="rId2" Type="http://schemas.openxmlformats.org/officeDocument/2006/relationships/image" Target="../media/image1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2" tIns="46586" rIns="93172" bIns="46586" rtlCol="0"/>
          <a:lstStyle>
            <a:lvl1pPr algn="r">
              <a:defRPr sz="1300"/>
            </a:lvl1pPr>
          </a:lstStyle>
          <a:p>
            <a:fld id="{C0FEF7AE-0C30-4EA7-B74D-470A9C33048D}" type="datetimeFigureOut">
              <a:rPr lang="en-US" smtClean="0"/>
              <a:pPr/>
              <a:t>12/13/16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2" tIns="46586" rIns="93172" bIns="46586" rtlCol="0" anchor="b"/>
          <a:lstStyle>
            <a:lvl1pPr algn="r">
              <a:defRPr sz="13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3004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10106763-8029-41BC-9E70-E644A94F0E80}" type="datetimeFigureOut">
              <a:rPr lang="en-US" smtClean="0"/>
              <a:pPr/>
              <a:t>12/13/16</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A56D6F1B-26ED-417A-B5D8-8AED7AD37922}" type="slidenum">
              <a:rPr lang="en-US" smtClean="0"/>
              <a:pPr/>
              <a:t>‹#›</a:t>
            </a:fld>
            <a:endParaRPr lang="en-US"/>
          </a:p>
        </p:txBody>
      </p:sp>
    </p:spTree>
    <p:extLst>
      <p:ext uri="{BB962C8B-B14F-4D97-AF65-F5344CB8AC3E}">
        <p14:creationId xmlns:p14="http://schemas.microsoft.com/office/powerpoint/2010/main" val="2643492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6D6F1B-26ED-417A-B5D8-8AED7AD37922}" type="slidenum">
              <a:rPr lang="en-US" smtClean="0"/>
              <a:pPr/>
              <a:t>1</a:t>
            </a:fld>
            <a:endParaRPr lang="en-US"/>
          </a:p>
        </p:txBody>
      </p:sp>
    </p:spTree>
    <p:extLst>
      <p:ext uri="{BB962C8B-B14F-4D97-AF65-F5344CB8AC3E}">
        <p14:creationId xmlns:p14="http://schemas.microsoft.com/office/powerpoint/2010/main" val="1318292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36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37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38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146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192757C-0984-C04B-B4F1-4F0A1F3EB915}" type="datetime1">
              <a:rPr lang="fr-FR" smtClean="0"/>
              <a:t>13/12/2016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410884-D0FD-E843-A273-714A834A1D8D}" type="datetime1">
              <a:rPr lang="fr-FR"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F4C1F2-BAF6-C044-BD9E-D1D12181EA57}" type="datetime1">
              <a:rPr lang="fr-FR"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CE6043-31AF-2E4B-8A04-779376FB135E}" type="datetime1">
              <a:rPr lang="fr-FR"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C2E625D-07AB-CD43-BC5E-26A9C0A7C8A0}" type="datetime1">
              <a:rPr lang="fr-FR"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126202-B80E-C84B-A566-1D8CA0C0F1FC}" type="datetime1">
              <a:rPr lang="fr-FR"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E5E0498-2A29-D641-8952-229F0CAFA70E}" type="datetime1">
              <a:rPr lang="fr-FR" smtClean="0"/>
              <a:t>13/12/2016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3C338D7-6586-6349-9C5E-750611772D1F}" type="datetime1">
              <a:rPr lang="fr-FR" smtClean="0"/>
              <a:t>13/12/2016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AA8B0-ABCE-E840-88CA-B9AB8D3D3E5E}" type="datetime1">
              <a:rPr lang="fr-FR" smtClean="0"/>
              <a:t>13/12/2016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237B1E-207C-074F-A763-DC3A71AB69A7}" type="datetime1">
              <a:rPr lang="fr-FR"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808FEE-537C-4C46-9C19-D255374194FA}" type="datetime1">
              <a:rPr lang="fr-FR"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2C52276-5D67-FC47-9F62-2E991A9EE457}" type="datetime1">
              <a:rPr lang="fr-FR" smtClean="0"/>
              <a:t>13/12/2016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tags" Target="../tags/tag98.xml"/><Relationship Id="rId4" Type="http://schemas.openxmlformats.org/officeDocument/2006/relationships/tags" Target="../tags/tag99.xml"/><Relationship Id="rId5" Type="http://schemas.openxmlformats.org/officeDocument/2006/relationships/slideLayout" Target="../slideLayouts/slideLayout2.xml"/><Relationship Id="rId6" Type="http://schemas.openxmlformats.org/officeDocument/2006/relationships/image" Target="../media/image101.png"/><Relationship Id="rId7" Type="http://schemas.openxmlformats.org/officeDocument/2006/relationships/image" Target="../media/image102.png"/><Relationship Id="rId8" Type="http://schemas.openxmlformats.org/officeDocument/2006/relationships/image" Target="../media/image103.png"/><Relationship Id="rId9" Type="http://schemas.openxmlformats.org/officeDocument/2006/relationships/image" Target="../media/image104.png"/><Relationship Id="rId1" Type="http://schemas.openxmlformats.org/officeDocument/2006/relationships/tags" Target="../tags/tag96.xml"/><Relationship Id="rId2" Type="http://schemas.openxmlformats.org/officeDocument/2006/relationships/tags" Target="../tags/tag97.xml"/></Relationships>
</file>

<file path=ppt/slides/_rels/slide101.xml.rels><?xml version="1.0" encoding="UTF-8" standalone="yes"?>
<Relationships xmlns="http://schemas.openxmlformats.org/package/2006/relationships"><Relationship Id="rId11" Type="http://schemas.openxmlformats.org/officeDocument/2006/relationships/image" Target="../media/image106.png"/><Relationship Id="rId12" Type="http://schemas.openxmlformats.org/officeDocument/2006/relationships/image" Target="../media/image107.png"/><Relationship Id="rId13" Type="http://schemas.openxmlformats.org/officeDocument/2006/relationships/image" Target="../media/image108.png"/><Relationship Id="rId1" Type="http://schemas.openxmlformats.org/officeDocument/2006/relationships/tags" Target="../tags/tag100.xml"/><Relationship Id="rId2" Type="http://schemas.openxmlformats.org/officeDocument/2006/relationships/tags" Target="../tags/tag101.xml"/><Relationship Id="rId3" Type="http://schemas.openxmlformats.org/officeDocument/2006/relationships/tags" Target="../tags/tag102.xml"/><Relationship Id="rId4" Type="http://schemas.openxmlformats.org/officeDocument/2006/relationships/tags" Target="../tags/tag103.xml"/><Relationship Id="rId5" Type="http://schemas.openxmlformats.org/officeDocument/2006/relationships/tags" Target="../tags/tag104.xml"/><Relationship Id="rId6" Type="http://schemas.openxmlformats.org/officeDocument/2006/relationships/tags" Target="../tags/tag105.xml"/><Relationship Id="rId7" Type="http://schemas.openxmlformats.org/officeDocument/2006/relationships/slideLayout" Target="../slideLayouts/slideLayout2.xml"/><Relationship Id="rId8" Type="http://schemas.openxmlformats.org/officeDocument/2006/relationships/image" Target="../media/image95.png"/><Relationship Id="rId9" Type="http://schemas.openxmlformats.org/officeDocument/2006/relationships/image" Target="../media/image82.png"/><Relationship Id="rId10" Type="http://schemas.openxmlformats.org/officeDocument/2006/relationships/image" Target="../media/image105.png"/></Relationships>
</file>

<file path=ppt/slides/_rels/slide102.xml.rels><?xml version="1.0" encoding="UTF-8" standalone="yes"?>
<Relationships xmlns="http://schemas.openxmlformats.org/package/2006/relationships"><Relationship Id="rId3" Type="http://schemas.openxmlformats.org/officeDocument/2006/relationships/tags" Target="../tags/tag108.xml"/><Relationship Id="rId4" Type="http://schemas.openxmlformats.org/officeDocument/2006/relationships/tags" Target="../tags/tag109.xml"/><Relationship Id="rId5" Type="http://schemas.openxmlformats.org/officeDocument/2006/relationships/slideLayout" Target="../slideLayouts/slideLayout2.xml"/><Relationship Id="rId6" Type="http://schemas.openxmlformats.org/officeDocument/2006/relationships/image" Target="../media/image109.png"/><Relationship Id="rId7" Type="http://schemas.openxmlformats.org/officeDocument/2006/relationships/image" Target="../media/image110.png"/><Relationship Id="rId8" Type="http://schemas.openxmlformats.org/officeDocument/2006/relationships/image" Target="../media/image111.png"/><Relationship Id="rId9" Type="http://schemas.openxmlformats.org/officeDocument/2006/relationships/image" Target="../media/image112.png"/><Relationship Id="rId1" Type="http://schemas.openxmlformats.org/officeDocument/2006/relationships/tags" Target="../tags/tag106.xml"/><Relationship Id="rId2" Type="http://schemas.openxmlformats.org/officeDocument/2006/relationships/tags" Target="../tags/tag107.xml"/></Relationships>
</file>

<file path=ppt/slides/_rels/slide103.xml.rels><?xml version="1.0" encoding="UTF-8" standalone="yes"?>
<Relationships xmlns="http://schemas.openxmlformats.org/package/2006/relationships"><Relationship Id="rId11" Type="http://schemas.openxmlformats.org/officeDocument/2006/relationships/image" Target="../media/image114.png"/><Relationship Id="rId12" Type="http://schemas.openxmlformats.org/officeDocument/2006/relationships/image" Target="../media/image115.png"/><Relationship Id="rId13" Type="http://schemas.openxmlformats.org/officeDocument/2006/relationships/image" Target="../media/image116.png"/><Relationship Id="rId14" Type="http://schemas.openxmlformats.org/officeDocument/2006/relationships/image" Target="../media/image117.png"/><Relationship Id="rId15" Type="http://schemas.openxmlformats.org/officeDocument/2006/relationships/image" Target="../media/image118.png"/><Relationship Id="rId1" Type="http://schemas.openxmlformats.org/officeDocument/2006/relationships/tags" Target="../tags/tag110.xml"/><Relationship Id="rId2" Type="http://schemas.openxmlformats.org/officeDocument/2006/relationships/tags" Target="../tags/tag111.xml"/><Relationship Id="rId3" Type="http://schemas.openxmlformats.org/officeDocument/2006/relationships/tags" Target="../tags/tag112.xml"/><Relationship Id="rId4" Type="http://schemas.openxmlformats.org/officeDocument/2006/relationships/tags" Target="../tags/tag113.xml"/><Relationship Id="rId5" Type="http://schemas.openxmlformats.org/officeDocument/2006/relationships/tags" Target="../tags/tag114.xml"/><Relationship Id="rId6" Type="http://schemas.openxmlformats.org/officeDocument/2006/relationships/tags" Target="../tags/tag115.xml"/><Relationship Id="rId7" Type="http://schemas.openxmlformats.org/officeDocument/2006/relationships/tags" Target="../tags/tag116.xml"/><Relationship Id="rId8" Type="http://schemas.openxmlformats.org/officeDocument/2006/relationships/slideLayout" Target="../slideLayouts/slideLayout2.xml"/><Relationship Id="rId9" Type="http://schemas.openxmlformats.org/officeDocument/2006/relationships/image" Target="../media/image112.png"/><Relationship Id="rId10" Type="http://schemas.openxmlformats.org/officeDocument/2006/relationships/image" Target="../media/image11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9.jpe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0.jpeg"/><Relationship Id="rId3" Type="http://schemas.openxmlformats.org/officeDocument/2006/relationships/image" Target="../media/image121.jpe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2.jpe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23.png"/><Relationship Id="rId4" Type="http://schemas.openxmlformats.org/officeDocument/2006/relationships/image" Target="../media/image124.jpeg"/><Relationship Id="rId5" Type="http://schemas.openxmlformats.org/officeDocument/2006/relationships/image" Target="../media/image125.emf"/><Relationship Id="rId6" Type="http://schemas.openxmlformats.org/officeDocument/2006/relationships/image" Target="../media/image126.emf"/><Relationship Id="rId1" Type="http://schemas.openxmlformats.org/officeDocument/2006/relationships/tags" Target="../tags/tag117.xml"/><Relationship Id="rId2"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27.wmf"/><Relationship Id="rId5" Type="http://schemas.openxmlformats.org/officeDocument/2006/relationships/oleObject" Target="../embeddings/oleObject2.bin"/><Relationship Id="rId6" Type="http://schemas.openxmlformats.org/officeDocument/2006/relationships/image" Target="../media/image128.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1" Type="http://schemas.openxmlformats.org/officeDocument/2006/relationships/oleObject" Target="../embeddings/oleObject9.bin"/><Relationship Id="rId12" Type="http://schemas.openxmlformats.org/officeDocument/2006/relationships/oleObject" Target="../embeddings/oleObject10.bin"/><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oleObject" Target="../embeddings/oleObject3.bin"/><Relationship Id="rId4" Type="http://schemas.openxmlformats.org/officeDocument/2006/relationships/image" Target="../media/image129.wmf"/><Relationship Id="rId5" Type="http://schemas.openxmlformats.org/officeDocument/2006/relationships/oleObject" Target="../embeddings/oleObject4.bin"/><Relationship Id="rId6" Type="http://schemas.openxmlformats.org/officeDocument/2006/relationships/oleObject" Target="../embeddings/oleObject5.bin"/><Relationship Id="rId7" Type="http://schemas.openxmlformats.org/officeDocument/2006/relationships/oleObject" Target="../embeddings/oleObject6.bin"/><Relationship Id="rId8" Type="http://schemas.openxmlformats.org/officeDocument/2006/relationships/oleObject" Target="../embeddings/oleObject7.bin"/><Relationship Id="rId9" Type="http://schemas.openxmlformats.org/officeDocument/2006/relationships/image" Target="../media/image130.wmf"/><Relationship Id="rId10" Type="http://schemas.openxmlformats.org/officeDocument/2006/relationships/oleObject" Target="../embeddings/oleObject8.bin"/></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tags" Target="../tags/tag120.xml"/><Relationship Id="rId4" Type="http://schemas.openxmlformats.org/officeDocument/2006/relationships/slideLayout" Target="../slideLayouts/slideLayout2.xml"/><Relationship Id="rId5" Type="http://schemas.openxmlformats.org/officeDocument/2006/relationships/image" Target="../media/image131.png"/><Relationship Id="rId6" Type="http://schemas.openxmlformats.org/officeDocument/2006/relationships/image" Target="../media/image132.png"/><Relationship Id="rId1" Type="http://schemas.openxmlformats.org/officeDocument/2006/relationships/tags" Target="../tags/tag118.xml"/><Relationship Id="rId2" Type="http://schemas.openxmlformats.org/officeDocument/2006/relationships/tags" Target="../tags/tag119.xml"/></Relationships>
</file>

<file path=ppt/slides/_rels/slide134.xml.rels><?xml version="1.0" encoding="UTF-8" standalone="yes"?>
<Relationships xmlns="http://schemas.openxmlformats.org/package/2006/relationships"><Relationship Id="rId3" Type="http://schemas.openxmlformats.org/officeDocument/2006/relationships/tags" Target="../tags/tag123.xml"/><Relationship Id="rId4" Type="http://schemas.openxmlformats.org/officeDocument/2006/relationships/tags" Target="../tags/tag124.xml"/><Relationship Id="rId5" Type="http://schemas.openxmlformats.org/officeDocument/2006/relationships/slideLayout" Target="../slideLayouts/slideLayout2.xml"/><Relationship Id="rId6" Type="http://schemas.openxmlformats.org/officeDocument/2006/relationships/image" Target="../media/image133.png"/><Relationship Id="rId7" Type="http://schemas.openxmlformats.org/officeDocument/2006/relationships/image" Target="../media/image134.png"/><Relationship Id="rId8" Type="http://schemas.openxmlformats.org/officeDocument/2006/relationships/image" Target="../media/image132.png"/><Relationship Id="rId1" Type="http://schemas.openxmlformats.org/officeDocument/2006/relationships/tags" Target="../tags/tag121.xml"/><Relationship Id="rId2" Type="http://schemas.openxmlformats.org/officeDocument/2006/relationships/tags" Target="../tags/tag122.xml"/></Relationships>
</file>

<file path=ppt/slides/_rels/slide135.xml.rels><?xml version="1.0" encoding="UTF-8" standalone="yes"?>
<Relationships xmlns="http://schemas.openxmlformats.org/package/2006/relationships"><Relationship Id="rId3" Type="http://schemas.openxmlformats.org/officeDocument/2006/relationships/tags" Target="../tags/tag127.xml"/><Relationship Id="rId4" Type="http://schemas.openxmlformats.org/officeDocument/2006/relationships/slideLayout" Target="../slideLayouts/slideLayout2.xml"/><Relationship Id="rId5" Type="http://schemas.openxmlformats.org/officeDocument/2006/relationships/image" Target="../media/image135.png"/><Relationship Id="rId6" Type="http://schemas.openxmlformats.org/officeDocument/2006/relationships/image" Target="../media/image132.png"/><Relationship Id="rId1" Type="http://schemas.openxmlformats.org/officeDocument/2006/relationships/tags" Target="../tags/tag125.xml"/><Relationship Id="rId2" Type="http://schemas.openxmlformats.org/officeDocument/2006/relationships/tags" Target="../tags/tag126.xml"/></Relationships>
</file>

<file path=ppt/slides/_rels/slide136.xml.rels><?xml version="1.0" encoding="UTF-8" standalone="yes"?>
<Relationships xmlns="http://schemas.openxmlformats.org/package/2006/relationships"><Relationship Id="rId3" Type="http://schemas.openxmlformats.org/officeDocument/2006/relationships/tags" Target="../tags/tag130.xml"/><Relationship Id="rId4" Type="http://schemas.openxmlformats.org/officeDocument/2006/relationships/tags" Target="../tags/tag131.xml"/><Relationship Id="rId5" Type="http://schemas.openxmlformats.org/officeDocument/2006/relationships/slideLayout" Target="../slideLayouts/slideLayout2.xml"/><Relationship Id="rId6" Type="http://schemas.openxmlformats.org/officeDocument/2006/relationships/image" Target="../media/image136.png"/><Relationship Id="rId7" Type="http://schemas.openxmlformats.org/officeDocument/2006/relationships/image" Target="../media/image132.png"/><Relationship Id="rId1" Type="http://schemas.openxmlformats.org/officeDocument/2006/relationships/tags" Target="../tags/tag128.xml"/><Relationship Id="rId2" Type="http://schemas.openxmlformats.org/officeDocument/2006/relationships/tags" Target="../tags/tag129.xml"/></Relationships>
</file>

<file path=ppt/slides/_rels/slide137.xml.rels><?xml version="1.0" encoding="UTF-8" standalone="yes"?>
<Relationships xmlns="http://schemas.openxmlformats.org/package/2006/relationships"><Relationship Id="rId3" Type="http://schemas.openxmlformats.org/officeDocument/2006/relationships/tags" Target="../tags/tag134.xml"/><Relationship Id="rId4" Type="http://schemas.openxmlformats.org/officeDocument/2006/relationships/tags" Target="../tags/tag135.xml"/><Relationship Id="rId5" Type="http://schemas.openxmlformats.org/officeDocument/2006/relationships/slideLayout" Target="../slideLayouts/slideLayout2.xml"/><Relationship Id="rId6" Type="http://schemas.openxmlformats.org/officeDocument/2006/relationships/image" Target="../media/image137.png"/><Relationship Id="rId7" Type="http://schemas.openxmlformats.org/officeDocument/2006/relationships/image" Target="../media/image138.png"/><Relationship Id="rId8" Type="http://schemas.openxmlformats.org/officeDocument/2006/relationships/image" Target="../media/image139.png"/><Relationship Id="rId9" Type="http://schemas.openxmlformats.org/officeDocument/2006/relationships/image" Target="../media/image140.png"/><Relationship Id="rId1" Type="http://schemas.openxmlformats.org/officeDocument/2006/relationships/tags" Target="../tags/tag132.xml"/><Relationship Id="rId2" Type="http://schemas.openxmlformats.org/officeDocument/2006/relationships/tags" Target="../tags/tag133.xml"/></Relationships>
</file>

<file path=ppt/slides/_rels/slide138.xml.rels><?xml version="1.0" encoding="UTF-8" standalone="yes"?>
<Relationships xmlns="http://schemas.openxmlformats.org/package/2006/relationships"><Relationship Id="rId3" Type="http://schemas.openxmlformats.org/officeDocument/2006/relationships/tags" Target="../tags/tag138.xml"/><Relationship Id="rId4" Type="http://schemas.openxmlformats.org/officeDocument/2006/relationships/tags" Target="../tags/tag139.xml"/><Relationship Id="rId5" Type="http://schemas.openxmlformats.org/officeDocument/2006/relationships/slideLayout" Target="../slideLayouts/slideLayout2.xml"/><Relationship Id="rId6" Type="http://schemas.openxmlformats.org/officeDocument/2006/relationships/image" Target="../media/image141.png"/><Relationship Id="rId7" Type="http://schemas.openxmlformats.org/officeDocument/2006/relationships/image" Target="../media/image142.png"/><Relationship Id="rId8" Type="http://schemas.openxmlformats.org/officeDocument/2006/relationships/image" Target="../media/image143.png"/><Relationship Id="rId9" Type="http://schemas.openxmlformats.org/officeDocument/2006/relationships/image" Target="../media/image144.png"/><Relationship Id="rId1" Type="http://schemas.openxmlformats.org/officeDocument/2006/relationships/tags" Target="../tags/tag136.xml"/><Relationship Id="rId2" Type="http://schemas.openxmlformats.org/officeDocument/2006/relationships/tags" Target="../tags/tag137.xml"/></Relationships>
</file>

<file path=ppt/slides/_rels/slide139.xml.rels><?xml version="1.0" encoding="UTF-8" standalone="yes"?>
<Relationships xmlns="http://schemas.openxmlformats.org/package/2006/relationships"><Relationship Id="rId3" Type="http://schemas.openxmlformats.org/officeDocument/2006/relationships/tags" Target="../tags/tag142.xml"/><Relationship Id="rId4" Type="http://schemas.openxmlformats.org/officeDocument/2006/relationships/slideLayout" Target="../slideLayouts/slideLayout2.xml"/><Relationship Id="rId5" Type="http://schemas.openxmlformats.org/officeDocument/2006/relationships/image" Target="../media/image145.png"/><Relationship Id="rId6" Type="http://schemas.openxmlformats.org/officeDocument/2006/relationships/image" Target="../media/image132.png"/><Relationship Id="rId1" Type="http://schemas.openxmlformats.org/officeDocument/2006/relationships/tags" Target="../tags/tag140.xml"/><Relationship Id="rId2" Type="http://schemas.openxmlformats.org/officeDocument/2006/relationships/tags" Target="../tags/tag1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tags" Target="../tags/tag145.xml"/><Relationship Id="rId4" Type="http://schemas.openxmlformats.org/officeDocument/2006/relationships/slideLayout" Target="../slideLayouts/slideLayout2.xml"/><Relationship Id="rId5" Type="http://schemas.openxmlformats.org/officeDocument/2006/relationships/image" Target="../media/image146.png"/><Relationship Id="rId6" Type="http://schemas.openxmlformats.org/officeDocument/2006/relationships/image" Target="../media/image132.png"/><Relationship Id="rId1" Type="http://schemas.openxmlformats.org/officeDocument/2006/relationships/tags" Target="../tags/tag143.xml"/><Relationship Id="rId2" Type="http://schemas.openxmlformats.org/officeDocument/2006/relationships/tags" Target="../tags/tag144.xml"/></Relationships>
</file>

<file path=ppt/slides/_rels/slide141.xml.rels><?xml version="1.0" encoding="UTF-8" standalone="yes"?>
<Relationships xmlns="http://schemas.openxmlformats.org/package/2006/relationships"><Relationship Id="rId1" Type="http://schemas.openxmlformats.org/officeDocument/2006/relationships/tags" Target="../tags/tag146.xml"/><Relationship Id="rId2" Type="http://schemas.openxmlformats.org/officeDocument/2006/relationships/slideLayout" Target="../slideLayouts/slideLayout2.xml"/><Relationship Id="rId3" Type="http://schemas.openxmlformats.org/officeDocument/2006/relationships/image" Target="../media/image147.png"/></Relationships>
</file>

<file path=ppt/slides/_rels/slide14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48.png"/><Relationship Id="rId5" Type="http://schemas.openxmlformats.org/officeDocument/2006/relationships/image" Target="../media/image149.png"/><Relationship Id="rId1" Type="http://schemas.openxmlformats.org/officeDocument/2006/relationships/tags" Target="../tags/tag147.xml"/><Relationship Id="rId2" Type="http://schemas.openxmlformats.org/officeDocument/2006/relationships/tags" Target="../tags/tag14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tags" Target="../tags/tag151.xml"/><Relationship Id="rId4" Type="http://schemas.openxmlformats.org/officeDocument/2006/relationships/tags" Target="../tags/tag152.xml"/><Relationship Id="rId5" Type="http://schemas.openxmlformats.org/officeDocument/2006/relationships/slideLayout" Target="../slideLayouts/slideLayout2.xml"/><Relationship Id="rId6" Type="http://schemas.openxmlformats.org/officeDocument/2006/relationships/image" Target="../media/image150.png"/><Relationship Id="rId7" Type="http://schemas.openxmlformats.org/officeDocument/2006/relationships/image" Target="../media/image151.png"/><Relationship Id="rId8" Type="http://schemas.openxmlformats.org/officeDocument/2006/relationships/image" Target="../media/image152.png"/><Relationship Id="rId9" Type="http://schemas.openxmlformats.org/officeDocument/2006/relationships/image" Target="../media/image153.png"/><Relationship Id="rId1" Type="http://schemas.openxmlformats.org/officeDocument/2006/relationships/tags" Target="../tags/tag149.xml"/><Relationship Id="rId2" Type="http://schemas.openxmlformats.org/officeDocument/2006/relationships/tags" Target="../tags/tag150.xml"/></Relationships>
</file>

<file path=ppt/slides/_rels/slide145.xml.rels><?xml version="1.0" encoding="UTF-8" standalone="yes"?>
<Relationships xmlns="http://schemas.openxmlformats.org/package/2006/relationships"><Relationship Id="rId3" Type="http://schemas.openxmlformats.org/officeDocument/2006/relationships/tags" Target="../tags/tag155.xml"/><Relationship Id="rId4" Type="http://schemas.openxmlformats.org/officeDocument/2006/relationships/tags" Target="../tags/tag156.xml"/><Relationship Id="rId5" Type="http://schemas.openxmlformats.org/officeDocument/2006/relationships/tags" Target="../tags/tag157.xml"/><Relationship Id="rId6" Type="http://schemas.openxmlformats.org/officeDocument/2006/relationships/slideLayout" Target="../slideLayouts/slideLayout2.xml"/><Relationship Id="rId7" Type="http://schemas.openxmlformats.org/officeDocument/2006/relationships/image" Target="../media/image154.png"/><Relationship Id="rId8" Type="http://schemas.openxmlformats.org/officeDocument/2006/relationships/image" Target="../media/image155.png"/><Relationship Id="rId9" Type="http://schemas.openxmlformats.org/officeDocument/2006/relationships/image" Target="../media/image132.png"/><Relationship Id="rId1" Type="http://schemas.openxmlformats.org/officeDocument/2006/relationships/tags" Target="../tags/tag153.xml"/><Relationship Id="rId2" Type="http://schemas.openxmlformats.org/officeDocument/2006/relationships/tags" Target="../tags/tag154.xml"/></Relationships>
</file>

<file path=ppt/slides/_rels/slide146.xml.rels><?xml version="1.0" encoding="UTF-8" standalone="yes"?>
<Relationships xmlns="http://schemas.openxmlformats.org/package/2006/relationships"><Relationship Id="rId3" Type="http://schemas.openxmlformats.org/officeDocument/2006/relationships/tags" Target="../tags/tag160.xml"/><Relationship Id="rId4" Type="http://schemas.openxmlformats.org/officeDocument/2006/relationships/slideLayout" Target="../slideLayouts/slideLayout2.xml"/><Relationship Id="rId5" Type="http://schemas.openxmlformats.org/officeDocument/2006/relationships/notesSlide" Target="../notesSlides/notesSlide6.xml"/><Relationship Id="rId6" Type="http://schemas.openxmlformats.org/officeDocument/2006/relationships/image" Target="../media/image156.png"/><Relationship Id="rId7" Type="http://schemas.openxmlformats.org/officeDocument/2006/relationships/image" Target="../media/image157.png"/><Relationship Id="rId8" Type="http://schemas.openxmlformats.org/officeDocument/2006/relationships/image" Target="../media/image158.png"/><Relationship Id="rId1" Type="http://schemas.openxmlformats.org/officeDocument/2006/relationships/tags" Target="../tags/tag158.xml"/><Relationship Id="rId2" Type="http://schemas.openxmlformats.org/officeDocument/2006/relationships/tags" Target="../tags/tag159.xml"/></Relationships>
</file>

<file path=ppt/slides/_rels/slide147.xml.rels><?xml version="1.0" encoding="UTF-8" standalone="yes"?>
<Relationships xmlns="http://schemas.openxmlformats.org/package/2006/relationships"><Relationship Id="rId1" Type="http://schemas.openxmlformats.org/officeDocument/2006/relationships/tags" Target="../tags/tag161.xml"/><Relationship Id="rId2" Type="http://schemas.openxmlformats.org/officeDocument/2006/relationships/slideLayout" Target="../slideLayouts/slideLayout2.xml"/><Relationship Id="rId3" Type="http://schemas.openxmlformats.org/officeDocument/2006/relationships/image" Target="../media/image159.png"/></Relationships>
</file>

<file path=ppt/slides/_rels/slide148.xml.rels><?xml version="1.0" encoding="UTF-8" standalone="yes"?>
<Relationships xmlns="http://schemas.openxmlformats.org/package/2006/relationships"><Relationship Id="rId3" Type="http://schemas.openxmlformats.org/officeDocument/2006/relationships/tags" Target="../tags/tag164.xml"/><Relationship Id="rId4" Type="http://schemas.openxmlformats.org/officeDocument/2006/relationships/tags" Target="../tags/tag165.xml"/><Relationship Id="rId5" Type="http://schemas.openxmlformats.org/officeDocument/2006/relationships/tags" Target="../tags/tag166.xml"/><Relationship Id="rId6" Type="http://schemas.openxmlformats.org/officeDocument/2006/relationships/slideLayout" Target="../slideLayouts/slideLayout2.xml"/><Relationship Id="rId7" Type="http://schemas.openxmlformats.org/officeDocument/2006/relationships/image" Target="../media/image160.png"/><Relationship Id="rId8" Type="http://schemas.openxmlformats.org/officeDocument/2006/relationships/image" Target="../media/image161.png"/><Relationship Id="rId9" Type="http://schemas.openxmlformats.org/officeDocument/2006/relationships/image" Target="../media/image162.png"/><Relationship Id="rId10" Type="http://schemas.openxmlformats.org/officeDocument/2006/relationships/image" Target="../media/image163.png"/><Relationship Id="rId11" Type="http://schemas.openxmlformats.org/officeDocument/2006/relationships/image" Target="../media/image164.png"/><Relationship Id="rId1" Type="http://schemas.openxmlformats.org/officeDocument/2006/relationships/tags" Target="../tags/tag162.xml"/><Relationship Id="rId2" Type="http://schemas.openxmlformats.org/officeDocument/2006/relationships/tags" Target="../tags/tag16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4.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6.png"/><Relationship Id="rId5" Type="http://schemas.openxmlformats.org/officeDocument/2006/relationships/image" Target="../media/image4.png"/><Relationship Id="rId1" Type="http://schemas.openxmlformats.org/officeDocument/2006/relationships/tags" Target="../tags/tag3.xml"/><Relationship Id="rId2" Type="http://schemas.openxmlformats.org/officeDocument/2006/relationships/tags" Target="../tags/tag4.xml"/></Relationships>
</file>

<file path=ppt/slides/_rels/slide19.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e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tags" Target="../tags/tag14.xml"/><Relationship Id="rId4" Type="http://schemas.openxmlformats.org/officeDocument/2006/relationships/slideLayout" Target="../slideLayouts/slideLayout2.xml"/><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tags" Target="../tags/tag12.xml"/><Relationship Id="rId2" Type="http://schemas.openxmlformats.org/officeDocument/2006/relationships/tags" Target="../tags/tag13.xml"/></Relationships>
</file>

<file path=ppt/slides/_rels/slide36.xml.rels><?xml version="1.0" encoding="UTF-8" standalone="yes"?>
<Relationships xmlns="http://schemas.openxmlformats.org/package/2006/relationships"><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image" Target="../media/image20.png"/><Relationship Id="rId14" Type="http://schemas.openxmlformats.org/officeDocument/2006/relationships/image" Target="../media/image21.png"/><Relationship Id="rId15" Type="http://schemas.openxmlformats.org/officeDocument/2006/relationships/image" Target="../media/image22.png"/><Relationship Id="rId16" Type="http://schemas.openxmlformats.org/officeDocument/2006/relationships/image" Target="../media/image23.png"/><Relationship Id="rId1" Type="http://schemas.openxmlformats.org/officeDocument/2006/relationships/tags" Target="../tags/tag15.xml"/><Relationship Id="rId2" Type="http://schemas.openxmlformats.org/officeDocument/2006/relationships/tags" Target="../tags/tag16.xml"/><Relationship Id="rId3" Type="http://schemas.openxmlformats.org/officeDocument/2006/relationships/tags" Target="../tags/tag17.xml"/><Relationship Id="rId4" Type="http://schemas.openxmlformats.org/officeDocument/2006/relationships/tags" Target="../tags/tag18.xml"/><Relationship Id="rId5" Type="http://schemas.openxmlformats.org/officeDocument/2006/relationships/tags" Target="../tags/tag19.xml"/><Relationship Id="rId6" Type="http://schemas.openxmlformats.org/officeDocument/2006/relationships/tags" Target="../tags/tag20.xml"/><Relationship Id="rId7" Type="http://schemas.openxmlformats.org/officeDocument/2006/relationships/tags" Target="../tags/tag21.xml"/><Relationship Id="rId8" Type="http://schemas.openxmlformats.org/officeDocument/2006/relationships/slideLayout" Target="../slideLayouts/slideLayout2.xml"/><Relationship Id="rId9" Type="http://schemas.openxmlformats.org/officeDocument/2006/relationships/notesSlide" Target="../notesSlides/notesSlide3.xml"/><Relationship Id="rId10" Type="http://schemas.openxmlformats.org/officeDocument/2006/relationships/image" Target="../media/image17.png"/></Relationships>
</file>

<file path=ppt/slides/_rels/slide37.xml.rels><?xml version="1.0" encoding="UTF-8" standalone="yes"?>
<Relationships xmlns="http://schemas.openxmlformats.org/package/2006/relationships"><Relationship Id="rId11" Type="http://schemas.openxmlformats.org/officeDocument/2006/relationships/image" Target="../media/image26.png"/><Relationship Id="rId12" Type="http://schemas.openxmlformats.org/officeDocument/2006/relationships/image" Target="../media/image27.png"/><Relationship Id="rId13" Type="http://schemas.openxmlformats.org/officeDocument/2006/relationships/image" Target="../media/image28.png"/><Relationship Id="rId14" Type="http://schemas.openxmlformats.org/officeDocument/2006/relationships/image" Target="../media/image29.png"/><Relationship Id="rId1" Type="http://schemas.openxmlformats.org/officeDocument/2006/relationships/tags" Target="../tags/tag22.xml"/><Relationship Id="rId2" Type="http://schemas.openxmlformats.org/officeDocument/2006/relationships/tags" Target="../tags/tag23.xml"/><Relationship Id="rId3" Type="http://schemas.openxmlformats.org/officeDocument/2006/relationships/tags" Target="../tags/tag24.xml"/><Relationship Id="rId4" Type="http://schemas.openxmlformats.org/officeDocument/2006/relationships/tags" Target="../tags/tag25.xml"/><Relationship Id="rId5" Type="http://schemas.openxmlformats.org/officeDocument/2006/relationships/tags" Target="../tags/tag26.xml"/><Relationship Id="rId6" Type="http://schemas.openxmlformats.org/officeDocument/2006/relationships/tags" Target="../tags/tag27.xml"/><Relationship Id="rId7" Type="http://schemas.openxmlformats.org/officeDocument/2006/relationships/slideLayout" Target="../slideLayouts/slideLayout2.xml"/><Relationship Id="rId8" Type="http://schemas.openxmlformats.org/officeDocument/2006/relationships/notesSlide" Target="../notesSlides/notesSlide4.xml"/><Relationship Id="rId9" Type="http://schemas.openxmlformats.org/officeDocument/2006/relationships/image" Target="../media/image24.png"/><Relationship Id="rId10" Type="http://schemas.openxmlformats.org/officeDocument/2006/relationships/image" Target="../media/image25.png"/></Relationships>
</file>

<file path=ppt/slides/_rels/slide38.xml.rels><?xml version="1.0" encoding="UTF-8" standalone="yes"?>
<Relationships xmlns="http://schemas.openxmlformats.org/package/2006/relationships"><Relationship Id="rId11" Type="http://schemas.openxmlformats.org/officeDocument/2006/relationships/image" Target="../media/image32.png"/><Relationship Id="rId12" Type="http://schemas.openxmlformats.org/officeDocument/2006/relationships/image" Target="../media/image33.png"/><Relationship Id="rId13" Type="http://schemas.openxmlformats.org/officeDocument/2006/relationships/image" Target="../media/image34.png"/><Relationship Id="rId14" Type="http://schemas.openxmlformats.org/officeDocument/2006/relationships/image" Target="../media/image35.png"/><Relationship Id="rId1" Type="http://schemas.openxmlformats.org/officeDocument/2006/relationships/tags" Target="../tags/tag28.xml"/><Relationship Id="rId2" Type="http://schemas.openxmlformats.org/officeDocument/2006/relationships/tags" Target="../tags/tag29.xml"/><Relationship Id="rId3" Type="http://schemas.openxmlformats.org/officeDocument/2006/relationships/tags" Target="../tags/tag30.xml"/><Relationship Id="rId4" Type="http://schemas.openxmlformats.org/officeDocument/2006/relationships/tags" Target="../tags/tag31.xml"/><Relationship Id="rId5" Type="http://schemas.openxmlformats.org/officeDocument/2006/relationships/tags" Target="../tags/tag32.xml"/><Relationship Id="rId6" Type="http://schemas.openxmlformats.org/officeDocument/2006/relationships/tags" Target="../tags/tag33.xml"/><Relationship Id="rId7" Type="http://schemas.openxmlformats.org/officeDocument/2006/relationships/slideLayout" Target="../slideLayouts/slideLayout2.xml"/><Relationship Id="rId8" Type="http://schemas.openxmlformats.org/officeDocument/2006/relationships/notesSlide" Target="../notesSlides/notesSlide5.xml"/><Relationship Id="rId9" Type="http://schemas.openxmlformats.org/officeDocument/2006/relationships/image" Target="../media/image30.png"/><Relationship Id="rId10"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36.xml"/><Relationship Id="rId4" Type="http://schemas.openxmlformats.org/officeDocument/2006/relationships/slideLayout" Target="../slideLayouts/slideLayout2.xml"/><Relationship Id="rId5" Type="http://schemas.openxmlformats.org/officeDocument/2006/relationships/image" Target="../media/image31.png"/><Relationship Id="rId6" Type="http://schemas.openxmlformats.org/officeDocument/2006/relationships/image" Target="../media/image36.png"/><Relationship Id="rId7" Type="http://schemas.openxmlformats.org/officeDocument/2006/relationships/image" Target="../media/image37.png"/><Relationship Id="rId1" Type="http://schemas.openxmlformats.org/officeDocument/2006/relationships/tags" Target="../tags/tag34.xml"/><Relationship Id="rId2" Type="http://schemas.openxmlformats.org/officeDocument/2006/relationships/tags" Target="../tags/tag35.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tags" Target="../tags/tag37.xml"/><Relationship Id="rId2" Type="http://schemas.openxmlformats.org/officeDocument/2006/relationships/tags" Target="../tags/tag3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39.png"/><Relationship Id="rId5" Type="http://schemas.openxmlformats.org/officeDocument/2006/relationships/image" Target="../media/image36.png"/><Relationship Id="rId1" Type="http://schemas.openxmlformats.org/officeDocument/2006/relationships/tags" Target="../tags/tag39.xml"/><Relationship Id="rId2" Type="http://schemas.openxmlformats.org/officeDocument/2006/relationships/tags" Target="../tags/tag40.xml"/></Relationships>
</file>

<file path=ppt/slides/_rels/slide43.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2.xml"/><Relationship Id="rId3" Type="http://schemas.openxmlformats.org/officeDocument/2006/relationships/image" Target="../media/image40.png"/></Relationships>
</file>

<file path=ppt/slides/_rels/slide44.xml.rels><?xml version="1.0" encoding="UTF-8" standalone="yes"?>
<Relationships xmlns="http://schemas.openxmlformats.org/package/2006/relationships"><Relationship Id="rId11" Type="http://schemas.openxmlformats.org/officeDocument/2006/relationships/image" Target="../media/image44.png"/><Relationship Id="rId12" Type="http://schemas.openxmlformats.org/officeDocument/2006/relationships/image" Target="../media/image45.png"/><Relationship Id="rId13" Type="http://schemas.openxmlformats.org/officeDocument/2006/relationships/image" Target="../media/image29.png"/><Relationship Id="rId1" Type="http://schemas.openxmlformats.org/officeDocument/2006/relationships/tags" Target="../tags/tag42.xml"/><Relationship Id="rId2" Type="http://schemas.openxmlformats.org/officeDocument/2006/relationships/tags" Target="../tags/tag43.xml"/><Relationship Id="rId3" Type="http://schemas.openxmlformats.org/officeDocument/2006/relationships/tags" Target="../tags/tag44.xml"/><Relationship Id="rId4" Type="http://schemas.openxmlformats.org/officeDocument/2006/relationships/tags" Target="../tags/tag45.xml"/><Relationship Id="rId5" Type="http://schemas.openxmlformats.org/officeDocument/2006/relationships/tags" Target="../tags/tag46.xml"/><Relationship Id="rId6" Type="http://schemas.openxmlformats.org/officeDocument/2006/relationships/tags" Target="../tags/tag47.xml"/><Relationship Id="rId7" Type="http://schemas.openxmlformats.org/officeDocument/2006/relationships/slideLayout" Target="../slideLayouts/slideLayout2.xml"/><Relationship Id="rId8" Type="http://schemas.openxmlformats.org/officeDocument/2006/relationships/image" Target="../media/image41.png"/><Relationship Id="rId9" Type="http://schemas.openxmlformats.org/officeDocument/2006/relationships/image" Target="../media/image42.png"/><Relationship Id="rId10"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tags" Target="../tags/tag50.xml"/><Relationship Id="rId4" Type="http://schemas.openxmlformats.org/officeDocument/2006/relationships/tags" Target="../tags/tag51.xml"/><Relationship Id="rId5" Type="http://schemas.openxmlformats.org/officeDocument/2006/relationships/slideLayout" Target="../slideLayouts/slideLayout2.xml"/><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image" Target="../media/image49.png"/><Relationship Id="rId1" Type="http://schemas.openxmlformats.org/officeDocument/2006/relationships/tags" Target="../tags/tag48.xml"/><Relationship Id="rId2" Type="http://schemas.openxmlformats.org/officeDocument/2006/relationships/tags" Target="../tags/tag4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50.png"/><Relationship Id="rId5" Type="http://schemas.openxmlformats.org/officeDocument/2006/relationships/image" Target="../media/image51.png"/><Relationship Id="rId1" Type="http://schemas.openxmlformats.org/officeDocument/2006/relationships/tags" Target="../tags/tag52.xml"/><Relationship Id="rId2" Type="http://schemas.openxmlformats.org/officeDocument/2006/relationships/tags" Target="../tags/tag5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53.png"/><Relationship Id="rId5" Type="http://schemas.openxmlformats.org/officeDocument/2006/relationships/image" Target="../media/image54.png"/><Relationship Id="rId1" Type="http://schemas.openxmlformats.org/officeDocument/2006/relationships/tags" Target="../tags/tag54.xml"/><Relationship Id="rId2" Type="http://schemas.openxmlformats.org/officeDocument/2006/relationships/tags" Target="../tags/tag5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wmf"/></Relationships>
</file>

<file path=ppt/slides/_rels/slide55.xml.rels><?xml version="1.0" encoding="UTF-8" standalone="yes"?>
<Relationships xmlns="http://schemas.openxmlformats.org/package/2006/relationships"><Relationship Id="rId3" Type="http://schemas.openxmlformats.org/officeDocument/2006/relationships/tags" Target="../tags/tag58.xml"/><Relationship Id="rId4" Type="http://schemas.openxmlformats.org/officeDocument/2006/relationships/slideLayout" Target="../slideLayouts/slideLayout2.xml"/><Relationship Id="rId5" Type="http://schemas.openxmlformats.org/officeDocument/2006/relationships/image" Target="../media/image56.png"/><Relationship Id="rId6" Type="http://schemas.openxmlformats.org/officeDocument/2006/relationships/image" Target="../media/image57.png"/><Relationship Id="rId7" Type="http://schemas.openxmlformats.org/officeDocument/2006/relationships/image" Target="../media/image58.png"/><Relationship Id="rId1" Type="http://schemas.openxmlformats.org/officeDocument/2006/relationships/tags" Target="../tags/tag56.xml"/><Relationship Id="rId2" Type="http://schemas.openxmlformats.org/officeDocument/2006/relationships/tags" Target="../tags/tag5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60.png"/><Relationship Id="rId5" Type="http://schemas.openxmlformats.org/officeDocument/2006/relationships/image" Target="../media/image61.png"/><Relationship Id="rId6" Type="http://schemas.openxmlformats.org/officeDocument/2006/relationships/image" Target="../media/image62.jpeg"/><Relationship Id="rId1" Type="http://schemas.openxmlformats.org/officeDocument/2006/relationships/tags" Target="../tags/tag59.xml"/><Relationship Id="rId2" Type="http://schemas.openxmlformats.org/officeDocument/2006/relationships/tags" Target="../tags/tag6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2.xml"/><Relationship Id="rId3" Type="http://schemas.openxmlformats.org/officeDocument/2006/relationships/image" Target="../media/image6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2.xml"/><Relationship Id="rId3" Type="http://schemas.openxmlformats.org/officeDocument/2006/relationships/image" Target="../media/image63.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jpeg"/><Relationship Id="rId1" Type="http://schemas.openxmlformats.org/officeDocument/2006/relationships/tags" Target="../tags/tag63.xml"/><Relationship Id="rId2" Type="http://schemas.openxmlformats.org/officeDocument/2006/relationships/tags" Target="../tags/tag64.xml"/></Relationships>
</file>

<file path=ppt/slides/_rels/slide65.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2.xml"/><Relationship Id="rId3" Type="http://schemas.openxmlformats.org/officeDocument/2006/relationships/image" Target="../media/image64.png"/></Relationships>
</file>

<file path=ppt/slides/_rels/slide66.xml.rels><?xml version="1.0" encoding="UTF-8" standalone="yes"?>
<Relationships xmlns="http://schemas.openxmlformats.org/package/2006/relationships"><Relationship Id="rId3" Type="http://schemas.openxmlformats.org/officeDocument/2006/relationships/tags" Target="../tags/tag68.xml"/><Relationship Id="rId4" Type="http://schemas.openxmlformats.org/officeDocument/2006/relationships/tags" Target="../tags/tag69.xml"/><Relationship Id="rId5" Type="http://schemas.openxmlformats.org/officeDocument/2006/relationships/slideLayout" Target="../slideLayouts/slideLayout2.xml"/><Relationship Id="rId6" Type="http://schemas.openxmlformats.org/officeDocument/2006/relationships/image" Target="../media/image63.png"/><Relationship Id="rId7" Type="http://schemas.openxmlformats.org/officeDocument/2006/relationships/image" Target="../media/image67.png"/><Relationship Id="rId8" Type="http://schemas.openxmlformats.org/officeDocument/2006/relationships/image" Target="../media/image68.png"/><Relationship Id="rId9" Type="http://schemas.openxmlformats.org/officeDocument/2006/relationships/image" Target="../media/image69.png"/><Relationship Id="rId1" Type="http://schemas.openxmlformats.org/officeDocument/2006/relationships/tags" Target="../tags/tag66.xml"/><Relationship Id="rId2" Type="http://schemas.openxmlformats.org/officeDocument/2006/relationships/tags" Target="../tags/tag6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0.jpeg"/><Relationship Id="rId3" Type="http://schemas.openxmlformats.org/officeDocument/2006/relationships/image" Target="../media/image7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1" Type="http://schemas.openxmlformats.org/officeDocument/2006/relationships/image" Target="../media/image75.png"/><Relationship Id="rId12" Type="http://schemas.openxmlformats.org/officeDocument/2006/relationships/image" Target="../media/image76.png"/><Relationship Id="rId13" Type="http://schemas.openxmlformats.org/officeDocument/2006/relationships/image" Target="../media/image77.png"/><Relationship Id="rId1" Type="http://schemas.openxmlformats.org/officeDocument/2006/relationships/tags" Target="../tags/tag70.xml"/><Relationship Id="rId2" Type="http://schemas.openxmlformats.org/officeDocument/2006/relationships/tags" Target="../tags/tag71.xml"/><Relationship Id="rId3" Type="http://schemas.openxmlformats.org/officeDocument/2006/relationships/tags" Target="../tags/tag72.xml"/><Relationship Id="rId4" Type="http://schemas.openxmlformats.org/officeDocument/2006/relationships/tags" Target="../tags/tag73.xml"/><Relationship Id="rId5" Type="http://schemas.openxmlformats.org/officeDocument/2006/relationships/tags" Target="../tags/tag74.xml"/><Relationship Id="rId6" Type="http://schemas.openxmlformats.org/officeDocument/2006/relationships/tags" Target="../tags/tag75.xml"/><Relationship Id="rId7" Type="http://schemas.openxmlformats.org/officeDocument/2006/relationships/slideLayout" Target="../slideLayouts/slideLayout2.xml"/><Relationship Id="rId8" Type="http://schemas.openxmlformats.org/officeDocument/2006/relationships/image" Target="../media/image72.png"/><Relationship Id="rId9" Type="http://schemas.openxmlformats.org/officeDocument/2006/relationships/image" Target="../media/image73.png"/><Relationship Id="rId10" Type="http://schemas.openxmlformats.org/officeDocument/2006/relationships/image" Target="../media/image7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8.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9.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80.png"/><Relationship Id="rId5" Type="http://schemas.openxmlformats.org/officeDocument/2006/relationships/image" Target="../media/image81.png"/><Relationship Id="rId1" Type="http://schemas.openxmlformats.org/officeDocument/2006/relationships/tags" Target="../tags/tag76.xml"/><Relationship Id="rId2" Type="http://schemas.openxmlformats.org/officeDocument/2006/relationships/tags" Target="../tags/tag7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tags" Target="../tags/tag80.xml"/><Relationship Id="rId4" Type="http://schemas.openxmlformats.org/officeDocument/2006/relationships/tags" Target="../tags/tag81.xml"/><Relationship Id="rId5" Type="http://schemas.openxmlformats.org/officeDocument/2006/relationships/slideLayout" Target="../slideLayouts/slideLayout2.xml"/><Relationship Id="rId6" Type="http://schemas.openxmlformats.org/officeDocument/2006/relationships/image" Target="../media/image82.png"/><Relationship Id="rId7" Type="http://schemas.openxmlformats.org/officeDocument/2006/relationships/image" Target="../media/image83.png"/><Relationship Id="rId8" Type="http://schemas.openxmlformats.org/officeDocument/2006/relationships/image" Target="../media/image84.png"/><Relationship Id="rId9" Type="http://schemas.openxmlformats.org/officeDocument/2006/relationships/image" Target="../media/image85.png"/><Relationship Id="rId1" Type="http://schemas.openxmlformats.org/officeDocument/2006/relationships/tags" Target="../tags/tag78.xml"/><Relationship Id="rId2" Type="http://schemas.openxmlformats.org/officeDocument/2006/relationships/tags" Target="../tags/tag79.xml"/></Relationships>
</file>

<file path=ppt/slides/_rels/slide81.xml.rels><?xml version="1.0" encoding="UTF-8" standalone="yes"?>
<Relationships xmlns="http://schemas.openxmlformats.org/package/2006/relationships"><Relationship Id="rId3" Type="http://schemas.openxmlformats.org/officeDocument/2006/relationships/tags" Target="../tags/tag84.xml"/><Relationship Id="rId4" Type="http://schemas.openxmlformats.org/officeDocument/2006/relationships/tags" Target="../tags/tag85.xml"/><Relationship Id="rId5" Type="http://schemas.openxmlformats.org/officeDocument/2006/relationships/slideLayout" Target="../slideLayouts/slideLayout2.xml"/><Relationship Id="rId6" Type="http://schemas.openxmlformats.org/officeDocument/2006/relationships/image" Target="../media/image86.png"/><Relationship Id="rId7" Type="http://schemas.openxmlformats.org/officeDocument/2006/relationships/image" Target="../media/image87.png"/><Relationship Id="rId8" Type="http://schemas.openxmlformats.org/officeDocument/2006/relationships/image" Target="../media/image88.png"/><Relationship Id="rId9" Type="http://schemas.openxmlformats.org/officeDocument/2006/relationships/image" Target="../media/image89.png"/><Relationship Id="rId1" Type="http://schemas.openxmlformats.org/officeDocument/2006/relationships/tags" Target="../tags/tag82.xml"/><Relationship Id="rId2" Type="http://schemas.openxmlformats.org/officeDocument/2006/relationships/tags" Target="../tags/tag83.xml"/></Relationships>
</file>

<file path=ppt/slides/_rels/slide82.xml.rels><?xml version="1.0" encoding="UTF-8" standalone="yes"?>
<Relationships xmlns="http://schemas.openxmlformats.org/package/2006/relationships"><Relationship Id="rId3" Type="http://schemas.openxmlformats.org/officeDocument/2006/relationships/tags" Target="../tags/tag88.xml"/><Relationship Id="rId4" Type="http://schemas.openxmlformats.org/officeDocument/2006/relationships/tags" Target="../tags/tag89.xml"/><Relationship Id="rId5" Type="http://schemas.openxmlformats.org/officeDocument/2006/relationships/slideLayout" Target="../slideLayouts/slideLayout2.xml"/><Relationship Id="rId6" Type="http://schemas.openxmlformats.org/officeDocument/2006/relationships/image" Target="../media/image90.png"/><Relationship Id="rId7" Type="http://schemas.openxmlformats.org/officeDocument/2006/relationships/image" Target="../media/image91.png"/><Relationship Id="rId8" Type="http://schemas.openxmlformats.org/officeDocument/2006/relationships/image" Target="../media/image92.png"/><Relationship Id="rId9" Type="http://schemas.openxmlformats.org/officeDocument/2006/relationships/image" Target="../media/image93.png"/><Relationship Id="rId1" Type="http://schemas.openxmlformats.org/officeDocument/2006/relationships/tags" Target="../tags/tag86.xml"/><Relationship Id="rId2" Type="http://schemas.openxmlformats.org/officeDocument/2006/relationships/tags" Target="../tags/tag8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4.jpe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eis.org/Spuzzle.html"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eis.org/Spuzzle.html" TargetMode="External"/></Relationships>
</file>

<file path=ppt/slides/_rels/slide99.xml.rels><?xml version="1.0" encoding="UTF-8" standalone="yes"?>
<Relationships xmlns="http://schemas.openxmlformats.org/package/2006/relationships"><Relationship Id="rId11" Type="http://schemas.openxmlformats.org/officeDocument/2006/relationships/image" Target="../media/image98.png"/><Relationship Id="rId12" Type="http://schemas.openxmlformats.org/officeDocument/2006/relationships/image" Target="../media/image99.png"/><Relationship Id="rId13" Type="http://schemas.openxmlformats.org/officeDocument/2006/relationships/image" Target="../media/image100.png"/><Relationship Id="rId1" Type="http://schemas.openxmlformats.org/officeDocument/2006/relationships/tags" Target="../tags/tag90.xml"/><Relationship Id="rId2" Type="http://schemas.openxmlformats.org/officeDocument/2006/relationships/tags" Target="../tags/tag91.xml"/><Relationship Id="rId3" Type="http://schemas.openxmlformats.org/officeDocument/2006/relationships/tags" Target="../tags/tag92.xml"/><Relationship Id="rId4" Type="http://schemas.openxmlformats.org/officeDocument/2006/relationships/tags" Target="../tags/tag93.xml"/><Relationship Id="rId5" Type="http://schemas.openxmlformats.org/officeDocument/2006/relationships/tags" Target="../tags/tag94.xml"/><Relationship Id="rId6" Type="http://schemas.openxmlformats.org/officeDocument/2006/relationships/tags" Target="../tags/tag95.xml"/><Relationship Id="rId7" Type="http://schemas.openxmlformats.org/officeDocument/2006/relationships/slideLayout" Target="../slideLayouts/slideLayout2.xml"/><Relationship Id="rId8" Type="http://schemas.openxmlformats.org/officeDocument/2006/relationships/image" Target="../media/image95.png"/><Relationship Id="rId9" Type="http://schemas.openxmlformats.org/officeDocument/2006/relationships/image" Target="../media/image96.png"/><Relationship Id="rId10" Type="http://schemas.openxmlformats.org/officeDocument/2006/relationships/image" Target="../media/image9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Basic Structures: Sets, Functions, Sequences, Sums, </a:t>
            </a:r>
            <a:r>
              <a:rPr lang="en-US" smtClean="0"/>
              <a:t>and Matrices</a:t>
            </a:r>
            <a:endParaRPr lang="en-US" dirty="0"/>
          </a:p>
        </p:txBody>
      </p:sp>
      <p:sp>
        <p:nvSpPr>
          <p:cNvPr id="3" name="Subtitle 2"/>
          <p:cNvSpPr>
            <a:spLocks noGrp="1"/>
          </p:cNvSpPr>
          <p:nvPr>
            <p:ph type="subTitle" idx="1"/>
          </p:nvPr>
        </p:nvSpPr>
        <p:spPr/>
        <p:txBody>
          <a:bodyPr/>
          <a:lstStyle/>
          <a:p>
            <a:r>
              <a:rPr lang="en-US" dirty="0" smtClean="0"/>
              <a:t>Chapter 2</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
        <p:nvSpPr>
          <p:cNvPr id="5" name="Slide Number Placeholder 4"/>
          <p:cNvSpPr>
            <a:spLocks noGrp="1"/>
          </p:cNvSpPr>
          <p:nvPr>
            <p:ph type="sldNum" sz="quarter" idx="12"/>
          </p:nvPr>
        </p:nvSpPr>
        <p:spPr/>
        <p:txBody>
          <a:bodyPr/>
          <a:lstStyle/>
          <a:p>
            <a:fld id="{9CA217EF-0505-4C33-BB20-8A8DF2039023}"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Set-Builder Notation</a:t>
            </a:r>
            <a:endParaRPr lang="en-US" dirty="0"/>
          </a:p>
        </p:txBody>
      </p:sp>
      <p:sp>
        <p:nvSpPr>
          <p:cNvPr id="3" name="Content Placeholder 2"/>
          <p:cNvSpPr>
            <a:spLocks noGrp="1"/>
          </p:cNvSpPr>
          <p:nvPr>
            <p:ph idx="1"/>
          </p:nvPr>
        </p:nvSpPr>
        <p:spPr/>
        <p:txBody>
          <a:bodyPr>
            <a:normAutofit lnSpcReduction="10000"/>
          </a:bodyPr>
          <a:lstStyle/>
          <a:p>
            <a:r>
              <a:rPr lang="en-US" dirty="0" smtClean="0"/>
              <a:t>Specify the property or properties that all members must satisfy:</a:t>
            </a:r>
          </a:p>
          <a:p>
            <a:pPr>
              <a:buNone/>
            </a:pPr>
            <a:r>
              <a:rPr lang="en-US" dirty="0" smtClean="0"/>
              <a:t>     </a:t>
            </a:r>
            <a:r>
              <a:rPr lang="en-US" i="1" dirty="0" smtClean="0">
                <a:latin typeface="Cambria Math" pitchFamily="18" charset="0"/>
                <a:ea typeface="Cambria Math" pitchFamily="18" charset="0"/>
              </a:rPr>
              <a:t>S</a:t>
            </a:r>
            <a:r>
              <a:rPr lang="en-US" dirty="0" smtClean="0">
                <a:latin typeface="Cambria Math" pitchFamily="18" charset="0"/>
                <a:ea typeface="Cambria Math" pitchFamily="18" charset="0"/>
              </a:rPr>
              <a:t> = {</a:t>
            </a:r>
            <a:r>
              <a:rPr lang="en-US" i="1" dirty="0" smtClean="0">
                <a:ea typeface="Cambria Math" pitchFamily="18" charset="0"/>
              </a:rPr>
              <a:t>x</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i="1" dirty="0" smtClean="0">
                <a:ea typeface="Cambria Math" pitchFamily="18" charset="0"/>
              </a:rPr>
              <a:t>x</a:t>
            </a:r>
            <a:r>
              <a:rPr lang="en-US" dirty="0" smtClean="0">
                <a:latin typeface="Cambria Math" pitchFamily="18" charset="0"/>
                <a:ea typeface="Cambria Math" pitchFamily="18" charset="0"/>
              </a:rPr>
              <a:t> is a positive integer less than 100}</a:t>
            </a:r>
          </a:p>
          <a:p>
            <a:pPr>
              <a:buNone/>
            </a:pP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O</a:t>
            </a:r>
            <a:r>
              <a:rPr lang="en-US" dirty="0" smtClean="0">
                <a:latin typeface="Cambria Math" pitchFamily="18" charset="0"/>
                <a:ea typeface="Cambria Math" pitchFamily="18" charset="0"/>
              </a:rPr>
              <a:t> = {</a:t>
            </a:r>
            <a:r>
              <a:rPr lang="en-US" i="1" dirty="0" smtClean="0">
                <a:ea typeface="Cambria Math" pitchFamily="18" charset="0"/>
              </a:rPr>
              <a:t>x</a:t>
            </a:r>
            <a:r>
              <a:rPr lang="en-US" dirty="0" smtClean="0">
                <a:latin typeface="Cambria Math" pitchFamily="18" charset="0"/>
                <a:ea typeface="Cambria Math" pitchFamily="18" charset="0"/>
              </a:rPr>
              <a:t> | </a:t>
            </a:r>
            <a:r>
              <a:rPr lang="en-US" i="1" dirty="0" smtClean="0">
                <a:ea typeface="Cambria Math" pitchFamily="18" charset="0"/>
              </a:rPr>
              <a:t>x</a:t>
            </a:r>
            <a:r>
              <a:rPr lang="en-US" dirty="0" smtClean="0">
                <a:latin typeface="Cambria Math" pitchFamily="18" charset="0"/>
                <a:ea typeface="Cambria Math" pitchFamily="18" charset="0"/>
              </a:rPr>
              <a:t> is an odd positive integer less than 10}</a:t>
            </a:r>
          </a:p>
          <a:p>
            <a:pPr>
              <a:buNone/>
            </a:pPr>
            <a:r>
              <a:rPr lang="en-US" b="1" dirty="0" smtClean="0">
                <a:latin typeface="Cambria Math" pitchFamily="18" charset="0"/>
                <a:ea typeface="Cambria Math" pitchFamily="18" charset="0"/>
              </a:rPr>
              <a:t>     </a:t>
            </a:r>
            <a:r>
              <a:rPr lang="en-US" i="1" dirty="0" smtClean="0">
                <a:latin typeface="Cambria Math" pitchFamily="18" charset="0"/>
                <a:ea typeface="Cambria Math" pitchFamily="18" charset="0"/>
              </a:rPr>
              <a:t>O</a:t>
            </a:r>
            <a:r>
              <a:rPr lang="en-US" dirty="0" smtClean="0">
                <a:latin typeface="Cambria Math" pitchFamily="18" charset="0"/>
                <a:ea typeface="Cambria Math" pitchFamily="18" charset="0"/>
              </a:rPr>
              <a:t> = {</a:t>
            </a:r>
            <a:r>
              <a:rPr lang="en-US" i="1" dirty="0" smtClean="0">
                <a:ea typeface="Cambria Math" pitchFamily="18" charset="0"/>
              </a:rPr>
              <a:t>x</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 Z⁺</a:t>
            </a:r>
            <a:r>
              <a:rPr lang="en-US" dirty="0" smtClean="0">
                <a:latin typeface="Cambria Math" pitchFamily="18" charset="0"/>
                <a:ea typeface="Cambria Math" pitchFamily="18" charset="0"/>
              </a:rPr>
              <a:t> | </a:t>
            </a:r>
            <a:r>
              <a:rPr lang="en-US" i="1" dirty="0" smtClean="0">
                <a:ea typeface="Cambria Math" pitchFamily="18" charset="0"/>
              </a:rPr>
              <a:t>x</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is odd and </a:t>
            </a:r>
            <a:r>
              <a:rPr lang="en-US" i="1" dirty="0" smtClean="0">
                <a:ea typeface="Cambria Math" pitchFamily="18" charset="0"/>
              </a:rPr>
              <a:t>x</a:t>
            </a:r>
            <a:r>
              <a:rPr lang="en-US" dirty="0" smtClean="0">
                <a:latin typeface="Cambria Math" pitchFamily="18" charset="0"/>
                <a:ea typeface="Cambria Math" pitchFamily="18" charset="0"/>
              </a:rPr>
              <a:t> &lt; 10}</a:t>
            </a:r>
          </a:p>
          <a:p>
            <a:r>
              <a:rPr lang="en-US" dirty="0" smtClean="0"/>
              <a:t>A predicate may be used: </a:t>
            </a:r>
          </a:p>
          <a:p>
            <a:pPr>
              <a:buNone/>
            </a:pPr>
            <a:r>
              <a:rPr lang="en-US" dirty="0" smtClean="0"/>
              <a:t>                 </a:t>
            </a:r>
            <a:r>
              <a:rPr lang="en-US" i="1" dirty="0" smtClean="0">
                <a:latin typeface="Cambria Math" pitchFamily="18" charset="0"/>
                <a:ea typeface="Cambria Math" pitchFamily="18" charset="0"/>
              </a:rPr>
              <a:t>S</a:t>
            </a:r>
            <a:r>
              <a:rPr lang="en-US" b="1" i="1" dirty="0" smtClean="0">
                <a:latin typeface="Cambria Math" pitchFamily="18" charset="0"/>
                <a:ea typeface="Cambria Math" pitchFamily="18" charset="0"/>
              </a:rPr>
              <a:t>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ea typeface="Cambria Math" pitchFamily="18" charset="0"/>
              </a:rPr>
              <a:t>x</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 P(</a:t>
            </a:r>
            <a:r>
              <a:rPr lang="en-US" i="1" dirty="0" smtClean="0">
                <a:ea typeface="Cambria Math" pitchFamily="18" charset="0"/>
              </a:rPr>
              <a:t>x</a:t>
            </a:r>
            <a:r>
              <a:rPr lang="en-US" dirty="0" smtClean="0">
                <a:latin typeface="Cambria Math" pitchFamily="18" charset="0"/>
                <a:ea typeface="Cambria Math" pitchFamily="18" charset="0"/>
              </a:rPr>
              <a:t>)}</a:t>
            </a:r>
          </a:p>
          <a:p>
            <a:r>
              <a:rPr lang="en-US" dirty="0" smtClean="0"/>
              <a:t>Example: </a:t>
            </a:r>
            <a:r>
              <a:rPr lang="en-US" i="1" dirty="0" smtClean="0">
                <a:latin typeface="Cambria Math" pitchFamily="18" charset="0"/>
                <a:ea typeface="Cambria Math" pitchFamily="18" charset="0"/>
              </a:rPr>
              <a:t>S</a:t>
            </a:r>
            <a:r>
              <a:rPr lang="en-US" b="1" i="1" dirty="0" smtClean="0">
                <a:latin typeface="Cambria Math" pitchFamily="18" charset="0"/>
                <a:ea typeface="Cambria Math" pitchFamily="18" charset="0"/>
              </a:rPr>
              <a:t>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ea typeface="Cambria Math" pitchFamily="18" charset="0"/>
              </a:rPr>
              <a:t>x</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Prime(</a:t>
            </a:r>
            <a:r>
              <a:rPr lang="en-US" i="1" dirty="0" smtClean="0">
                <a:ea typeface="Cambria Math" pitchFamily="18" charset="0"/>
              </a:rPr>
              <a:t>x</a:t>
            </a:r>
            <a:r>
              <a:rPr lang="en-US" dirty="0" smtClean="0">
                <a:latin typeface="Cambria Math" pitchFamily="18" charset="0"/>
                <a:ea typeface="Cambria Math" pitchFamily="18" charset="0"/>
              </a:rPr>
              <a:t>)}</a:t>
            </a:r>
          </a:p>
          <a:p>
            <a:r>
              <a:rPr lang="en-US" dirty="0" smtClean="0">
                <a:ea typeface="Cambria Math" pitchFamily="18" charset="0"/>
              </a:rPr>
              <a:t>Positive rational numbers</a:t>
            </a:r>
            <a:r>
              <a:rPr lang="en-US" i="1" dirty="0" smtClean="0">
                <a:ea typeface="Cambria Math" pitchFamily="18" charset="0"/>
              </a:rPr>
              <a:t>:</a:t>
            </a:r>
          </a:p>
          <a:p>
            <a:pPr>
              <a:buNone/>
            </a:pPr>
            <a:r>
              <a:rPr lang="en-US" i="1" dirty="0" smtClean="0">
                <a:ea typeface="Cambria Math" pitchFamily="18" charset="0"/>
              </a:rPr>
              <a:t>        </a:t>
            </a:r>
            <a:r>
              <a:rPr lang="en-US" b="1" dirty="0" smtClean="0">
                <a:latin typeface="Cambria Math" pitchFamily="18" charset="0"/>
                <a:ea typeface="Cambria Math" pitchFamily="18" charset="0"/>
              </a:rPr>
              <a:t>Q</a:t>
            </a:r>
            <a:r>
              <a:rPr lang="en-US" b="1" baseline="30000" dirty="0" smtClean="0">
                <a:latin typeface="Cambria Math" pitchFamily="18" charset="0"/>
                <a:ea typeface="Cambria Math" pitchFamily="18" charset="0"/>
              </a:rPr>
              <a:t>+</a:t>
            </a:r>
            <a:r>
              <a:rPr lang="en-US" baseline="30000"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i="1" dirty="0" smtClean="0">
                <a:ea typeface="Cambria Math" pitchFamily="18" charset="0"/>
              </a:rPr>
              <a:t>x</a:t>
            </a:r>
            <a:r>
              <a:rPr lang="en-US" dirty="0" smtClean="0">
                <a:latin typeface="Cambria Math" pitchFamily="18" charset="0"/>
                <a:ea typeface="Cambria Math" pitchFamily="18" charset="0"/>
              </a:rPr>
              <a:t> ∈ </a:t>
            </a:r>
            <a:r>
              <a:rPr lang="en-US" b="1" dirty="0" smtClean="0">
                <a:ea typeface="Cambria Math" pitchFamily="18" charset="0"/>
              </a:rPr>
              <a:t>R</a:t>
            </a:r>
            <a:r>
              <a:rPr lang="en-US" dirty="0" smtClean="0">
                <a:latin typeface="Cambria Math" pitchFamily="18" charset="0"/>
                <a:ea typeface="Cambria Math" pitchFamily="18" charset="0"/>
              </a:rPr>
              <a:t> | </a:t>
            </a:r>
            <a:r>
              <a:rPr lang="en-US" i="1" dirty="0" smtClean="0">
                <a:ea typeface="Cambria Math" pitchFamily="18" charset="0"/>
              </a:rPr>
              <a:t>x</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p</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latin typeface="Cambria Math" pitchFamily="18" charset="0"/>
                <a:ea typeface="Cambria Math" pitchFamily="18" charset="0"/>
              </a:rPr>
              <a:t>, for some positive integers </a:t>
            </a:r>
            <a:r>
              <a:rPr lang="en-US" i="1" dirty="0" err="1" smtClean="0">
                <a:latin typeface="Cambria Math" pitchFamily="18" charset="0"/>
                <a:ea typeface="Cambria Math" pitchFamily="18" charset="0"/>
              </a:rPr>
              <a:t>p</a:t>
            </a:r>
            <a:r>
              <a:rPr lang="en-US" dirty="0" err="1" smtClean="0">
                <a:latin typeface="Cambria Math" pitchFamily="18" charset="0"/>
                <a:ea typeface="Cambria Math" pitchFamily="18" charset="0"/>
              </a:rPr>
              <a:t>,</a:t>
            </a:r>
            <a:r>
              <a:rPr lang="en-US" i="1" dirty="0" err="1" smtClean="0">
                <a:latin typeface="Cambria Math" pitchFamily="18" charset="0"/>
                <a:ea typeface="Cambria Math" pitchFamily="18" charset="0"/>
              </a:rPr>
              <a:t>q</a:t>
            </a:r>
            <a:r>
              <a:rPr lang="en-US" dirty="0" smtClean="0">
                <a:latin typeface="Cambria Math" pitchFamily="18" charset="0"/>
                <a:ea typeface="Cambria Math" pitchFamily="18" charset="0"/>
              </a:rPr>
              <a:t>}</a:t>
            </a:r>
          </a:p>
          <a:p>
            <a:endParaRPr lang="en-US" i="1" dirty="0" smtClean="0">
              <a:latin typeface="Cambria Math" pitchFamily="18" charset="0"/>
              <a:ea typeface="Cambria Math" pitchFamily="18" charset="0"/>
            </a:endParaRPr>
          </a:p>
          <a:p>
            <a:pPr>
              <a:buNone/>
            </a:pPr>
            <a:endParaRPr lang="en-US" dirty="0" smtClean="0"/>
          </a:p>
        </p:txBody>
      </p:sp>
      <p:sp>
        <p:nvSpPr>
          <p:cNvPr id="4" name="Slide Number Placeholder 3"/>
          <p:cNvSpPr>
            <a:spLocks noGrp="1"/>
          </p:cNvSpPr>
          <p:nvPr>
            <p:ph type="sldNum" sz="quarter" idx="12"/>
          </p:nvPr>
        </p:nvSpPr>
        <p:spPr/>
        <p:txBody>
          <a:bodyPr/>
          <a:lstStyle/>
          <a:p>
            <a:fld id="{9CA217EF-0505-4C33-BB20-8A8DF2039023}" type="slidenum">
              <a:rPr lang="en-US" smtClean="0"/>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Summations</a:t>
            </a:r>
            <a:endParaRPr lang="en-US" dirty="0"/>
          </a:p>
        </p:txBody>
      </p:sp>
      <p:sp>
        <p:nvSpPr>
          <p:cNvPr id="3" name="Content Placeholder 2"/>
          <p:cNvSpPr>
            <a:spLocks noGrp="1"/>
          </p:cNvSpPr>
          <p:nvPr>
            <p:ph idx="1"/>
          </p:nvPr>
        </p:nvSpPr>
        <p:spPr/>
        <p:txBody>
          <a:bodyPr/>
          <a:lstStyle/>
          <a:p>
            <a:r>
              <a:rPr lang="en-US" dirty="0" smtClean="0"/>
              <a:t>More generally for a set </a:t>
            </a:r>
            <a:r>
              <a:rPr lang="en-US" i="1" dirty="0" smtClean="0"/>
              <a:t>S</a:t>
            </a:r>
            <a:r>
              <a:rPr lang="en-US" dirty="0" smtClean="0"/>
              <a:t>:</a:t>
            </a:r>
          </a:p>
          <a:p>
            <a:endParaRPr lang="en-US" dirty="0" smtClean="0"/>
          </a:p>
          <a:p>
            <a:endParaRPr lang="en-US" dirty="0" smtClean="0"/>
          </a:p>
          <a:p>
            <a:pPr>
              <a:buNone/>
            </a:pPr>
            <a:endParaRPr lang="en-US" dirty="0" smtClean="0"/>
          </a:p>
          <a:p>
            <a:r>
              <a:rPr lang="en-US" b="1" dirty="0" smtClean="0"/>
              <a:t>Examples</a:t>
            </a:r>
            <a:r>
              <a:rPr lang="en-US" dirty="0" smtClean="0"/>
              <a:t>:</a:t>
            </a:r>
            <a:endParaRPr lang="en-US" dirty="0"/>
          </a:p>
        </p:txBody>
      </p:sp>
      <p:pic>
        <p:nvPicPr>
          <p:cNvPr id="4" name="Picture 3" descr="addin_tmp.png"/>
          <p:cNvPicPr>
            <a:picLocks noChangeAspect="1"/>
          </p:cNvPicPr>
          <p:nvPr>
            <p:custDataLst>
              <p:tags r:id="rId1"/>
            </p:custDataLst>
          </p:nvPr>
        </p:nvPicPr>
        <p:blipFill>
          <a:blip r:embed="rId6" cstate="print"/>
          <a:stretch>
            <a:fillRect/>
          </a:stretch>
        </p:blipFill>
        <p:spPr>
          <a:xfrm>
            <a:off x="3505200" y="2590800"/>
            <a:ext cx="1328738" cy="457200"/>
          </a:xfrm>
          <a:prstGeom prst="rect">
            <a:avLst/>
          </a:prstGeom>
        </p:spPr>
      </p:pic>
      <p:pic>
        <p:nvPicPr>
          <p:cNvPr id="6" name="Picture 5" descr="addin_tmp.png"/>
          <p:cNvPicPr>
            <a:picLocks noChangeAspect="1"/>
          </p:cNvPicPr>
          <p:nvPr>
            <p:custDataLst>
              <p:tags r:id="rId2"/>
            </p:custDataLst>
          </p:nvPr>
        </p:nvPicPr>
        <p:blipFill>
          <a:blip r:embed="rId7" cstate="print"/>
          <a:stretch>
            <a:fillRect/>
          </a:stretch>
        </p:blipFill>
        <p:spPr>
          <a:xfrm>
            <a:off x="3048000" y="3886200"/>
            <a:ext cx="3977640" cy="691515"/>
          </a:xfrm>
          <a:prstGeom prst="rect">
            <a:avLst/>
          </a:prstGeom>
        </p:spPr>
      </p:pic>
      <p:pic>
        <p:nvPicPr>
          <p:cNvPr id="8" name="Picture 7" descr="addin_tmp.png"/>
          <p:cNvPicPr>
            <a:picLocks noChangeAspect="1"/>
          </p:cNvPicPr>
          <p:nvPr>
            <p:custDataLst>
              <p:tags r:id="rId3"/>
            </p:custDataLst>
          </p:nvPr>
        </p:nvPicPr>
        <p:blipFill>
          <a:blip r:embed="rId8" cstate="print"/>
          <a:stretch>
            <a:fillRect/>
          </a:stretch>
        </p:blipFill>
        <p:spPr>
          <a:xfrm>
            <a:off x="3276600" y="4724400"/>
            <a:ext cx="3101340" cy="689610"/>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1905000" y="5562600"/>
            <a:ext cx="5621655" cy="581025"/>
          </a:xfrm>
          <a:prstGeom prst="rect">
            <a:avLst/>
          </a:prstGeom>
        </p:spPr>
      </p:pic>
      <p:sp>
        <p:nvSpPr>
          <p:cNvPr id="5" name="Slide Number Placeholder 4"/>
          <p:cNvSpPr>
            <a:spLocks noGrp="1"/>
          </p:cNvSpPr>
          <p:nvPr>
            <p:ph type="sldNum" sz="quarter" idx="12"/>
          </p:nvPr>
        </p:nvSpPr>
        <p:spPr/>
        <p:txBody>
          <a:bodyPr/>
          <a:lstStyle/>
          <a:p>
            <a:fld id="{9CA217EF-0505-4C33-BB20-8A8DF2039023}" type="slidenum">
              <a:rPr lang="en-US" smtClean="0"/>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Notation (</a:t>
            </a:r>
            <a:r>
              <a:rPr lang="en-US" i="1" dirty="0" smtClean="0"/>
              <a:t>optional</a:t>
            </a:r>
            <a:r>
              <a:rPr lang="en-US" dirty="0" smtClean="0"/>
              <a:t>)</a:t>
            </a:r>
            <a:endParaRPr lang="en-US" dirty="0"/>
          </a:p>
        </p:txBody>
      </p:sp>
      <p:pic>
        <p:nvPicPr>
          <p:cNvPr id="7" name="Picture 6" descr="addin_tmp.png"/>
          <p:cNvPicPr>
            <a:picLocks noChangeAspect="1"/>
          </p:cNvPicPr>
          <p:nvPr>
            <p:custDataLst>
              <p:tags r:id="rId1"/>
            </p:custDataLst>
          </p:nvPr>
        </p:nvPicPr>
        <p:blipFill>
          <a:blip r:embed="rId8" cstate="print"/>
          <a:stretch>
            <a:fillRect/>
          </a:stretch>
        </p:blipFill>
        <p:spPr>
          <a:xfrm>
            <a:off x="4191000" y="2057400"/>
            <a:ext cx="2734628" cy="260033"/>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4114800" y="2438400"/>
            <a:ext cx="734378" cy="382905"/>
          </a:xfrm>
          <a:prstGeom prst="rect">
            <a:avLst/>
          </a:prstGeom>
        </p:spPr>
      </p:pic>
      <p:pic>
        <p:nvPicPr>
          <p:cNvPr id="18" name="Picture 17" descr="addin_tmp.png"/>
          <p:cNvPicPr>
            <a:picLocks noChangeAspect="1"/>
          </p:cNvPicPr>
          <p:nvPr>
            <p:custDataLst>
              <p:tags r:id="rId3"/>
            </p:custDataLst>
          </p:nvPr>
        </p:nvPicPr>
        <p:blipFill>
          <a:blip r:embed="rId10" cstate="print"/>
          <a:stretch>
            <a:fillRect/>
          </a:stretch>
        </p:blipFill>
        <p:spPr>
          <a:xfrm>
            <a:off x="3048000" y="5638800"/>
            <a:ext cx="3557588" cy="280035"/>
          </a:xfrm>
          <a:prstGeom prst="rect">
            <a:avLst/>
          </a:prstGeom>
        </p:spPr>
      </p:pic>
      <p:sp>
        <p:nvSpPr>
          <p:cNvPr id="8" name="Content Placeholder 7"/>
          <p:cNvSpPr>
            <a:spLocks noGrp="1"/>
          </p:cNvSpPr>
          <p:nvPr>
            <p:ph idx="1"/>
          </p:nvPr>
        </p:nvSpPr>
        <p:spPr>
          <a:xfrm>
            <a:off x="685800" y="1905000"/>
            <a:ext cx="8229600" cy="4648200"/>
          </a:xfrm>
        </p:spPr>
        <p:txBody>
          <a:bodyPr/>
          <a:lstStyle/>
          <a:p>
            <a:r>
              <a:rPr lang="en-US" dirty="0" smtClean="0"/>
              <a:t>Product of the terms </a:t>
            </a:r>
          </a:p>
          <a:p>
            <a:pPr>
              <a:buNone/>
            </a:pPr>
            <a:r>
              <a:rPr lang="en-US" dirty="0" smtClean="0"/>
              <a:t>      </a:t>
            </a:r>
            <a:r>
              <a:rPr lang="en-US" kern="100" dirty="0" smtClean="0"/>
              <a:t>from the sequence</a:t>
            </a:r>
          </a:p>
          <a:p>
            <a:endParaRPr lang="en-US" kern="100" dirty="0" smtClean="0"/>
          </a:p>
          <a:p>
            <a:r>
              <a:rPr lang="en-US" kern="100" dirty="0" smtClean="0"/>
              <a:t>The notation:</a:t>
            </a:r>
          </a:p>
          <a:p>
            <a:pPr>
              <a:buNone/>
            </a:pPr>
            <a:endParaRPr lang="en-US" kern="100" dirty="0" smtClean="0"/>
          </a:p>
          <a:p>
            <a:endParaRPr lang="en-US" kern="100" dirty="0" smtClean="0"/>
          </a:p>
          <a:p>
            <a:pPr>
              <a:buNone/>
            </a:pPr>
            <a:endParaRPr lang="en-US" kern="100" dirty="0" smtClean="0"/>
          </a:p>
          <a:p>
            <a:pPr>
              <a:buNone/>
            </a:pPr>
            <a:r>
              <a:rPr lang="en-US" kern="100" dirty="0" smtClean="0"/>
              <a:t>     represents</a:t>
            </a:r>
          </a:p>
          <a:p>
            <a:endParaRPr lang="en-US" dirty="0"/>
          </a:p>
        </p:txBody>
      </p:sp>
      <p:pic>
        <p:nvPicPr>
          <p:cNvPr id="13" name="Picture 12" descr="addin_tmp.png"/>
          <p:cNvPicPr>
            <a:picLocks noChangeAspect="1"/>
          </p:cNvPicPr>
          <p:nvPr>
            <p:custDataLst>
              <p:tags r:id="rId4"/>
            </p:custDataLst>
          </p:nvPr>
        </p:nvPicPr>
        <p:blipFill>
          <a:blip r:embed="rId11" cstate="print"/>
          <a:stretch>
            <a:fillRect/>
          </a:stretch>
        </p:blipFill>
        <p:spPr>
          <a:xfrm>
            <a:off x="1600200" y="3886200"/>
            <a:ext cx="1025843" cy="1094423"/>
          </a:xfrm>
          <a:prstGeom prst="rect">
            <a:avLst/>
          </a:prstGeom>
        </p:spPr>
      </p:pic>
      <p:pic>
        <p:nvPicPr>
          <p:cNvPr id="15" name="Picture 14" descr="addin_tmp.png"/>
          <p:cNvPicPr>
            <a:picLocks noChangeAspect="1"/>
          </p:cNvPicPr>
          <p:nvPr>
            <p:custDataLst>
              <p:tags r:id="rId5"/>
            </p:custDataLst>
          </p:nvPr>
        </p:nvPicPr>
        <p:blipFill>
          <a:blip r:embed="rId12" cstate="print"/>
          <a:stretch>
            <a:fillRect/>
          </a:stretch>
        </p:blipFill>
        <p:spPr>
          <a:xfrm>
            <a:off x="3657600" y="4267200"/>
            <a:ext cx="1383030" cy="477203"/>
          </a:xfrm>
          <a:prstGeom prst="rect">
            <a:avLst/>
          </a:prstGeom>
        </p:spPr>
      </p:pic>
      <p:pic>
        <p:nvPicPr>
          <p:cNvPr id="17" name="Picture 16" descr="addin_tmp.png"/>
          <p:cNvPicPr>
            <a:picLocks noChangeAspect="1"/>
          </p:cNvPicPr>
          <p:nvPr>
            <p:custDataLst>
              <p:tags r:id="rId6"/>
            </p:custDataLst>
          </p:nvPr>
        </p:nvPicPr>
        <p:blipFill>
          <a:blip r:embed="rId13" cstate="print"/>
          <a:stretch>
            <a:fillRect/>
          </a:stretch>
        </p:blipFill>
        <p:spPr>
          <a:xfrm>
            <a:off x="5943600" y="4191000"/>
            <a:ext cx="1811655" cy="457200"/>
          </a:xfrm>
          <a:prstGeom prst="rect">
            <a:avLst/>
          </a:prstGeom>
        </p:spPr>
      </p:pic>
      <p:sp>
        <p:nvSpPr>
          <p:cNvPr id="3" name="Slide Number Placeholder 2"/>
          <p:cNvSpPr>
            <a:spLocks noGrp="1"/>
          </p:cNvSpPr>
          <p:nvPr>
            <p:ph type="sldNum" sz="quarter" idx="12"/>
          </p:nvPr>
        </p:nvSpPr>
        <p:spPr/>
        <p:txBody>
          <a:bodyPr/>
          <a:lstStyle/>
          <a:p>
            <a:fld id="{9CA217EF-0505-4C33-BB20-8A8DF2039023}" type="slidenum">
              <a:rPr lang="en-US" smtClean="0"/>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Geometric Series</a:t>
            </a:r>
            <a:endParaRPr lang="en-US" dirty="0"/>
          </a:p>
        </p:txBody>
      </p:sp>
      <p:pic>
        <p:nvPicPr>
          <p:cNvPr id="10" name="Picture 9" descr="addin_tmp.png"/>
          <p:cNvPicPr>
            <a:picLocks noChangeAspect="1"/>
          </p:cNvPicPr>
          <p:nvPr>
            <p:custDataLst>
              <p:tags r:id="rId1"/>
            </p:custDataLst>
          </p:nvPr>
        </p:nvPicPr>
        <p:blipFill>
          <a:blip r:embed="rId6" cstate="print"/>
          <a:stretch>
            <a:fillRect/>
          </a:stretch>
        </p:blipFill>
        <p:spPr>
          <a:xfrm>
            <a:off x="1447800" y="2769335"/>
            <a:ext cx="4483418" cy="1003518"/>
          </a:xfrm>
          <a:prstGeom prst="rect">
            <a:avLst/>
          </a:prstGeom>
        </p:spPr>
      </p:pic>
      <p:sp>
        <p:nvSpPr>
          <p:cNvPr id="6" name="TextBox 5"/>
          <p:cNvSpPr txBox="1"/>
          <p:nvPr/>
        </p:nvSpPr>
        <p:spPr>
          <a:xfrm>
            <a:off x="1066800" y="2133600"/>
            <a:ext cx="5562600" cy="369332"/>
          </a:xfrm>
          <a:prstGeom prst="rect">
            <a:avLst/>
          </a:prstGeom>
          <a:noFill/>
        </p:spPr>
        <p:txBody>
          <a:bodyPr wrap="square" rtlCol="0">
            <a:spAutoFit/>
          </a:bodyPr>
          <a:lstStyle/>
          <a:p>
            <a:r>
              <a:rPr lang="en-US" b="1" dirty="0" smtClean="0"/>
              <a:t>Sums of terms of geometric progressions</a:t>
            </a:r>
            <a:endParaRPr lang="en-US" b="1" dirty="0"/>
          </a:p>
        </p:txBody>
      </p:sp>
      <p:sp>
        <p:nvSpPr>
          <p:cNvPr id="11" name="Rectangle 10"/>
          <p:cNvSpPr/>
          <p:nvPr/>
        </p:nvSpPr>
        <p:spPr>
          <a:xfrm>
            <a:off x="304800" y="4191000"/>
            <a:ext cx="856325" cy="369332"/>
          </a:xfrm>
          <a:prstGeom prst="rect">
            <a:avLst/>
          </a:prstGeom>
        </p:spPr>
        <p:txBody>
          <a:bodyPr wrap="none">
            <a:spAutoFit/>
          </a:bodyPr>
          <a:lstStyle/>
          <a:p>
            <a:r>
              <a:rPr lang="en-US" b="1" dirty="0" smtClean="0"/>
              <a:t>Proof:</a:t>
            </a:r>
            <a:endParaRPr lang="en-US" b="1" dirty="0"/>
          </a:p>
        </p:txBody>
      </p:sp>
      <p:pic>
        <p:nvPicPr>
          <p:cNvPr id="12" name="Picture 11" descr="addin_tmp.png"/>
          <p:cNvPicPr>
            <a:picLocks noChangeAspect="1"/>
          </p:cNvPicPr>
          <p:nvPr>
            <p:custDataLst>
              <p:tags r:id="rId2"/>
            </p:custDataLst>
          </p:nvPr>
        </p:nvPicPr>
        <p:blipFill>
          <a:blip r:embed="rId7" cstate="print"/>
          <a:stretch>
            <a:fillRect/>
          </a:stretch>
        </p:blipFill>
        <p:spPr>
          <a:xfrm>
            <a:off x="2057400" y="4114800"/>
            <a:ext cx="1358265" cy="729615"/>
          </a:xfrm>
          <a:prstGeom prst="rect">
            <a:avLst/>
          </a:prstGeom>
        </p:spPr>
      </p:pic>
      <p:sp>
        <p:nvSpPr>
          <p:cNvPr id="13" name="TextBox 12"/>
          <p:cNvSpPr txBox="1"/>
          <p:nvPr/>
        </p:nvSpPr>
        <p:spPr>
          <a:xfrm>
            <a:off x="1371600" y="4191000"/>
            <a:ext cx="762000" cy="381000"/>
          </a:xfrm>
          <a:prstGeom prst="rect">
            <a:avLst/>
          </a:prstGeom>
          <a:noFill/>
        </p:spPr>
        <p:txBody>
          <a:bodyPr wrap="square" rtlCol="0">
            <a:spAutoFit/>
          </a:bodyPr>
          <a:lstStyle/>
          <a:p>
            <a:r>
              <a:rPr lang="en-US" dirty="0" smtClean="0"/>
              <a:t>Let</a:t>
            </a:r>
            <a:endParaRPr lang="en-US" dirty="0"/>
          </a:p>
        </p:txBody>
      </p:sp>
      <p:sp>
        <p:nvSpPr>
          <p:cNvPr id="14" name="TextBox 13"/>
          <p:cNvSpPr txBox="1"/>
          <p:nvPr/>
        </p:nvSpPr>
        <p:spPr>
          <a:xfrm>
            <a:off x="3810000" y="3962400"/>
            <a:ext cx="5334000" cy="923330"/>
          </a:xfrm>
          <a:prstGeom prst="rect">
            <a:avLst/>
          </a:prstGeom>
          <a:noFill/>
        </p:spPr>
        <p:txBody>
          <a:bodyPr wrap="square" rtlCol="0">
            <a:spAutoFit/>
          </a:bodyPr>
          <a:lstStyle/>
          <a:p>
            <a:r>
              <a:rPr lang="en-US" dirty="0" smtClean="0"/>
              <a:t>To compute </a:t>
            </a:r>
            <a:r>
              <a:rPr lang="en-US" i="1" dirty="0" err="1" smtClean="0"/>
              <a:t>S</a:t>
            </a:r>
            <a:r>
              <a:rPr lang="en-US" i="1" baseline="-25000" dirty="0" err="1" smtClean="0"/>
              <a:t>n</a:t>
            </a:r>
            <a:r>
              <a:rPr lang="en-US" baseline="-25000" dirty="0" smtClean="0"/>
              <a:t> </a:t>
            </a:r>
            <a:r>
              <a:rPr lang="en-US" dirty="0" smtClean="0"/>
              <a:t>, first multiply both sides of the equality by r and then manipulate the resulting sum as follows: </a:t>
            </a:r>
            <a:endParaRPr lang="en-US" dirty="0"/>
          </a:p>
        </p:txBody>
      </p:sp>
      <p:pic>
        <p:nvPicPr>
          <p:cNvPr id="15" name="Picture 14" descr="addin_tmp.png"/>
          <p:cNvPicPr>
            <a:picLocks noChangeAspect="1"/>
          </p:cNvPicPr>
          <p:nvPr>
            <p:custDataLst>
              <p:tags r:id="rId3"/>
            </p:custDataLst>
          </p:nvPr>
        </p:nvPicPr>
        <p:blipFill>
          <a:blip r:embed="rId8" cstate="print"/>
          <a:stretch>
            <a:fillRect/>
          </a:stretch>
        </p:blipFill>
        <p:spPr>
          <a:xfrm>
            <a:off x="1981200" y="5029200"/>
            <a:ext cx="1649730" cy="729615"/>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2590800" y="5943600"/>
            <a:ext cx="1249680" cy="729615"/>
          </a:xfrm>
          <a:prstGeom prst="rect">
            <a:avLst/>
          </a:prstGeom>
        </p:spPr>
      </p:pic>
      <p:sp>
        <p:nvSpPr>
          <p:cNvPr id="17" name="TextBox 16"/>
          <p:cNvSpPr txBox="1"/>
          <p:nvPr/>
        </p:nvSpPr>
        <p:spPr>
          <a:xfrm>
            <a:off x="4419600" y="60198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sp>
        <p:nvSpPr>
          <p:cNvPr id="3" name="Slide Number Placeholder 2"/>
          <p:cNvSpPr>
            <a:spLocks noGrp="1"/>
          </p:cNvSpPr>
          <p:nvPr>
            <p:ph type="sldNum" sz="quarter" idx="12"/>
          </p:nvPr>
        </p:nvSpPr>
        <p:spPr/>
        <p:txBody>
          <a:bodyPr/>
          <a:lstStyle/>
          <a:p>
            <a:fld id="{9CA217EF-0505-4C33-BB20-8A8DF2039023}" type="slidenum">
              <a:rPr lang="en-US" smtClean="0"/>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Series</a:t>
            </a:r>
            <a:endParaRPr lang="en-US" dirty="0"/>
          </a:p>
        </p:txBody>
      </p:sp>
      <p:pic>
        <p:nvPicPr>
          <p:cNvPr id="27" name="Picture 26" descr="addin_tmp.png"/>
          <p:cNvPicPr>
            <a:picLocks noChangeAspect="1"/>
          </p:cNvPicPr>
          <p:nvPr>
            <p:custDataLst>
              <p:tags r:id="rId1"/>
            </p:custDataLst>
          </p:nvPr>
        </p:nvPicPr>
        <p:blipFill>
          <a:blip r:embed="rId9" cstate="print"/>
          <a:stretch>
            <a:fillRect/>
          </a:stretch>
        </p:blipFill>
        <p:spPr>
          <a:xfrm>
            <a:off x="2133600" y="1905000"/>
            <a:ext cx="1249680" cy="729615"/>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2133600" y="2743200"/>
            <a:ext cx="1034415" cy="742950"/>
          </a:xfrm>
          <a:prstGeom prst="rect">
            <a:avLst/>
          </a:prstGeom>
        </p:spPr>
      </p:pic>
      <p:sp>
        <p:nvSpPr>
          <p:cNvPr id="20" name="TextBox 19"/>
          <p:cNvSpPr txBox="1"/>
          <p:nvPr/>
        </p:nvSpPr>
        <p:spPr>
          <a:xfrm>
            <a:off x="3429000" y="2895600"/>
            <a:ext cx="5334000" cy="369332"/>
          </a:xfrm>
          <a:prstGeom prst="rect">
            <a:avLst/>
          </a:prstGeom>
          <a:noFill/>
        </p:spPr>
        <p:txBody>
          <a:bodyPr wrap="square" rtlCol="0">
            <a:spAutoFit/>
          </a:bodyPr>
          <a:lstStyle/>
          <a:p>
            <a:r>
              <a:rPr lang="en-US" dirty="0" smtClean="0"/>
              <a:t>Shifting the index of summation with </a:t>
            </a:r>
            <a:r>
              <a:rPr lang="en-US" i="1" dirty="0" smtClean="0"/>
              <a:t>k</a:t>
            </a:r>
            <a:r>
              <a:rPr lang="en-US" dirty="0" smtClean="0"/>
              <a:t> = </a:t>
            </a:r>
            <a:r>
              <a:rPr lang="en-US" i="1" dirty="0" smtClean="0"/>
              <a:t>j</a:t>
            </a:r>
            <a:r>
              <a:rPr lang="en-US" dirty="0" smtClean="0"/>
              <a:t> + </a:t>
            </a:r>
            <a:r>
              <a:rPr lang="en-US" dirty="0" smtClean="0">
                <a:latin typeface="Cambria Math" pitchFamily="18" charset="0"/>
                <a:ea typeface="Cambria Math" pitchFamily="18" charset="0"/>
              </a:rPr>
              <a:t>1</a:t>
            </a:r>
            <a:r>
              <a:rPr lang="en-US" dirty="0" smtClean="0"/>
              <a:t>.</a:t>
            </a:r>
            <a:endParaRPr lang="en-US" dirty="0"/>
          </a:p>
        </p:txBody>
      </p:sp>
      <p:pic>
        <p:nvPicPr>
          <p:cNvPr id="38" name="Picture 37" descr="addin_tmp.png"/>
          <p:cNvPicPr>
            <a:picLocks noChangeAspect="1"/>
          </p:cNvPicPr>
          <p:nvPr>
            <p:custDataLst>
              <p:tags r:id="rId3"/>
            </p:custDataLst>
          </p:nvPr>
        </p:nvPicPr>
        <p:blipFill>
          <a:blip r:embed="rId11" cstate="print"/>
          <a:stretch>
            <a:fillRect/>
          </a:stretch>
        </p:blipFill>
        <p:spPr>
          <a:xfrm>
            <a:off x="2133600" y="3581400"/>
            <a:ext cx="2263140" cy="570071"/>
          </a:xfrm>
          <a:prstGeom prst="rect">
            <a:avLst/>
          </a:prstGeom>
        </p:spPr>
      </p:pic>
      <p:sp>
        <p:nvSpPr>
          <p:cNvPr id="26" name="TextBox 25"/>
          <p:cNvSpPr txBox="1"/>
          <p:nvPr/>
        </p:nvSpPr>
        <p:spPr>
          <a:xfrm>
            <a:off x="4495800" y="3505200"/>
            <a:ext cx="4495800" cy="646331"/>
          </a:xfrm>
          <a:prstGeom prst="rect">
            <a:avLst/>
          </a:prstGeom>
          <a:noFill/>
        </p:spPr>
        <p:txBody>
          <a:bodyPr wrap="square" rtlCol="0">
            <a:spAutoFit/>
          </a:bodyPr>
          <a:lstStyle/>
          <a:p>
            <a:r>
              <a:rPr lang="en-US" dirty="0" smtClean="0"/>
              <a:t>Removing </a:t>
            </a:r>
            <a:r>
              <a:rPr lang="en-US" i="1" dirty="0" smtClean="0"/>
              <a:t>k</a:t>
            </a:r>
            <a:r>
              <a:rPr lang="en-US" dirty="0" smtClean="0"/>
              <a:t> = </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term and </a:t>
            </a:r>
          </a:p>
          <a:p>
            <a:r>
              <a:rPr lang="en-US" dirty="0" smtClean="0"/>
              <a:t>adding </a:t>
            </a:r>
            <a:r>
              <a:rPr lang="en-US" i="1" dirty="0" smtClean="0"/>
              <a:t>k</a:t>
            </a:r>
            <a:r>
              <a:rPr lang="en-US" dirty="0" smtClean="0"/>
              <a:t> = </a:t>
            </a:r>
            <a:r>
              <a:rPr lang="en-US" dirty="0" smtClean="0">
                <a:latin typeface="Cambria Math" pitchFamily="18" charset="0"/>
                <a:ea typeface="Cambria Math" pitchFamily="18" charset="0"/>
              </a:rPr>
              <a:t>0</a:t>
            </a:r>
            <a:r>
              <a:rPr lang="en-US" dirty="0" smtClean="0"/>
              <a:t> term.</a:t>
            </a:r>
            <a:endParaRPr lang="en-US" dirty="0"/>
          </a:p>
        </p:txBody>
      </p:sp>
      <p:pic>
        <p:nvPicPr>
          <p:cNvPr id="32" name="Picture 31" descr="addin_tmp.png"/>
          <p:cNvPicPr>
            <a:picLocks noChangeAspect="1"/>
          </p:cNvPicPr>
          <p:nvPr>
            <p:custDataLst>
              <p:tags r:id="rId4"/>
            </p:custDataLst>
          </p:nvPr>
        </p:nvPicPr>
        <p:blipFill>
          <a:blip r:embed="rId12" cstate="print"/>
          <a:stretch>
            <a:fillRect/>
          </a:stretch>
        </p:blipFill>
        <p:spPr>
          <a:xfrm>
            <a:off x="2362200" y="4419600"/>
            <a:ext cx="2122170" cy="287655"/>
          </a:xfrm>
          <a:prstGeom prst="rect">
            <a:avLst/>
          </a:prstGeom>
        </p:spPr>
      </p:pic>
      <p:sp>
        <p:nvSpPr>
          <p:cNvPr id="33" name="TextBox 32"/>
          <p:cNvSpPr txBox="1"/>
          <p:nvPr/>
        </p:nvSpPr>
        <p:spPr>
          <a:xfrm>
            <a:off x="4648200" y="4419600"/>
            <a:ext cx="4114800" cy="369332"/>
          </a:xfrm>
          <a:prstGeom prst="rect">
            <a:avLst/>
          </a:prstGeom>
          <a:noFill/>
        </p:spPr>
        <p:txBody>
          <a:bodyPr wrap="square" rtlCol="0">
            <a:spAutoFit/>
          </a:bodyPr>
          <a:lstStyle/>
          <a:p>
            <a:r>
              <a:rPr lang="en-US" dirty="0" smtClean="0"/>
              <a:t>Substituting </a:t>
            </a:r>
            <a:r>
              <a:rPr lang="en-US" i="1" dirty="0" smtClean="0"/>
              <a:t>S</a:t>
            </a:r>
            <a:r>
              <a:rPr lang="en-US" dirty="0" smtClean="0"/>
              <a:t> for summation formula</a:t>
            </a:r>
          </a:p>
        </p:txBody>
      </p:sp>
      <p:pic>
        <p:nvPicPr>
          <p:cNvPr id="35" name="Picture 34" descr="addin_tmp.png"/>
          <p:cNvPicPr>
            <a:picLocks noChangeAspect="1"/>
          </p:cNvPicPr>
          <p:nvPr>
            <p:custDataLst>
              <p:tags r:id="rId5"/>
            </p:custDataLst>
          </p:nvPr>
        </p:nvPicPr>
        <p:blipFill>
          <a:blip r:embed="rId13" cstate="print"/>
          <a:stretch>
            <a:fillRect/>
          </a:stretch>
        </p:blipFill>
        <p:spPr>
          <a:xfrm>
            <a:off x="2209800" y="5029200"/>
            <a:ext cx="2613660" cy="287655"/>
          </a:xfrm>
          <a:prstGeom prst="rect">
            <a:avLst/>
          </a:prstGeom>
        </p:spPr>
      </p:pic>
      <p:pic>
        <p:nvPicPr>
          <p:cNvPr id="46" name="Picture 45" descr="addin_tmp.png"/>
          <p:cNvPicPr>
            <a:picLocks noChangeAspect="1"/>
          </p:cNvPicPr>
          <p:nvPr>
            <p:custDataLst>
              <p:tags r:id="rId6"/>
            </p:custDataLst>
          </p:nvPr>
        </p:nvPicPr>
        <p:blipFill>
          <a:blip r:embed="rId14" cstate="print"/>
          <a:stretch>
            <a:fillRect/>
          </a:stretch>
        </p:blipFill>
        <p:spPr>
          <a:xfrm>
            <a:off x="2667000" y="5562600"/>
            <a:ext cx="1307306" cy="420053"/>
          </a:xfrm>
          <a:prstGeom prst="rect">
            <a:avLst/>
          </a:prstGeom>
        </p:spPr>
      </p:pic>
      <p:sp>
        <p:nvSpPr>
          <p:cNvPr id="39" name="TextBox 38"/>
          <p:cNvSpPr txBox="1"/>
          <p:nvPr/>
        </p:nvSpPr>
        <p:spPr>
          <a:xfrm>
            <a:off x="1066800" y="4800600"/>
            <a:ext cx="914400" cy="584775"/>
          </a:xfrm>
          <a:prstGeom prst="rect">
            <a:avLst/>
          </a:prstGeom>
          <a:noFill/>
        </p:spPr>
        <p:txBody>
          <a:bodyPr wrap="square" rtlCol="0">
            <a:spAutoFit/>
          </a:bodyPr>
          <a:lstStyle/>
          <a:p>
            <a:r>
              <a:rPr lang="en-US" sz="3200" b="1" dirty="0" smtClean="0">
                <a:latin typeface="Cambria Math" pitchFamily="18" charset="0"/>
                <a:ea typeface="Cambria Math" pitchFamily="18" charset="0"/>
              </a:rPr>
              <a:t>∴</a:t>
            </a:r>
            <a:endParaRPr lang="en-US" sz="3200" b="1" dirty="0">
              <a:latin typeface="Cambria Math" pitchFamily="18" charset="0"/>
              <a:ea typeface="Cambria Math" pitchFamily="18" charset="0"/>
            </a:endParaRPr>
          </a:p>
        </p:txBody>
      </p:sp>
      <p:sp>
        <p:nvSpPr>
          <p:cNvPr id="41" name="TextBox 40"/>
          <p:cNvSpPr txBox="1"/>
          <p:nvPr/>
        </p:nvSpPr>
        <p:spPr>
          <a:xfrm>
            <a:off x="4419600" y="5638800"/>
            <a:ext cx="2133600" cy="369332"/>
          </a:xfrm>
          <a:prstGeom prst="rect">
            <a:avLst/>
          </a:prstGeom>
          <a:noFill/>
        </p:spPr>
        <p:txBody>
          <a:bodyPr wrap="square" rtlCol="0">
            <a:spAutoFit/>
          </a:bodyPr>
          <a:lstStyle/>
          <a:p>
            <a:r>
              <a:rPr lang="en-US" dirty="0" smtClean="0"/>
              <a:t>if r </a:t>
            </a:r>
            <a:r>
              <a:rPr lang="en-US" dirty="0" smtClean="0">
                <a:latin typeface="Cambria Math"/>
                <a:ea typeface="Cambria Math"/>
              </a:rPr>
              <a:t>≠1</a:t>
            </a:r>
            <a:endParaRPr lang="en-US" dirty="0"/>
          </a:p>
        </p:txBody>
      </p:sp>
      <p:sp>
        <p:nvSpPr>
          <p:cNvPr id="42" name="TextBox 41"/>
          <p:cNvSpPr txBox="1"/>
          <p:nvPr/>
        </p:nvSpPr>
        <p:spPr>
          <a:xfrm>
            <a:off x="5334000" y="6248400"/>
            <a:ext cx="2133600" cy="369332"/>
          </a:xfrm>
          <a:prstGeom prst="rect">
            <a:avLst/>
          </a:prstGeom>
          <a:noFill/>
        </p:spPr>
        <p:txBody>
          <a:bodyPr wrap="square" rtlCol="0">
            <a:spAutoFit/>
          </a:bodyPr>
          <a:lstStyle/>
          <a:p>
            <a:r>
              <a:rPr lang="en-US" dirty="0" smtClean="0"/>
              <a:t>if r</a:t>
            </a:r>
            <a:r>
              <a:rPr lang="en-US" dirty="0" smtClean="0">
                <a:latin typeface="Cambria Math"/>
                <a:ea typeface="Cambria Math"/>
              </a:rPr>
              <a:t> = 1</a:t>
            </a:r>
            <a:endParaRPr lang="en-US" dirty="0"/>
          </a:p>
        </p:txBody>
      </p:sp>
      <p:pic>
        <p:nvPicPr>
          <p:cNvPr id="45" name="Picture 44" descr="addin_tmp.png"/>
          <p:cNvPicPr>
            <a:picLocks noChangeAspect="1"/>
          </p:cNvPicPr>
          <p:nvPr>
            <p:custDataLst>
              <p:tags r:id="rId7"/>
            </p:custDataLst>
          </p:nvPr>
        </p:nvPicPr>
        <p:blipFill>
          <a:blip r:embed="rId15" cstate="print"/>
          <a:stretch>
            <a:fillRect/>
          </a:stretch>
        </p:blipFill>
        <p:spPr>
          <a:xfrm>
            <a:off x="2286000" y="6096000"/>
            <a:ext cx="2638901" cy="547211"/>
          </a:xfrm>
          <a:prstGeom prst="rect">
            <a:avLst/>
          </a:prstGeom>
        </p:spPr>
      </p:pic>
      <p:sp>
        <p:nvSpPr>
          <p:cNvPr id="16" name="TextBox 15"/>
          <p:cNvSpPr txBox="1"/>
          <p:nvPr/>
        </p:nvSpPr>
        <p:spPr>
          <a:xfrm>
            <a:off x="3581400" y="2133600"/>
            <a:ext cx="5334000" cy="369332"/>
          </a:xfrm>
          <a:prstGeom prst="rect">
            <a:avLst/>
          </a:prstGeom>
          <a:noFill/>
        </p:spPr>
        <p:txBody>
          <a:bodyPr wrap="square" rtlCol="0">
            <a:spAutoFit/>
          </a:bodyPr>
          <a:lstStyle/>
          <a:p>
            <a:r>
              <a:rPr lang="en-US" dirty="0" smtClean="0"/>
              <a:t>From previous slide.</a:t>
            </a:r>
            <a:endParaRPr lang="en-US" dirty="0"/>
          </a:p>
        </p:txBody>
      </p:sp>
      <p:sp>
        <p:nvSpPr>
          <p:cNvPr id="3" name="Slide Number Placeholder 2"/>
          <p:cNvSpPr>
            <a:spLocks noGrp="1"/>
          </p:cNvSpPr>
          <p:nvPr>
            <p:ph type="sldNum" sz="quarter" idx="12"/>
          </p:nvPr>
        </p:nvSpPr>
        <p:spPr/>
        <p:txBody>
          <a:bodyPr/>
          <a:lstStyle/>
          <a:p>
            <a:fld id="{9CA217EF-0505-4C33-BB20-8A8DF2039023}" type="slidenum">
              <a:rPr lang="en-US" smtClean="0"/>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Useful Summation Formulae </a:t>
            </a:r>
            <a:endParaRPr lang="en-US" dirty="0"/>
          </a:p>
        </p:txBody>
      </p:sp>
      <p:pic>
        <p:nvPicPr>
          <p:cNvPr id="4" name="Content Placeholder 3" descr="table28.jpg"/>
          <p:cNvPicPr>
            <a:picLocks noGrp="1" noChangeAspect="1"/>
          </p:cNvPicPr>
          <p:nvPr>
            <p:ph idx="1"/>
          </p:nvPr>
        </p:nvPicPr>
        <p:blipFill>
          <a:blip r:embed="rId2" cstate="print"/>
          <a:stretch>
            <a:fillRect/>
          </a:stretch>
        </p:blipFill>
        <p:spPr>
          <a:xfrm>
            <a:off x="2286000" y="2286000"/>
            <a:ext cx="3673602" cy="4162419"/>
          </a:xfrm>
        </p:spPr>
      </p:pic>
      <p:sp>
        <p:nvSpPr>
          <p:cNvPr id="5" name="TextBox 4"/>
          <p:cNvSpPr txBox="1"/>
          <p:nvPr/>
        </p:nvSpPr>
        <p:spPr>
          <a:xfrm>
            <a:off x="6858000" y="3429000"/>
            <a:ext cx="1295400" cy="1477328"/>
          </a:xfrm>
          <a:prstGeom prst="rect">
            <a:avLst/>
          </a:prstGeom>
          <a:noFill/>
        </p:spPr>
        <p:txBody>
          <a:bodyPr wrap="square" rtlCol="0">
            <a:spAutoFit/>
          </a:bodyPr>
          <a:lstStyle/>
          <a:p>
            <a:r>
              <a:rPr lang="en-US" dirty="0" smtClean="0"/>
              <a:t>Later we will prove some of these by induction.</a:t>
            </a:r>
            <a:endParaRPr lang="en-US" dirty="0"/>
          </a:p>
        </p:txBody>
      </p:sp>
      <p:cxnSp>
        <p:nvCxnSpPr>
          <p:cNvPr id="7" name="Straight Arrow Connector 6"/>
          <p:cNvCxnSpPr/>
          <p:nvPr/>
        </p:nvCxnSpPr>
        <p:spPr>
          <a:xfrm rot="10800000" flipV="1">
            <a:off x="6019800" y="36576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6019800" y="4038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6019800" y="4724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00800" y="5334000"/>
            <a:ext cx="2362200" cy="646331"/>
          </a:xfrm>
          <a:prstGeom prst="rect">
            <a:avLst/>
          </a:prstGeom>
          <a:noFill/>
        </p:spPr>
        <p:txBody>
          <a:bodyPr wrap="square" rtlCol="0">
            <a:spAutoFit/>
          </a:bodyPr>
          <a:lstStyle/>
          <a:p>
            <a:r>
              <a:rPr lang="en-US" dirty="0" smtClean="0"/>
              <a:t>Proof in text </a:t>
            </a:r>
          </a:p>
          <a:p>
            <a:r>
              <a:rPr lang="en-US" dirty="0" smtClean="0"/>
              <a:t>(requires calculus)</a:t>
            </a:r>
            <a:endParaRPr lang="en-US" dirty="0"/>
          </a:p>
        </p:txBody>
      </p:sp>
      <p:cxnSp>
        <p:nvCxnSpPr>
          <p:cNvPr id="14" name="Straight Arrow Connector 13"/>
          <p:cNvCxnSpPr/>
          <p:nvPr/>
        </p:nvCxnSpPr>
        <p:spPr>
          <a:xfrm rot="10800000" flipV="1">
            <a:off x="5943600" y="5410200"/>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5943600" y="57912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24600" y="2514600"/>
            <a:ext cx="2362200" cy="646331"/>
          </a:xfrm>
          <a:prstGeom prst="rect">
            <a:avLst/>
          </a:prstGeom>
          <a:noFill/>
        </p:spPr>
        <p:txBody>
          <a:bodyPr wrap="square" rtlCol="0">
            <a:spAutoFit/>
          </a:bodyPr>
          <a:lstStyle/>
          <a:p>
            <a:r>
              <a:rPr lang="en-US" dirty="0" smtClean="0"/>
              <a:t>Geometric Series: We just proved this.</a:t>
            </a:r>
          </a:p>
        </p:txBody>
      </p:sp>
      <p:cxnSp>
        <p:nvCxnSpPr>
          <p:cNvPr id="17" name="Straight Arrow Connector 16"/>
          <p:cNvCxnSpPr/>
          <p:nvPr/>
        </p:nvCxnSpPr>
        <p:spPr>
          <a:xfrm rot="5400000">
            <a:off x="5905500" y="28575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9CA217EF-0505-4C33-BB20-8A8DF2039023}" type="slidenum">
              <a:rPr lang="en-US" smtClean="0"/>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Cardinality of Sets</a:t>
            </a:r>
            <a:endParaRPr lang="en-US" dirty="0"/>
          </a:p>
        </p:txBody>
      </p:sp>
      <p:sp>
        <p:nvSpPr>
          <p:cNvPr id="3" name="Subtitle 2"/>
          <p:cNvSpPr>
            <a:spLocks noGrp="1"/>
          </p:cNvSpPr>
          <p:nvPr>
            <p:ph type="subTitle" idx="1"/>
          </p:nvPr>
        </p:nvSpPr>
        <p:spPr/>
        <p:txBody>
          <a:bodyPr/>
          <a:lstStyle/>
          <a:p>
            <a:r>
              <a:rPr lang="en-US" dirty="0" smtClean="0"/>
              <a:t>Section 2.5</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Cardinality</a:t>
            </a:r>
          </a:p>
          <a:p>
            <a:r>
              <a:rPr lang="en-US" dirty="0" smtClean="0"/>
              <a:t>Countable Sets</a:t>
            </a:r>
          </a:p>
          <a:p>
            <a:r>
              <a:rPr lang="en-US" dirty="0" smtClean="0"/>
              <a:t>Computability</a:t>
            </a:r>
          </a:p>
        </p:txBody>
      </p:sp>
      <p:sp>
        <p:nvSpPr>
          <p:cNvPr id="4" name="Slide Number Placeholder 3"/>
          <p:cNvSpPr>
            <a:spLocks noGrp="1"/>
          </p:cNvSpPr>
          <p:nvPr>
            <p:ph type="sldNum" sz="quarter" idx="12"/>
          </p:nvPr>
        </p:nvSpPr>
        <p:spPr/>
        <p:txBody>
          <a:bodyPr/>
          <a:lstStyle/>
          <a:p>
            <a:fld id="{9CA217EF-0505-4C33-BB20-8A8DF2039023}" type="slidenum">
              <a:rPr lang="en-US" smtClean="0"/>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Cardinality</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The </a:t>
            </a:r>
            <a:r>
              <a:rPr lang="en-US" i="1" dirty="0" smtClean="0"/>
              <a:t>cardinality</a:t>
            </a:r>
            <a:r>
              <a:rPr lang="en-US" dirty="0" smtClean="0"/>
              <a:t> of a set </a:t>
            </a:r>
            <a:r>
              <a:rPr lang="en-US" i="1" dirty="0" smtClean="0"/>
              <a:t>A</a:t>
            </a:r>
            <a:r>
              <a:rPr lang="en-US" dirty="0" smtClean="0"/>
              <a:t> is equal to the cardinality of a set </a:t>
            </a:r>
            <a:r>
              <a:rPr lang="en-US" i="1" dirty="0" smtClean="0"/>
              <a:t>B</a:t>
            </a:r>
            <a:r>
              <a:rPr lang="en-US" dirty="0" smtClean="0"/>
              <a:t>, denoted </a:t>
            </a:r>
          </a:p>
          <a:p>
            <a:pPr>
              <a:buNone/>
            </a:pPr>
            <a:r>
              <a:rPr lang="en-US" dirty="0" smtClean="0"/>
              <a:t>                  </a:t>
            </a:r>
            <a:r>
              <a:rPr lang="en-US" i="1" dirty="0" smtClean="0"/>
              <a:t>|A| = |</a:t>
            </a:r>
            <a:r>
              <a:rPr lang="en-US" dirty="0" smtClean="0"/>
              <a:t>B</a:t>
            </a:r>
            <a:r>
              <a:rPr lang="en-US" i="1" dirty="0" smtClean="0"/>
              <a:t>|,</a:t>
            </a:r>
          </a:p>
          <a:p>
            <a:pPr>
              <a:buNone/>
            </a:pPr>
            <a:r>
              <a:rPr lang="en-US" dirty="0" smtClean="0"/>
              <a:t>    if and only if there is a one-to-one correspondence (</a:t>
            </a:r>
            <a:r>
              <a:rPr lang="en-US" i="1" dirty="0" smtClean="0"/>
              <a:t>i.e.</a:t>
            </a:r>
            <a:r>
              <a:rPr lang="en-US" dirty="0" smtClean="0"/>
              <a:t>, a </a:t>
            </a:r>
            <a:r>
              <a:rPr lang="en-US" dirty="0" err="1" smtClean="0"/>
              <a:t>bijection</a:t>
            </a:r>
            <a:r>
              <a:rPr lang="en-US" dirty="0" smtClean="0"/>
              <a:t>)  from </a:t>
            </a:r>
            <a:r>
              <a:rPr lang="en-US" i="1" dirty="0" smtClean="0"/>
              <a:t>A</a:t>
            </a:r>
            <a:r>
              <a:rPr lang="en-US" dirty="0" smtClean="0"/>
              <a:t> to </a:t>
            </a:r>
            <a:r>
              <a:rPr lang="en-US" i="1" dirty="0" smtClean="0"/>
              <a:t>B</a:t>
            </a:r>
            <a:r>
              <a:rPr lang="en-US" dirty="0" smtClean="0"/>
              <a:t>. </a:t>
            </a:r>
          </a:p>
          <a:p>
            <a:r>
              <a:rPr lang="en-US" dirty="0" smtClean="0"/>
              <a:t>If there is a one-to-one function (</a:t>
            </a:r>
            <a:r>
              <a:rPr lang="en-US" i="1" dirty="0" smtClean="0"/>
              <a:t>i.e.</a:t>
            </a:r>
            <a:r>
              <a:rPr lang="en-US" dirty="0" smtClean="0"/>
              <a:t>, an injection) from </a:t>
            </a:r>
            <a:r>
              <a:rPr lang="en-US" i="1" dirty="0" smtClean="0"/>
              <a:t>A</a:t>
            </a:r>
            <a:r>
              <a:rPr lang="en-US" dirty="0" smtClean="0"/>
              <a:t> to </a:t>
            </a:r>
            <a:r>
              <a:rPr lang="en-US" i="1" dirty="0" smtClean="0"/>
              <a:t>B</a:t>
            </a:r>
            <a:r>
              <a:rPr lang="en-US" dirty="0" smtClean="0"/>
              <a:t>, the cardinality of </a:t>
            </a:r>
            <a:r>
              <a:rPr lang="en-US" i="1" dirty="0" smtClean="0"/>
              <a:t>A</a:t>
            </a:r>
            <a:r>
              <a:rPr lang="en-US" dirty="0" smtClean="0"/>
              <a:t> is less than or the same as the cardinality of </a:t>
            </a:r>
            <a:r>
              <a:rPr lang="en-US" i="1" dirty="0" smtClean="0"/>
              <a:t>B</a:t>
            </a:r>
            <a:r>
              <a:rPr lang="en-US" dirty="0" smtClean="0"/>
              <a:t> and we write     |</a:t>
            </a:r>
            <a:r>
              <a:rPr lang="en-US" i="1" dirty="0" smtClean="0"/>
              <a:t>A</a:t>
            </a:r>
            <a:r>
              <a:rPr lang="en-US" dirty="0" smtClean="0"/>
              <a:t>| </a:t>
            </a:r>
            <a:r>
              <a:rPr lang="en-US" dirty="0" smtClean="0">
                <a:latin typeface="Cambria Math"/>
                <a:ea typeface="Cambria Math"/>
              </a:rPr>
              <a:t>≤ |</a:t>
            </a:r>
            <a:r>
              <a:rPr lang="en-US" i="1" dirty="0" smtClean="0">
                <a:ea typeface="Cambria Math"/>
              </a:rPr>
              <a:t>B</a:t>
            </a:r>
            <a:r>
              <a:rPr lang="en-US" dirty="0" smtClean="0">
                <a:latin typeface="Cambria Math"/>
                <a:ea typeface="Cambria Math"/>
              </a:rPr>
              <a:t>|. </a:t>
            </a:r>
          </a:p>
          <a:p>
            <a:r>
              <a:rPr lang="en-US" dirty="0" smtClean="0">
                <a:latin typeface="Cambria Math"/>
                <a:ea typeface="Cambria Math"/>
              </a:rPr>
              <a:t>When </a:t>
            </a:r>
            <a:r>
              <a:rPr lang="en-US" dirty="0" smtClean="0"/>
              <a:t>|</a:t>
            </a:r>
            <a:r>
              <a:rPr lang="en-US" i="1" dirty="0" smtClean="0"/>
              <a:t>A</a:t>
            </a:r>
            <a:r>
              <a:rPr lang="en-US" dirty="0" smtClean="0"/>
              <a:t>| </a:t>
            </a:r>
            <a:r>
              <a:rPr lang="en-US" dirty="0" smtClean="0">
                <a:latin typeface="Cambria Math"/>
                <a:ea typeface="Cambria Math"/>
              </a:rPr>
              <a:t>≤ |</a:t>
            </a:r>
            <a:r>
              <a:rPr lang="en-US" i="1" dirty="0" smtClean="0">
                <a:ea typeface="Cambria Math"/>
              </a:rPr>
              <a:t>B</a:t>
            </a:r>
            <a:r>
              <a:rPr lang="en-US" dirty="0" smtClean="0">
                <a:latin typeface="Cambria Math"/>
                <a:ea typeface="Cambria Math"/>
              </a:rPr>
              <a:t>| and </a:t>
            </a:r>
            <a:r>
              <a:rPr lang="en-US" i="1" dirty="0" smtClean="0">
                <a:ea typeface="Cambria Math"/>
              </a:rPr>
              <a:t>A</a:t>
            </a:r>
            <a:r>
              <a:rPr lang="en-US" dirty="0" smtClean="0">
                <a:latin typeface="Cambria Math"/>
                <a:ea typeface="Cambria Math"/>
              </a:rPr>
              <a:t> and </a:t>
            </a:r>
            <a:r>
              <a:rPr lang="en-US" i="1" dirty="0" smtClean="0">
                <a:ea typeface="Cambria Math"/>
              </a:rPr>
              <a:t>B</a:t>
            </a:r>
            <a:r>
              <a:rPr lang="en-US" dirty="0" smtClean="0">
                <a:latin typeface="Cambria Math"/>
                <a:ea typeface="Cambria Math"/>
              </a:rPr>
              <a:t> have different cardinality, we say that the cardinality of </a:t>
            </a:r>
            <a:r>
              <a:rPr lang="en-US" dirty="0" smtClean="0">
                <a:ea typeface="Cambria Math"/>
              </a:rPr>
              <a:t>A</a:t>
            </a:r>
            <a:r>
              <a:rPr lang="en-US" dirty="0" smtClean="0">
                <a:latin typeface="Cambria Math"/>
                <a:ea typeface="Cambria Math"/>
              </a:rPr>
              <a:t> is less than the cardinality of </a:t>
            </a:r>
            <a:r>
              <a:rPr lang="en-US" i="1" dirty="0" smtClean="0">
                <a:ea typeface="Cambria Math"/>
              </a:rPr>
              <a:t>B</a:t>
            </a:r>
            <a:r>
              <a:rPr lang="en-US" dirty="0" smtClean="0">
                <a:latin typeface="Cambria Math"/>
                <a:ea typeface="Cambria Math"/>
              </a:rPr>
              <a:t> and write </a:t>
            </a:r>
            <a:r>
              <a:rPr lang="en-US" dirty="0" smtClean="0"/>
              <a:t>|</a:t>
            </a:r>
            <a:r>
              <a:rPr lang="en-US" i="1" dirty="0" smtClean="0"/>
              <a:t>A</a:t>
            </a:r>
            <a:r>
              <a:rPr lang="en-US" dirty="0" smtClean="0"/>
              <a:t>| </a:t>
            </a:r>
            <a:r>
              <a:rPr lang="en-US" dirty="0" smtClean="0">
                <a:latin typeface="Cambria Math"/>
                <a:ea typeface="Cambria Math"/>
              </a:rPr>
              <a:t>&lt; |</a:t>
            </a:r>
            <a:r>
              <a:rPr lang="en-US" i="1" dirty="0" smtClean="0">
                <a:ea typeface="Cambria Math"/>
              </a:rPr>
              <a:t>B</a:t>
            </a:r>
            <a:r>
              <a:rPr lang="en-US" dirty="0" smtClean="0">
                <a:latin typeface="Cambria Math"/>
                <a:ea typeface="Cambria Math"/>
              </a:rPr>
              <a:t>|. </a:t>
            </a:r>
            <a:endParaRPr lang="en-US" b="1" dirty="0" smtClean="0"/>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Cardinality</a:t>
            </a:r>
            <a:endParaRPr lang="en-US" dirty="0"/>
          </a:p>
        </p:txBody>
      </p:sp>
      <p:sp>
        <p:nvSpPr>
          <p:cNvPr id="3" name="Content Placeholder 2"/>
          <p:cNvSpPr>
            <a:spLocks noGrp="1"/>
          </p:cNvSpPr>
          <p:nvPr>
            <p:ph idx="1"/>
          </p:nvPr>
        </p:nvSpPr>
        <p:spPr/>
        <p:txBody>
          <a:bodyPr/>
          <a:lstStyle/>
          <a:p>
            <a:pPr marL="0" indent="0" algn="just">
              <a:buNone/>
            </a:pPr>
            <a:r>
              <a:rPr lang="en-US" b="1" dirty="0" smtClean="0">
                <a:solidFill>
                  <a:schemeClr val="tx2"/>
                </a:solidFill>
              </a:rPr>
              <a:t>Definition</a:t>
            </a:r>
          </a:p>
          <a:p>
            <a:pPr marL="0" indent="0" algn="just">
              <a:buNone/>
            </a:pPr>
            <a:r>
              <a:rPr lang="en-US" dirty="0" smtClean="0"/>
              <a:t>A set </a:t>
            </a:r>
            <a:r>
              <a:rPr lang="en-US" i="1" dirty="0" smtClean="0"/>
              <a:t>S</a:t>
            </a:r>
            <a:r>
              <a:rPr lang="en-US" dirty="0" smtClean="0"/>
              <a:t> is finite with cardinality </a:t>
            </a:r>
            <a:r>
              <a:rPr lang="en-US" i="1" dirty="0" smtClean="0"/>
              <a:t>n</a:t>
            </a:r>
            <a:r>
              <a:rPr lang="en-US" dirty="0" smtClean="0"/>
              <a:t> </a:t>
            </a:r>
            <a:r>
              <a:rPr lang="en-US" dirty="0" smtClean="0">
                <a:sym typeface="Symbol"/>
              </a:rPr>
              <a:t></a:t>
            </a:r>
            <a:r>
              <a:rPr lang="en-US" dirty="0" smtClean="0"/>
              <a:t> N if there is a </a:t>
            </a:r>
            <a:r>
              <a:rPr lang="en-US" dirty="0" err="1" smtClean="0"/>
              <a:t>bijection</a:t>
            </a:r>
            <a:r>
              <a:rPr lang="en-US" dirty="0" smtClean="0"/>
              <a:t> from the set {0, 1, …, </a:t>
            </a:r>
            <a:r>
              <a:rPr lang="en-US" i="1" dirty="0" smtClean="0"/>
              <a:t>n</a:t>
            </a:r>
            <a:r>
              <a:rPr lang="en-US" dirty="0">
                <a:sym typeface="Symbol"/>
              </a:rPr>
              <a:t>–</a:t>
            </a:r>
            <a:r>
              <a:rPr lang="en-US" dirty="0" smtClean="0"/>
              <a:t>1} to S.  A set is infinite if it is not finite.</a:t>
            </a:r>
          </a:p>
        </p:txBody>
      </p:sp>
      <p:sp>
        <p:nvSpPr>
          <p:cNvPr id="4" name="Slide Number Placeholder 3"/>
          <p:cNvSpPr>
            <a:spLocks noGrp="1"/>
          </p:cNvSpPr>
          <p:nvPr>
            <p:ph type="sldNum" sz="quarter" idx="12"/>
          </p:nvPr>
        </p:nvSpPr>
        <p:spPr/>
        <p:txBody>
          <a:bodyPr/>
          <a:lstStyle/>
          <a:p>
            <a:fld id="{9CA217EF-0505-4C33-BB20-8A8DF2039023}" type="slidenum">
              <a:rPr lang="en-US" smtClean="0"/>
              <a:pPr/>
              <a:t>108</a:t>
            </a:fld>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514350" indent="-514350" algn="just">
              <a:buNone/>
            </a:pPr>
            <a:r>
              <a:rPr lang="en-US" dirty="0" smtClean="0"/>
              <a:t>Some facts which could easily be seen are:</a:t>
            </a:r>
          </a:p>
          <a:p>
            <a:pPr marL="514350" indent="-514350" algn="just">
              <a:buFont typeface="+mj-lt"/>
              <a:buAutoNum type="arabicPeriod"/>
            </a:pPr>
            <a:r>
              <a:rPr lang="en-US" dirty="0" smtClean="0"/>
              <a:t>If S</a:t>
            </a:r>
            <a:r>
              <a:rPr lang="en-US" dirty="0" smtClean="0">
                <a:sym typeface="Symbol"/>
              </a:rPr>
              <a:t></a:t>
            </a:r>
            <a:r>
              <a:rPr lang="en-US" dirty="0" smtClean="0"/>
              <a:t> is infinite and is a subset of S, S is infinite.</a:t>
            </a:r>
          </a:p>
          <a:p>
            <a:pPr marL="514350" indent="-514350" algn="just">
              <a:buFont typeface="+mj-lt"/>
              <a:buAutoNum type="arabicPeriod"/>
            </a:pPr>
            <a:r>
              <a:rPr lang="en-US" dirty="0" smtClean="0"/>
              <a:t>Every subset of a finite set is finite.</a:t>
            </a:r>
          </a:p>
          <a:p>
            <a:pPr marL="514350" indent="-514350" algn="just">
              <a:buFont typeface="+mj-lt"/>
              <a:buAutoNum type="arabicPeriod"/>
            </a:pPr>
            <a:r>
              <a:rPr lang="en-US" dirty="0" smtClean="0"/>
              <a:t>If f : S </a:t>
            </a:r>
            <a:r>
              <a:rPr lang="en-US" dirty="0" smtClean="0">
                <a:sym typeface="Symbol"/>
              </a:rPr>
              <a:t></a:t>
            </a:r>
            <a:r>
              <a:rPr lang="en-US" dirty="0" smtClean="0"/>
              <a:t> T be an injection and S is infinite, then T is infinite.</a:t>
            </a:r>
          </a:p>
          <a:p>
            <a:pPr marL="514350" indent="-514350" algn="just">
              <a:buFont typeface="+mj-lt"/>
              <a:buAutoNum type="arabicPeriod"/>
            </a:pPr>
            <a:r>
              <a:rPr lang="en-US" dirty="0" smtClean="0"/>
              <a:t>If S is an infinite set </a:t>
            </a:r>
            <a:r>
              <a:rPr lang="en-US" dirty="0" smtClean="0">
                <a:latin typeface="Script MT Bold" pitchFamily="66" charset="0"/>
              </a:rPr>
              <a:t>P</a:t>
            </a:r>
            <a:r>
              <a:rPr lang="en-US" dirty="0" smtClean="0"/>
              <a:t>(S) is infinite.</a:t>
            </a:r>
          </a:p>
          <a:p>
            <a:pPr marL="514350" indent="-514350" algn="just">
              <a:buFont typeface="+mj-lt"/>
              <a:buAutoNum type="arabicPeriod"/>
            </a:pPr>
            <a:r>
              <a:rPr lang="en-US" dirty="0" smtClean="0"/>
              <a:t>If S and T are infinite sets.  S </a:t>
            </a:r>
            <a:r>
              <a:rPr lang="en-US" dirty="0" smtClean="0">
                <a:sym typeface="Symbol"/>
              </a:rPr>
              <a:t></a:t>
            </a:r>
            <a:r>
              <a:rPr lang="en-US" dirty="0" smtClean="0"/>
              <a:t> T is infinite.</a:t>
            </a:r>
          </a:p>
          <a:p>
            <a:pPr marL="514350" indent="-514350" algn="just">
              <a:buFont typeface="+mj-lt"/>
              <a:buAutoNum type="arabicPeriod"/>
            </a:pPr>
            <a:r>
              <a:rPr lang="en-US" dirty="0" smtClean="0"/>
              <a:t>If S is infinite and T </a:t>
            </a:r>
            <a:r>
              <a:rPr lang="en-US" dirty="0" smtClean="0">
                <a:sym typeface="Symbol"/>
              </a:rPr>
              <a:t></a:t>
            </a:r>
            <a:r>
              <a:rPr lang="en-US" dirty="0" smtClean="0"/>
              <a:t> </a:t>
            </a:r>
            <a:r>
              <a:rPr lang="en-US" dirty="0" smtClean="0">
                <a:sym typeface="Symbol"/>
              </a:rPr>
              <a:t></a:t>
            </a:r>
            <a:r>
              <a:rPr lang="en-US" dirty="0" smtClean="0"/>
              <a:t>, then S </a:t>
            </a:r>
            <a:r>
              <a:rPr lang="en-US" dirty="0" smtClean="0">
                <a:sym typeface="Symbol"/>
              </a:rPr>
              <a:t></a:t>
            </a:r>
            <a:r>
              <a:rPr lang="en-US" dirty="0" smtClean="0"/>
              <a:t> T is infinite.</a:t>
            </a:r>
          </a:p>
          <a:p>
            <a:pPr marL="514350" indent="-514350" algn="just">
              <a:buFont typeface="+mj-lt"/>
              <a:buAutoNum type="arabicPeriod"/>
            </a:pPr>
            <a:r>
              <a:rPr lang="en-US" dirty="0" smtClean="0"/>
              <a:t>If S is infinite and T </a:t>
            </a:r>
            <a:r>
              <a:rPr lang="en-US" dirty="0" smtClean="0">
                <a:sym typeface="Symbol"/>
              </a:rPr>
              <a:t></a:t>
            </a:r>
            <a:r>
              <a:rPr lang="en-US" dirty="0" smtClean="0"/>
              <a:t> </a:t>
            </a:r>
            <a:r>
              <a:rPr lang="en-US" dirty="0" smtClean="0">
                <a:sym typeface="Symbol"/>
              </a:rPr>
              <a:t></a:t>
            </a:r>
            <a:r>
              <a:rPr lang="en-US" dirty="0" smtClean="0"/>
              <a:t>, the set of functions from T to S is infinite.</a:t>
            </a:r>
          </a:p>
          <a:p>
            <a:pPr marL="514350" indent="-514350" algn="just">
              <a:buNone/>
            </a:pP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Interval Notation</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latin typeface="Cambria Math" pitchFamily="18" charset="0"/>
                <a:ea typeface="Cambria Math" pitchFamily="18" charset="0"/>
              </a:rPr>
              <a:t>   [</a:t>
            </a:r>
            <a:r>
              <a:rPr lang="en-US" i="1" dirty="0" err="1" smtClean="0">
                <a:latin typeface="Cambria Math" pitchFamily="18" charset="0"/>
                <a:ea typeface="Cambria Math" pitchFamily="18" charset="0"/>
              </a:rPr>
              <a:t>a</a:t>
            </a:r>
            <a:r>
              <a:rPr lang="en-US" dirty="0" err="1" smtClean="0">
                <a:latin typeface="Cambria Math" pitchFamily="18" charset="0"/>
                <a:ea typeface="Cambria Math" pitchFamily="18" charset="0"/>
              </a:rPr>
              <a:t>,</a:t>
            </a:r>
            <a:r>
              <a:rPr lang="en-US" i="1" dirty="0" err="1" smtClean="0">
                <a:latin typeface="Cambria Math" pitchFamily="18" charset="0"/>
                <a:ea typeface="Cambria Math" pitchFamily="18" charset="0"/>
              </a:rPr>
              <a:t>b</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x</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latin typeface="Cambria Math"/>
                <a:ea typeface="Cambria Math"/>
              </a:rPr>
              <a:t>x</a:t>
            </a:r>
            <a:r>
              <a:rPr lang="en-US" dirty="0" smtClean="0">
                <a:latin typeface="Cambria Math"/>
                <a:ea typeface="Cambria Math"/>
              </a:rPr>
              <a:t> ≤ </a:t>
            </a:r>
            <a:r>
              <a:rPr lang="en-US" i="1" dirty="0" smtClean="0">
                <a:latin typeface="Cambria Math"/>
                <a:ea typeface="Cambria Math"/>
              </a:rPr>
              <a:t>b</a:t>
            </a:r>
            <a:r>
              <a:rPr lang="en-US" dirty="0" smtClean="0">
                <a:latin typeface="Cambria Math"/>
                <a:ea typeface="Cambria Math"/>
              </a:rPr>
              <a:t>}</a:t>
            </a:r>
          </a:p>
          <a:p>
            <a:pPr>
              <a:buNone/>
            </a:pPr>
            <a:r>
              <a:rPr lang="en-US" dirty="0" smtClean="0">
                <a:latin typeface="Cambria Math" pitchFamily="18" charset="0"/>
                <a:ea typeface="Cambria Math" pitchFamily="18" charset="0"/>
              </a:rPr>
              <a:t>   [</a:t>
            </a:r>
            <a:r>
              <a:rPr lang="en-US" i="1" dirty="0" err="1" smtClean="0">
                <a:latin typeface="Cambria Math" pitchFamily="18" charset="0"/>
                <a:ea typeface="Cambria Math" pitchFamily="18" charset="0"/>
              </a:rPr>
              <a:t>a</a:t>
            </a:r>
            <a:r>
              <a:rPr lang="en-US" dirty="0" err="1" smtClean="0">
                <a:latin typeface="Cambria Math" pitchFamily="18" charset="0"/>
                <a:ea typeface="Cambria Math" pitchFamily="18" charset="0"/>
              </a:rPr>
              <a:t>,</a:t>
            </a:r>
            <a:r>
              <a:rPr lang="en-US" i="1" dirty="0" err="1" smtClean="0">
                <a:latin typeface="Cambria Math" pitchFamily="18" charset="0"/>
                <a:ea typeface="Cambria Math" pitchFamily="18" charset="0"/>
              </a:rPr>
              <a:t>b</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x</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latin typeface="Cambria Math"/>
                <a:ea typeface="Cambria Math"/>
              </a:rPr>
              <a:t>x</a:t>
            </a:r>
            <a:r>
              <a:rPr lang="en-US" dirty="0" smtClean="0">
                <a:latin typeface="Cambria Math"/>
                <a:ea typeface="Cambria Math"/>
              </a:rPr>
              <a:t> &lt; </a:t>
            </a:r>
            <a:r>
              <a:rPr lang="en-US" i="1" dirty="0" smtClean="0">
                <a:latin typeface="Cambria Math"/>
                <a:ea typeface="Cambria Math"/>
              </a:rPr>
              <a:t>b</a:t>
            </a:r>
            <a:r>
              <a:rPr lang="en-US" dirty="0" smtClean="0">
                <a:latin typeface="Cambria Math"/>
                <a:ea typeface="Cambria Math"/>
              </a:rPr>
              <a:t>}  </a:t>
            </a:r>
          </a:p>
          <a:p>
            <a:pPr>
              <a:buNone/>
            </a:pPr>
            <a:r>
              <a:rPr lang="en-US" dirty="0" smtClean="0">
                <a:latin typeface="Cambria Math" pitchFamily="18" charset="0"/>
                <a:ea typeface="Cambria Math" pitchFamily="18" charset="0"/>
              </a:rPr>
              <a:t>   (</a:t>
            </a:r>
            <a:r>
              <a:rPr lang="en-US" i="1" dirty="0" err="1" smtClean="0">
                <a:latin typeface="Cambria Math" pitchFamily="18" charset="0"/>
                <a:ea typeface="Cambria Math" pitchFamily="18" charset="0"/>
              </a:rPr>
              <a:t>a</a:t>
            </a:r>
            <a:r>
              <a:rPr lang="en-US" dirty="0" err="1" smtClean="0">
                <a:latin typeface="Cambria Math" pitchFamily="18" charset="0"/>
                <a:ea typeface="Cambria Math" pitchFamily="18" charset="0"/>
              </a:rPr>
              <a:t>,</a:t>
            </a:r>
            <a:r>
              <a:rPr lang="en-US" i="1" dirty="0" err="1" smtClean="0">
                <a:latin typeface="Cambria Math" pitchFamily="18" charset="0"/>
                <a:ea typeface="Cambria Math" pitchFamily="18" charset="0"/>
              </a:rPr>
              <a:t>b</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x</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&lt; </a:t>
            </a:r>
            <a:r>
              <a:rPr lang="en-US" i="1" dirty="0" smtClean="0">
                <a:latin typeface="Cambria Math"/>
                <a:ea typeface="Cambria Math"/>
              </a:rPr>
              <a:t>x</a:t>
            </a:r>
            <a:r>
              <a:rPr lang="en-US" dirty="0" smtClean="0">
                <a:latin typeface="Cambria Math"/>
                <a:ea typeface="Cambria Math"/>
              </a:rPr>
              <a:t> ≤ </a:t>
            </a:r>
            <a:r>
              <a:rPr lang="en-US" i="1" dirty="0" smtClean="0">
                <a:latin typeface="Cambria Math"/>
                <a:ea typeface="Cambria Math"/>
              </a:rPr>
              <a:t>b</a:t>
            </a:r>
            <a:r>
              <a:rPr lang="en-US" dirty="0" smtClean="0">
                <a:latin typeface="Cambria Math"/>
                <a:ea typeface="Cambria Math"/>
              </a:rPr>
              <a:t>}</a:t>
            </a:r>
          </a:p>
          <a:p>
            <a:pPr>
              <a:buNone/>
            </a:pPr>
            <a:r>
              <a:rPr lang="en-US" dirty="0" smtClean="0">
                <a:latin typeface="Cambria Math" pitchFamily="18" charset="0"/>
                <a:ea typeface="Cambria Math" pitchFamily="18" charset="0"/>
              </a:rPr>
              <a:t>   (</a:t>
            </a:r>
            <a:r>
              <a:rPr lang="en-US" i="1" dirty="0" err="1" smtClean="0">
                <a:latin typeface="Cambria Math" pitchFamily="18" charset="0"/>
                <a:ea typeface="Cambria Math" pitchFamily="18" charset="0"/>
              </a:rPr>
              <a:t>a</a:t>
            </a:r>
            <a:r>
              <a:rPr lang="en-US" dirty="0" err="1" smtClean="0">
                <a:latin typeface="Cambria Math" pitchFamily="18" charset="0"/>
                <a:ea typeface="Cambria Math" pitchFamily="18" charset="0"/>
              </a:rPr>
              <a:t>,</a:t>
            </a:r>
            <a:r>
              <a:rPr lang="en-US" i="1" dirty="0" err="1" smtClean="0">
                <a:latin typeface="Cambria Math" pitchFamily="18" charset="0"/>
                <a:ea typeface="Cambria Math" pitchFamily="18" charset="0"/>
              </a:rPr>
              <a:t>b</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x</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&lt; </a:t>
            </a:r>
            <a:r>
              <a:rPr lang="en-US" i="1" dirty="0" smtClean="0">
                <a:latin typeface="Cambria Math"/>
                <a:ea typeface="Cambria Math"/>
              </a:rPr>
              <a:t>x</a:t>
            </a:r>
            <a:r>
              <a:rPr lang="en-US" dirty="0" smtClean="0">
                <a:latin typeface="Cambria Math"/>
                <a:ea typeface="Cambria Math"/>
              </a:rPr>
              <a:t> &lt; </a:t>
            </a:r>
            <a:r>
              <a:rPr lang="en-US" i="1" dirty="0" smtClean="0">
                <a:latin typeface="Cambria Math"/>
                <a:ea typeface="Cambria Math"/>
              </a:rPr>
              <a:t>b</a:t>
            </a:r>
            <a:r>
              <a:rPr lang="en-US" dirty="0" smtClean="0">
                <a:latin typeface="Cambria Math"/>
                <a:ea typeface="Cambria Math"/>
              </a:rPr>
              <a:t>}</a:t>
            </a:r>
          </a:p>
          <a:p>
            <a:pPr>
              <a:buNone/>
            </a:pPr>
            <a:endParaRPr lang="en-US" dirty="0" smtClean="0">
              <a:latin typeface="Cambria Math"/>
              <a:ea typeface="Cambria Math"/>
            </a:endParaRPr>
          </a:p>
          <a:p>
            <a:pPr>
              <a:buNone/>
            </a:pPr>
            <a:r>
              <a:rPr lang="en-US" i="1" dirty="0" smtClean="0"/>
              <a:t>  closed interval  </a:t>
            </a:r>
            <a:r>
              <a:rPr lang="en-US" dirty="0" smtClean="0"/>
              <a:t>[</a:t>
            </a:r>
            <a:r>
              <a:rPr lang="en-US" i="1" dirty="0" err="1" smtClean="0"/>
              <a:t>a</a:t>
            </a:r>
            <a:r>
              <a:rPr lang="en-US" dirty="0" err="1" smtClean="0"/>
              <a:t>,</a:t>
            </a:r>
            <a:r>
              <a:rPr lang="en-US" i="1" dirty="0" err="1" smtClean="0"/>
              <a:t>b</a:t>
            </a:r>
            <a:r>
              <a:rPr lang="en-US" dirty="0" smtClean="0"/>
              <a:t>]</a:t>
            </a:r>
          </a:p>
          <a:p>
            <a:pPr>
              <a:buNone/>
            </a:pPr>
            <a:r>
              <a:rPr lang="en-US" i="1" dirty="0" smtClean="0"/>
              <a:t>  open interval     </a:t>
            </a:r>
            <a:r>
              <a:rPr lang="en-US" dirty="0" smtClean="0"/>
              <a:t>(</a:t>
            </a:r>
            <a:r>
              <a:rPr lang="en-US" i="1" dirty="0" err="1" smtClean="0"/>
              <a:t>a</a:t>
            </a:r>
            <a:r>
              <a:rPr lang="en-US" dirty="0" err="1" smtClean="0"/>
              <a:t>,</a:t>
            </a:r>
            <a:r>
              <a:rPr lang="en-US" i="1" dirty="0" err="1" smtClean="0"/>
              <a:t>b</a:t>
            </a:r>
            <a:r>
              <a:rPr lang="en-US" dirty="0" smtClean="0"/>
              <a:t>) or ]</a:t>
            </a:r>
            <a:r>
              <a:rPr lang="en-US" i="1" dirty="0" err="1" smtClean="0"/>
              <a:t>a</a:t>
            </a:r>
            <a:r>
              <a:rPr lang="en-US" dirty="0" err="1" smtClean="0"/>
              <a:t>,</a:t>
            </a:r>
            <a:r>
              <a:rPr lang="en-US" i="1" dirty="0" err="1" smtClean="0"/>
              <a:t>b</a:t>
            </a:r>
            <a:r>
              <a:rPr lang="en-US" dirty="0" smtClean="0"/>
              <a:t>[</a:t>
            </a:r>
          </a:p>
          <a:p>
            <a:pPr>
              <a:buNone/>
            </a:pP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9CA217EF-0505-4C33-BB20-8A8DF2039023}" type="slidenum">
              <a:rPr lang="en-US" smtClean="0"/>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pPr marL="0" indent="0" algn="just">
              <a:buNone/>
            </a:pPr>
            <a:r>
              <a:rPr lang="en-US" dirty="0" smtClean="0"/>
              <a:t>The sets A and B have the same cardinality if and only if there is a one-to-one correspondence from A to B.  When A and B have the same cardinality, we write </a:t>
            </a:r>
            <a:br>
              <a:rPr lang="en-US" dirty="0" smtClean="0"/>
            </a:br>
            <a:r>
              <a:rPr lang="en-US" dirty="0" smtClean="0"/>
              <a:t>|A| = |B|.</a:t>
            </a:r>
          </a:p>
          <a:p>
            <a:pPr marL="0" indent="0" algn="just">
              <a:buNone/>
            </a:pPr>
            <a:endParaRPr lang="en-US" dirty="0" smtClean="0"/>
          </a:p>
          <a:p>
            <a:pPr marL="0" indent="0" algn="just">
              <a:buNone/>
            </a:pPr>
            <a:r>
              <a:rPr lang="en-US" dirty="0" smtClean="0"/>
              <a:t>For infinite sets the definition of cardinality provides a relative measure of the sizes of two sets, rather than a measure of the size of one particular set.  We can also define what it means for one set to have a smaller cardinality than another set.</a:t>
            </a:r>
          </a:p>
        </p:txBody>
      </p:sp>
      <p:sp>
        <p:nvSpPr>
          <p:cNvPr id="4" name="Slide Number Placeholder 3"/>
          <p:cNvSpPr>
            <a:spLocks noGrp="1"/>
          </p:cNvSpPr>
          <p:nvPr>
            <p:ph type="sldNum" sz="quarter" idx="12"/>
          </p:nvPr>
        </p:nvSpPr>
        <p:spPr/>
        <p:txBody>
          <a:bodyPr/>
          <a:lstStyle/>
          <a:p>
            <a:fld id="{9CA217EF-0505-4C33-BB20-8A8DF2039023}" type="slidenum">
              <a:rPr lang="en-US" smtClean="0"/>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Cardinality </a:t>
            </a:r>
            <a:endParaRPr lang="en-US" dirty="0"/>
          </a:p>
        </p:txBody>
      </p:sp>
      <p:sp>
        <p:nvSpPr>
          <p:cNvPr id="3" name="Content Placeholder 2"/>
          <p:cNvSpPr>
            <a:spLocks noGrp="1"/>
          </p:cNvSpPr>
          <p:nvPr>
            <p:ph idx="1"/>
          </p:nvPr>
        </p:nvSpPr>
        <p:spPr/>
        <p:txBody>
          <a:bodyPr/>
          <a:lstStyle/>
          <a:p>
            <a:r>
              <a:rPr lang="en-US" b="1" dirty="0" smtClean="0"/>
              <a:t>Definition</a:t>
            </a:r>
            <a:r>
              <a:rPr lang="en-US" dirty="0" smtClean="0"/>
              <a:t>: A set that is either finite or has the same cardinality as the set of positive integers (</a:t>
            </a:r>
            <a:r>
              <a:rPr lang="en-US" b="1" dirty="0" smtClean="0"/>
              <a:t>Z</a:t>
            </a:r>
            <a:r>
              <a:rPr lang="en-US" b="1" baseline="30000" dirty="0" smtClean="0"/>
              <a:t>+</a:t>
            </a:r>
            <a:r>
              <a:rPr lang="en-US" dirty="0" smtClean="0"/>
              <a:t>) is called </a:t>
            </a:r>
            <a:r>
              <a:rPr lang="en-US" i="1" dirty="0" smtClean="0"/>
              <a:t>countable</a:t>
            </a:r>
            <a:r>
              <a:rPr lang="en-US" dirty="0" smtClean="0"/>
              <a:t>. A set that is not countable is </a:t>
            </a:r>
            <a:r>
              <a:rPr lang="en-US" i="1" dirty="0" smtClean="0"/>
              <a:t>uncountable</a:t>
            </a:r>
            <a:r>
              <a:rPr lang="en-US" dirty="0" smtClean="0"/>
              <a:t>.</a:t>
            </a:r>
          </a:p>
          <a:p>
            <a:r>
              <a:rPr lang="en-US" dirty="0" smtClean="0"/>
              <a:t> The  set of real numbers </a:t>
            </a:r>
            <a:r>
              <a:rPr lang="en-US" b="1" dirty="0" smtClean="0"/>
              <a:t>R </a:t>
            </a:r>
            <a:r>
              <a:rPr lang="en-US" dirty="0" smtClean="0"/>
              <a:t> is an </a:t>
            </a:r>
            <a:r>
              <a:rPr lang="en-US" smtClean="0"/>
              <a:t>uncountable set (see later).</a:t>
            </a:r>
            <a:endParaRPr lang="en-US" dirty="0" smtClean="0"/>
          </a:p>
          <a:p>
            <a:r>
              <a:rPr lang="en-US" dirty="0" smtClean="0"/>
              <a:t>When an infinite set is countable (</a:t>
            </a:r>
            <a:r>
              <a:rPr lang="en-US" i="1" dirty="0" err="1" smtClean="0"/>
              <a:t>countably</a:t>
            </a:r>
            <a:r>
              <a:rPr lang="en-US" i="1" dirty="0" smtClean="0"/>
              <a:t> infinite</a:t>
            </a:r>
            <a:r>
              <a:rPr lang="en-US" dirty="0" smtClean="0"/>
              <a:t>) its cardinality is </a:t>
            </a:r>
            <a:r>
              <a:rPr lang="en-US" dirty="0" smtClean="0">
                <a:latin typeface="Cambria Math"/>
                <a:ea typeface="Cambria Math"/>
              </a:rPr>
              <a:t>ℵ</a:t>
            </a:r>
            <a:r>
              <a:rPr lang="en-US" baseline="-25000" dirty="0" smtClean="0">
                <a:latin typeface="Cambria Math"/>
                <a:ea typeface="Cambria Math"/>
              </a:rPr>
              <a:t>0 </a:t>
            </a:r>
            <a:r>
              <a:rPr lang="en-US" dirty="0" smtClean="0">
                <a:latin typeface="Cambria Math"/>
                <a:ea typeface="Cambria Math"/>
              </a:rPr>
              <a:t>(where ℵ is aleph, the 1</a:t>
            </a:r>
            <a:r>
              <a:rPr lang="en-US" baseline="30000" dirty="0" smtClean="0">
                <a:latin typeface="Cambria Math"/>
                <a:ea typeface="Cambria Math"/>
              </a:rPr>
              <a:t>st</a:t>
            </a:r>
            <a:r>
              <a:rPr lang="en-US" dirty="0" smtClean="0">
                <a:latin typeface="Cambria Math"/>
                <a:ea typeface="Cambria Math"/>
              </a:rPr>
              <a:t> letter of the Hebrew alphabet)</a:t>
            </a:r>
            <a:r>
              <a:rPr lang="en-US" dirty="0" smtClean="0"/>
              <a:t>. We write |</a:t>
            </a:r>
            <a:r>
              <a:rPr lang="en-US" i="1" dirty="0" smtClean="0"/>
              <a:t>S</a:t>
            </a:r>
            <a:r>
              <a:rPr lang="en-US" dirty="0" smtClean="0"/>
              <a:t>| = </a:t>
            </a:r>
            <a:r>
              <a:rPr lang="en-US" dirty="0" smtClean="0">
                <a:latin typeface="Cambria Math"/>
                <a:ea typeface="Cambria Math"/>
              </a:rPr>
              <a:t>ℵ</a:t>
            </a:r>
            <a:r>
              <a:rPr lang="en-US" baseline="-25000" dirty="0" smtClean="0">
                <a:latin typeface="Cambria Math"/>
                <a:ea typeface="Cambria Math"/>
              </a:rPr>
              <a:t>0 </a:t>
            </a:r>
            <a:r>
              <a:rPr lang="en-US" dirty="0" smtClean="0">
                <a:latin typeface="Cambria Math"/>
                <a:ea typeface="Cambria Math"/>
              </a:rPr>
              <a:t> and say that </a:t>
            </a:r>
            <a:r>
              <a:rPr lang="en-US" i="1" dirty="0" smtClean="0">
                <a:ea typeface="Cambria Math"/>
              </a:rPr>
              <a:t>S </a:t>
            </a:r>
            <a:r>
              <a:rPr lang="en-US" dirty="0" smtClean="0">
                <a:latin typeface="Cambria Math"/>
                <a:ea typeface="Cambria Math"/>
              </a:rPr>
              <a:t>has cardinality “aleph null.”</a:t>
            </a:r>
            <a:endParaRPr lang="en-US" dirty="0" smtClean="0"/>
          </a:p>
          <a:p>
            <a:pPr>
              <a:buNone/>
            </a:pPr>
            <a:r>
              <a:rPr lang="en-US" dirty="0" smtClean="0"/>
              <a:t>     </a:t>
            </a:r>
            <a:endParaRPr lang="en-US" i="1"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Showing that a Set is Countable</a:t>
            </a:r>
            <a:endParaRPr lang="en-US" dirty="0"/>
          </a:p>
        </p:txBody>
      </p:sp>
      <p:sp>
        <p:nvSpPr>
          <p:cNvPr id="10" name="Content Placeholder 9"/>
          <p:cNvSpPr>
            <a:spLocks noGrp="1"/>
          </p:cNvSpPr>
          <p:nvPr>
            <p:ph idx="1"/>
          </p:nvPr>
        </p:nvSpPr>
        <p:spPr>
          <a:xfrm>
            <a:off x="685800" y="2057400"/>
            <a:ext cx="8229600" cy="4389120"/>
          </a:xfrm>
        </p:spPr>
        <p:txBody>
          <a:bodyPr>
            <a:normAutofit/>
          </a:bodyPr>
          <a:lstStyle/>
          <a:p>
            <a:r>
              <a:rPr lang="en-US" dirty="0" smtClean="0"/>
              <a:t> An infinite set is countable if and only if it is possible to list the elements of the set in a sequence (indexed by the positive integers). </a:t>
            </a:r>
          </a:p>
          <a:p>
            <a:endParaRPr lang="en-US" dirty="0" smtClean="0"/>
          </a:p>
          <a:p>
            <a:r>
              <a:rPr lang="en-US" dirty="0" smtClean="0"/>
              <a:t>The reason for this is that a one-to-one correspondence </a:t>
            </a:r>
            <a:r>
              <a:rPr lang="en-US" i="1" dirty="0" smtClean="0"/>
              <a:t>f</a:t>
            </a:r>
            <a:r>
              <a:rPr lang="en-US" dirty="0" smtClean="0"/>
              <a:t> from the set of positive integers to a set </a:t>
            </a:r>
            <a:r>
              <a:rPr lang="en-US" i="1" dirty="0" smtClean="0"/>
              <a:t>S</a:t>
            </a:r>
            <a:r>
              <a:rPr lang="en-US" dirty="0" smtClean="0"/>
              <a:t> can be expressed in terms of a sequence         </a:t>
            </a:r>
            <a:r>
              <a:rPr lang="en-US" i="1" dirty="0" smtClean="0"/>
              <a:t>a</a:t>
            </a:r>
            <a:r>
              <a:rPr lang="en-US" baseline="-25000" dirty="0" smtClean="0"/>
              <a:t>1</a:t>
            </a:r>
            <a:r>
              <a:rPr lang="en-US" i="1" dirty="0" smtClean="0"/>
              <a:t>,a</a:t>
            </a:r>
            <a:r>
              <a:rPr lang="en-US" baseline="-25000" dirty="0" smtClean="0"/>
              <a:t>2</a:t>
            </a:r>
            <a:r>
              <a:rPr lang="en-US" i="1" dirty="0" smtClean="0"/>
              <a:t>,…, a</a:t>
            </a:r>
            <a:r>
              <a:rPr lang="en-US" i="1" baseline="-25000" dirty="0" smtClean="0"/>
              <a:t>n </a:t>
            </a:r>
            <a:r>
              <a:rPr lang="en-US" i="1" dirty="0" smtClean="0"/>
              <a:t>,… </a:t>
            </a:r>
            <a:r>
              <a:rPr lang="en-US" dirty="0" smtClean="0"/>
              <a:t>where </a:t>
            </a:r>
            <a:r>
              <a:rPr lang="en-US" i="1" dirty="0" smtClean="0"/>
              <a:t>a</a:t>
            </a:r>
            <a:r>
              <a:rPr lang="en-US" baseline="-25000" dirty="0" smtClean="0"/>
              <a:t>1</a:t>
            </a:r>
            <a:r>
              <a:rPr lang="en-US" i="1" baseline="-25000" dirty="0" smtClean="0"/>
              <a:t> </a:t>
            </a:r>
            <a:r>
              <a:rPr lang="en-US" i="1" dirty="0" smtClean="0"/>
              <a:t>= f</a:t>
            </a:r>
            <a:r>
              <a:rPr lang="en-US" dirty="0" smtClean="0"/>
              <a:t>(</a:t>
            </a:r>
            <a:r>
              <a:rPr lang="en-US" dirty="0" smtClean="0">
                <a:latin typeface="Cambria Math" pitchFamily="18" charset="0"/>
                <a:ea typeface="Cambria Math" pitchFamily="18" charset="0"/>
              </a:rPr>
              <a:t>1</a:t>
            </a:r>
            <a:r>
              <a:rPr lang="en-US" dirty="0" smtClean="0"/>
              <a:t>)</a:t>
            </a:r>
            <a:r>
              <a:rPr lang="en-US" i="1" dirty="0" smtClean="0"/>
              <a:t>, a</a:t>
            </a:r>
            <a:r>
              <a:rPr lang="en-US" baseline="-25000" dirty="0" smtClean="0"/>
              <a:t>2</a:t>
            </a:r>
            <a:r>
              <a:rPr lang="en-US" i="1" dirty="0" smtClean="0"/>
              <a:t>  = f</a:t>
            </a:r>
            <a:r>
              <a:rPr lang="en-US" dirty="0" smtClean="0"/>
              <a:t>(</a:t>
            </a:r>
            <a:r>
              <a:rPr lang="en-US" dirty="0" smtClean="0">
                <a:latin typeface="Cambria Math" pitchFamily="18" charset="0"/>
                <a:ea typeface="Cambria Math" pitchFamily="18" charset="0"/>
              </a:rPr>
              <a:t>2</a:t>
            </a:r>
            <a:r>
              <a:rPr lang="en-US" dirty="0" smtClean="0"/>
              <a:t>)</a:t>
            </a:r>
            <a:r>
              <a:rPr lang="en-US" i="1" dirty="0" smtClean="0"/>
              <a:t>,</a:t>
            </a:r>
            <a:r>
              <a:rPr lang="en-US" dirty="0" smtClean="0"/>
              <a:t>…,</a:t>
            </a:r>
            <a:r>
              <a:rPr lang="en-US" i="1" dirty="0" smtClean="0"/>
              <a:t> a</a:t>
            </a:r>
            <a:r>
              <a:rPr lang="en-US" i="1" baseline="-25000" dirty="0" smtClean="0"/>
              <a:t>n</a:t>
            </a:r>
            <a:r>
              <a:rPr lang="en-US" i="1" dirty="0" smtClean="0"/>
              <a:t> = f</a:t>
            </a:r>
            <a:r>
              <a:rPr lang="en-US" dirty="0" smtClean="0"/>
              <a:t>(</a:t>
            </a:r>
            <a:r>
              <a:rPr lang="en-US" i="1" dirty="0" smtClean="0"/>
              <a:t>n</a:t>
            </a:r>
            <a:r>
              <a:rPr lang="en-US" dirty="0" smtClean="0"/>
              <a:t>)</a:t>
            </a:r>
            <a:r>
              <a:rPr lang="en-US" i="1" dirty="0" smtClean="0"/>
              <a:t>,… </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3" name="Slide Number Placeholder 2"/>
          <p:cNvSpPr>
            <a:spLocks noGrp="1"/>
          </p:cNvSpPr>
          <p:nvPr>
            <p:ph type="sldNum" sz="quarter" idx="12"/>
          </p:nvPr>
        </p:nvSpPr>
        <p:spPr/>
        <p:txBody>
          <a:bodyPr/>
          <a:lstStyle/>
          <a:p>
            <a:fld id="{9CA217EF-0505-4C33-BB20-8A8DF2039023}" type="slidenum">
              <a:rPr lang="en-US" smtClean="0"/>
              <a:pPr/>
              <a:t>112</a:t>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Hilbert’s Grand Hotel</a:t>
            </a:r>
            <a:endParaRPr lang="en-US" dirty="0"/>
          </a:p>
        </p:txBody>
      </p:sp>
      <p:pic>
        <p:nvPicPr>
          <p:cNvPr id="8" name="Picture 7" descr="hilbert.jpg"/>
          <p:cNvPicPr>
            <a:picLocks noChangeAspect="1"/>
          </p:cNvPicPr>
          <p:nvPr/>
        </p:nvPicPr>
        <p:blipFill>
          <a:blip r:embed="rId2" cstate="print"/>
          <a:stretch>
            <a:fillRect/>
          </a:stretch>
        </p:blipFill>
        <p:spPr>
          <a:xfrm>
            <a:off x="7391400" y="457200"/>
            <a:ext cx="902208" cy="1280160"/>
          </a:xfrm>
          <a:prstGeom prst="rect">
            <a:avLst/>
          </a:prstGeom>
        </p:spPr>
      </p:pic>
      <p:sp>
        <p:nvSpPr>
          <p:cNvPr id="10" name="Content Placeholder 9"/>
          <p:cNvSpPr>
            <a:spLocks noGrp="1"/>
          </p:cNvSpPr>
          <p:nvPr>
            <p:ph idx="1"/>
          </p:nvPr>
        </p:nvSpPr>
        <p:spPr>
          <a:xfrm>
            <a:off x="228600" y="2057400"/>
            <a:ext cx="8686800" cy="4389120"/>
          </a:xfrm>
        </p:spPr>
        <p:txBody>
          <a:bodyPr>
            <a:normAutofit/>
          </a:bodyPr>
          <a:lstStyle/>
          <a:p>
            <a:pPr>
              <a:buNone/>
            </a:pPr>
            <a:r>
              <a:rPr lang="en-US" dirty="0" smtClean="0"/>
              <a:t>   </a:t>
            </a:r>
            <a:r>
              <a:rPr lang="en-US" sz="1800" dirty="0" smtClean="0"/>
              <a:t>The Grand Hotel (example due to David Hilbert) has </a:t>
            </a:r>
            <a:r>
              <a:rPr lang="en-US" sz="1800" dirty="0" err="1" smtClean="0"/>
              <a:t>countably</a:t>
            </a:r>
            <a:r>
              <a:rPr lang="en-US" sz="1800" dirty="0" smtClean="0"/>
              <a:t> infinite number of rooms, each occupied by a guest. We can always  accommodate a new guest at this hotel. How is this possible?</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11" name="TextBox 10"/>
          <p:cNvSpPr txBox="1"/>
          <p:nvPr/>
        </p:nvSpPr>
        <p:spPr>
          <a:xfrm>
            <a:off x="7086600" y="1600200"/>
            <a:ext cx="1905000" cy="369332"/>
          </a:xfrm>
          <a:prstGeom prst="rect">
            <a:avLst/>
          </a:prstGeom>
          <a:noFill/>
        </p:spPr>
        <p:txBody>
          <a:bodyPr wrap="square" rtlCol="0">
            <a:spAutoFit/>
          </a:bodyPr>
          <a:lstStyle/>
          <a:p>
            <a:r>
              <a:rPr lang="en-US" dirty="0" smtClean="0"/>
              <a:t>David Hilbert</a:t>
            </a:r>
            <a:endParaRPr lang="en-US" dirty="0"/>
          </a:p>
        </p:txBody>
      </p:sp>
      <p:pic>
        <p:nvPicPr>
          <p:cNvPr id="6" name="Content Placeholder 6" descr="hilberthotel.jpg"/>
          <p:cNvPicPr>
            <a:picLocks noChangeAspect="1"/>
          </p:cNvPicPr>
          <p:nvPr/>
        </p:nvPicPr>
        <p:blipFill>
          <a:blip r:embed="rId3" cstate="print"/>
          <a:stretch>
            <a:fillRect/>
          </a:stretch>
        </p:blipFill>
        <p:spPr>
          <a:xfrm>
            <a:off x="4724400" y="3352800"/>
            <a:ext cx="3899916" cy="1752600"/>
          </a:xfrm>
          <a:prstGeom prst="rect">
            <a:avLst/>
          </a:prstGeom>
        </p:spPr>
      </p:pic>
      <p:sp>
        <p:nvSpPr>
          <p:cNvPr id="7" name="TextBox 6"/>
          <p:cNvSpPr txBox="1"/>
          <p:nvPr/>
        </p:nvSpPr>
        <p:spPr>
          <a:xfrm>
            <a:off x="304800" y="3276600"/>
            <a:ext cx="4267200" cy="2308324"/>
          </a:xfrm>
          <a:prstGeom prst="rect">
            <a:avLst/>
          </a:prstGeom>
          <a:noFill/>
        </p:spPr>
        <p:txBody>
          <a:bodyPr wrap="square" rtlCol="0">
            <a:spAutoFit/>
          </a:bodyPr>
          <a:lstStyle/>
          <a:p>
            <a:r>
              <a:rPr lang="en-US" sz="1600" b="1" dirty="0" smtClean="0"/>
              <a:t>Explanation</a:t>
            </a:r>
            <a:r>
              <a:rPr lang="en-US" sz="1600" dirty="0" smtClean="0"/>
              <a:t>: Because the rooms of Grand Hotel are countable, we can list them as Room </a:t>
            </a:r>
            <a:r>
              <a:rPr lang="en-US" sz="1600" dirty="0" smtClean="0">
                <a:latin typeface="Cambria Math" pitchFamily="18" charset="0"/>
                <a:ea typeface="Cambria Math" pitchFamily="18" charset="0"/>
              </a:rPr>
              <a:t>1</a:t>
            </a:r>
            <a:r>
              <a:rPr lang="en-US" sz="1600" dirty="0" smtClean="0"/>
              <a:t>, Room </a:t>
            </a:r>
            <a:r>
              <a:rPr lang="en-US" sz="1600" dirty="0" smtClean="0">
                <a:latin typeface="Cambria Math" pitchFamily="18" charset="0"/>
                <a:ea typeface="Cambria Math" pitchFamily="18" charset="0"/>
              </a:rPr>
              <a:t>2</a:t>
            </a:r>
            <a:r>
              <a:rPr lang="en-US" sz="1600" dirty="0" smtClean="0"/>
              <a:t>, Room  </a:t>
            </a:r>
            <a:r>
              <a:rPr lang="en-US" sz="1600" dirty="0" smtClean="0">
                <a:latin typeface="Cambria Math" pitchFamily="18" charset="0"/>
                <a:ea typeface="Cambria Math" pitchFamily="18" charset="0"/>
              </a:rPr>
              <a:t>3</a:t>
            </a:r>
            <a:r>
              <a:rPr lang="en-US" sz="1600" dirty="0" smtClean="0"/>
              <a:t>, and so on. When a new guest arrives, we move the guest in Room </a:t>
            </a:r>
            <a:r>
              <a:rPr lang="en-US" sz="1600" dirty="0" smtClean="0">
                <a:latin typeface="Cambria Math" pitchFamily="18" charset="0"/>
                <a:ea typeface="Cambria Math" pitchFamily="18" charset="0"/>
              </a:rPr>
              <a:t>1</a:t>
            </a:r>
            <a:r>
              <a:rPr lang="en-US" sz="1600" dirty="0" smtClean="0"/>
              <a:t> to Room </a:t>
            </a:r>
            <a:r>
              <a:rPr lang="en-US" sz="1600" dirty="0" smtClean="0">
                <a:latin typeface="Cambria Math" pitchFamily="18" charset="0"/>
                <a:ea typeface="Cambria Math" pitchFamily="18" charset="0"/>
              </a:rPr>
              <a:t>2</a:t>
            </a:r>
            <a:r>
              <a:rPr lang="en-US" sz="1600" dirty="0" smtClean="0"/>
              <a:t>, the guest in Room </a:t>
            </a:r>
            <a:r>
              <a:rPr lang="en-US" sz="1600" dirty="0" smtClean="0">
                <a:latin typeface="Cambria Math" pitchFamily="18" charset="0"/>
                <a:ea typeface="Cambria Math" pitchFamily="18" charset="0"/>
              </a:rPr>
              <a:t>2</a:t>
            </a:r>
            <a:r>
              <a:rPr lang="en-US" sz="1600" dirty="0" smtClean="0"/>
              <a:t> to Room </a:t>
            </a:r>
            <a:r>
              <a:rPr lang="en-US" sz="1600" dirty="0" smtClean="0">
                <a:latin typeface="Cambria Math" pitchFamily="18" charset="0"/>
                <a:ea typeface="Cambria Math" pitchFamily="18" charset="0"/>
              </a:rPr>
              <a:t>3</a:t>
            </a:r>
            <a:r>
              <a:rPr lang="en-US" sz="1600" dirty="0" smtClean="0"/>
              <a:t>, and in general the guest in Room </a:t>
            </a:r>
            <a:r>
              <a:rPr lang="en-US" sz="1600" i="1" dirty="0" smtClean="0"/>
              <a:t>n</a:t>
            </a:r>
            <a:r>
              <a:rPr lang="en-US" sz="1600" dirty="0" smtClean="0"/>
              <a:t> to Room </a:t>
            </a:r>
            <a:r>
              <a:rPr lang="en-US" sz="1600" i="1" dirty="0" smtClean="0"/>
              <a:t>n + </a:t>
            </a:r>
            <a:r>
              <a:rPr lang="en-US" sz="1600" dirty="0" smtClean="0">
                <a:latin typeface="Cambria Math" pitchFamily="18" charset="0"/>
                <a:ea typeface="Cambria Math" pitchFamily="18" charset="0"/>
              </a:rPr>
              <a:t>1</a:t>
            </a:r>
            <a:r>
              <a:rPr lang="en-US" sz="1600" dirty="0" smtClean="0"/>
              <a:t>, for all positive integers </a:t>
            </a:r>
            <a:r>
              <a:rPr lang="en-US" sz="1600" i="1" dirty="0" smtClean="0"/>
              <a:t>n</a:t>
            </a:r>
            <a:r>
              <a:rPr lang="en-US" sz="1600" dirty="0" smtClean="0"/>
              <a:t>.   This frees up Room </a:t>
            </a:r>
            <a:r>
              <a:rPr lang="en-US" sz="1600" dirty="0" smtClean="0">
                <a:latin typeface="Cambria Math" pitchFamily="18" charset="0"/>
                <a:ea typeface="Cambria Math" pitchFamily="18" charset="0"/>
              </a:rPr>
              <a:t>1</a:t>
            </a:r>
            <a:r>
              <a:rPr lang="en-US" sz="1600" dirty="0" smtClean="0"/>
              <a:t>, which we assign to the new guest, and all the current guests still have rooms. </a:t>
            </a:r>
            <a:endParaRPr lang="en-US" sz="1600" dirty="0"/>
          </a:p>
        </p:txBody>
      </p:sp>
      <p:sp>
        <p:nvSpPr>
          <p:cNvPr id="14" name="TextBox 13"/>
          <p:cNvSpPr txBox="1"/>
          <p:nvPr/>
        </p:nvSpPr>
        <p:spPr>
          <a:xfrm>
            <a:off x="4953000" y="5334000"/>
            <a:ext cx="3505200" cy="1169551"/>
          </a:xfrm>
          <a:prstGeom prst="rect">
            <a:avLst/>
          </a:prstGeom>
          <a:noFill/>
        </p:spPr>
        <p:txBody>
          <a:bodyPr wrap="square" rtlCol="0">
            <a:spAutoFit/>
          </a:bodyPr>
          <a:lstStyle/>
          <a:p>
            <a:r>
              <a:rPr lang="en-US" sz="1400" dirty="0" smtClean="0"/>
              <a:t>The hotel can also accommodate a countable number of new guests, all the guests on a countable number of buses where each bus contains a countable number of guests (see exercises).</a:t>
            </a:r>
            <a:endParaRPr lang="en-US" sz="1400" dirty="0"/>
          </a:p>
        </p:txBody>
      </p:sp>
      <p:sp>
        <p:nvSpPr>
          <p:cNvPr id="3" name="Slide Number Placeholder 2"/>
          <p:cNvSpPr>
            <a:spLocks noGrp="1"/>
          </p:cNvSpPr>
          <p:nvPr>
            <p:ph type="sldNum" sz="quarter" idx="12"/>
          </p:nvPr>
        </p:nvSpPr>
        <p:spPr/>
        <p:txBody>
          <a:bodyPr/>
          <a:lstStyle/>
          <a:p>
            <a:fld id="{9CA217EF-0505-4C33-BB20-8A8DF2039023}" type="slidenum">
              <a:rPr lang="en-US" smtClean="0"/>
              <a:pPr/>
              <a:t>113</a:t>
            </a:fld>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Showing that a Set is Countable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 </a:t>
            </a:r>
            <a:r>
              <a:rPr lang="en-US" b="1" dirty="0" smtClean="0">
                <a:latin typeface="Cambria Math" pitchFamily="18" charset="0"/>
                <a:ea typeface="Cambria Math" pitchFamily="18" charset="0"/>
              </a:rPr>
              <a:t>1</a:t>
            </a:r>
            <a:r>
              <a:rPr lang="en-US" b="1" dirty="0" smtClean="0"/>
              <a:t>:</a:t>
            </a:r>
            <a:r>
              <a:rPr lang="en-US" dirty="0" smtClean="0"/>
              <a:t> Show that the set of positive even integers </a:t>
            </a:r>
            <a:r>
              <a:rPr lang="en-US" i="1" dirty="0" smtClean="0"/>
              <a:t>E</a:t>
            </a:r>
            <a:r>
              <a:rPr lang="en-US" dirty="0" smtClean="0"/>
              <a:t> is countable set.</a:t>
            </a:r>
          </a:p>
          <a:p>
            <a:pPr>
              <a:buNone/>
            </a:pPr>
            <a:r>
              <a:rPr lang="en-US" b="1" dirty="0" smtClean="0"/>
              <a:t>  Solution</a:t>
            </a:r>
            <a:r>
              <a:rPr lang="en-US" dirty="0" smtClean="0"/>
              <a:t>: Let </a:t>
            </a:r>
            <a:r>
              <a:rPr lang="en-US" i="1" dirty="0" smtClean="0">
                <a:ea typeface="Cambria Math" pitchFamily="18" charset="0"/>
              </a:rPr>
              <a:t>f</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2</a:t>
            </a:r>
            <a:r>
              <a:rPr lang="en-US" i="1" dirty="0" smtClean="0">
                <a:ea typeface="Cambria Math" pitchFamily="18" charset="0"/>
              </a:rPr>
              <a:t>x</a:t>
            </a:r>
            <a:r>
              <a:rPr lang="en-US" dirty="0" smtClean="0"/>
              <a:t>. </a:t>
            </a:r>
          </a:p>
          <a:p>
            <a:pPr>
              <a:buNone/>
            </a:pPr>
            <a:r>
              <a:rPr lang="en-US" b="1" dirty="0" smtClean="0"/>
              <a:t>                 </a:t>
            </a:r>
            <a:r>
              <a:rPr lang="en-US" b="1" dirty="0" smtClean="0">
                <a:latin typeface="Cambria Math" pitchFamily="18" charset="0"/>
                <a:ea typeface="Cambria Math" pitchFamily="18" charset="0"/>
              </a:rPr>
              <a:t>1    2    3    4    5     6  …..</a:t>
            </a:r>
          </a:p>
          <a:p>
            <a:pPr>
              <a:buNone/>
            </a:pPr>
            <a:endParaRPr lang="en-US" b="1" dirty="0" smtClean="0"/>
          </a:p>
          <a:p>
            <a:pPr>
              <a:buNone/>
            </a:pPr>
            <a:r>
              <a:rPr lang="en-US" b="1" dirty="0" smtClean="0"/>
              <a:t>                 </a:t>
            </a:r>
            <a:r>
              <a:rPr lang="en-US" b="1" dirty="0" smtClean="0">
                <a:latin typeface="Cambria Math" pitchFamily="18" charset="0"/>
                <a:ea typeface="Cambria Math" pitchFamily="18" charset="0"/>
              </a:rPr>
              <a:t>2    4    6    8    10  12  ……</a:t>
            </a:r>
          </a:p>
          <a:p>
            <a:pPr>
              <a:buNone/>
            </a:pPr>
            <a:r>
              <a:rPr lang="en-US" dirty="0" smtClean="0"/>
              <a:t>   Then </a:t>
            </a:r>
            <a:r>
              <a:rPr lang="en-US" i="1" dirty="0" smtClean="0"/>
              <a:t>f</a:t>
            </a:r>
            <a:r>
              <a:rPr lang="en-US" dirty="0" smtClean="0"/>
              <a:t> is a </a:t>
            </a:r>
            <a:r>
              <a:rPr lang="en-US" dirty="0" err="1" smtClean="0"/>
              <a:t>bijection</a:t>
            </a:r>
            <a:r>
              <a:rPr lang="en-US" dirty="0" smtClean="0"/>
              <a:t> from </a:t>
            </a:r>
            <a:r>
              <a:rPr lang="en-US" b="1" dirty="0" smtClean="0"/>
              <a:t>N</a:t>
            </a:r>
            <a:r>
              <a:rPr lang="en-US" dirty="0" smtClean="0"/>
              <a:t> to </a:t>
            </a:r>
            <a:r>
              <a:rPr lang="en-US" i="1" dirty="0" smtClean="0"/>
              <a:t>E</a:t>
            </a:r>
            <a:r>
              <a:rPr lang="en-US" dirty="0" smtClean="0"/>
              <a:t> since </a:t>
            </a:r>
            <a:r>
              <a:rPr lang="en-US" i="1" dirty="0" smtClean="0"/>
              <a:t>f</a:t>
            </a:r>
            <a:r>
              <a:rPr lang="en-US" dirty="0" smtClean="0"/>
              <a:t> is both one-to-one and onto.  To show that it is one-to-one, suppose that     </a:t>
            </a:r>
            <a:r>
              <a:rPr lang="en-US" i="1" dirty="0" smtClean="0">
                <a:ea typeface="Cambria Math" pitchFamily="18" charset="0"/>
              </a:rPr>
              <a:t>f</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 </a:t>
            </a:r>
            <a:r>
              <a:rPr lang="en-US" i="1" dirty="0" smtClean="0">
                <a:ea typeface="Cambria Math" pitchFamily="18" charset="0"/>
              </a:rPr>
              <a:t>f</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   </a:t>
            </a:r>
            <a:r>
              <a:rPr lang="en-US" dirty="0" smtClean="0"/>
              <a:t>Then </a:t>
            </a:r>
            <a:r>
              <a:rPr lang="en-US" dirty="0" smtClean="0">
                <a:latin typeface="Cambria Math" pitchFamily="18" charset="0"/>
                <a:ea typeface="Cambria Math" pitchFamily="18" charset="0"/>
              </a:rPr>
              <a:t>2</a:t>
            </a:r>
            <a:r>
              <a:rPr lang="en-US" i="1" dirty="0" smtClean="0">
                <a:latin typeface="Cambria Math" pitchFamily="18" charset="0"/>
                <a:ea typeface="Cambria Math" pitchFamily="18" charset="0"/>
              </a:rPr>
              <a:t>n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2</a:t>
            </a:r>
            <a:r>
              <a:rPr lang="en-US" i="1" dirty="0" smtClean="0">
                <a:latin typeface="Cambria Math" pitchFamily="18" charset="0"/>
                <a:ea typeface="Cambria Math" pitchFamily="18" charset="0"/>
              </a:rPr>
              <a:t>m</a:t>
            </a:r>
            <a:r>
              <a:rPr lang="en-US" dirty="0" smtClean="0"/>
              <a:t>, and so </a:t>
            </a:r>
            <a:r>
              <a:rPr lang="en-US" i="1" dirty="0" smtClean="0">
                <a:latin typeface="Cambria Math" pitchFamily="18" charset="0"/>
                <a:ea typeface="Cambria Math" pitchFamily="18" charset="0"/>
              </a:rPr>
              <a:t>n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m</a:t>
            </a:r>
            <a:r>
              <a:rPr lang="en-US" dirty="0" smtClean="0"/>
              <a:t>. To see that it is onto, suppose that </a:t>
            </a:r>
            <a:r>
              <a:rPr lang="en-US" i="1" dirty="0" smtClean="0"/>
              <a:t>t</a:t>
            </a:r>
            <a:r>
              <a:rPr lang="en-US" dirty="0" smtClean="0"/>
              <a:t> is an even positive integer. Then            </a:t>
            </a:r>
            <a:r>
              <a:rPr lang="en-US" i="1" dirty="0" smtClean="0">
                <a:ea typeface="Cambria Math" pitchFamily="18" charset="0"/>
              </a:rPr>
              <a:t>t = </a:t>
            </a:r>
            <a:r>
              <a:rPr lang="en-US" dirty="0" smtClean="0">
                <a:latin typeface="Cambria Math" pitchFamily="18" charset="0"/>
                <a:ea typeface="Cambria Math" pitchFamily="18" charset="0"/>
              </a:rPr>
              <a:t>2</a:t>
            </a:r>
            <a:r>
              <a:rPr lang="en-US" i="1" dirty="0" smtClean="0">
                <a:ea typeface="Cambria Math" pitchFamily="18" charset="0"/>
              </a:rPr>
              <a:t>k </a:t>
            </a:r>
            <a:r>
              <a:rPr lang="en-US" dirty="0" smtClean="0"/>
              <a:t>for some positive integer </a:t>
            </a:r>
            <a:r>
              <a:rPr lang="en-US" i="1" dirty="0" smtClean="0">
                <a:ea typeface="Cambria Math" pitchFamily="18" charset="0"/>
              </a:rPr>
              <a:t>k</a:t>
            </a:r>
            <a:r>
              <a:rPr lang="en-US" dirty="0" smtClean="0"/>
              <a:t> and </a:t>
            </a:r>
            <a:r>
              <a:rPr lang="en-US" i="1" dirty="0" smtClean="0">
                <a:ea typeface="Cambria Math" pitchFamily="18" charset="0"/>
              </a:rPr>
              <a:t>f</a:t>
            </a:r>
            <a:r>
              <a:rPr lang="en-US" dirty="0" smtClean="0">
                <a:ea typeface="Cambria Math" pitchFamily="18" charset="0"/>
              </a:rPr>
              <a:t>(</a:t>
            </a:r>
            <a:r>
              <a:rPr lang="en-US" i="1" dirty="0" smtClean="0">
                <a:ea typeface="Cambria Math" pitchFamily="18" charset="0"/>
              </a:rPr>
              <a:t>k</a:t>
            </a:r>
            <a:r>
              <a:rPr lang="en-US" dirty="0" smtClean="0">
                <a:ea typeface="Cambria Math" pitchFamily="18" charset="0"/>
              </a:rPr>
              <a:t>) = </a:t>
            </a:r>
            <a:r>
              <a:rPr lang="en-US" i="1" dirty="0" smtClean="0">
                <a:ea typeface="Cambria Math" pitchFamily="18" charset="0"/>
              </a:rPr>
              <a:t>t</a:t>
            </a:r>
            <a:r>
              <a:rPr lang="en-US" dirty="0" smtClean="0"/>
              <a:t>. </a:t>
            </a:r>
          </a:p>
          <a:p>
            <a:pPr>
              <a:buNone/>
            </a:pPr>
            <a:endParaRPr lang="en-US" b="1" dirty="0"/>
          </a:p>
        </p:txBody>
      </p:sp>
      <p:cxnSp>
        <p:nvCxnSpPr>
          <p:cNvPr id="6" name="Straight Arrow Connector 5"/>
          <p:cNvCxnSpPr/>
          <p:nvPr/>
        </p:nvCxnSpPr>
        <p:spPr>
          <a:xfrm rot="5400000">
            <a:off x="1981994" y="3656806"/>
            <a:ext cx="609600" cy="1588"/>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2439194" y="3656806"/>
            <a:ext cx="609600" cy="1588"/>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2896394" y="3656806"/>
            <a:ext cx="609600" cy="1588"/>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3353594" y="3656806"/>
            <a:ext cx="609600" cy="1588"/>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3810794" y="3656806"/>
            <a:ext cx="609600" cy="1588"/>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1524794" y="3656806"/>
            <a:ext cx="609600" cy="1588"/>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
        <p:nvSpPr>
          <p:cNvPr id="12" name="Isosceles Triangle 11"/>
          <p:cNvSpPr/>
          <p:nvPr/>
        </p:nvSpPr>
        <p:spPr>
          <a:xfrm rot="5400000" flipV="1">
            <a:off x="8305800" y="5638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114</a:t>
            </a:fld>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Showing that a Set is Countable</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2</a:t>
            </a:r>
            <a:r>
              <a:rPr lang="en-US" b="1" dirty="0" smtClean="0"/>
              <a:t>: </a:t>
            </a:r>
            <a:r>
              <a:rPr lang="en-US" dirty="0" smtClean="0"/>
              <a:t>Show that the set of integers </a:t>
            </a:r>
            <a:r>
              <a:rPr lang="en-US" b="1" dirty="0" smtClean="0"/>
              <a:t>Z</a:t>
            </a:r>
            <a:r>
              <a:rPr lang="en-US" dirty="0" smtClean="0"/>
              <a:t> is countable.</a:t>
            </a:r>
          </a:p>
          <a:p>
            <a:pPr>
              <a:buNone/>
            </a:pPr>
            <a:r>
              <a:rPr lang="en-US" b="1" dirty="0" smtClean="0"/>
              <a:t>   Solution</a:t>
            </a:r>
            <a:r>
              <a:rPr lang="en-US" dirty="0" smtClean="0"/>
              <a:t>: Can list in a sequence:</a:t>
            </a:r>
          </a:p>
          <a:p>
            <a:pPr>
              <a:buNone/>
            </a:pPr>
            <a:r>
              <a:rPr lang="en-US" dirty="0" smtClean="0"/>
              <a:t>      </a:t>
            </a:r>
            <a:r>
              <a:rPr lang="en-US" dirty="0" smtClean="0">
                <a:latin typeface="Cambria Math" pitchFamily="18" charset="0"/>
                <a:ea typeface="Cambria Math" pitchFamily="18" charset="0"/>
              </a:rPr>
              <a:t>0, 1, </a:t>
            </a:r>
            <a:r>
              <a:rPr lang="en-US" i="1" dirty="0" smtClean="0">
                <a:latin typeface="Cambria Math"/>
                <a:ea typeface="Cambria Math"/>
              </a:rPr>
              <a:t>− </a:t>
            </a:r>
            <a:r>
              <a:rPr lang="en-US" dirty="0" smtClean="0">
                <a:latin typeface="Cambria Math" pitchFamily="18" charset="0"/>
                <a:ea typeface="Cambria Math" pitchFamily="18" charset="0"/>
              </a:rPr>
              <a:t>1, 2, </a:t>
            </a:r>
            <a:r>
              <a:rPr lang="en-US" i="1" dirty="0" smtClean="0">
                <a:latin typeface="Cambria Math"/>
                <a:ea typeface="Cambria Math"/>
              </a:rPr>
              <a:t>− </a:t>
            </a:r>
            <a:r>
              <a:rPr lang="en-US" dirty="0" smtClean="0">
                <a:latin typeface="Cambria Math" pitchFamily="18" charset="0"/>
                <a:ea typeface="Cambria Math" pitchFamily="18" charset="0"/>
              </a:rPr>
              <a:t>2, 3, </a:t>
            </a:r>
            <a:r>
              <a:rPr lang="en-US" i="1" dirty="0" smtClean="0">
                <a:latin typeface="Cambria Math"/>
                <a:ea typeface="Cambria Math"/>
              </a:rPr>
              <a:t>− </a:t>
            </a:r>
            <a:r>
              <a:rPr lang="en-US" dirty="0" smtClean="0">
                <a:latin typeface="Cambria Math" pitchFamily="18" charset="0"/>
                <a:ea typeface="Cambria Math" pitchFamily="18" charset="0"/>
              </a:rPr>
              <a:t>3 ,………..</a:t>
            </a:r>
          </a:p>
          <a:p>
            <a:pPr>
              <a:buNone/>
            </a:pPr>
            <a:r>
              <a:rPr lang="en-US" dirty="0" smtClean="0"/>
              <a:t>   Or can define a </a:t>
            </a:r>
            <a:r>
              <a:rPr lang="en-US" dirty="0" err="1" smtClean="0"/>
              <a:t>bijection</a:t>
            </a:r>
            <a:r>
              <a:rPr lang="en-US" dirty="0" smtClean="0"/>
              <a:t> from </a:t>
            </a:r>
            <a:r>
              <a:rPr lang="en-US" b="1" dirty="0" smtClean="0"/>
              <a:t>N</a:t>
            </a:r>
            <a:r>
              <a:rPr lang="en-US" dirty="0" smtClean="0"/>
              <a:t>  to </a:t>
            </a:r>
            <a:r>
              <a:rPr lang="en-US" b="1" dirty="0" smtClean="0"/>
              <a:t>Z</a:t>
            </a:r>
            <a:r>
              <a:rPr lang="en-US" dirty="0" smtClean="0"/>
              <a:t>:</a:t>
            </a:r>
          </a:p>
          <a:p>
            <a:pPr lvl="1"/>
            <a:r>
              <a:rPr lang="en-US" dirty="0" smtClean="0"/>
              <a:t>When </a:t>
            </a:r>
            <a:r>
              <a:rPr lang="en-US" i="1" dirty="0" smtClean="0"/>
              <a:t>n</a:t>
            </a:r>
            <a:r>
              <a:rPr lang="en-US" dirty="0" smtClean="0"/>
              <a:t> is even:    </a:t>
            </a:r>
            <a:r>
              <a:rPr lang="en-US" i="1" dirty="0" smtClean="0"/>
              <a:t>f</a:t>
            </a:r>
            <a:r>
              <a:rPr lang="en-US" dirty="0" smtClean="0"/>
              <a:t>(</a:t>
            </a:r>
            <a:r>
              <a:rPr lang="en-US" i="1" dirty="0" smtClean="0"/>
              <a:t>n</a:t>
            </a:r>
            <a:r>
              <a:rPr lang="en-US" dirty="0" smtClean="0"/>
              <a:t>)</a:t>
            </a:r>
            <a:r>
              <a:rPr lang="en-US" i="1" dirty="0" smtClean="0"/>
              <a:t> = n/</a:t>
            </a:r>
            <a:r>
              <a:rPr lang="en-US" dirty="0" smtClean="0">
                <a:latin typeface="Cambria Math" pitchFamily="18" charset="0"/>
                <a:ea typeface="Cambria Math" pitchFamily="18" charset="0"/>
              </a:rPr>
              <a:t>2</a:t>
            </a:r>
          </a:p>
          <a:p>
            <a:pPr lvl="1"/>
            <a:r>
              <a:rPr lang="en-US" dirty="0" smtClean="0"/>
              <a:t>When </a:t>
            </a:r>
            <a:r>
              <a:rPr lang="en-US" i="1" dirty="0" smtClean="0"/>
              <a:t>n</a:t>
            </a:r>
            <a:r>
              <a:rPr lang="en-US" dirty="0" smtClean="0"/>
              <a:t> is odd:     </a:t>
            </a:r>
            <a:r>
              <a:rPr lang="en-US" i="1" dirty="0" smtClean="0"/>
              <a:t>f</a:t>
            </a:r>
            <a:r>
              <a:rPr lang="en-US" dirty="0" smtClean="0"/>
              <a:t>(n) = </a:t>
            </a:r>
            <a:r>
              <a:rPr lang="en-US" i="1" dirty="0" smtClean="0">
                <a:latin typeface="Cambria Math"/>
                <a:ea typeface="Cambria Math"/>
              </a:rPr>
              <a:t>−</a:t>
            </a:r>
            <a:r>
              <a:rPr lang="en-US" dirty="0" smtClean="0"/>
              <a:t>(</a:t>
            </a:r>
            <a:r>
              <a:rPr lang="en-US" i="1" dirty="0" smtClean="0"/>
              <a:t>n</a:t>
            </a:r>
            <a:r>
              <a:rPr lang="en-US" i="1" dirty="0" smtClean="0">
                <a:latin typeface="Cambria Math"/>
                <a:ea typeface="Cambria Math"/>
              </a:rPr>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p>
          <a:p>
            <a:pPr lvl="1">
              <a:buNone/>
            </a:pPr>
            <a:endParaRPr lang="en-US" i="1" dirty="0"/>
          </a:p>
        </p:txBody>
      </p:sp>
      <p:sp>
        <p:nvSpPr>
          <p:cNvPr id="4" name="Isosceles Triangle 3"/>
          <p:cNvSpPr/>
          <p:nvPr/>
        </p:nvSpPr>
        <p:spPr>
          <a:xfrm rot="5400000" flipV="1">
            <a:off x="8229600" y="4953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The Positive Rational Numbers are Countable</a:t>
            </a:r>
            <a:endParaRPr lang="en-US" sz="4000" dirty="0"/>
          </a:p>
        </p:txBody>
      </p:sp>
      <p:sp>
        <p:nvSpPr>
          <p:cNvPr id="3" name="Content Placeholder 2"/>
          <p:cNvSpPr>
            <a:spLocks noGrp="1"/>
          </p:cNvSpPr>
          <p:nvPr>
            <p:ph idx="1"/>
          </p:nvPr>
        </p:nvSpPr>
        <p:spPr/>
        <p:txBody>
          <a:bodyPr>
            <a:normAutofit lnSpcReduction="10000"/>
          </a:bodyPr>
          <a:lstStyle/>
          <a:p>
            <a:r>
              <a:rPr lang="en-US" b="1" dirty="0" smtClean="0"/>
              <a:t>Definition</a:t>
            </a:r>
            <a:r>
              <a:rPr lang="en-US" dirty="0" smtClean="0"/>
              <a:t>: A </a:t>
            </a:r>
            <a:r>
              <a:rPr lang="en-US" i="1" dirty="0" smtClean="0"/>
              <a:t>rational number </a:t>
            </a:r>
            <a:r>
              <a:rPr lang="en-US" dirty="0" smtClean="0"/>
              <a:t>can be expressed as the ratio of two integers </a:t>
            </a:r>
            <a:r>
              <a:rPr lang="en-US" i="1" dirty="0" smtClean="0"/>
              <a:t>p</a:t>
            </a:r>
            <a:r>
              <a:rPr lang="en-US" dirty="0" smtClean="0"/>
              <a:t> and </a:t>
            </a:r>
            <a:r>
              <a:rPr lang="en-US" i="1" dirty="0" smtClean="0"/>
              <a:t>q</a:t>
            </a:r>
            <a:r>
              <a:rPr lang="en-US" dirty="0" smtClean="0"/>
              <a:t> such that </a:t>
            </a:r>
            <a:r>
              <a:rPr lang="en-US" i="1" dirty="0" smtClean="0"/>
              <a:t>q</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a:t>
            </a:r>
          </a:p>
          <a:p>
            <a:pPr lvl="1"/>
            <a:r>
              <a:rPr lang="en-US" dirty="0" smtClean="0"/>
              <a:t>¾ is a rational number</a:t>
            </a:r>
          </a:p>
          <a:p>
            <a:pPr lvl="1"/>
            <a:r>
              <a:rPr lang="en-US" dirty="0" smtClean="0">
                <a:latin typeface="Cambria Math"/>
                <a:ea typeface="Cambria Math"/>
              </a:rPr>
              <a:t>√2</a:t>
            </a:r>
            <a:r>
              <a:rPr lang="en-US" dirty="0" smtClean="0"/>
              <a:t>  is not a rational number.</a:t>
            </a:r>
          </a:p>
          <a:p>
            <a:pPr>
              <a:buNone/>
            </a:pPr>
            <a:r>
              <a:rPr lang="en-US" b="1" dirty="0" smtClean="0"/>
              <a:t>   Example </a:t>
            </a:r>
            <a:r>
              <a:rPr lang="en-US" b="1" dirty="0" smtClean="0">
                <a:latin typeface="Cambria Math" pitchFamily="18" charset="0"/>
                <a:ea typeface="Cambria Math" pitchFamily="18" charset="0"/>
              </a:rPr>
              <a:t>3</a:t>
            </a:r>
            <a:r>
              <a:rPr lang="en-US" dirty="0" smtClean="0"/>
              <a:t>: Show that the positive rational numbers are countable.</a:t>
            </a:r>
          </a:p>
          <a:p>
            <a:pPr>
              <a:buNone/>
            </a:pPr>
            <a:r>
              <a:rPr lang="en-US" b="1" dirty="0" smtClean="0"/>
              <a:t>   </a:t>
            </a:r>
            <a:r>
              <a:rPr lang="en-US" b="1" dirty="0" err="1" smtClean="0"/>
              <a:t>Solution</a:t>
            </a:r>
            <a:r>
              <a:rPr lang="en-US" dirty="0" err="1" smtClean="0"/>
              <a:t>:The</a:t>
            </a:r>
            <a:r>
              <a:rPr lang="en-US" dirty="0" smtClean="0"/>
              <a:t> positive rational numbers are countable since they can be arranged in a sequence:</a:t>
            </a:r>
          </a:p>
          <a:p>
            <a:pPr>
              <a:buNone/>
            </a:pPr>
            <a:r>
              <a:rPr lang="en-US" dirty="0" smtClean="0"/>
              <a:t>                       </a:t>
            </a:r>
            <a:r>
              <a:rPr lang="en-US" i="1" dirty="0" smtClean="0"/>
              <a:t>r</a:t>
            </a:r>
            <a:r>
              <a:rPr lang="en-US" baseline="-25000" dirty="0" smtClean="0"/>
              <a:t>1 </a:t>
            </a:r>
            <a:r>
              <a:rPr lang="en-US" dirty="0" smtClean="0"/>
              <a:t>, </a:t>
            </a:r>
            <a:r>
              <a:rPr lang="en-US" i="1" dirty="0" smtClean="0"/>
              <a:t>r</a:t>
            </a:r>
            <a:r>
              <a:rPr lang="en-US" baseline="-25000" dirty="0" smtClean="0"/>
              <a:t>2 </a:t>
            </a:r>
            <a:r>
              <a:rPr lang="en-US" dirty="0" smtClean="0"/>
              <a:t>, </a:t>
            </a:r>
            <a:r>
              <a:rPr lang="en-US" i="1" dirty="0" smtClean="0"/>
              <a:t>r</a:t>
            </a:r>
            <a:r>
              <a:rPr lang="en-US" baseline="-25000" dirty="0" smtClean="0"/>
              <a:t>3 </a:t>
            </a:r>
            <a:r>
              <a:rPr lang="en-US" dirty="0" smtClean="0"/>
              <a:t>,…   </a:t>
            </a:r>
          </a:p>
          <a:p>
            <a:pPr>
              <a:buNone/>
            </a:pPr>
            <a:r>
              <a:rPr lang="en-US" dirty="0" smtClean="0"/>
              <a:t>    The next slide shows how this is done.                </a:t>
            </a:r>
            <a:r>
              <a:rPr lang="en-US" dirty="0" smtClean="0">
                <a:latin typeface="Cambria Math"/>
                <a:ea typeface="Cambria Math"/>
                <a:sym typeface="Wingdings" pitchFamily="2" charset="2"/>
              </a:rPr>
              <a:t>→</a:t>
            </a:r>
            <a:endParaRPr lang="en-US" dirty="0" smtClean="0"/>
          </a:p>
          <a:p>
            <a:pPr>
              <a:buNone/>
            </a:pP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The Positive Rational Numbers are Countable</a:t>
            </a:r>
            <a:endParaRPr lang="en-US" sz="4000" dirty="0"/>
          </a:p>
        </p:txBody>
      </p:sp>
      <p:pic>
        <p:nvPicPr>
          <p:cNvPr id="4" name="Content Placeholder 3" descr="0224.jpg"/>
          <p:cNvPicPr>
            <a:picLocks noGrp="1" noChangeAspect="1"/>
          </p:cNvPicPr>
          <p:nvPr>
            <p:ph idx="1"/>
          </p:nvPr>
        </p:nvPicPr>
        <p:blipFill>
          <a:blip r:embed="rId2" cstate="print"/>
          <a:stretch>
            <a:fillRect/>
          </a:stretch>
        </p:blipFill>
        <p:spPr>
          <a:xfrm>
            <a:off x="3124200" y="2209800"/>
            <a:ext cx="5892419" cy="4087075"/>
          </a:xfrm>
        </p:spPr>
      </p:pic>
      <p:sp>
        <p:nvSpPr>
          <p:cNvPr id="5" name="TextBox 4"/>
          <p:cNvSpPr txBox="1"/>
          <p:nvPr/>
        </p:nvSpPr>
        <p:spPr>
          <a:xfrm>
            <a:off x="76200" y="2971800"/>
            <a:ext cx="3352800" cy="1754326"/>
          </a:xfrm>
          <a:prstGeom prst="rect">
            <a:avLst/>
          </a:prstGeom>
          <a:noFill/>
        </p:spPr>
        <p:txBody>
          <a:bodyPr wrap="square" rtlCol="0">
            <a:spAutoFit/>
          </a:bodyPr>
          <a:lstStyle/>
          <a:p>
            <a:r>
              <a:rPr lang="en-US" b="1" dirty="0" smtClean="0"/>
              <a:t>Constructing  the List</a:t>
            </a:r>
          </a:p>
          <a:p>
            <a:endParaRPr lang="en-US" dirty="0" smtClean="0"/>
          </a:p>
          <a:p>
            <a:r>
              <a:rPr lang="en-US" dirty="0" smtClean="0"/>
              <a:t>First list </a:t>
            </a:r>
            <a:r>
              <a:rPr lang="en-US" i="1" dirty="0" smtClean="0"/>
              <a:t>p</a:t>
            </a:r>
            <a:r>
              <a:rPr lang="en-US" dirty="0" smtClean="0"/>
              <a:t>/</a:t>
            </a:r>
            <a:r>
              <a:rPr lang="en-US" i="1" dirty="0" smtClean="0"/>
              <a:t>q</a:t>
            </a:r>
            <a:r>
              <a:rPr lang="en-US" dirty="0" smtClean="0"/>
              <a:t> with </a:t>
            </a:r>
            <a:r>
              <a:rPr lang="en-US" i="1" dirty="0" smtClean="0"/>
              <a:t>p</a:t>
            </a:r>
            <a:r>
              <a:rPr lang="en-US" dirty="0" smtClean="0"/>
              <a:t> + </a:t>
            </a:r>
            <a:r>
              <a:rPr lang="en-US" i="1" dirty="0" smtClean="0"/>
              <a:t>q</a:t>
            </a:r>
            <a:r>
              <a:rPr lang="en-US" dirty="0" smtClean="0"/>
              <a:t> = </a:t>
            </a:r>
            <a:r>
              <a:rPr lang="en-US" dirty="0" smtClean="0">
                <a:latin typeface="Cambria Math" pitchFamily="18" charset="0"/>
                <a:ea typeface="Cambria Math" pitchFamily="18" charset="0"/>
              </a:rPr>
              <a:t>2</a:t>
            </a:r>
            <a:r>
              <a:rPr lang="en-US" dirty="0" smtClean="0"/>
              <a:t>.</a:t>
            </a:r>
          </a:p>
          <a:p>
            <a:r>
              <a:rPr lang="en-US" dirty="0" smtClean="0"/>
              <a:t>Next list </a:t>
            </a:r>
            <a:r>
              <a:rPr lang="en-US" i="1" dirty="0" smtClean="0"/>
              <a:t>p</a:t>
            </a:r>
            <a:r>
              <a:rPr lang="en-US" dirty="0" smtClean="0"/>
              <a:t>/</a:t>
            </a:r>
            <a:r>
              <a:rPr lang="en-US" i="1" dirty="0" smtClean="0"/>
              <a:t>q</a:t>
            </a:r>
            <a:r>
              <a:rPr lang="en-US" dirty="0" smtClean="0"/>
              <a:t> with </a:t>
            </a:r>
            <a:r>
              <a:rPr lang="en-US" i="1" dirty="0" smtClean="0"/>
              <a:t>p</a:t>
            </a:r>
            <a:r>
              <a:rPr lang="en-US" dirty="0" smtClean="0"/>
              <a:t> + </a:t>
            </a:r>
            <a:r>
              <a:rPr lang="en-US" i="1" dirty="0" smtClean="0"/>
              <a:t>q </a:t>
            </a:r>
            <a:r>
              <a:rPr lang="en-US" dirty="0" smtClean="0"/>
              <a:t>= </a:t>
            </a:r>
            <a:r>
              <a:rPr lang="en-US" dirty="0" smtClean="0">
                <a:latin typeface="Cambria Math" pitchFamily="18" charset="0"/>
                <a:ea typeface="Cambria Math" pitchFamily="18" charset="0"/>
              </a:rPr>
              <a:t>3</a:t>
            </a:r>
          </a:p>
          <a:p>
            <a:endParaRPr lang="en-US" dirty="0"/>
          </a:p>
          <a:p>
            <a:r>
              <a:rPr lang="en-US" dirty="0" smtClean="0"/>
              <a:t>And so on.</a:t>
            </a:r>
          </a:p>
        </p:txBody>
      </p:sp>
      <p:sp>
        <p:nvSpPr>
          <p:cNvPr id="6" name="TextBox 5"/>
          <p:cNvSpPr txBox="1"/>
          <p:nvPr/>
        </p:nvSpPr>
        <p:spPr>
          <a:xfrm>
            <a:off x="2743200" y="1828800"/>
            <a:ext cx="2057400" cy="923330"/>
          </a:xfrm>
          <a:prstGeom prst="rect">
            <a:avLst/>
          </a:prstGeom>
          <a:noFill/>
        </p:spPr>
        <p:txBody>
          <a:bodyPr wrap="square" rtlCol="0">
            <a:spAutoFit/>
          </a:bodyPr>
          <a:lstStyle/>
          <a:p>
            <a:r>
              <a:rPr lang="en-US" dirty="0" smtClean="0"/>
              <a:t>First row </a:t>
            </a:r>
            <a:r>
              <a:rPr lang="en-US" i="1" dirty="0" smtClean="0"/>
              <a:t>q</a:t>
            </a:r>
            <a:r>
              <a:rPr lang="en-US" dirty="0" smtClean="0"/>
              <a:t> = </a:t>
            </a:r>
            <a:r>
              <a:rPr lang="en-US" dirty="0" smtClean="0">
                <a:latin typeface="Cambria Math" pitchFamily="18" charset="0"/>
                <a:ea typeface="Cambria Math" pitchFamily="18" charset="0"/>
              </a:rPr>
              <a:t>1</a:t>
            </a:r>
            <a:r>
              <a:rPr lang="en-US" dirty="0" smtClean="0"/>
              <a:t>.</a:t>
            </a:r>
          </a:p>
          <a:p>
            <a:r>
              <a:rPr lang="en-US" dirty="0" smtClean="0"/>
              <a:t>Second row </a:t>
            </a:r>
            <a:r>
              <a:rPr lang="en-US" i="1" dirty="0" smtClean="0"/>
              <a:t>q</a:t>
            </a:r>
            <a:r>
              <a:rPr lang="en-US" dirty="0" smtClean="0"/>
              <a:t> = </a:t>
            </a:r>
            <a:r>
              <a:rPr lang="en-US" dirty="0" smtClean="0">
                <a:latin typeface="Cambria Math" pitchFamily="18" charset="0"/>
                <a:ea typeface="Cambria Math" pitchFamily="18" charset="0"/>
              </a:rPr>
              <a:t>2</a:t>
            </a:r>
            <a:r>
              <a:rPr lang="en-US" dirty="0" smtClean="0"/>
              <a:t>.</a:t>
            </a:r>
          </a:p>
          <a:p>
            <a:r>
              <a:rPr lang="en-US" dirty="0" smtClean="0"/>
              <a:t>etc.</a:t>
            </a:r>
            <a:endParaRPr lang="en-US" dirty="0"/>
          </a:p>
        </p:txBody>
      </p:sp>
      <p:sp>
        <p:nvSpPr>
          <p:cNvPr id="8" name="TextBox 7"/>
          <p:cNvSpPr txBox="1"/>
          <p:nvPr/>
        </p:nvSpPr>
        <p:spPr>
          <a:xfrm>
            <a:off x="762000" y="5486400"/>
            <a:ext cx="3276600" cy="369332"/>
          </a:xfrm>
          <a:prstGeom prst="rect">
            <a:avLst/>
          </a:prstGeom>
          <a:noFill/>
        </p:spPr>
        <p:txBody>
          <a:bodyPr wrap="square" rtlCol="0">
            <a:spAutoFit/>
          </a:bodyPr>
          <a:lstStyle/>
          <a:p>
            <a:r>
              <a:rPr lang="en-US" dirty="0" smtClean="0">
                <a:latin typeface="Cambria Math" pitchFamily="18" charset="0"/>
                <a:ea typeface="Cambria Math" pitchFamily="18" charset="0"/>
              </a:rPr>
              <a:t>1, ½, 2, 3, 1/3,1/4, 2/3, </a:t>
            </a:r>
            <a:r>
              <a:rPr lang="en-US" dirty="0" smtClean="0">
                <a:latin typeface="Cambria Math"/>
                <a:ea typeface="Cambria Math"/>
              </a:rPr>
              <a:t>….</a:t>
            </a:r>
            <a:r>
              <a:rPr lang="en-US" dirty="0" smtClean="0">
                <a:latin typeface="Cambria Math" pitchFamily="18" charset="0"/>
                <a:ea typeface="Cambria Math" pitchFamily="18" charset="0"/>
              </a:rPr>
              <a:t> </a:t>
            </a:r>
            <a:endParaRPr lang="en-US" dirty="0">
              <a:latin typeface="Cambria Math" pitchFamily="18" charset="0"/>
              <a:ea typeface="Cambria Math" pitchFamily="18" charset="0"/>
            </a:endParaRPr>
          </a:p>
        </p:txBody>
      </p:sp>
      <p:sp>
        <p:nvSpPr>
          <p:cNvPr id="9" name="Isosceles Triangle 8"/>
          <p:cNvSpPr/>
          <p:nvPr/>
        </p:nvSpPr>
        <p:spPr>
          <a:xfrm rot="5400000" flipV="1">
            <a:off x="8534400" y="6400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CA217EF-0505-4C33-BB20-8A8DF2039023}" type="slidenum">
              <a:rPr lang="en-US" smtClean="0"/>
              <a:pPr/>
              <a:t>117</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 </a:t>
            </a:r>
            <a:r>
              <a:rPr lang="en-US" b="1" dirty="0" smtClean="0">
                <a:latin typeface="Cambria Math" pitchFamily="18" charset="0"/>
                <a:ea typeface="Cambria Math" pitchFamily="18" charset="0"/>
              </a:rPr>
              <a:t>4</a:t>
            </a:r>
            <a:r>
              <a:rPr lang="en-US" dirty="0" smtClean="0"/>
              <a:t>: Show that the set of finite strings </a:t>
            </a:r>
            <a:r>
              <a:rPr lang="en-US" i="1" dirty="0" smtClean="0"/>
              <a:t>S</a:t>
            </a:r>
            <a:r>
              <a:rPr lang="en-US" dirty="0" smtClean="0"/>
              <a:t> over a finite alphabet </a:t>
            </a:r>
            <a:r>
              <a:rPr lang="en-US" i="1" dirty="0" smtClean="0"/>
              <a:t>A</a:t>
            </a:r>
            <a:r>
              <a:rPr lang="en-US" dirty="0" smtClean="0"/>
              <a:t> is </a:t>
            </a:r>
            <a:r>
              <a:rPr lang="en-US" dirty="0" err="1" smtClean="0"/>
              <a:t>countably</a:t>
            </a:r>
            <a:r>
              <a:rPr lang="en-US" dirty="0" smtClean="0"/>
              <a:t> infinite.</a:t>
            </a:r>
          </a:p>
          <a:p>
            <a:pPr lvl="1">
              <a:buNone/>
            </a:pPr>
            <a:r>
              <a:rPr lang="en-US" dirty="0" smtClean="0"/>
              <a:t>   Assume an alphabetical ordering of symbols in A</a:t>
            </a:r>
          </a:p>
          <a:p>
            <a:pPr>
              <a:buNone/>
            </a:pPr>
            <a:r>
              <a:rPr lang="en-US" b="1" dirty="0" smtClean="0"/>
              <a:t>    Solution</a:t>
            </a:r>
            <a:r>
              <a:rPr lang="en-US" dirty="0" smtClean="0"/>
              <a:t>: Show that the strings can be listed in a sequence. First list</a:t>
            </a:r>
          </a:p>
          <a:p>
            <a:pPr marL="850392" lvl="1" indent="-457200">
              <a:buFont typeface="+mj-lt"/>
              <a:buAutoNum type="arabicPeriod"/>
            </a:pPr>
            <a:r>
              <a:rPr lang="en-US" dirty="0" smtClean="0"/>
              <a:t>All the strings of length </a:t>
            </a:r>
            <a:r>
              <a:rPr lang="en-US" dirty="0" smtClean="0">
                <a:latin typeface="Cambria Math" pitchFamily="18" charset="0"/>
                <a:ea typeface="Cambria Math" pitchFamily="18" charset="0"/>
              </a:rPr>
              <a:t>0 in alphabetical order.</a:t>
            </a:r>
          </a:p>
          <a:p>
            <a:pPr marL="850392" lvl="1" indent="-457200">
              <a:buFont typeface="+mj-lt"/>
              <a:buAutoNum type="arabicPeriod"/>
            </a:pPr>
            <a:r>
              <a:rPr lang="en-US" dirty="0" smtClean="0"/>
              <a:t>Then all the strings of length </a:t>
            </a:r>
            <a:r>
              <a:rPr lang="en-US" dirty="0" smtClean="0">
                <a:latin typeface="Cambria Math" pitchFamily="18" charset="0"/>
                <a:ea typeface="Cambria Math" pitchFamily="18" charset="0"/>
              </a:rPr>
              <a:t>1</a:t>
            </a:r>
            <a:r>
              <a:rPr lang="en-US" dirty="0" smtClean="0"/>
              <a:t> in lexicographic (as in a dictionary) order.</a:t>
            </a:r>
          </a:p>
          <a:p>
            <a:pPr marL="850392" lvl="1" indent="-457200">
              <a:buFont typeface="+mj-lt"/>
              <a:buAutoNum type="arabicPeriod"/>
            </a:pPr>
            <a:r>
              <a:rPr lang="en-US" dirty="0" smtClean="0"/>
              <a:t>Then all the strings of length </a:t>
            </a:r>
            <a:r>
              <a:rPr lang="en-US" dirty="0" smtClean="0">
                <a:latin typeface="Cambria Math" pitchFamily="18" charset="0"/>
                <a:ea typeface="Cambria Math" pitchFamily="18" charset="0"/>
              </a:rPr>
              <a:t>2</a:t>
            </a:r>
            <a:r>
              <a:rPr lang="en-US" dirty="0" smtClean="0"/>
              <a:t> in lexicographic order. </a:t>
            </a:r>
          </a:p>
          <a:p>
            <a:pPr marL="850392" lvl="1" indent="-457200">
              <a:buFont typeface="+mj-lt"/>
              <a:buAutoNum type="arabicPeriod"/>
            </a:pPr>
            <a:r>
              <a:rPr lang="en-US" dirty="0" smtClean="0"/>
              <a:t>And so on.</a:t>
            </a:r>
          </a:p>
          <a:p>
            <a:pPr>
              <a:buNone/>
            </a:pPr>
            <a:r>
              <a:rPr lang="en-US" dirty="0" smtClean="0"/>
              <a:t>   This implies a </a:t>
            </a:r>
            <a:r>
              <a:rPr lang="en-US" dirty="0" err="1" smtClean="0"/>
              <a:t>bijection</a:t>
            </a:r>
            <a:r>
              <a:rPr lang="en-US" dirty="0" smtClean="0"/>
              <a:t> from </a:t>
            </a:r>
            <a:r>
              <a:rPr lang="en-US" b="1" dirty="0" smtClean="0"/>
              <a:t>N</a:t>
            </a:r>
            <a:r>
              <a:rPr lang="en-US" dirty="0" smtClean="0"/>
              <a:t> to </a:t>
            </a:r>
            <a:r>
              <a:rPr lang="en-US" i="1" dirty="0" smtClean="0"/>
              <a:t>S</a:t>
            </a:r>
            <a:r>
              <a:rPr lang="en-US" dirty="0" smtClean="0"/>
              <a:t> and hence it is a </a:t>
            </a:r>
            <a:r>
              <a:rPr lang="en-US" dirty="0" err="1" smtClean="0"/>
              <a:t>countably</a:t>
            </a:r>
            <a:r>
              <a:rPr lang="en-US" dirty="0" smtClean="0"/>
              <a:t> infinite set.</a:t>
            </a:r>
            <a:endParaRPr lang="en-US" dirty="0"/>
          </a:p>
        </p:txBody>
      </p:sp>
      <p:sp>
        <p:nvSpPr>
          <p:cNvPr id="4" name="Isosceles Triangle 3"/>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118</a:t>
            </a:fld>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smtClean="0"/>
              <a:t>Let </a:t>
            </a:r>
            <a:r>
              <a:rPr lang="en-US" dirty="0" smtClean="0">
                <a:sym typeface="Symbol"/>
              </a:rPr>
              <a:t></a:t>
            </a:r>
            <a:r>
              <a:rPr lang="en-US" dirty="0" smtClean="0"/>
              <a:t> = {a, b}.  The set of strings over </a:t>
            </a:r>
            <a:r>
              <a:rPr lang="en-US" dirty="0" smtClean="0">
                <a:sym typeface="Symbol"/>
              </a:rPr>
              <a:t></a:t>
            </a:r>
            <a:r>
              <a:rPr lang="en-US" baseline="30000" dirty="0" smtClean="0"/>
              <a:t>*</a:t>
            </a:r>
            <a:r>
              <a:rPr lang="en-US" dirty="0" smtClean="0"/>
              <a:t> is a </a:t>
            </a:r>
            <a:r>
              <a:rPr lang="en-US" dirty="0" err="1" smtClean="0"/>
              <a:t>countably</a:t>
            </a:r>
            <a:r>
              <a:rPr lang="en-US" dirty="0" smtClean="0"/>
              <a:t> infinite set.  An enumeration </a:t>
            </a:r>
            <a:r>
              <a:rPr lang="en-US" dirty="0" smtClean="0">
                <a:sym typeface="Symbol"/>
              </a:rPr>
              <a:t></a:t>
            </a:r>
            <a:r>
              <a:rPr lang="en-US" dirty="0" smtClean="0"/>
              <a:t> of </a:t>
            </a:r>
            <a:r>
              <a:rPr lang="en-US" dirty="0" smtClean="0">
                <a:sym typeface="Symbol"/>
              </a:rPr>
              <a:t></a:t>
            </a:r>
            <a:r>
              <a:rPr lang="en-US" dirty="0" smtClean="0"/>
              <a:t>* is possible.  </a:t>
            </a:r>
            <a:r>
              <a:rPr lang="en-US" dirty="0" smtClean="0">
                <a:sym typeface="Symbol"/>
              </a:rPr>
              <a:t></a:t>
            </a:r>
            <a:r>
              <a:rPr lang="en-US" dirty="0" smtClean="0"/>
              <a:t>(0) = </a:t>
            </a:r>
            <a:r>
              <a:rPr lang="en-US" dirty="0" smtClean="0">
                <a:sym typeface="Symbol"/>
              </a:rPr>
              <a:t></a:t>
            </a:r>
            <a:r>
              <a:rPr lang="en-US" dirty="0" smtClean="0"/>
              <a:t>, the empty string.  Assuming a comes before b in </a:t>
            </a:r>
            <a:r>
              <a:rPr lang="en-US" dirty="0" smtClean="0">
                <a:sym typeface="Symbol"/>
              </a:rPr>
              <a:t></a:t>
            </a:r>
            <a:r>
              <a:rPr lang="en-US" dirty="0" smtClean="0"/>
              <a:t>.  </a:t>
            </a:r>
            <a:r>
              <a:rPr lang="en-US" dirty="0" smtClean="0">
                <a:sym typeface="Symbol"/>
              </a:rPr>
              <a:t></a:t>
            </a:r>
            <a:r>
              <a:rPr lang="en-US" dirty="0" smtClean="0"/>
              <a:t>(1) = a and </a:t>
            </a:r>
            <a:r>
              <a:rPr lang="en-US" dirty="0" smtClean="0">
                <a:sym typeface="Symbol"/>
              </a:rPr>
              <a:t></a:t>
            </a:r>
            <a:r>
              <a:rPr lang="en-US" dirty="0" smtClean="0"/>
              <a:t>(2) = b.  </a:t>
            </a:r>
            <a:r>
              <a:rPr lang="en-US" dirty="0" smtClean="0">
                <a:sym typeface="Symbol"/>
              </a:rPr>
              <a:t></a:t>
            </a:r>
            <a:r>
              <a:rPr lang="en-US" dirty="0" smtClean="0"/>
              <a:t>(3) to </a:t>
            </a:r>
            <a:r>
              <a:rPr lang="en-US" dirty="0" smtClean="0">
                <a:sym typeface="Symbol"/>
              </a:rPr>
              <a:t></a:t>
            </a:r>
            <a:r>
              <a:rPr lang="en-US" dirty="0" smtClean="0"/>
              <a:t>(6) are strings of </a:t>
            </a:r>
            <a:r>
              <a:rPr lang="en-US" smtClean="0"/>
              <a:t>length 2 and so on.  </a:t>
            </a:r>
            <a:r>
              <a:rPr lang="en-US" dirty="0" smtClean="0"/>
              <a:t>What is the 49</a:t>
            </a:r>
            <a:r>
              <a:rPr lang="en-US" baseline="30000" dirty="0" smtClean="0"/>
              <a:t>th</a:t>
            </a:r>
            <a:r>
              <a:rPr lang="en-US" dirty="0" smtClean="0"/>
              <a:t> string in the enumeration?</a:t>
            </a:r>
          </a:p>
          <a:p>
            <a:pPr marL="0" indent="0" algn="just">
              <a:buNone/>
            </a:pPr>
            <a:r>
              <a:rPr lang="en-US" dirty="0" smtClean="0">
                <a:sym typeface="Symbol"/>
              </a:rPr>
              <a:t>             </a:t>
            </a:r>
            <a:r>
              <a:rPr lang="en-US" dirty="0" smtClean="0"/>
              <a:t>(0) – string of length 0</a:t>
            </a:r>
          </a:p>
          <a:p>
            <a:pPr marL="0" indent="0" algn="just">
              <a:buNone/>
            </a:pPr>
            <a:r>
              <a:rPr lang="en-US" dirty="0" smtClean="0">
                <a:sym typeface="Symbol"/>
              </a:rPr>
              <a:t>    </a:t>
            </a:r>
            <a:r>
              <a:rPr lang="en-US" dirty="0" smtClean="0"/>
              <a:t>(1) </a:t>
            </a:r>
            <a:r>
              <a:rPr lang="en-US" dirty="0" smtClean="0">
                <a:sym typeface="Symbol"/>
              </a:rPr>
              <a:t></a:t>
            </a:r>
            <a:r>
              <a:rPr lang="en-US" dirty="0" smtClean="0"/>
              <a:t> </a:t>
            </a:r>
            <a:r>
              <a:rPr lang="en-US" dirty="0" smtClean="0">
                <a:sym typeface="Symbol"/>
              </a:rPr>
              <a:t></a:t>
            </a:r>
            <a:r>
              <a:rPr lang="en-US" dirty="0" smtClean="0"/>
              <a:t>(2) – string of length 1</a:t>
            </a:r>
          </a:p>
          <a:p>
            <a:pPr marL="0" indent="0" algn="just">
              <a:buNone/>
            </a:pPr>
            <a:r>
              <a:rPr lang="en-US" dirty="0" smtClean="0">
                <a:sym typeface="Symbol"/>
              </a:rPr>
              <a:t>   </a:t>
            </a:r>
            <a:r>
              <a:rPr lang="en-US" dirty="0" smtClean="0"/>
              <a:t>(3) </a:t>
            </a:r>
            <a:r>
              <a:rPr lang="en-US" dirty="0" smtClean="0">
                <a:sym typeface="Symbol"/>
              </a:rPr>
              <a:t></a:t>
            </a:r>
            <a:r>
              <a:rPr lang="en-US" dirty="0" smtClean="0"/>
              <a:t> </a:t>
            </a:r>
            <a:r>
              <a:rPr lang="en-US" dirty="0" smtClean="0">
                <a:sym typeface="Symbol"/>
              </a:rPr>
              <a:t></a:t>
            </a:r>
            <a:r>
              <a:rPr lang="en-US" dirty="0" smtClean="0"/>
              <a:t>(6) </a:t>
            </a:r>
            <a:r>
              <a:rPr lang="en-US" dirty="0" smtClean="0">
                <a:sym typeface="Symbol"/>
              </a:rPr>
              <a:t></a:t>
            </a:r>
            <a:r>
              <a:rPr lang="en-US" dirty="0" smtClean="0"/>
              <a:t> string of length 2</a:t>
            </a:r>
          </a:p>
          <a:p>
            <a:pPr marL="0" indent="0" algn="just">
              <a:buNone/>
            </a:pPr>
            <a:r>
              <a:rPr lang="en-US" dirty="0" smtClean="0">
                <a:sym typeface="Symbol"/>
              </a:rPr>
              <a:t>  </a:t>
            </a:r>
            <a:r>
              <a:rPr lang="en-US" dirty="0" smtClean="0"/>
              <a:t>(7) </a:t>
            </a:r>
            <a:r>
              <a:rPr lang="en-US" dirty="0" smtClean="0">
                <a:sym typeface="Symbol"/>
              </a:rPr>
              <a:t></a:t>
            </a:r>
            <a:r>
              <a:rPr lang="en-US" dirty="0" smtClean="0"/>
              <a:t> </a:t>
            </a:r>
            <a:r>
              <a:rPr lang="en-US" dirty="0" smtClean="0">
                <a:sym typeface="Symbol"/>
              </a:rPr>
              <a:t></a:t>
            </a:r>
            <a:r>
              <a:rPr lang="en-US" dirty="0" smtClean="0"/>
              <a:t>(14) – string of length 3</a:t>
            </a:r>
          </a:p>
          <a:p>
            <a:pPr marL="0" indent="0" algn="just">
              <a:buNone/>
            </a:pPr>
            <a:r>
              <a:rPr lang="en-US" dirty="0" smtClean="0">
                <a:sym typeface="Symbol"/>
              </a:rPr>
              <a:t></a:t>
            </a:r>
            <a:r>
              <a:rPr lang="en-US" dirty="0" smtClean="0"/>
              <a:t>(15) </a:t>
            </a:r>
            <a:r>
              <a:rPr lang="en-US" dirty="0" smtClean="0">
                <a:sym typeface="Symbol"/>
              </a:rPr>
              <a:t></a:t>
            </a:r>
            <a:r>
              <a:rPr lang="en-US" dirty="0" smtClean="0"/>
              <a:t> </a:t>
            </a:r>
            <a:r>
              <a:rPr lang="en-US" dirty="0" smtClean="0">
                <a:sym typeface="Symbol"/>
              </a:rPr>
              <a:t></a:t>
            </a:r>
            <a:r>
              <a:rPr lang="en-US" dirty="0" smtClean="0"/>
              <a:t>(30) </a:t>
            </a:r>
            <a:r>
              <a:rPr lang="en-US" dirty="0" smtClean="0">
                <a:sym typeface="Symbol"/>
              </a:rPr>
              <a:t></a:t>
            </a:r>
            <a:r>
              <a:rPr lang="en-US" dirty="0" smtClean="0"/>
              <a:t> string of length 4</a:t>
            </a:r>
          </a:p>
          <a:p>
            <a:pPr marL="0" indent="0" algn="just">
              <a:buNone/>
            </a:pPr>
            <a:r>
              <a:rPr lang="en-US" dirty="0" smtClean="0">
                <a:sym typeface="Symbol"/>
              </a:rPr>
              <a:t></a:t>
            </a:r>
            <a:r>
              <a:rPr lang="en-US" dirty="0" smtClean="0"/>
              <a:t>(31) </a:t>
            </a:r>
            <a:r>
              <a:rPr lang="en-US" dirty="0" smtClean="0">
                <a:sym typeface="Symbol"/>
              </a:rPr>
              <a:t></a:t>
            </a:r>
            <a:r>
              <a:rPr lang="en-US" dirty="0" smtClean="0"/>
              <a:t> </a:t>
            </a:r>
            <a:r>
              <a:rPr lang="en-US" dirty="0" smtClean="0">
                <a:sym typeface="Symbol"/>
              </a:rPr>
              <a:t></a:t>
            </a:r>
            <a:r>
              <a:rPr lang="en-US" dirty="0" smtClean="0"/>
              <a:t>(62) </a:t>
            </a:r>
            <a:r>
              <a:rPr lang="en-US" dirty="0" smtClean="0">
                <a:sym typeface="Symbol"/>
              </a:rPr>
              <a:t></a:t>
            </a:r>
            <a:r>
              <a:rPr lang="en-US" dirty="0" smtClean="0"/>
              <a:t> string of length 5</a:t>
            </a:r>
          </a:p>
          <a:p>
            <a:pPr marL="0" indent="0" algn="just">
              <a:buNone/>
            </a:pPr>
            <a:r>
              <a:rPr lang="en-US" dirty="0" smtClean="0"/>
              <a:t>Hence the 49</a:t>
            </a:r>
            <a:r>
              <a:rPr lang="en-US" baseline="30000" dirty="0" smtClean="0"/>
              <a:t>th</a:t>
            </a:r>
            <a:r>
              <a:rPr lang="en-US" dirty="0" smtClean="0"/>
              <a:t> string is of length 5.  Among these </a:t>
            </a:r>
            <a:r>
              <a:rPr lang="en-US" dirty="0" smtClean="0">
                <a:sym typeface="Symbol"/>
              </a:rPr>
              <a:t></a:t>
            </a:r>
            <a:r>
              <a:rPr lang="en-US" dirty="0" smtClean="0"/>
              <a:t>(31) to </a:t>
            </a:r>
            <a:r>
              <a:rPr lang="en-US" dirty="0" smtClean="0">
                <a:sym typeface="Symbol"/>
              </a:rPr>
              <a:t></a:t>
            </a:r>
            <a:r>
              <a:rPr lang="en-US" dirty="0" smtClean="0"/>
              <a:t>(46) begin with a and </a:t>
            </a:r>
            <a:r>
              <a:rPr lang="en-US" dirty="0" smtClean="0">
                <a:sym typeface="Symbol"/>
              </a:rPr>
              <a:t></a:t>
            </a:r>
            <a:r>
              <a:rPr lang="en-US" dirty="0" smtClean="0"/>
              <a:t>(47) to </a:t>
            </a:r>
            <a:r>
              <a:rPr lang="en-US" dirty="0" smtClean="0">
                <a:sym typeface="Symbol"/>
              </a:rPr>
              <a:t></a:t>
            </a:r>
            <a:r>
              <a:rPr lang="en-US" dirty="0" smtClean="0"/>
              <a:t>(62) begin with b.</a:t>
            </a:r>
          </a:p>
          <a:p>
            <a:pPr marL="0" indent="0" algn="just">
              <a:buNone/>
            </a:pPr>
            <a:r>
              <a:rPr lang="en-US" dirty="0" smtClean="0">
                <a:sym typeface="Symbol"/>
              </a:rPr>
              <a:t>	</a:t>
            </a:r>
            <a:r>
              <a:rPr lang="en-US" dirty="0" smtClean="0"/>
              <a:t>(47) = b a </a:t>
            </a:r>
            <a:r>
              <a:rPr lang="en-US" dirty="0" err="1" smtClean="0"/>
              <a:t>a</a:t>
            </a:r>
            <a:r>
              <a:rPr lang="en-US" dirty="0" smtClean="0"/>
              <a:t> </a:t>
            </a:r>
            <a:r>
              <a:rPr lang="en-US" dirty="0" err="1" smtClean="0"/>
              <a:t>a</a:t>
            </a:r>
            <a:r>
              <a:rPr lang="en-US" dirty="0" smtClean="0"/>
              <a:t> </a:t>
            </a:r>
            <a:r>
              <a:rPr lang="en-US" dirty="0" err="1" smtClean="0"/>
              <a:t>a</a:t>
            </a:r>
            <a:endParaRPr lang="en-US" dirty="0" smtClean="0"/>
          </a:p>
          <a:p>
            <a:pPr marL="0" indent="0" algn="just">
              <a:buNone/>
            </a:pPr>
            <a:r>
              <a:rPr lang="en-US" dirty="0" smtClean="0">
                <a:sym typeface="Symbol"/>
              </a:rPr>
              <a:t>	</a:t>
            </a:r>
            <a:r>
              <a:rPr lang="en-US" dirty="0" smtClean="0"/>
              <a:t>(48) = b a </a:t>
            </a:r>
            <a:r>
              <a:rPr lang="en-US" dirty="0" err="1" smtClean="0"/>
              <a:t>a</a:t>
            </a:r>
            <a:r>
              <a:rPr lang="en-US" dirty="0" smtClean="0"/>
              <a:t> </a:t>
            </a:r>
            <a:r>
              <a:rPr lang="en-US" dirty="0" err="1" smtClean="0"/>
              <a:t>a</a:t>
            </a:r>
            <a:r>
              <a:rPr lang="en-US" dirty="0" smtClean="0"/>
              <a:t> b</a:t>
            </a:r>
          </a:p>
          <a:p>
            <a:pPr marL="0" indent="0" algn="just">
              <a:buNone/>
            </a:pPr>
            <a:r>
              <a:rPr lang="en-US" dirty="0" smtClean="0">
                <a:sym typeface="Symbol"/>
              </a:rPr>
              <a:t>	</a:t>
            </a:r>
            <a:r>
              <a:rPr lang="en-US" dirty="0" smtClean="0"/>
              <a:t>(49) = b a </a:t>
            </a:r>
            <a:r>
              <a:rPr lang="en-US" dirty="0" err="1" smtClean="0"/>
              <a:t>a</a:t>
            </a:r>
            <a:r>
              <a:rPr lang="en-US" dirty="0" smtClean="0"/>
              <a:t> b a </a:t>
            </a:r>
          </a:p>
          <a:p>
            <a:pPr marL="0" indent="0" algn="just">
              <a:buNone/>
            </a:pPr>
            <a:r>
              <a:rPr lang="en-US" dirty="0" smtClean="0"/>
              <a:t> Hence the 49</a:t>
            </a:r>
            <a:r>
              <a:rPr lang="en-US" baseline="30000" dirty="0" smtClean="0"/>
              <a:t>th</a:t>
            </a:r>
            <a:r>
              <a:rPr lang="en-US" dirty="0" smtClean="0"/>
              <a:t> string in the enumeration is b a </a:t>
            </a:r>
            <a:r>
              <a:rPr lang="en-US" dirty="0" err="1" smtClean="0"/>
              <a:t>a</a:t>
            </a:r>
            <a:r>
              <a:rPr lang="en-US" dirty="0" smtClean="0"/>
              <a:t> b a.</a:t>
            </a:r>
          </a:p>
        </p:txBody>
      </p:sp>
      <p:sp>
        <p:nvSpPr>
          <p:cNvPr id="4" name="Slide Number Placeholder 3"/>
          <p:cNvSpPr>
            <a:spLocks noGrp="1"/>
          </p:cNvSpPr>
          <p:nvPr>
            <p:ph type="sldNum" sz="quarter" idx="12"/>
          </p:nvPr>
        </p:nvSpPr>
        <p:spPr/>
        <p:txBody>
          <a:bodyPr/>
          <a:lstStyle/>
          <a:p>
            <a:fld id="{9CA217EF-0505-4C33-BB20-8A8DF2039023}" type="slidenum">
              <a:rPr lang="en-US" smtClean="0"/>
              <a:pPr/>
              <a:t>119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Set and Empty Set</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t>universal set</a:t>
            </a:r>
            <a:r>
              <a:rPr lang="en-US" dirty="0" smtClean="0"/>
              <a:t> </a:t>
            </a:r>
            <a:r>
              <a:rPr lang="en-US" i="1" dirty="0" smtClean="0"/>
              <a:t>U </a:t>
            </a:r>
            <a:r>
              <a:rPr lang="en-US" dirty="0" smtClean="0"/>
              <a:t>is the set containing everything currently under consideration. </a:t>
            </a:r>
            <a:endParaRPr lang="en-US" i="1" dirty="0" smtClean="0"/>
          </a:p>
          <a:p>
            <a:pPr lvl="1"/>
            <a:r>
              <a:rPr lang="en-US" dirty="0" smtClean="0"/>
              <a:t>Sometimes implicit</a:t>
            </a:r>
          </a:p>
          <a:p>
            <a:pPr lvl="1"/>
            <a:r>
              <a:rPr lang="en-US" dirty="0" smtClean="0"/>
              <a:t>Sometimes explicitly stated.</a:t>
            </a:r>
          </a:p>
          <a:p>
            <a:pPr lvl="1"/>
            <a:r>
              <a:rPr lang="en-US" dirty="0" smtClean="0"/>
              <a:t>Contents depend on the context.</a:t>
            </a:r>
          </a:p>
          <a:p>
            <a:r>
              <a:rPr lang="en-US" dirty="0" smtClean="0"/>
              <a:t>The empty set is the set with no</a:t>
            </a:r>
          </a:p>
          <a:p>
            <a:pPr>
              <a:buNone/>
            </a:pPr>
            <a:r>
              <a:rPr lang="en-US" dirty="0" smtClean="0"/>
              <a:t>      elements. Symbolized </a:t>
            </a:r>
            <a:r>
              <a:rPr lang="en-US" dirty="0" smtClean="0">
                <a:latin typeface="Cambria Math"/>
                <a:ea typeface="Cambria Math"/>
              </a:rPr>
              <a:t>∅, but</a:t>
            </a:r>
          </a:p>
          <a:p>
            <a:pPr>
              <a:buNone/>
            </a:pPr>
            <a:r>
              <a:rPr lang="en-US" dirty="0" smtClean="0">
                <a:latin typeface="Cambria Math"/>
                <a:ea typeface="Cambria Math"/>
              </a:rPr>
              <a:t>       </a:t>
            </a:r>
            <a:r>
              <a:rPr lang="en-US" dirty="0" smtClean="0"/>
              <a:t>{} also used.</a:t>
            </a:r>
            <a:endParaRPr lang="en-US" dirty="0">
              <a:ea typeface="Cambria Math" pitchFamily="18" charset="0"/>
            </a:endParaRPr>
          </a:p>
        </p:txBody>
      </p:sp>
      <p:sp>
        <p:nvSpPr>
          <p:cNvPr id="4" name="Rectangle 3"/>
          <p:cNvSpPr/>
          <p:nvPr/>
        </p:nvSpPr>
        <p:spPr>
          <a:xfrm>
            <a:off x="5638800" y="3581400"/>
            <a:ext cx="25908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705600" y="4267200"/>
            <a:ext cx="762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96200" y="3657600"/>
            <a:ext cx="457200" cy="369332"/>
          </a:xfrm>
          <a:prstGeom prst="rect">
            <a:avLst/>
          </a:prstGeom>
          <a:noFill/>
        </p:spPr>
        <p:txBody>
          <a:bodyPr wrap="square" rtlCol="0">
            <a:spAutoFit/>
          </a:bodyPr>
          <a:lstStyle/>
          <a:p>
            <a:r>
              <a:rPr lang="en-US" i="1" dirty="0" smtClean="0"/>
              <a:t>U</a:t>
            </a:r>
            <a:endParaRPr lang="en-US" i="1" dirty="0"/>
          </a:p>
        </p:txBody>
      </p:sp>
      <p:sp>
        <p:nvSpPr>
          <p:cNvPr id="7" name="TextBox 6"/>
          <p:cNvSpPr txBox="1"/>
          <p:nvPr/>
        </p:nvSpPr>
        <p:spPr>
          <a:xfrm>
            <a:off x="6248400" y="2895600"/>
            <a:ext cx="1828800" cy="369332"/>
          </a:xfrm>
          <a:prstGeom prst="rect">
            <a:avLst/>
          </a:prstGeom>
          <a:noFill/>
        </p:spPr>
        <p:txBody>
          <a:bodyPr wrap="square" rtlCol="0">
            <a:spAutoFit/>
          </a:bodyPr>
          <a:lstStyle/>
          <a:p>
            <a:r>
              <a:rPr lang="en-US" dirty="0" smtClean="0"/>
              <a:t>Venn Diagram</a:t>
            </a:r>
            <a:endParaRPr lang="en-US" dirty="0"/>
          </a:p>
        </p:txBody>
      </p:sp>
      <p:sp>
        <p:nvSpPr>
          <p:cNvPr id="10" name="TextBox 9"/>
          <p:cNvSpPr txBox="1"/>
          <p:nvPr/>
        </p:nvSpPr>
        <p:spPr>
          <a:xfrm>
            <a:off x="6629400" y="4267200"/>
            <a:ext cx="1828800" cy="646331"/>
          </a:xfrm>
          <a:prstGeom prst="rect">
            <a:avLst/>
          </a:prstGeom>
          <a:noFill/>
        </p:spPr>
        <p:txBody>
          <a:bodyPr wrap="square" rtlCol="0">
            <a:spAutoFit/>
          </a:bodyPr>
          <a:lstStyle/>
          <a:p>
            <a:r>
              <a:rPr lang="en-US" dirty="0" smtClean="0"/>
              <a:t>   a e </a:t>
            </a:r>
            <a:r>
              <a:rPr lang="en-US" dirty="0" err="1" smtClean="0"/>
              <a:t>i</a:t>
            </a:r>
            <a:endParaRPr lang="en-US" dirty="0" smtClean="0"/>
          </a:p>
          <a:p>
            <a:r>
              <a:rPr lang="en-US" dirty="0" smtClean="0"/>
              <a:t>    o u</a:t>
            </a:r>
            <a:endParaRPr lang="en-US" dirty="0"/>
          </a:p>
        </p:txBody>
      </p:sp>
      <p:sp>
        <p:nvSpPr>
          <p:cNvPr id="11" name="TextBox 10"/>
          <p:cNvSpPr txBox="1"/>
          <p:nvPr/>
        </p:nvSpPr>
        <p:spPr>
          <a:xfrm>
            <a:off x="6400800" y="4267200"/>
            <a:ext cx="457200" cy="369332"/>
          </a:xfrm>
          <a:prstGeom prst="rect">
            <a:avLst/>
          </a:prstGeom>
          <a:noFill/>
        </p:spPr>
        <p:txBody>
          <a:bodyPr wrap="square" rtlCol="0">
            <a:spAutoFit/>
          </a:bodyPr>
          <a:lstStyle/>
          <a:p>
            <a:r>
              <a:rPr lang="en-US" i="1" dirty="0" smtClean="0"/>
              <a:t>V</a:t>
            </a:r>
            <a:endParaRPr lang="en-US" i="1" dirty="0"/>
          </a:p>
        </p:txBody>
      </p:sp>
      <p:pic>
        <p:nvPicPr>
          <p:cNvPr id="13" name="Picture 12" descr="0204.jpg"/>
          <p:cNvPicPr>
            <a:picLocks noChangeAspect="1"/>
          </p:cNvPicPr>
          <p:nvPr/>
        </p:nvPicPr>
        <p:blipFill>
          <a:blip r:embed="rId2" cstate="print"/>
          <a:stretch>
            <a:fillRect/>
          </a:stretch>
        </p:blipFill>
        <p:spPr>
          <a:xfrm>
            <a:off x="4800600" y="5486400"/>
            <a:ext cx="893064" cy="1036320"/>
          </a:xfrm>
          <a:prstGeom prst="rect">
            <a:avLst/>
          </a:prstGeom>
        </p:spPr>
      </p:pic>
      <p:sp>
        <p:nvSpPr>
          <p:cNvPr id="14" name="TextBox 13"/>
          <p:cNvSpPr txBox="1"/>
          <p:nvPr/>
        </p:nvSpPr>
        <p:spPr>
          <a:xfrm>
            <a:off x="5943600" y="5638800"/>
            <a:ext cx="2819400" cy="646331"/>
          </a:xfrm>
          <a:prstGeom prst="rect">
            <a:avLst/>
          </a:prstGeom>
          <a:noFill/>
        </p:spPr>
        <p:txBody>
          <a:bodyPr wrap="square" rtlCol="0">
            <a:spAutoFit/>
          </a:bodyPr>
          <a:lstStyle/>
          <a:p>
            <a:r>
              <a:rPr lang="en-US" dirty="0" smtClean="0"/>
              <a:t>John Venn (1834-1923)</a:t>
            </a:r>
          </a:p>
          <a:p>
            <a:r>
              <a:rPr lang="en-US" dirty="0" smtClean="0"/>
              <a:t>Cambridge, UK</a:t>
            </a:r>
            <a:endParaRPr lang="en-US" dirty="0"/>
          </a:p>
        </p:txBody>
      </p:sp>
      <p:sp>
        <p:nvSpPr>
          <p:cNvPr id="8" name="Slide Number Placeholder 7"/>
          <p:cNvSpPr>
            <a:spLocks noGrp="1"/>
          </p:cNvSpPr>
          <p:nvPr>
            <p:ph type="sldNum" sz="quarter" idx="12"/>
          </p:nvPr>
        </p:nvSpPr>
        <p:spPr/>
        <p:txBody>
          <a:bodyPr/>
          <a:lstStyle/>
          <a:p>
            <a:fld id="{9CA217EF-0505-4C33-BB20-8A8DF2039023}" type="slidenum">
              <a:rPr lang="en-US" smtClean="0"/>
              <a:pPr/>
              <a:t>12</a:t>
            </a:fld>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set of all Java programs is countable.</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Example </a:t>
            </a:r>
            <a:r>
              <a:rPr lang="en-US" b="1" dirty="0" smtClean="0">
                <a:latin typeface="Cambria Math" pitchFamily="18" charset="0"/>
                <a:ea typeface="Cambria Math" pitchFamily="18" charset="0"/>
              </a:rPr>
              <a:t>5</a:t>
            </a:r>
            <a:r>
              <a:rPr lang="en-US" dirty="0" smtClean="0"/>
              <a:t>:  Show that the set of all Java programs is countable.</a:t>
            </a:r>
          </a:p>
          <a:p>
            <a:pPr>
              <a:buNone/>
            </a:pPr>
            <a:r>
              <a:rPr lang="en-US" b="1" dirty="0" smtClean="0"/>
              <a:t>    Solution</a:t>
            </a:r>
            <a:r>
              <a:rPr lang="en-US" dirty="0" smtClean="0"/>
              <a:t>: Let </a:t>
            </a:r>
            <a:r>
              <a:rPr lang="en-US" i="1" dirty="0" smtClean="0"/>
              <a:t>S</a:t>
            </a:r>
            <a:r>
              <a:rPr lang="en-US" dirty="0" smtClean="0"/>
              <a:t> be the set of  strings constructed from the characters which can appear in a Java program. Use the ordering from the previous example. Take each string in turn:</a:t>
            </a:r>
          </a:p>
          <a:p>
            <a:pPr lvl="1"/>
            <a:r>
              <a:rPr lang="en-US" dirty="0" smtClean="0"/>
              <a:t>Feed the string into a Java compiler. (A Java compiler will determine if the input program is a syntactically correct Java program.)</a:t>
            </a:r>
          </a:p>
          <a:p>
            <a:pPr lvl="1"/>
            <a:r>
              <a:rPr lang="en-US" dirty="0" smtClean="0"/>
              <a:t>If the compiler says YES, this is a syntactically correct Java program, we add the program to the list.</a:t>
            </a:r>
          </a:p>
          <a:p>
            <a:pPr lvl="1"/>
            <a:r>
              <a:rPr lang="en-US" dirty="0" smtClean="0"/>
              <a:t>We move on to the next string.</a:t>
            </a:r>
          </a:p>
          <a:p>
            <a:pPr>
              <a:buNone/>
            </a:pPr>
            <a:r>
              <a:rPr lang="en-US" dirty="0" smtClean="0"/>
              <a:t>    In this way we construct an implied </a:t>
            </a:r>
            <a:r>
              <a:rPr lang="en-US" dirty="0" err="1" smtClean="0"/>
              <a:t>bijection</a:t>
            </a:r>
            <a:r>
              <a:rPr lang="en-US" dirty="0" smtClean="0"/>
              <a:t> from </a:t>
            </a:r>
            <a:r>
              <a:rPr lang="en-US" b="1" dirty="0" smtClean="0"/>
              <a:t>N</a:t>
            </a:r>
            <a:r>
              <a:rPr lang="en-US" dirty="0" smtClean="0"/>
              <a:t> to the set of Java programs. Hence, the set of Java programs is countable.</a:t>
            </a:r>
            <a:endParaRPr lang="en-US" dirty="0"/>
          </a:p>
        </p:txBody>
      </p:sp>
      <p:sp>
        <p:nvSpPr>
          <p:cNvPr id="4" name="Isosceles Triangle 3"/>
          <p:cNvSpPr/>
          <p:nvPr/>
        </p:nvSpPr>
        <p:spPr>
          <a:xfrm rot="5400000" flipV="1">
            <a:off x="8534400" y="5562600"/>
            <a:ext cx="228600" cy="2286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120</a:t>
            </a:fld>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Real Numbers are Uncountable</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sz="2900" b="1" dirty="0" smtClean="0"/>
              <a:t>Example</a:t>
            </a:r>
            <a:r>
              <a:rPr lang="en-US" sz="2900" dirty="0" smtClean="0"/>
              <a:t>: Show that the set of real numbers is uncountable.</a:t>
            </a:r>
          </a:p>
          <a:p>
            <a:pPr>
              <a:buNone/>
            </a:pPr>
            <a:r>
              <a:rPr lang="en-US" sz="2900" b="1" dirty="0" smtClean="0"/>
              <a:t>Solution</a:t>
            </a:r>
            <a:r>
              <a:rPr lang="en-US" sz="2900" dirty="0" smtClean="0"/>
              <a:t>: The   method is called the Cantor  </a:t>
            </a:r>
            <a:r>
              <a:rPr lang="en-US" sz="2900" dirty="0" err="1" smtClean="0"/>
              <a:t>diagonalization</a:t>
            </a:r>
            <a:r>
              <a:rPr lang="en-US" sz="2900" dirty="0" smtClean="0"/>
              <a:t> argument, and is a proof by contradiction.</a:t>
            </a:r>
          </a:p>
          <a:p>
            <a:pPr marL="514350" indent="-514350">
              <a:buFont typeface="+mj-lt"/>
              <a:buAutoNum type="arabicPeriod"/>
            </a:pPr>
            <a:r>
              <a:rPr lang="en-US" sz="2900" dirty="0" smtClean="0"/>
              <a:t>Suppose </a:t>
            </a:r>
            <a:r>
              <a:rPr lang="en-US" sz="2900" b="1" dirty="0" smtClean="0"/>
              <a:t>R</a:t>
            </a:r>
            <a:r>
              <a:rPr lang="en-US" sz="2900" dirty="0" smtClean="0"/>
              <a:t> is countable. Then the real numbers between </a:t>
            </a:r>
            <a:r>
              <a:rPr lang="en-US" sz="2900" dirty="0" smtClean="0">
                <a:latin typeface="Cambria Math" pitchFamily="18" charset="0"/>
                <a:ea typeface="Cambria Math" pitchFamily="18" charset="0"/>
              </a:rPr>
              <a:t>0</a:t>
            </a:r>
            <a:r>
              <a:rPr lang="en-US" sz="2900" dirty="0" smtClean="0"/>
              <a:t> and </a:t>
            </a:r>
            <a:r>
              <a:rPr lang="en-US" sz="2900" dirty="0" smtClean="0">
                <a:latin typeface="Cambria Math" pitchFamily="18" charset="0"/>
                <a:ea typeface="Cambria Math" pitchFamily="18" charset="0"/>
              </a:rPr>
              <a:t>1</a:t>
            </a:r>
            <a:r>
              <a:rPr lang="en-US" sz="2900" dirty="0" smtClean="0"/>
              <a:t> are also countable (any subset of a countable set is countable - an exercise in the text).</a:t>
            </a:r>
          </a:p>
          <a:p>
            <a:pPr marL="514350" indent="-514350">
              <a:buFont typeface="+mj-lt"/>
              <a:buAutoNum type="arabicPeriod"/>
            </a:pPr>
            <a:r>
              <a:rPr lang="en-US" sz="2900" dirty="0" smtClean="0"/>
              <a:t>The real numbers between </a:t>
            </a:r>
            <a:r>
              <a:rPr lang="en-US" sz="2900" dirty="0" smtClean="0">
                <a:latin typeface="Cambria Math" pitchFamily="18" charset="0"/>
                <a:ea typeface="Cambria Math" pitchFamily="18" charset="0"/>
              </a:rPr>
              <a:t>0</a:t>
            </a:r>
            <a:r>
              <a:rPr lang="en-US" sz="2900" dirty="0" smtClean="0"/>
              <a:t> and </a:t>
            </a:r>
            <a:r>
              <a:rPr lang="en-US" sz="2900" dirty="0" smtClean="0">
                <a:latin typeface="Cambria Math" pitchFamily="18" charset="0"/>
                <a:ea typeface="Cambria Math" pitchFamily="18" charset="0"/>
              </a:rPr>
              <a:t>1</a:t>
            </a:r>
            <a:r>
              <a:rPr lang="en-US" sz="2900" dirty="0" smtClean="0"/>
              <a:t> can be listed in order </a:t>
            </a:r>
            <a:r>
              <a:rPr lang="en-US" sz="2900" i="1" dirty="0" smtClean="0"/>
              <a:t>r</a:t>
            </a:r>
            <a:r>
              <a:rPr lang="en-US" sz="2900" baseline="-25000" dirty="0" smtClean="0"/>
              <a:t>1 </a:t>
            </a:r>
            <a:r>
              <a:rPr lang="en-US" sz="2900" dirty="0" smtClean="0"/>
              <a:t>, </a:t>
            </a:r>
            <a:r>
              <a:rPr lang="en-US" sz="2900" i="1" dirty="0" smtClean="0"/>
              <a:t>r</a:t>
            </a:r>
            <a:r>
              <a:rPr lang="en-US" sz="2900" baseline="-25000" dirty="0" smtClean="0"/>
              <a:t>2 </a:t>
            </a:r>
            <a:r>
              <a:rPr lang="en-US" sz="2900" dirty="0" smtClean="0"/>
              <a:t>, </a:t>
            </a:r>
            <a:r>
              <a:rPr lang="en-US" sz="2900" i="1" dirty="0" smtClean="0"/>
              <a:t>r</a:t>
            </a:r>
            <a:r>
              <a:rPr lang="en-US" sz="2900" baseline="-25000" dirty="0" smtClean="0"/>
              <a:t>3 </a:t>
            </a:r>
            <a:r>
              <a:rPr lang="en-US" sz="2900" dirty="0" smtClean="0"/>
              <a:t>,… .</a:t>
            </a:r>
          </a:p>
          <a:p>
            <a:pPr marL="514350" indent="-514350">
              <a:buFont typeface="+mj-lt"/>
              <a:buAutoNum type="arabicPeriod"/>
            </a:pPr>
            <a:r>
              <a:rPr lang="en-US" sz="2900" dirty="0" smtClean="0"/>
              <a:t>Let the decimal representation of this listing be</a:t>
            </a:r>
          </a:p>
          <a:p>
            <a:pPr marL="514350" indent="-514350">
              <a:buFont typeface="+mj-lt"/>
              <a:buAutoNum type="arabicPeriod"/>
            </a:pPr>
            <a:endParaRPr lang="en-US" sz="2900" dirty="0" smtClean="0"/>
          </a:p>
          <a:p>
            <a:pPr marL="514350" indent="-514350">
              <a:buFont typeface="+mj-lt"/>
              <a:buAutoNum type="arabicPeriod"/>
            </a:pPr>
            <a:endParaRPr lang="en-US" sz="2900" dirty="0" smtClean="0"/>
          </a:p>
          <a:p>
            <a:pPr marL="514350" indent="-514350">
              <a:buNone/>
            </a:pPr>
            <a:endParaRPr lang="en-US" sz="2900" dirty="0" smtClean="0"/>
          </a:p>
          <a:p>
            <a:pPr marL="514350" indent="-514350">
              <a:buFont typeface="+mj-lt"/>
              <a:buAutoNum type="arabicPeriod" startAt="4"/>
            </a:pPr>
            <a:r>
              <a:rPr lang="en-US" sz="2900" dirty="0" smtClean="0"/>
              <a:t>Form a new real number </a:t>
            </a:r>
            <a:r>
              <a:rPr lang="en-US" sz="2900" i="1" dirty="0" smtClean="0"/>
              <a:t>r</a:t>
            </a:r>
            <a:r>
              <a:rPr lang="en-US" sz="2900" dirty="0" smtClean="0"/>
              <a:t> with the decimal expansion</a:t>
            </a:r>
          </a:p>
          <a:p>
            <a:pPr marL="514350" indent="-514350">
              <a:buNone/>
            </a:pPr>
            <a:r>
              <a:rPr lang="en-US" sz="2900" dirty="0" smtClean="0"/>
              <a:t>             where</a:t>
            </a:r>
          </a:p>
          <a:p>
            <a:pPr marL="514350" indent="-514350">
              <a:buFont typeface="+mj-lt"/>
              <a:buAutoNum type="arabicPeriod" startAt="5"/>
            </a:pPr>
            <a:r>
              <a:rPr lang="en-US" sz="2900" i="1" dirty="0" smtClean="0"/>
              <a:t>r </a:t>
            </a:r>
            <a:r>
              <a:rPr lang="en-US" sz="2900" dirty="0" smtClean="0"/>
              <a:t>is not equal to any of the </a:t>
            </a:r>
            <a:r>
              <a:rPr lang="en-US" sz="2900" i="1" dirty="0" smtClean="0"/>
              <a:t>r</a:t>
            </a:r>
            <a:r>
              <a:rPr lang="en-US" sz="2900" baseline="-25000" dirty="0" smtClean="0"/>
              <a:t>1 </a:t>
            </a:r>
            <a:r>
              <a:rPr lang="en-US" sz="2900" dirty="0" smtClean="0"/>
              <a:t>, </a:t>
            </a:r>
            <a:r>
              <a:rPr lang="en-US" sz="2900" i="1" dirty="0" smtClean="0"/>
              <a:t>r</a:t>
            </a:r>
            <a:r>
              <a:rPr lang="en-US" sz="2900" baseline="-25000" dirty="0" smtClean="0"/>
              <a:t>2 </a:t>
            </a:r>
            <a:r>
              <a:rPr lang="en-US" sz="2900" dirty="0" smtClean="0"/>
              <a:t>, </a:t>
            </a:r>
            <a:r>
              <a:rPr lang="en-US" sz="2900" i="1" dirty="0" smtClean="0"/>
              <a:t>r</a:t>
            </a:r>
            <a:r>
              <a:rPr lang="en-US" sz="2900" baseline="-25000" dirty="0" smtClean="0"/>
              <a:t>3 </a:t>
            </a:r>
            <a:r>
              <a:rPr lang="en-US" sz="2900" dirty="0" smtClean="0"/>
              <a:t>,...  Because it differs from </a:t>
            </a:r>
            <a:r>
              <a:rPr lang="en-US" sz="2900" i="1" dirty="0" err="1" smtClean="0"/>
              <a:t>r</a:t>
            </a:r>
            <a:r>
              <a:rPr lang="en-US" sz="2900" i="1" baseline="-25000" dirty="0" err="1" smtClean="0"/>
              <a:t>i</a:t>
            </a:r>
            <a:r>
              <a:rPr lang="en-US" sz="2900" baseline="-25000" dirty="0" smtClean="0"/>
              <a:t>   </a:t>
            </a:r>
            <a:r>
              <a:rPr lang="en-US" sz="2900" dirty="0" smtClean="0"/>
              <a:t>in its </a:t>
            </a:r>
            <a:r>
              <a:rPr lang="en-US" sz="2900" i="1" dirty="0" err="1" smtClean="0"/>
              <a:t>i</a:t>
            </a:r>
            <a:r>
              <a:rPr lang="en-US" sz="2900" dirty="0" err="1" smtClean="0"/>
              <a:t>th</a:t>
            </a:r>
            <a:r>
              <a:rPr lang="en-US" sz="2900" dirty="0" smtClean="0"/>
              <a:t> position after the decimal point. Therefore there exists a real number between </a:t>
            </a:r>
            <a:r>
              <a:rPr lang="en-US" sz="2900" dirty="0" smtClean="0">
                <a:latin typeface="Cambria Math" pitchFamily="18" charset="0"/>
                <a:ea typeface="Cambria Math" pitchFamily="18" charset="0"/>
              </a:rPr>
              <a:t>0</a:t>
            </a:r>
            <a:r>
              <a:rPr lang="en-US" sz="2900" dirty="0" smtClean="0"/>
              <a:t> and </a:t>
            </a:r>
            <a:r>
              <a:rPr lang="en-US" sz="2900" dirty="0" smtClean="0">
                <a:latin typeface="Cambria Math" pitchFamily="18" charset="0"/>
                <a:ea typeface="Cambria Math" pitchFamily="18" charset="0"/>
              </a:rPr>
              <a:t>1</a:t>
            </a:r>
            <a:r>
              <a:rPr lang="en-US" sz="2900" dirty="0" smtClean="0"/>
              <a:t> that is not on the list since every real number has a unique decimal expansion. Hence, all the real numbers between </a:t>
            </a:r>
            <a:r>
              <a:rPr lang="en-US" sz="2900" dirty="0" smtClean="0">
                <a:latin typeface="Cambria Math" pitchFamily="18" charset="0"/>
                <a:ea typeface="Cambria Math" pitchFamily="18" charset="0"/>
              </a:rPr>
              <a:t>0</a:t>
            </a:r>
            <a:r>
              <a:rPr lang="en-US" sz="2900" dirty="0" smtClean="0"/>
              <a:t> and </a:t>
            </a:r>
            <a:r>
              <a:rPr lang="en-US" sz="2900" dirty="0" smtClean="0">
                <a:latin typeface="Cambria Math" pitchFamily="18" charset="0"/>
                <a:ea typeface="Cambria Math" pitchFamily="18" charset="0"/>
              </a:rPr>
              <a:t>1</a:t>
            </a:r>
            <a:r>
              <a:rPr lang="en-US" sz="2900" dirty="0" smtClean="0"/>
              <a:t> cannot be listed, so the set of real numbers between </a:t>
            </a:r>
            <a:r>
              <a:rPr lang="en-US" sz="2900" dirty="0" smtClean="0">
                <a:latin typeface="Cambria Math" pitchFamily="18" charset="0"/>
                <a:ea typeface="Cambria Math" pitchFamily="18" charset="0"/>
              </a:rPr>
              <a:t>0</a:t>
            </a:r>
            <a:r>
              <a:rPr lang="en-US" sz="2900" dirty="0" smtClean="0"/>
              <a:t> and </a:t>
            </a:r>
            <a:r>
              <a:rPr lang="en-US" sz="2900" dirty="0" smtClean="0">
                <a:latin typeface="Cambria Math" pitchFamily="18" charset="0"/>
                <a:ea typeface="Cambria Math" pitchFamily="18" charset="0"/>
              </a:rPr>
              <a:t>1</a:t>
            </a:r>
            <a:r>
              <a:rPr lang="en-US" sz="2900" dirty="0" smtClean="0"/>
              <a:t> is uncountable.</a:t>
            </a:r>
          </a:p>
          <a:p>
            <a:pPr marL="514350" indent="-514350">
              <a:buFont typeface="+mj-lt"/>
              <a:buAutoNum type="arabicPeriod" startAt="5"/>
            </a:pPr>
            <a:r>
              <a:rPr lang="en-US" sz="2900" dirty="0" smtClean="0">
                <a:latin typeface="Cambria Math" pitchFamily="18" charset="0"/>
                <a:ea typeface="Cambria Math" pitchFamily="18" charset="0"/>
              </a:rPr>
              <a:t>Since a set with an uncountable subset is uncountable (an exercise), the set of real numbers is uncountable.</a:t>
            </a:r>
            <a:endParaRPr lang="en-US" sz="2900" dirty="0" smtClean="0"/>
          </a:p>
          <a:p>
            <a:pPr marL="514350" indent="-514350">
              <a:buFont typeface="+mj-lt"/>
              <a:buAutoNum type="arabicPeriod" startAt="5"/>
            </a:pPr>
            <a:endParaRPr lang="en-US" sz="2900" dirty="0" smtClean="0"/>
          </a:p>
          <a:p>
            <a:pPr marL="514350" indent="-514350">
              <a:buFont typeface="+mj-lt"/>
              <a:buAutoNum type="arabicPeriod" startAt="5"/>
            </a:pPr>
            <a:endParaRPr lang="en-US" sz="3200" dirty="0" smtClean="0"/>
          </a:p>
          <a:p>
            <a:endParaRPr lang="en-US" sz="3200" dirty="0" smtClean="0"/>
          </a:p>
        </p:txBody>
      </p:sp>
      <p:pic>
        <p:nvPicPr>
          <p:cNvPr id="15" name="Picture 14" descr="addin_tmp.png"/>
          <p:cNvPicPr>
            <a:picLocks noChangeAspect="1"/>
          </p:cNvPicPr>
          <p:nvPr>
            <p:custDataLst>
              <p:tags r:id="rId1"/>
            </p:custDataLst>
          </p:nvPr>
        </p:nvPicPr>
        <p:blipFill>
          <a:blip r:embed="rId3" cstate="print"/>
          <a:stretch>
            <a:fillRect/>
          </a:stretch>
        </p:blipFill>
        <p:spPr>
          <a:xfrm>
            <a:off x="5409247" y="3352800"/>
            <a:ext cx="2363153" cy="942975"/>
          </a:xfrm>
          <a:prstGeom prst="rect">
            <a:avLst/>
          </a:prstGeom>
        </p:spPr>
      </p:pic>
      <p:sp>
        <p:nvSpPr>
          <p:cNvPr id="7" name="Isosceles Triangle 6"/>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Z:\Desktop\Discrete Math\Jpegs 2\bookart\0201.jpg"/>
          <p:cNvPicPr>
            <a:picLocks noChangeAspect="1" noChangeArrowheads="1"/>
          </p:cNvPicPr>
          <p:nvPr/>
        </p:nvPicPr>
        <p:blipFill>
          <a:blip r:embed="rId4" cstate="print"/>
          <a:srcRect/>
          <a:stretch>
            <a:fillRect/>
          </a:stretch>
        </p:blipFill>
        <p:spPr bwMode="auto">
          <a:xfrm>
            <a:off x="7543800" y="228600"/>
            <a:ext cx="901700" cy="1039813"/>
          </a:xfrm>
          <a:prstGeom prst="rect">
            <a:avLst/>
          </a:prstGeom>
          <a:noFill/>
        </p:spPr>
      </p:pic>
      <p:sp>
        <p:nvSpPr>
          <p:cNvPr id="9" name="TextBox 8"/>
          <p:cNvSpPr txBox="1"/>
          <p:nvPr/>
        </p:nvSpPr>
        <p:spPr>
          <a:xfrm>
            <a:off x="5791200" y="533400"/>
            <a:ext cx="1676400" cy="646331"/>
          </a:xfrm>
          <a:prstGeom prst="rect">
            <a:avLst/>
          </a:prstGeom>
          <a:noFill/>
        </p:spPr>
        <p:txBody>
          <a:bodyPr wrap="square" rtlCol="0">
            <a:spAutoFit/>
          </a:bodyPr>
          <a:lstStyle/>
          <a:p>
            <a:r>
              <a:rPr lang="en-US" dirty="0" smtClean="0"/>
              <a:t>Georg Cantor</a:t>
            </a:r>
          </a:p>
          <a:p>
            <a:r>
              <a:rPr lang="en-US" dirty="0" smtClean="0"/>
              <a:t>(1845-1918)</a:t>
            </a:r>
            <a:endParaRPr lang="en-US" dirty="0"/>
          </a:p>
        </p:txBody>
      </p:sp>
      <p:pic>
        <p:nvPicPr>
          <p:cNvPr id="4" name="Picture 3"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1" y="4343400"/>
            <a:ext cx="1219200" cy="193704"/>
          </a:xfrm>
          <a:prstGeom prst="rect">
            <a:avLst/>
          </a:prstGeom>
        </p:spPr>
      </p:pic>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8800" y="4523107"/>
            <a:ext cx="3276600" cy="201293"/>
          </a:xfrm>
          <a:prstGeom prst="rect">
            <a:avLst/>
          </a:prstGeom>
        </p:spPr>
      </p:pic>
      <p:sp>
        <p:nvSpPr>
          <p:cNvPr id="6" name="Slide Number Placeholder 5"/>
          <p:cNvSpPr>
            <a:spLocks noGrp="1"/>
          </p:cNvSpPr>
          <p:nvPr>
            <p:ph type="sldNum" sz="quarter" idx="12"/>
          </p:nvPr>
        </p:nvSpPr>
        <p:spPr/>
        <p:txBody>
          <a:bodyPr/>
          <a:lstStyle/>
          <a:p>
            <a:fld id="{9CA217EF-0505-4C33-BB20-8A8DF2039023}" type="slidenum">
              <a:rPr lang="en-US" smtClean="0"/>
              <a:pPr/>
              <a:t>121</a:t>
            </a:fld>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smtClean="0"/>
              <a:t>Every infinite set contains a </a:t>
            </a:r>
            <a:r>
              <a:rPr lang="en-US" dirty="0" err="1" smtClean="0"/>
              <a:t>countably</a:t>
            </a:r>
            <a:r>
              <a:rPr lang="en-US" dirty="0" smtClean="0"/>
              <a:t> infinite subset.</a:t>
            </a:r>
          </a:p>
          <a:p>
            <a:pPr marL="0" indent="0" algn="just">
              <a:buNone/>
            </a:pPr>
            <a:r>
              <a:rPr lang="en-US" b="1" dirty="0" smtClean="0">
                <a:solidFill>
                  <a:schemeClr val="tx2"/>
                </a:solidFill>
              </a:rPr>
              <a:t>Proof</a:t>
            </a:r>
            <a:endParaRPr lang="en-US" dirty="0" smtClean="0">
              <a:solidFill>
                <a:schemeClr val="tx2"/>
              </a:solidFill>
            </a:endParaRPr>
          </a:p>
          <a:p>
            <a:pPr marL="0" indent="0" algn="just">
              <a:buNone/>
            </a:pPr>
            <a:r>
              <a:rPr lang="en-US" dirty="0" smtClean="0"/>
              <a:t>Let S be an infinite set.  Select a sequence of elements </a:t>
            </a:r>
            <a:br>
              <a:rPr lang="en-US" dirty="0" smtClean="0"/>
            </a:br>
            <a:r>
              <a:rPr lang="en-US" dirty="0" smtClean="0"/>
              <a:t>&lt;a</a:t>
            </a:r>
            <a:r>
              <a:rPr lang="en-US" baseline="-25000" dirty="0" smtClean="0"/>
              <a:t>0</a:t>
            </a:r>
            <a:r>
              <a:rPr lang="en-US" dirty="0" smtClean="0"/>
              <a:t>, a</a:t>
            </a:r>
            <a:r>
              <a:rPr lang="en-US" baseline="-25000" dirty="0" smtClean="0"/>
              <a:t>1</a:t>
            </a:r>
            <a:r>
              <a:rPr lang="en-US" dirty="0" smtClean="0"/>
              <a:t>, …&gt; from S as follows:</a:t>
            </a:r>
          </a:p>
          <a:p>
            <a:pPr marL="0" indent="0" algn="just">
              <a:buNone/>
            </a:pPr>
            <a:r>
              <a:rPr lang="en-US" dirty="0" smtClean="0"/>
              <a:t>Select a</a:t>
            </a:r>
            <a:r>
              <a:rPr lang="en-US" baseline="-25000" dirty="0" smtClean="0"/>
              <a:t>0</a:t>
            </a:r>
            <a:r>
              <a:rPr lang="en-US" dirty="0" smtClean="0"/>
              <a:t> from S</a:t>
            </a:r>
          </a:p>
          <a:p>
            <a:pPr marL="0" indent="0" algn="just">
              <a:buNone/>
            </a:pPr>
            <a:r>
              <a:rPr lang="en-US" dirty="0" smtClean="0"/>
              <a:t>Select a</a:t>
            </a:r>
            <a:r>
              <a:rPr lang="en-US" baseline="-25000" dirty="0" smtClean="0"/>
              <a:t>1</a:t>
            </a:r>
            <a:r>
              <a:rPr lang="en-US" dirty="0" smtClean="0"/>
              <a:t> from S </a:t>
            </a:r>
            <a:r>
              <a:rPr lang="en-US" dirty="0" smtClean="0">
                <a:sym typeface="Symbol"/>
              </a:rPr>
              <a:t>–</a:t>
            </a:r>
            <a:r>
              <a:rPr lang="en-US" dirty="0" smtClean="0"/>
              <a:t> {a</a:t>
            </a:r>
            <a:r>
              <a:rPr lang="en-US" baseline="-25000" dirty="0" smtClean="0"/>
              <a:t>0</a:t>
            </a:r>
            <a:r>
              <a:rPr lang="en-US" dirty="0" smtClean="0"/>
              <a:t>}</a:t>
            </a:r>
          </a:p>
          <a:p>
            <a:pPr marL="0" indent="0" algn="just">
              <a:buNone/>
            </a:pPr>
            <a:r>
              <a:rPr lang="en-US" dirty="0" smtClean="0"/>
              <a:t>Select a</a:t>
            </a:r>
            <a:r>
              <a:rPr lang="en-US" baseline="-25000" dirty="0" smtClean="0"/>
              <a:t>2</a:t>
            </a:r>
            <a:r>
              <a:rPr lang="en-US" dirty="0" smtClean="0"/>
              <a:t> from </a:t>
            </a:r>
            <a:r>
              <a:rPr lang="en-US" smtClean="0"/>
              <a:t>S </a:t>
            </a:r>
            <a:r>
              <a:rPr lang="en-US" smtClean="0">
                <a:sym typeface="Symbol"/>
              </a:rPr>
              <a:t>–</a:t>
            </a:r>
            <a:r>
              <a:rPr lang="en-US" smtClean="0"/>
              <a:t> </a:t>
            </a:r>
            <a:r>
              <a:rPr lang="en-US" dirty="0" smtClean="0"/>
              <a:t>{a</a:t>
            </a:r>
            <a:r>
              <a:rPr lang="en-US" baseline="-25000" dirty="0" smtClean="0"/>
              <a:t>0</a:t>
            </a:r>
            <a:r>
              <a:rPr lang="en-US" dirty="0" smtClean="0"/>
              <a:t>, a</a:t>
            </a:r>
            <a:r>
              <a:rPr lang="en-US" baseline="-25000" dirty="0" smtClean="0"/>
              <a:t>1</a:t>
            </a:r>
            <a:r>
              <a:rPr lang="en-US" dirty="0" smtClean="0"/>
              <a:t>}</a:t>
            </a:r>
          </a:p>
          <a:p>
            <a:pPr marL="0" indent="0" algn="just">
              <a:buNone/>
            </a:pPr>
            <a:r>
              <a:rPr lang="en-US" dirty="0" smtClean="0"/>
              <a:t>and so on.  </a:t>
            </a:r>
            <a:r>
              <a:rPr lang="en-US" dirty="0" err="1" smtClean="0"/>
              <a:t>a</a:t>
            </a:r>
            <a:r>
              <a:rPr lang="en-US" baseline="-25000" dirty="0" err="1" smtClean="0"/>
              <a:t>i</a:t>
            </a:r>
            <a:r>
              <a:rPr lang="en-US" dirty="0" smtClean="0"/>
              <a:t> will be selected from S – {a</a:t>
            </a:r>
            <a:r>
              <a:rPr lang="en-US" baseline="-25000" dirty="0" smtClean="0"/>
              <a:t>0</a:t>
            </a:r>
            <a:r>
              <a:rPr lang="en-US" dirty="0" smtClean="0"/>
              <a:t>, a</a:t>
            </a:r>
            <a:r>
              <a:rPr lang="en-US" baseline="-25000" dirty="0" smtClean="0"/>
              <a:t>1</a:t>
            </a:r>
            <a:r>
              <a:rPr lang="en-US" dirty="0" smtClean="0"/>
              <a:t>, …, a</a:t>
            </a:r>
            <a:r>
              <a:rPr lang="en-US" baseline="-25000" dirty="0" smtClean="0"/>
              <a:t>i−1</a:t>
            </a:r>
            <a:r>
              <a:rPr lang="en-US" dirty="0" smtClean="0"/>
              <a:t>}.  </a:t>
            </a:r>
          </a:p>
          <a:p>
            <a:pPr marL="0" indent="0">
              <a:buNone/>
            </a:pPr>
            <a:r>
              <a:rPr lang="en-US" dirty="0" smtClean="0"/>
              <a:t>Each S – {a</a:t>
            </a:r>
            <a:r>
              <a:rPr lang="en-US" baseline="-25000" dirty="0" smtClean="0"/>
              <a:t>0</a:t>
            </a:r>
            <a:r>
              <a:rPr lang="en-US" dirty="0" smtClean="0"/>
              <a:t>, …, </a:t>
            </a:r>
            <a:r>
              <a:rPr lang="en-US" dirty="0" err="1" smtClean="0"/>
              <a:t>a</a:t>
            </a:r>
            <a:r>
              <a:rPr lang="en-US" baseline="-25000" dirty="0" err="1" smtClean="0"/>
              <a:t>i</a:t>
            </a:r>
            <a:r>
              <a:rPr lang="en-US" dirty="0" smtClean="0"/>
              <a:t>} is infinite.  </a:t>
            </a:r>
          </a:p>
          <a:p>
            <a:pPr marL="0" indent="0">
              <a:buNone/>
            </a:pPr>
            <a:r>
              <a:rPr lang="en-US" dirty="0" smtClean="0"/>
              <a:t>Otherwise (S – {a</a:t>
            </a:r>
            <a:r>
              <a:rPr lang="en-US" baseline="-25000" dirty="0" smtClean="0"/>
              <a:t>0</a:t>
            </a:r>
            <a:r>
              <a:rPr lang="en-US" dirty="0" smtClean="0"/>
              <a:t>, …, </a:t>
            </a:r>
            <a:r>
              <a:rPr lang="en-US" dirty="0" err="1" smtClean="0"/>
              <a:t>a</a:t>
            </a:r>
            <a:r>
              <a:rPr lang="en-US" baseline="-25000" dirty="0" err="1" smtClean="0"/>
              <a:t>i</a:t>
            </a:r>
            <a:r>
              <a:rPr lang="en-US" dirty="0" smtClean="0"/>
              <a:t>}) </a:t>
            </a:r>
            <a:r>
              <a:rPr lang="en-US" dirty="0" smtClean="0">
                <a:sym typeface="Symbol"/>
              </a:rPr>
              <a:t></a:t>
            </a:r>
            <a:r>
              <a:rPr lang="en-US" dirty="0" smtClean="0"/>
              <a:t> {a</a:t>
            </a:r>
            <a:r>
              <a:rPr lang="en-US" baseline="-25000" dirty="0" smtClean="0"/>
              <a:t>0</a:t>
            </a:r>
            <a:r>
              <a:rPr lang="en-US" dirty="0" smtClean="0"/>
              <a:t>, …, </a:t>
            </a:r>
            <a:r>
              <a:rPr lang="en-US" dirty="0" err="1" smtClean="0"/>
              <a:t>a</a:t>
            </a:r>
            <a:r>
              <a:rPr lang="en-US" baseline="-25000" dirty="0" err="1" smtClean="0"/>
              <a:t>i</a:t>
            </a:r>
            <a:r>
              <a:rPr lang="en-US" dirty="0" smtClean="0"/>
              <a:t>} = S will be finite.  </a:t>
            </a:r>
          </a:p>
          <a:p>
            <a:pPr marL="0" indent="0">
              <a:buNone/>
            </a:pPr>
            <a:r>
              <a:rPr lang="en-US" dirty="0" smtClean="0"/>
              <a:t>This set {a</a:t>
            </a:r>
            <a:r>
              <a:rPr lang="en-US" baseline="-25000" dirty="0" smtClean="0"/>
              <a:t>0</a:t>
            </a:r>
            <a:r>
              <a:rPr lang="en-US" dirty="0" smtClean="0"/>
              <a:t>, …, </a:t>
            </a:r>
            <a:r>
              <a:rPr lang="en-US" dirty="0" err="1" smtClean="0"/>
              <a:t>a</a:t>
            </a:r>
            <a:r>
              <a:rPr lang="en-US" baseline="-25000" dirty="0" err="1" smtClean="0"/>
              <a:t>i</a:t>
            </a:r>
            <a:r>
              <a:rPr lang="en-US" dirty="0" smtClean="0"/>
              <a:t>,…} is </a:t>
            </a:r>
            <a:r>
              <a:rPr lang="en-US" dirty="0" err="1" smtClean="0"/>
              <a:t>countably</a:t>
            </a:r>
            <a:r>
              <a:rPr lang="en-US" dirty="0" smtClean="0"/>
              <a:t> infinite subset of S.</a:t>
            </a:r>
          </a:p>
          <a:p>
            <a:pPr marL="0" indent="0" algn="just">
              <a:buNone/>
            </a:pP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122</a:t>
            </a:fld>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a:t>
            </a:r>
            <a:endParaRPr lang="en-US"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smtClean="0"/>
              <a:t>The union of a countable collection of countable sets is countable.</a:t>
            </a:r>
          </a:p>
          <a:p>
            <a:pPr marL="0" indent="0" algn="just">
              <a:buNone/>
            </a:pPr>
            <a:r>
              <a:rPr lang="en-US" b="1" dirty="0" smtClean="0">
                <a:solidFill>
                  <a:schemeClr val="tx2"/>
                </a:solidFill>
              </a:rPr>
              <a:t>Proof</a:t>
            </a:r>
            <a:endParaRPr lang="en-US" dirty="0" smtClean="0">
              <a:solidFill>
                <a:schemeClr val="tx2"/>
              </a:solidFill>
            </a:endParaRPr>
          </a:p>
          <a:p>
            <a:pPr marL="0" indent="0" algn="just">
              <a:buNone/>
            </a:pPr>
            <a:r>
              <a:rPr lang="en-US" dirty="0" smtClean="0"/>
              <a:t>Let S</a:t>
            </a:r>
            <a:r>
              <a:rPr lang="en-US" baseline="-25000" dirty="0" smtClean="0"/>
              <a:t>0</a:t>
            </a:r>
            <a:r>
              <a:rPr lang="en-US" dirty="0" smtClean="0"/>
              <a:t>, S</a:t>
            </a:r>
            <a:r>
              <a:rPr lang="en-US" baseline="-25000" dirty="0" smtClean="0"/>
              <a:t>1</a:t>
            </a:r>
            <a:r>
              <a:rPr lang="en-US" dirty="0" smtClean="0"/>
              <a:t>, S</a:t>
            </a:r>
            <a:r>
              <a:rPr lang="en-US" baseline="-25000" dirty="0" smtClean="0"/>
              <a:t>2</a:t>
            </a:r>
            <a:r>
              <a:rPr lang="en-US" dirty="0" smtClean="0"/>
              <a:t>, … be a countable collection of countable sets and </a:t>
            </a:r>
            <a:br>
              <a:rPr lang="en-US" dirty="0" smtClean="0"/>
            </a:br>
            <a:r>
              <a:rPr lang="it-IT" dirty="0" smtClean="0"/>
              <a:t>S</a:t>
            </a:r>
            <a:r>
              <a:rPr lang="it-IT" baseline="-25000" dirty="0" smtClean="0"/>
              <a:t>i</a:t>
            </a:r>
            <a:r>
              <a:rPr lang="it-IT" dirty="0" smtClean="0"/>
              <a:t> = &lt;a</a:t>
            </a:r>
            <a:r>
              <a:rPr lang="it-IT" baseline="-25000" dirty="0" smtClean="0"/>
              <a:t>i0</a:t>
            </a:r>
            <a:r>
              <a:rPr lang="it-IT" dirty="0" smtClean="0"/>
              <a:t>, a</a:t>
            </a:r>
            <a:r>
              <a:rPr lang="it-IT" baseline="-25000" dirty="0" smtClean="0"/>
              <a:t>i1</a:t>
            </a:r>
            <a:r>
              <a:rPr lang="it-IT" dirty="0" smtClean="0"/>
              <a:t>, a</a:t>
            </a:r>
            <a:r>
              <a:rPr lang="it-IT" baseline="-25000" dirty="0" smtClean="0"/>
              <a:t>i2</a:t>
            </a:r>
            <a:r>
              <a:rPr lang="it-IT" dirty="0" smtClean="0"/>
              <a:t>, …&gt;</a:t>
            </a:r>
            <a:endParaRPr lang="en-US" dirty="0" smtClean="0"/>
          </a:p>
          <a:p>
            <a:pPr marL="0" indent="0" algn="just">
              <a:buNone/>
            </a:pPr>
            <a:r>
              <a:rPr lang="it-IT" dirty="0" smtClean="0"/>
              <a:t> S</a:t>
            </a:r>
            <a:r>
              <a:rPr lang="it-IT" baseline="-25000" dirty="0" smtClean="0"/>
              <a:t>0</a:t>
            </a:r>
            <a:r>
              <a:rPr lang="it-IT" dirty="0" smtClean="0"/>
              <a:t> : 	(a</a:t>
            </a:r>
            <a:r>
              <a:rPr lang="it-IT" baseline="-25000" dirty="0" smtClean="0"/>
              <a:t>00</a:t>
            </a:r>
            <a:r>
              <a:rPr lang="it-IT" dirty="0" smtClean="0"/>
              <a:t>    a</a:t>
            </a:r>
            <a:r>
              <a:rPr lang="it-IT" baseline="-25000" dirty="0" smtClean="0"/>
              <a:t>01</a:t>
            </a:r>
            <a:r>
              <a:rPr lang="it-IT" dirty="0" smtClean="0"/>
              <a:t>    a</a:t>
            </a:r>
            <a:r>
              <a:rPr lang="it-IT" baseline="-25000" dirty="0" smtClean="0"/>
              <a:t>02</a:t>
            </a:r>
            <a:r>
              <a:rPr lang="it-IT" dirty="0" smtClean="0"/>
              <a:t>    a</a:t>
            </a:r>
            <a:r>
              <a:rPr lang="it-IT" baseline="-25000" dirty="0" smtClean="0"/>
              <a:t>03</a:t>
            </a:r>
            <a:r>
              <a:rPr lang="it-IT" dirty="0" smtClean="0"/>
              <a:t> …)</a:t>
            </a:r>
            <a:endParaRPr lang="en-US" dirty="0" smtClean="0"/>
          </a:p>
          <a:p>
            <a:pPr marL="0" indent="0" algn="just">
              <a:buNone/>
            </a:pPr>
            <a:endParaRPr lang="en-US" dirty="0" smtClean="0"/>
          </a:p>
          <a:p>
            <a:pPr marL="0" indent="0" algn="just">
              <a:buNone/>
            </a:pPr>
            <a:r>
              <a:rPr lang="en-US" dirty="0" smtClean="0"/>
              <a:t/>
            </a:r>
            <a:br>
              <a:rPr lang="en-US" dirty="0" smtClean="0"/>
            </a:br>
            <a:r>
              <a:rPr lang="en-US" dirty="0" smtClean="0"/>
              <a:t>S</a:t>
            </a:r>
            <a:r>
              <a:rPr lang="en-US" baseline="-25000" dirty="0" smtClean="0"/>
              <a:t>1</a:t>
            </a:r>
            <a:r>
              <a:rPr lang="en-US" dirty="0" smtClean="0"/>
              <a:t> : 	(a</a:t>
            </a:r>
            <a:r>
              <a:rPr lang="en-US" baseline="-25000" dirty="0" smtClean="0"/>
              <a:t>10</a:t>
            </a:r>
            <a:r>
              <a:rPr lang="en-US" dirty="0" smtClean="0"/>
              <a:t>    a</a:t>
            </a:r>
            <a:r>
              <a:rPr lang="en-US" baseline="-25000" dirty="0" smtClean="0"/>
              <a:t>11</a:t>
            </a:r>
            <a:r>
              <a:rPr lang="en-US" dirty="0" smtClean="0"/>
              <a:t>    a</a:t>
            </a:r>
            <a:r>
              <a:rPr lang="en-US" baseline="-25000" dirty="0" smtClean="0"/>
              <a:t>12</a:t>
            </a:r>
            <a:r>
              <a:rPr lang="en-US" dirty="0" smtClean="0"/>
              <a:t>    a</a:t>
            </a:r>
            <a:r>
              <a:rPr lang="en-US" baseline="-25000" dirty="0" smtClean="0"/>
              <a:t>13</a:t>
            </a:r>
            <a:r>
              <a:rPr lang="en-US" dirty="0" smtClean="0"/>
              <a:t> …)</a:t>
            </a:r>
          </a:p>
          <a:p>
            <a:pPr marL="0" indent="0" algn="just">
              <a:buNone/>
            </a:pPr>
            <a:r>
              <a:rPr lang="en-US" dirty="0" smtClean="0"/>
              <a:t> </a:t>
            </a:r>
          </a:p>
          <a:p>
            <a:pPr marL="0" indent="0" algn="just">
              <a:buNone/>
            </a:pPr>
            <a:r>
              <a:rPr lang="en-US" dirty="0" smtClean="0"/>
              <a:t/>
            </a:r>
            <a:br>
              <a:rPr lang="en-US" dirty="0" smtClean="0"/>
            </a:br>
            <a:r>
              <a:rPr lang="en-US" dirty="0" smtClean="0"/>
              <a:t>S</a:t>
            </a:r>
            <a:r>
              <a:rPr lang="en-US" baseline="-25000" dirty="0" smtClean="0"/>
              <a:t>2</a:t>
            </a:r>
            <a:r>
              <a:rPr lang="en-US" dirty="0" smtClean="0"/>
              <a:t> : 	(a</a:t>
            </a:r>
            <a:r>
              <a:rPr lang="en-US" baseline="-25000" dirty="0" smtClean="0"/>
              <a:t>20</a:t>
            </a:r>
            <a:r>
              <a:rPr lang="en-US" dirty="0" smtClean="0"/>
              <a:t>    a</a:t>
            </a:r>
            <a:r>
              <a:rPr lang="en-US" baseline="-25000" dirty="0" smtClean="0"/>
              <a:t>21</a:t>
            </a:r>
            <a:r>
              <a:rPr lang="en-US" dirty="0" smtClean="0"/>
              <a:t>    a</a:t>
            </a:r>
            <a:r>
              <a:rPr lang="en-US" baseline="-25000" dirty="0" smtClean="0"/>
              <a:t>22</a:t>
            </a:r>
            <a:r>
              <a:rPr lang="en-US" dirty="0" smtClean="0"/>
              <a:t>    a</a:t>
            </a:r>
            <a:r>
              <a:rPr lang="en-US" baseline="-25000" dirty="0" smtClean="0"/>
              <a:t>23</a:t>
            </a:r>
            <a:r>
              <a:rPr lang="en-US" dirty="0" smtClean="0"/>
              <a:t> …)</a:t>
            </a:r>
          </a:p>
          <a:p>
            <a:pPr marL="0" indent="0" algn="just">
              <a:buNone/>
            </a:pPr>
            <a:r>
              <a:rPr lang="en-US" dirty="0" smtClean="0"/>
              <a:t> </a:t>
            </a:r>
          </a:p>
          <a:p>
            <a:pPr marL="0" indent="0" algn="just">
              <a:buNone/>
            </a:pPr>
            <a:r>
              <a:rPr lang="en-US" dirty="0" smtClean="0"/>
              <a:t/>
            </a:r>
            <a:br>
              <a:rPr lang="en-US" dirty="0" smtClean="0"/>
            </a:br>
            <a:r>
              <a:rPr lang="en-US" dirty="0" smtClean="0"/>
              <a:t>S</a:t>
            </a:r>
            <a:r>
              <a:rPr lang="en-US" baseline="-25000" dirty="0" smtClean="0"/>
              <a:t>3</a:t>
            </a:r>
            <a:r>
              <a:rPr lang="en-US" dirty="0" smtClean="0"/>
              <a:t> : 	(a</a:t>
            </a:r>
            <a:r>
              <a:rPr lang="en-US" baseline="-25000" dirty="0" smtClean="0"/>
              <a:t>30</a:t>
            </a:r>
            <a:r>
              <a:rPr lang="en-US" dirty="0" smtClean="0"/>
              <a:t>    a</a:t>
            </a:r>
            <a:r>
              <a:rPr lang="en-US" baseline="-25000" dirty="0" smtClean="0"/>
              <a:t>31</a:t>
            </a:r>
            <a:r>
              <a:rPr lang="en-US" dirty="0" smtClean="0"/>
              <a:t>    a</a:t>
            </a:r>
            <a:r>
              <a:rPr lang="en-US" baseline="-25000" dirty="0" smtClean="0"/>
              <a:t>32</a:t>
            </a:r>
            <a:r>
              <a:rPr lang="en-US" dirty="0" smtClean="0"/>
              <a:t>    a</a:t>
            </a:r>
            <a:r>
              <a:rPr lang="en-US" baseline="-25000" dirty="0" smtClean="0"/>
              <a:t>33</a:t>
            </a:r>
            <a:r>
              <a:rPr lang="en-US" dirty="0" smtClean="0"/>
              <a:t> …)</a:t>
            </a:r>
          </a:p>
          <a:p>
            <a:pPr marL="0" indent="0" algn="just">
              <a:buNone/>
            </a:pP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123</a:t>
            </a:fld>
            <a:endParaRPr lang="en-US"/>
          </a:p>
        </p:txBody>
      </p:sp>
      <p:cxnSp>
        <p:nvCxnSpPr>
          <p:cNvPr id="6" name="Straight Arrow Connector 5"/>
          <p:cNvCxnSpPr/>
          <p:nvPr/>
        </p:nvCxnSpPr>
        <p:spPr>
          <a:xfrm flipH="1">
            <a:off x="1828800" y="3505200"/>
            <a:ext cx="2286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362200" y="3505200"/>
            <a:ext cx="2286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2895600" y="3505200"/>
            <a:ext cx="2286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28800" y="4419600"/>
            <a:ext cx="2286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286000" y="4419600"/>
            <a:ext cx="2286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828800" y="5334000"/>
            <a:ext cx="2286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935480"/>
            <a:ext cx="8229600" cy="4693920"/>
          </a:xfrm>
        </p:spPr>
        <p:txBody>
          <a:bodyPr>
            <a:noAutofit/>
          </a:bodyPr>
          <a:lstStyle/>
          <a:p>
            <a:pPr marL="0" indent="0" algn="just">
              <a:buNone/>
            </a:pPr>
            <a:r>
              <a:rPr lang="en-US" sz="2500" dirty="0" smtClean="0"/>
              <a:t>Enumerate the elements as shown in the diagram.</a:t>
            </a:r>
          </a:p>
          <a:p>
            <a:pPr marL="0" indent="0" algn="just">
              <a:buNone/>
            </a:pPr>
            <a:r>
              <a:rPr lang="en-US" sz="2500" dirty="0" smtClean="0"/>
              <a:t>Let b</a:t>
            </a:r>
            <a:r>
              <a:rPr lang="en-US" sz="2500" baseline="-25000" dirty="0" smtClean="0"/>
              <a:t>0</a:t>
            </a:r>
            <a:r>
              <a:rPr lang="en-US" sz="2500" dirty="0" smtClean="0"/>
              <a:t>, b</a:t>
            </a:r>
            <a:r>
              <a:rPr lang="en-US" sz="2500" baseline="-25000" dirty="0" smtClean="0"/>
              <a:t>1</a:t>
            </a:r>
            <a:r>
              <a:rPr lang="en-US" sz="2500" dirty="0" smtClean="0"/>
              <a:t>, … be the sequence of elements.</a:t>
            </a:r>
          </a:p>
          <a:p>
            <a:pPr marL="0" indent="0" algn="just">
              <a:buNone/>
            </a:pPr>
            <a:r>
              <a:rPr lang="en-US" sz="2500" dirty="0" smtClean="0"/>
              <a:t>b</a:t>
            </a:r>
            <a:r>
              <a:rPr lang="en-US" sz="2500" baseline="-25000" dirty="0" smtClean="0"/>
              <a:t>0</a:t>
            </a:r>
            <a:r>
              <a:rPr lang="en-US" sz="2500" dirty="0" smtClean="0"/>
              <a:t> = a</a:t>
            </a:r>
            <a:r>
              <a:rPr lang="en-US" sz="2500" baseline="-25000" dirty="0" smtClean="0"/>
              <a:t>00</a:t>
            </a:r>
            <a:endParaRPr lang="en-US" sz="2500" dirty="0" smtClean="0"/>
          </a:p>
          <a:p>
            <a:pPr marL="0" indent="0" algn="just">
              <a:buNone/>
            </a:pPr>
            <a:r>
              <a:rPr lang="en-US" sz="2500" dirty="0" smtClean="0"/>
              <a:t>b</a:t>
            </a:r>
            <a:r>
              <a:rPr lang="en-US" sz="2500" baseline="-25000" dirty="0" smtClean="0"/>
              <a:t>1</a:t>
            </a:r>
            <a:r>
              <a:rPr lang="en-US" sz="2500" dirty="0" smtClean="0"/>
              <a:t> = a</a:t>
            </a:r>
            <a:r>
              <a:rPr lang="en-US" sz="2500" baseline="-25000" dirty="0" smtClean="0"/>
              <a:t>01</a:t>
            </a:r>
            <a:endParaRPr lang="en-US" sz="2500" dirty="0" smtClean="0"/>
          </a:p>
          <a:p>
            <a:pPr marL="0" indent="0" algn="just">
              <a:buNone/>
            </a:pPr>
            <a:r>
              <a:rPr lang="en-US" sz="2500" dirty="0" smtClean="0"/>
              <a:t>b</a:t>
            </a:r>
            <a:r>
              <a:rPr lang="en-US" sz="2500" baseline="-25000" dirty="0" smtClean="0"/>
              <a:t>2</a:t>
            </a:r>
            <a:r>
              <a:rPr lang="en-US" sz="2500" dirty="0" smtClean="0"/>
              <a:t> = a</a:t>
            </a:r>
            <a:r>
              <a:rPr lang="en-US" sz="2500" baseline="-25000" dirty="0" smtClean="0"/>
              <a:t>10</a:t>
            </a:r>
            <a:endParaRPr lang="en-US" sz="2500" dirty="0" smtClean="0"/>
          </a:p>
          <a:p>
            <a:pPr marL="0" indent="0" algn="just">
              <a:buNone/>
            </a:pPr>
            <a:r>
              <a:rPr lang="en-US" sz="2500" dirty="0" smtClean="0"/>
              <a:t>b</a:t>
            </a:r>
            <a:r>
              <a:rPr lang="en-US" sz="2500" baseline="-25000" dirty="0" smtClean="0"/>
              <a:t>3</a:t>
            </a:r>
            <a:r>
              <a:rPr lang="en-US" sz="2500" dirty="0" smtClean="0"/>
              <a:t> = a</a:t>
            </a:r>
            <a:r>
              <a:rPr lang="en-US" sz="2500" baseline="-25000" dirty="0" smtClean="0"/>
              <a:t>02</a:t>
            </a:r>
            <a:endParaRPr lang="en-US" sz="2500" dirty="0" smtClean="0"/>
          </a:p>
          <a:p>
            <a:pPr marL="0" indent="0" algn="just">
              <a:buNone/>
            </a:pPr>
            <a:r>
              <a:rPr lang="en-US" sz="2500" dirty="0" smtClean="0"/>
              <a:t>b</a:t>
            </a:r>
            <a:r>
              <a:rPr lang="en-US" sz="2500" baseline="-25000" dirty="0" smtClean="0"/>
              <a:t>4</a:t>
            </a:r>
            <a:r>
              <a:rPr lang="en-US" sz="2500" dirty="0" smtClean="0"/>
              <a:t> = a</a:t>
            </a:r>
            <a:r>
              <a:rPr lang="en-US" sz="2500" baseline="-25000" dirty="0" smtClean="0"/>
              <a:t>11</a:t>
            </a:r>
            <a:endParaRPr lang="en-US" sz="2500" dirty="0" smtClean="0"/>
          </a:p>
          <a:p>
            <a:pPr marL="0" indent="0" algn="just">
              <a:buNone/>
            </a:pPr>
            <a:r>
              <a:rPr lang="en-US" sz="2500" dirty="0" smtClean="0"/>
              <a:t>b</a:t>
            </a:r>
            <a:r>
              <a:rPr lang="en-US" sz="2500" baseline="-25000" dirty="0" smtClean="0"/>
              <a:t>5</a:t>
            </a:r>
            <a:r>
              <a:rPr lang="en-US" sz="2500" dirty="0" smtClean="0"/>
              <a:t> = a</a:t>
            </a:r>
            <a:r>
              <a:rPr lang="en-US" sz="2500" baseline="-25000" dirty="0" smtClean="0"/>
              <a:t>20</a:t>
            </a:r>
            <a:r>
              <a:rPr lang="en-US" sz="2500" dirty="0" smtClean="0"/>
              <a:t> and so on.</a:t>
            </a:r>
          </a:p>
          <a:p>
            <a:pPr marL="0" indent="0" algn="just">
              <a:buNone/>
            </a:pPr>
            <a:r>
              <a:rPr lang="en-US" sz="2500" dirty="0" smtClean="0"/>
              <a:t>This is an enumeration of the elements of          and  hence </a:t>
            </a:r>
          </a:p>
          <a:p>
            <a:pPr marL="0" indent="0" algn="just">
              <a:buNone/>
            </a:pPr>
            <a:r>
              <a:rPr lang="en-US" sz="2500" dirty="0" smtClean="0"/>
              <a:t>       is countable.</a:t>
            </a:r>
          </a:p>
        </p:txBody>
      </p:sp>
      <p:sp>
        <p:nvSpPr>
          <p:cNvPr id="4" name="Slide Number Placeholder 3"/>
          <p:cNvSpPr>
            <a:spLocks noGrp="1"/>
          </p:cNvSpPr>
          <p:nvPr>
            <p:ph type="sldNum" sz="quarter" idx="12"/>
          </p:nvPr>
        </p:nvSpPr>
        <p:spPr/>
        <p:txBody>
          <a:bodyPr/>
          <a:lstStyle/>
          <a:p>
            <a:fld id="{9CA217EF-0505-4C33-BB20-8A8DF2039023}" type="slidenum">
              <a:rPr lang="en-US" smtClean="0"/>
              <a:pPr/>
              <a:t>124</a:t>
            </a:fld>
            <a:endParaRPr lang="en-US"/>
          </a:p>
        </p:txBody>
      </p:sp>
      <p:sp>
        <p:nvSpPr>
          <p:cNvPr id="2519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1905" name="Object 1"/>
          <p:cNvGraphicFramePr>
            <a:graphicFrameLocks noChangeAspect="1"/>
          </p:cNvGraphicFramePr>
          <p:nvPr/>
        </p:nvGraphicFramePr>
        <p:xfrm>
          <a:off x="6410325" y="5578475"/>
          <a:ext cx="447675" cy="517525"/>
        </p:xfrm>
        <a:graphic>
          <a:graphicData uri="http://schemas.openxmlformats.org/presentationml/2006/ole">
            <mc:AlternateContent xmlns:mc="http://schemas.openxmlformats.org/markup-compatibility/2006">
              <mc:Choice xmlns:v="urn:schemas-microsoft-com:vml" Requires="v">
                <p:oleObj spid="_x0000_s1156" name="Equation" r:id="rId3" imgW="368140" imgH="431613" progId="Equation.3">
                  <p:embed/>
                </p:oleObj>
              </mc:Choice>
              <mc:Fallback>
                <p:oleObj name="Equation" r:id="rId3" imgW="368140" imgH="431613" progId="Equation.3">
                  <p:embed/>
                  <p:pic>
                    <p:nvPicPr>
                      <p:cNvPr id="0" name="Picture 1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0325" y="5578475"/>
                        <a:ext cx="44767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19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1907" name="Object 3"/>
          <p:cNvGraphicFramePr>
            <a:graphicFrameLocks noChangeAspect="1"/>
          </p:cNvGraphicFramePr>
          <p:nvPr/>
        </p:nvGraphicFramePr>
        <p:xfrm>
          <a:off x="609600" y="6048375"/>
          <a:ext cx="430213" cy="504825"/>
        </p:xfrm>
        <a:graphic>
          <a:graphicData uri="http://schemas.openxmlformats.org/presentationml/2006/ole">
            <mc:AlternateContent xmlns:mc="http://schemas.openxmlformats.org/markup-compatibility/2006">
              <mc:Choice xmlns:v="urn:schemas-microsoft-com:vml" Requires="v">
                <p:oleObj spid="_x0000_s1157" name="Equation" r:id="rId5" imgW="368140" imgH="431613" progId="Equation.3">
                  <p:embed/>
                </p:oleObj>
              </mc:Choice>
              <mc:Fallback>
                <p:oleObj name="Equation" r:id="rId5" imgW="368140" imgH="431613" progId="Equation.3">
                  <p:embed/>
                  <p:pic>
                    <p:nvPicPr>
                      <p:cNvPr id="0" name="Picture 1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6048375"/>
                        <a:ext cx="430213"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a:t>
            </a:r>
            <a:endParaRPr lang="en-US" dirty="0"/>
          </a:p>
        </p:txBody>
      </p:sp>
      <p:sp>
        <p:nvSpPr>
          <p:cNvPr id="3" name="Content Placeholder 2"/>
          <p:cNvSpPr>
            <a:spLocks noGrp="1"/>
          </p:cNvSpPr>
          <p:nvPr>
            <p:ph idx="1"/>
          </p:nvPr>
        </p:nvSpPr>
        <p:spPr/>
        <p:txBody>
          <a:bodyPr/>
          <a:lstStyle/>
          <a:p>
            <a:pPr marL="0" indent="0" algn="just">
              <a:buNone/>
            </a:pPr>
            <a:r>
              <a:rPr lang="en-US" dirty="0" smtClean="0"/>
              <a:t>Let </a:t>
            </a:r>
            <a:r>
              <a:rPr lang="en-US" dirty="0" smtClean="0">
                <a:sym typeface="Symbol"/>
              </a:rPr>
              <a:t></a:t>
            </a:r>
            <a:r>
              <a:rPr lang="en-US" dirty="0" smtClean="0"/>
              <a:t> be a finite alphabet and </a:t>
            </a:r>
            <a:r>
              <a:rPr lang="en-US" dirty="0" smtClean="0">
                <a:sym typeface="Symbol"/>
              </a:rPr>
              <a:t></a:t>
            </a:r>
            <a:r>
              <a:rPr lang="en-US" baseline="30000" dirty="0" smtClean="0"/>
              <a:t>*</a:t>
            </a:r>
            <a:r>
              <a:rPr lang="en-US" dirty="0" smtClean="0"/>
              <a:t> the set of all strings over </a:t>
            </a:r>
            <a:r>
              <a:rPr lang="en-US" dirty="0" smtClean="0">
                <a:sym typeface="Symbol"/>
              </a:rPr>
              <a:t></a:t>
            </a:r>
            <a:r>
              <a:rPr lang="en-US" dirty="0" smtClean="0"/>
              <a:t>.  Then </a:t>
            </a:r>
            <a:r>
              <a:rPr lang="en-US" dirty="0" smtClean="0">
                <a:latin typeface="Script MT Bold" pitchFamily="66" charset="0"/>
              </a:rPr>
              <a:t>P</a:t>
            </a:r>
            <a:r>
              <a:rPr lang="en-US" dirty="0" smtClean="0"/>
              <a:t>(</a:t>
            </a:r>
            <a:r>
              <a:rPr lang="en-US" dirty="0" smtClean="0">
                <a:sym typeface="Symbol"/>
              </a:rPr>
              <a:t></a:t>
            </a:r>
            <a:r>
              <a:rPr lang="en-US" baseline="30000" dirty="0" smtClean="0"/>
              <a:t>*</a:t>
            </a:r>
            <a:r>
              <a:rPr lang="en-US" dirty="0" smtClean="0"/>
              <a:t>) is uncountable.</a:t>
            </a:r>
          </a:p>
          <a:p>
            <a:pPr marL="0" indent="0" algn="just">
              <a:buNone/>
            </a:pPr>
            <a:r>
              <a:rPr lang="en-US" b="1" dirty="0" smtClean="0">
                <a:solidFill>
                  <a:schemeClr val="tx2"/>
                </a:solidFill>
              </a:rPr>
              <a:t>Proof</a:t>
            </a:r>
            <a:endParaRPr lang="en-US" dirty="0" smtClean="0">
              <a:solidFill>
                <a:schemeClr val="tx2"/>
              </a:solidFill>
            </a:endParaRPr>
          </a:p>
          <a:p>
            <a:pPr marL="0" indent="0" algn="just">
              <a:buNone/>
            </a:pPr>
            <a:r>
              <a:rPr lang="en-US" dirty="0" smtClean="0"/>
              <a:t>Let &lt;x</a:t>
            </a:r>
            <a:r>
              <a:rPr lang="en-US" baseline="-25000" dirty="0" smtClean="0"/>
              <a:t>0</a:t>
            </a:r>
            <a:r>
              <a:rPr lang="en-US" dirty="0" smtClean="0"/>
              <a:t>, x</a:t>
            </a:r>
            <a:r>
              <a:rPr lang="en-US" baseline="-25000" dirty="0" smtClean="0"/>
              <a:t>1</a:t>
            </a:r>
            <a:r>
              <a:rPr lang="en-US" dirty="0" smtClean="0"/>
              <a:t>, x</a:t>
            </a:r>
            <a:r>
              <a:rPr lang="en-US" baseline="-25000" dirty="0" smtClean="0"/>
              <a:t>2</a:t>
            </a:r>
            <a:r>
              <a:rPr lang="en-US" dirty="0" smtClean="0"/>
              <a:t>, …&gt; be an enumeration of strings in </a:t>
            </a:r>
            <a:r>
              <a:rPr lang="en-US" dirty="0" smtClean="0">
                <a:sym typeface="Symbol"/>
              </a:rPr>
              <a:t></a:t>
            </a:r>
            <a:r>
              <a:rPr lang="en-US" baseline="30000" dirty="0" smtClean="0"/>
              <a:t>*</a:t>
            </a:r>
            <a:r>
              <a:rPr lang="en-US" dirty="0" smtClean="0"/>
              <a:t> and if possible let &lt;A</a:t>
            </a:r>
            <a:r>
              <a:rPr lang="en-US" baseline="-25000" dirty="0" smtClean="0"/>
              <a:t>0</a:t>
            </a:r>
            <a:r>
              <a:rPr lang="en-US" dirty="0" smtClean="0"/>
              <a:t>, A</a:t>
            </a:r>
            <a:r>
              <a:rPr lang="en-US" baseline="-25000" dirty="0" smtClean="0"/>
              <a:t>1</a:t>
            </a:r>
            <a:r>
              <a:rPr lang="en-US" dirty="0" smtClean="0"/>
              <a:t>, …&gt; be an enumeration of the sets in </a:t>
            </a:r>
            <a:r>
              <a:rPr lang="en-US" dirty="0" smtClean="0">
                <a:latin typeface="Script MT Bold" pitchFamily="66" charset="0"/>
              </a:rPr>
              <a:t>P</a:t>
            </a:r>
            <a:r>
              <a:rPr lang="en-US" dirty="0" smtClean="0"/>
              <a:t>(</a:t>
            </a:r>
            <a:r>
              <a:rPr lang="en-US" dirty="0" smtClean="0">
                <a:sym typeface="Symbol"/>
              </a:rPr>
              <a:t></a:t>
            </a:r>
            <a:r>
              <a:rPr lang="en-US" baseline="30000" dirty="0" smtClean="0"/>
              <a:t>*</a:t>
            </a:r>
            <a:r>
              <a:rPr lang="en-US" dirty="0" smtClean="0"/>
              <a:t>).   Construct a binary matrix M as follows.</a:t>
            </a:r>
          </a:p>
          <a:p>
            <a:pPr marL="0" indent="0" algn="just">
              <a:buNone/>
            </a:pP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125</a:t>
            </a:fld>
            <a:endParaRPr lang="en-US"/>
          </a:p>
        </p:txBody>
      </p:sp>
      <p:graphicFrame>
        <p:nvGraphicFramePr>
          <p:cNvPr id="7" name="Table 6"/>
          <p:cNvGraphicFramePr>
            <a:graphicFrameLocks noGrp="1"/>
          </p:cNvGraphicFramePr>
          <p:nvPr/>
        </p:nvGraphicFramePr>
        <p:xfrm>
          <a:off x="2362200" y="4724400"/>
          <a:ext cx="3886200" cy="1854200"/>
        </p:xfrm>
        <a:graphic>
          <a:graphicData uri="http://schemas.openxmlformats.org/drawingml/2006/table">
            <a:tbl>
              <a:tblPr firstRow="1" bandRow="1">
                <a:tableStyleId>{5940675A-B579-460E-94D1-54222C63F5DA}</a:tableStyleId>
              </a:tblPr>
              <a:tblGrid>
                <a:gridCol w="777240"/>
                <a:gridCol w="777240"/>
                <a:gridCol w="777240"/>
                <a:gridCol w="777240"/>
                <a:gridCol w="777240"/>
              </a:tblGrid>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x</a:t>
                      </a:r>
                      <a:r>
                        <a:rPr lang="en-US" baseline="-25000" dirty="0" smtClean="0"/>
                        <a:t>0</a:t>
                      </a:r>
                      <a:endParaRPr lang="en-US" baseline="-2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dirty="0" smtClean="0"/>
                        <a:t>x</a:t>
                      </a:r>
                      <a:r>
                        <a:rPr lang="en-US" baseline="-25000" dirty="0" smtClean="0"/>
                        <a:t>1</a:t>
                      </a:r>
                      <a:endParaRPr lang="en-US" baseline="-2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dirty="0" smtClean="0"/>
                        <a:t>x</a:t>
                      </a:r>
                      <a:r>
                        <a:rPr lang="en-US" baseline="-25000" dirty="0" smtClean="0"/>
                        <a:t>2</a:t>
                      </a:r>
                      <a:endParaRPr lang="en-US" baseline="-2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dirty="0" smtClean="0"/>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r>
              <a:tr h="370840">
                <a:tc>
                  <a:txBody>
                    <a:bodyPr/>
                    <a:lstStyle/>
                    <a:p>
                      <a:pPr algn="ctr"/>
                      <a:r>
                        <a:rPr lang="en-US" dirty="0" smtClean="0"/>
                        <a:t>A</a:t>
                      </a:r>
                      <a:r>
                        <a:rPr lang="en-US" baseline="-25000" dirty="0" smtClean="0"/>
                        <a:t>0</a:t>
                      </a:r>
                      <a:endParaRPr lang="en-US" baseline="-25000"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a</a:t>
                      </a:r>
                      <a:r>
                        <a:rPr lang="en-US" baseline="-25000" dirty="0" smtClean="0"/>
                        <a:t>00</a:t>
                      </a:r>
                      <a:endParaRPr lang="en-US" baseline="-25000" dirty="0"/>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dirty="0" smtClean="0"/>
                        <a:t>a</a:t>
                      </a:r>
                      <a:r>
                        <a:rPr lang="en-US" baseline="-25000" dirty="0" smtClean="0"/>
                        <a:t>01</a:t>
                      </a:r>
                      <a:endParaRPr lang="en-US" baseline="-2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dirty="0" smtClean="0"/>
                        <a:t>a</a:t>
                      </a:r>
                      <a:r>
                        <a:rPr lang="en-US" baseline="-25000" dirty="0" smtClean="0"/>
                        <a:t>02</a:t>
                      </a:r>
                      <a:endParaRPr lang="en-US" baseline="-2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dirty="0" smtClean="0"/>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r h="370840">
                <a:tc>
                  <a:txBody>
                    <a:bodyPr/>
                    <a:lstStyle/>
                    <a:p>
                      <a:pPr algn="ctr"/>
                      <a:r>
                        <a:rPr lang="en-US" dirty="0" smtClean="0"/>
                        <a:t>A</a:t>
                      </a:r>
                      <a:r>
                        <a:rPr lang="en-US" baseline="-25000" dirty="0" smtClean="0"/>
                        <a:t>1</a:t>
                      </a:r>
                      <a:endParaRPr lang="en-US" baseline="-25000"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a</a:t>
                      </a:r>
                      <a:r>
                        <a:rPr lang="en-US" baseline="-25000" dirty="0" smtClean="0"/>
                        <a:t>10</a:t>
                      </a:r>
                      <a:endParaRPr lang="en-US" baseline="-250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a</a:t>
                      </a:r>
                      <a:r>
                        <a:rPr lang="en-US" baseline="-25000" dirty="0" smtClean="0"/>
                        <a:t>11</a:t>
                      </a:r>
                      <a:endParaRPr lang="en-US" baseline="-2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a</a:t>
                      </a:r>
                      <a:r>
                        <a:rPr lang="en-US" baseline="-25000" dirty="0" smtClean="0"/>
                        <a:t>12</a:t>
                      </a:r>
                      <a:endParaRPr lang="en-US" baseline="-2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pPr algn="ctr"/>
                      <a:r>
                        <a:rPr lang="en-US" dirty="0" smtClean="0"/>
                        <a:t>A</a:t>
                      </a:r>
                      <a:r>
                        <a:rPr lang="en-US" baseline="-25000" dirty="0" smtClean="0"/>
                        <a:t>2</a:t>
                      </a:r>
                      <a:endParaRPr lang="en-US" baseline="-25000"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a</a:t>
                      </a:r>
                      <a:r>
                        <a:rPr lang="en-US" baseline="-25000" dirty="0" smtClean="0"/>
                        <a:t>20</a:t>
                      </a:r>
                      <a:endParaRPr lang="en-US" baseline="-250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a</a:t>
                      </a:r>
                      <a:r>
                        <a:rPr lang="en-US" baseline="-25000" dirty="0" smtClean="0"/>
                        <a:t>21</a:t>
                      </a:r>
                      <a:endParaRPr lang="en-US" baseline="-2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a</a:t>
                      </a:r>
                      <a:r>
                        <a:rPr lang="en-US" baseline="-25000" dirty="0" smtClean="0"/>
                        <a:t>22</a:t>
                      </a:r>
                      <a:endParaRPr lang="en-US" baseline="-2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pPr algn="ctr"/>
                      <a:endParaRPr lang="en-US"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261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1123" name="Object 3"/>
          <p:cNvGraphicFramePr>
            <a:graphicFrameLocks noChangeAspect="1"/>
          </p:cNvGraphicFramePr>
          <p:nvPr/>
        </p:nvGraphicFramePr>
        <p:xfrm>
          <a:off x="0" y="0"/>
          <a:ext cx="76200" cy="190500"/>
        </p:xfrm>
        <a:graphic>
          <a:graphicData uri="http://schemas.openxmlformats.org/presentationml/2006/ole">
            <mc:AlternateContent xmlns:mc="http://schemas.openxmlformats.org/markup-compatibility/2006">
              <mc:Choice xmlns:v="urn:schemas-microsoft-com:vml" Requires="v">
                <p:oleObj spid="_x0000_s2552" name="Equation" r:id="rId3" imgW="76101" imgH="190252" progId="Equation.3">
                  <p:embed/>
                </p:oleObj>
              </mc:Choice>
              <mc:Fallback>
                <p:oleObj name="Equation" r:id="rId3" imgW="76101" imgH="190252" progId="Equation.3">
                  <p:embed/>
                  <p:pic>
                    <p:nvPicPr>
                      <p:cNvPr id="0" name="Picture 4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62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1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1125" name="Object 5"/>
          <p:cNvGraphicFramePr>
            <a:graphicFrameLocks noChangeAspect="1"/>
          </p:cNvGraphicFramePr>
          <p:nvPr/>
        </p:nvGraphicFramePr>
        <p:xfrm>
          <a:off x="0" y="0"/>
          <a:ext cx="76200" cy="190500"/>
        </p:xfrm>
        <a:graphic>
          <a:graphicData uri="http://schemas.openxmlformats.org/presentationml/2006/ole">
            <mc:AlternateContent xmlns:mc="http://schemas.openxmlformats.org/markup-compatibility/2006">
              <mc:Choice xmlns:v="urn:schemas-microsoft-com:vml" Requires="v">
                <p:oleObj spid="_x0000_s2553" name="Equation" r:id="rId5" imgW="76101" imgH="190252" progId="Equation.3">
                  <p:embed/>
                </p:oleObj>
              </mc:Choice>
              <mc:Fallback>
                <p:oleObj name="Equation" r:id="rId5" imgW="76101" imgH="190252" progId="Equation.3">
                  <p:embed/>
                  <p:pic>
                    <p:nvPicPr>
                      <p:cNvPr id="0" name="Picture 4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62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1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1127" name="Object 7"/>
          <p:cNvGraphicFramePr>
            <a:graphicFrameLocks noChangeAspect="1"/>
          </p:cNvGraphicFramePr>
          <p:nvPr/>
        </p:nvGraphicFramePr>
        <p:xfrm>
          <a:off x="0" y="0"/>
          <a:ext cx="76200" cy="190500"/>
        </p:xfrm>
        <a:graphic>
          <a:graphicData uri="http://schemas.openxmlformats.org/presentationml/2006/ole">
            <mc:AlternateContent xmlns:mc="http://schemas.openxmlformats.org/markup-compatibility/2006">
              <mc:Choice xmlns:v="urn:schemas-microsoft-com:vml" Requires="v">
                <p:oleObj spid="_x0000_s2554" name="Equation" r:id="rId6" imgW="76101" imgH="190252" progId="Equation.3">
                  <p:embed/>
                </p:oleObj>
              </mc:Choice>
              <mc:Fallback>
                <p:oleObj name="Equation" r:id="rId6" imgW="76101" imgH="190252" progId="Equation.3">
                  <p:embed/>
                  <p:pic>
                    <p:nvPicPr>
                      <p:cNvPr id="0" name="Picture 4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62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1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1129" name="Object 9"/>
          <p:cNvGraphicFramePr>
            <a:graphicFrameLocks noChangeAspect="1"/>
          </p:cNvGraphicFramePr>
          <p:nvPr/>
        </p:nvGraphicFramePr>
        <p:xfrm>
          <a:off x="0" y="0"/>
          <a:ext cx="76200" cy="190500"/>
        </p:xfrm>
        <a:graphic>
          <a:graphicData uri="http://schemas.openxmlformats.org/presentationml/2006/ole">
            <mc:AlternateContent xmlns:mc="http://schemas.openxmlformats.org/markup-compatibility/2006">
              <mc:Choice xmlns:v="urn:schemas-microsoft-com:vml" Requires="v">
                <p:oleObj spid="_x0000_s2555" name="Equation" r:id="rId7" imgW="76101" imgH="190252" progId="Equation.3">
                  <p:embed/>
                </p:oleObj>
              </mc:Choice>
              <mc:Fallback>
                <p:oleObj name="Equation" r:id="rId7" imgW="76101" imgH="190252" progId="Equation.3">
                  <p:embed/>
                  <p:pic>
                    <p:nvPicPr>
                      <p:cNvPr id="0" name="Picture 4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62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nvGraphicFramePr>
        <p:xfrm>
          <a:off x="2667000" y="6248400"/>
          <a:ext cx="119063" cy="255588"/>
        </p:xfrm>
        <a:graphic>
          <a:graphicData uri="http://schemas.openxmlformats.org/presentationml/2006/ole">
            <mc:AlternateContent xmlns:mc="http://schemas.openxmlformats.org/markup-compatibility/2006">
              <mc:Choice xmlns:v="urn:schemas-microsoft-com:vml" Requires="v">
                <p:oleObj spid="_x0000_s2556" name="Equation" r:id="rId8" imgW="75960" imgH="164880" progId="Equation.3">
                  <p:embed/>
                </p:oleObj>
              </mc:Choice>
              <mc:Fallback>
                <p:oleObj name="Equation" r:id="rId8" imgW="75960" imgH="164880" progId="Equation.3">
                  <p:embed/>
                  <p:pic>
                    <p:nvPicPr>
                      <p:cNvPr id="0" name="Picture 49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6248400"/>
                        <a:ext cx="119063" cy="255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1133" name="Object 13"/>
          <p:cNvGraphicFramePr>
            <a:graphicFrameLocks noChangeAspect="1"/>
          </p:cNvGraphicFramePr>
          <p:nvPr/>
        </p:nvGraphicFramePr>
        <p:xfrm>
          <a:off x="3429000" y="6248400"/>
          <a:ext cx="119063" cy="255588"/>
        </p:xfrm>
        <a:graphic>
          <a:graphicData uri="http://schemas.openxmlformats.org/presentationml/2006/ole">
            <mc:AlternateContent xmlns:mc="http://schemas.openxmlformats.org/markup-compatibility/2006">
              <mc:Choice xmlns:v="urn:schemas-microsoft-com:vml" Requires="v">
                <p:oleObj spid="_x0000_s2557" name="Equation" r:id="rId10" imgW="75960" imgH="164880" progId="Equation.3">
                  <p:embed/>
                </p:oleObj>
              </mc:Choice>
              <mc:Fallback>
                <p:oleObj name="Equation" r:id="rId10" imgW="75960" imgH="164880" progId="Equation.3">
                  <p:embed/>
                  <p:pic>
                    <p:nvPicPr>
                      <p:cNvPr id="0" name="Picture 5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0" y="6248400"/>
                        <a:ext cx="119063" cy="255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1134" name="Object 14"/>
          <p:cNvGraphicFramePr>
            <a:graphicFrameLocks noChangeAspect="1"/>
          </p:cNvGraphicFramePr>
          <p:nvPr/>
        </p:nvGraphicFramePr>
        <p:xfrm>
          <a:off x="4267200" y="6248400"/>
          <a:ext cx="119063" cy="255588"/>
        </p:xfrm>
        <a:graphic>
          <a:graphicData uri="http://schemas.openxmlformats.org/presentationml/2006/ole">
            <mc:AlternateContent xmlns:mc="http://schemas.openxmlformats.org/markup-compatibility/2006">
              <mc:Choice xmlns:v="urn:schemas-microsoft-com:vml" Requires="v">
                <p:oleObj spid="_x0000_s2558" name="Equation" r:id="rId11" imgW="75960" imgH="164880" progId="Equation.3">
                  <p:embed/>
                </p:oleObj>
              </mc:Choice>
              <mc:Fallback>
                <p:oleObj name="Equation" r:id="rId11" imgW="75960" imgH="164880" progId="Equation.3">
                  <p:embed/>
                  <p:pic>
                    <p:nvPicPr>
                      <p:cNvPr id="0" name="Picture 5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6248400"/>
                        <a:ext cx="119063" cy="255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1135" name="Object 15"/>
          <p:cNvGraphicFramePr>
            <a:graphicFrameLocks noChangeAspect="1"/>
          </p:cNvGraphicFramePr>
          <p:nvPr/>
        </p:nvGraphicFramePr>
        <p:xfrm>
          <a:off x="5029200" y="6248400"/>
          <a:ext cx="119063" cy="255588"/>
        </p:xfrm>
        <a:graphic>
          <a:graphicData uri="http://schemas.openxmlformats.org/presentationml/2006/ole">
            <mc:AlternateContent xmlns:mc="http://schemas.openxmlformats.org/markup-compatibility/2006">
              <mc:Choice xmlns:v="urn:schemas-microsoft-com:vml" Requires="v">
                <p:oleObj spid="_x0000_s2559" name="Equation" r:id="rId12" imgW="75960" imgH="164880" progId="Equation.3">
                  <p:embed/>
                </p:oleObj>
              </mc:Choice>
              <mc:Fallback>
                <p:oleObj name="Equation" r:id="rId12" imgW="75960" imgH="164880" progId="Equation.3">
                  <p:embed/>
                  <p:pic>
                    <p:nvPicPr>
                      <p:cNvPr id="0" name="Picture 5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9200" y="6248400"/>
                        <a:ext cx="119063" cy="255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935480"/>
            <a:ext cx="8229600" cy="4770120"/>
          </a:xfrm>
        </p:spPr>
        <p:txBody>
          <a:bodyPr>
            <a:normAutofit fontScale="92500" lnSpcReduction="20000"/>
          </a:bodyPr>
          <a:lstStyle/>
          <a:p>
            <a:pPr marL="0" indent="0" algn="just">
              <a:buNone/>
            </a:pPr>
            <a:r>
              <a:rPr lang="en-US" dirty="0" err="1" smtClean="0"/>
              <a:t>a</a:t>
            </a:r>
            <a:r>
              <a:rPr lang="en-US" baseline="-25000" dirty="0" err="1" smtClean="0"/>
              <a:t>ij</a:t>
            </a:r>
            <a:r>
              <a:rPr lang="en-US" dirty="0" smtClean="0"/>
              <a:t> = 1 if </a:t>
            </a:r>
            <a:r>
              <a:rPr lang="en-US" dirty="0" err="1" smtClean="0"/>
              <a:t>x</a:t>
            </a:r>
            <a:r>
              <a:rPr lang="en-US" baseline="-25000" dirty="0" err="1" smtClean="0"/>
              <a:t>j</a:t>
            </a:r>
            <a:r>
              <a:rPr lang="en-US" dirty="0" smtClean="0"/>
              <a:t> </a:t>
            </a:r>
            <a:r>
              <a:rPr lang="en-US" dirty="0" smtClean="0">
                <a:sym typeface="Symbol"/>
              </a:rPr>
              <a:t></a:t>
            </a:r>
            <a:r>
              <a:rPr lang="en-US" dirty="0" smtClean="0"/>
              <a:t> A</a:t>
            </a:r>
            <a:r>
              <a:rPr lang="en-US" baseline="-25000" dirty="0" smtClean="0"/>
              <a:t>i</a:t>
            </a:r>
            <a:r>
              <a:rPr lang="en-US" dirty="0" smtClean="0"/>
              <a:t> and </a:t>
            </a:r>
            <a:r>
              <a:rPr lang="en-US" dirty="0" err="1" smtClean="0"/>
              <a:t>a</a:t>
            </a:r>
            <a:r>
              <a:rPr lang="en-US" baseline="-25000" dirty="0" err="1" smtClean="0"/>
              <a:t>ij</a:t>
            </a:r>
            <a:r>
              <a:rPr lang="en-US" dirty="0" smtClean="0"/>
              <a:t> = 0 if </a:t>
            </a:r>
            <a:r>
              <a:rPr lang="en-US" dirty="0" err="1" smtClean="0"/>
              <a:t>x</a:t>
            </a:r>
            <a:r>
              <a:rPr lang="en-US" baseline="-25000" dirty="0" err="1" smtClean="0"/>
              <a:t>j</a:t>
            </a:r>
            <a:r>
              <a:rPr lang="en-US" dirty="0" smtClean="0"/>
              <a:t> </a:t>
            </a:r>
            <a:r>
              <a:rPr lang="en-US" dirty="0" smtClean="0">
                <a:sym typeface="Symbol"/>
              </a:rPr>
              <a:t></a:t>
            </a:r>
            <a:r>
              <a:rPr lang="en-US" dirty="0" smtClean="0"/>
              <a:t> A</a:t>
            </a:r>
            <a:r>
              <a:rPr lang="en-US" baseline="-25000" dirty="0" smtClean="0"/>
              <a:t>i</a:t>
            </a:r>
            <a:r>
              <a:rPr lang="en-US" dirty="0" smtClean="0"/>
              <a:t>.  Now we construct a set A as follows x</a:t>
            </a:r>
            <a:r>
              <a:rPr lang="en-US" baseline="-25000" dirty="0" smtClean="0"/>
              <a:t>i</a:t>
            </a:r>
            <a:r>
              <a:rPr lang="en-US" dirty="0" smtClean="0"/>
              <a:t> </a:t>
            </a:r>
            <a:r>
              <a:rPr lang="en-US" dirty="0" smtClean="0">
                <a:sym typeface="Symbol"/>
              </a:rPr>
              <a:t></a:t>
            </a:r>
            <a:r>
              <a:rPr lang="en-US" dirty="0" smtClean="0"/>
              <a:t> A if </a:t>
            </a:r>
            <a:r>
              <a:rPr lang="en-US" dirty="0" err="1" smtClean="0"/>
              <a:t>a</a:t>
            </a:r>
            <a:r>
              <a:rPr lang="en-US" baseline="-25000" dirty="0" err="1" smtClean="0"/>
              <a:t>ii</a:t>
            </a:r>
            <a:r>
              <a:rPr lang="en-US" dirty="0" smtClean="0"/>
              <a:t> = 0. i.e., x</a:t>
            </a:r>
            <a:r>
              <a:rPr lang="en-US" baseline="-25000" dirty="0" smtClean="0"/>
              <a:t>i</a:t>
            </a:r>
            <a:r>
              <a:rPr lang="en-US" dirty="0" smtClean="0"/>
              <a:t> </a:t>
            </a:r>
            <a:r>
              <a:rPr lang="en-US" dirty="0" smtClean="0">
                <a:sym typeface="Symbol"/>
              </a:rPr>
              <a:t></a:t>
            </a:r>
            <a:r>
              <a:rPr lang="en-US" dirty="0" smtClean="0"/>
              <a:t> A</a:t>
            </a:r>
            <a:r>
              <a:rPr lang="en-US" baseline="-25000" dirty="0" smtClean="0"/>
              <a:t>i</a:t>
            </a:r>
            <a:r>
              <a:rPr lang="en-US" dirty="0" smtClean="0"/>
              <a:t>, A = {x</a:t>
            </a:r>
            <a:r>
              <a:rPr lang="en-US" baseline="-25000" dirty="0" smtClean="0"/>
              <a:t>i</a:t>
            </a:r>
            <a:r>
              <a:rPr lang="en-US" dirty="0" smtClean="0"/>
              <a:t> </a:t>
            </a:r>
            <a:r>
              <a:rPr lang="en-US" dirty="0" smtClean="0">
                <a:sym typeface="Symbol"/>
              </a:rPr>
              <a:t></a:t>
            </a:r>
            <a:r>
              <a:rPr lang="en-US" dirty="0" smtClean="0"/>
              <a:t> A | x</a:t>
            </a:r>
            <a:r>
              <a:rPr lang="en-US" baseline="-25000" dirty="0" smtClean="0"/>
              <a:t>i</a:t>
            </a:r>
            <a:r>
              <a:rPr lang="en-US" dirty="0" smtClean="0"/>
              <a:t> </a:t>
            </a:r>
            <a:r>
              <a:rPr lang="en-US" dirty="0" smtClean="0">
                <a:sym typeface="Symbol"/>
              </a:rPr>
              <a:t></a:t>
            </a:r>
            <a:r>
              <a:rPr lang="en-US" dirty="0" smtClean="0"/>
              <a:t> A</a:t>
            </a:r>
            <a:r>
              <a:rPr lang="en-US" baseline="-25000" dirty="0" smtClean="0"/>
              <a:t>i</a:t>
            </a:r>
            <a:r>
              <a:rPr lang="en-US" dirty="0" smtClean="0"/>
              <a:t>, </a:t>
            </a:r>
            <a:br>
              <a:rPr lang="en-US" dirty="0" smtClean="0"/>
            </a:br>
            <a:r>
              <a:rPr lang="en-US" dirty="0" err="1" smtClean="0"/>
              <a:t>i</a:t>
            </a:r>
            <a:r>
              <a:rPr lang="en-US" dirty="0" smtClean="0"/>
              <a:t> </a:t>
            </a:r>
            <a:r>
              <a:rPr lang="en-US" dirty="0" smtClean="0">
                <a:sym typeface="Symbol"/>
              </a:rPr>
              <a:t></a:t>
            </a:r>
            <a:r>
              <a:rPr lang="en-US" dirty="0" smtClean="0"/>
              <a:t> N}</a:t>
            </a:r>
          </a:p>
          <a:p>
            <a:pPr marL="0" indent="0" algn="just">
              <a:buNone/>
            </a:pPr>
            <a:r>
              <a:rPr lang="en-US" dirty="0" smtClean="0"/>
              <a:t>Now we can see that A cannot be any </a:t>
            </a:r>
            <a:r>
              <a:rPr lang="en-US" dirty="0" err="1" smtClean="0"/>
              <a:t>A</a:t>
            </a:r>
            <a:r>
              <a:rPr lang="en-US" baseline="-25000" dirty="0" err="1" smtClean="0"/>
              <a:t>j</a:t>
            </a:r>
            <a:r>
              <a:rPr lang="en-US" dirty="0" smtClean="0"/>
              <a:t> and hence cannot appear in the enumeration &lt;A</a:t>
            </a:r>
            <a:r>
              <a:rPr lang="en-US" baseline="-25000" dirty="0" smtClean="0"/>
              <a:t>0</a:t>
            </a:r>
            <a:r>
              <a:rPr lang="en-US" dirty="0" smtClean="0"/>
              <a:t>, A</a:t>
            </a:r>
            <a:r>
              <a:rPr lang="en-US" baseline="-25000" dirty="0" smtClean="0"/>
              <a:t>1</a:t>
            </a:r>
            <a:r>
              <a:rPr lang="en-US" dirty="0" smtClean="0"/>
              <a:t>, …&gt; even though </a:t>
            </a:r>
            <a:br>
              <a:rPr lang="en-US" dirty="0" smtClean="0"/>
            </a:br>
            <a:r>
              <a:rPr lang="en-US" dirty="0" smtClean="0"/>
              <a:t>A </a:t>
            </a:r>
            <a:r>
              <a:rPr lang="en-US" dirty="0" smtClean="0">
                <a:sym typeface="Symbol"/>
              </a:rPr>
              <a:t></a:t>
            </a:r>
            <a:r>
              <a:rPr lang="en-US" dirty="0" smtClean="0"/>
              <a:t> </a:t>
            </a:r>
            <a:r>
              <a:rPr lang="en-US" dirty="0" smtClean="0">
                <a:latin typeface="Script MT Bold" pitchFamily="66" charset="0"/>
              </a:rPr>
              <a:t>P</a:t>
            </a:r>
            <a:r>
              <a:rPr lang="en-US" dirty="0" smtClean="0"/>
              <a:t>(</a:t>
            </a:r>
            <a:r>
              <a:rPr lang="en-US" dirty="0" smtClean="0">
                <a:sym typeface="Symbol"/>
              </a:rPr>
              <a:t></a:t>
            </a:r>
            <a:r>
              <a:rPr lang="en-US" baseline="30000" dirty="0" smtClean="0"/>
              <a:t>*</a:t>
            </a:r>
            <a:r>
              <a:rPr lang="en-US" dirty="0" smtClean="0"/>
              <a:t>).  This is seen by the following contradiction.  Suppose if possible that A = </a:t>
            </a:r>
            <a:r>
              <a:rPr lang="en-US" dirty="0" err="1" smtClean="0"/>
              <a:t>A</a:t>
            </a:r>
            <a:r>
              <a:rPr lang="en-US" baseline="-25000" dirty="0" err="1" smtClean="0"/>
              <a:t>j</a:t>
            </a:r>
            <a:r>
              <a:rPr lang="en-US" dirty="0" smtClean="0"/>
              <a:t>.</a:t>
            </a:r>
          </a:p>
          <a:p>
            <a:pPr marL="0" indent="0" algn="just">
              <a:buNone/>
            </a:pPr>
            <a:endParaRPr lang="en-US" dirty="0" smtClean="0"/>
          </a:p>
          <a:p>
            <a:pPr marL="0" indent="0" algn="just">
              <a:buNone/>
            </a:pPr>
            <a:r>
              <a:rPr lang="en-US" dirty="0" smtClean="0"/>
              <a:t>A consists of strings </a:t>
            </a:r>
            <a:r>
              <a:rPr lang="en-US" dirty="0" err="1" smtClean="0"/>
              <a:t>x</a:t>
            </a:r>
            <a:r>
              <a:rPr lang="en-US" baseline="-25000" dirty="0" err="1" smtClean="0"/>
              <a:t>j</a:t>
            </a:r>
            <a:r>
              <a:rPr lang="en-US" dirty="0" smtClean="0"/>
              <a:t> such that </a:t>
            </a:r>
            <a:r>
              <a:rPr lang="en-US" dirty="0" err="1" smtClean="0"/>
              <a:t>a</a:t>
            </a:r>
            <a:r>
              <a:rPr lang="en-US" baseline="-25000" dirty="0" err="1" smtClean="0"/>
              <a:t>jj</a:t>
            </a:r>
            <a:r>
              <a:rPr lang="en-US" dirty="0" smtClean="0"/>
              <a:t> = 0.  So if </a:t>
            </a:r>
            <a:r>
              <a:rPr lang="en-US" dirty="0" err="1" smtClean="0"/>
              <a:t>x</a:t>
            </a:r>
            <a:r>
              <a:rPr lang="en-US" baseline="-25000" dirty="0" err="1" smtClean="0"/>
              <a:t>j</a:t>
            </a:r>
            <a:r>
              <a:rPr lang="en-US" dirty="0" smtClean="0"/>
              <a:t> </a:t>
            </a:r>
            <a:r>
              <a:rPr lang="en-US" dirty="0" smtClean="0">
                <a:sym typeface="Symbol"/>
              </a:rPr>
              <a:t></a:t>
            </a:r>
            <a:r>
              <a:rPr lang="en-US" dirty="0" smtClean="0"/>
              <a:t> A, then </a:t>
            </a:r>
            <a:br>
              <a:rPr lang="en-US" dirty="0" smtClean="0"/>
            </a:br>
            <a:r>
              <a:rPr lang="en-US" dirty="0" err="1" smtClean="0"/>
              <a:t>a</a:t>
            </a:r>
            <a:r>
              <a:rPr lang="en-US" baseline="-25000" dirty="0" err="1" smtClean="0"/>
              <a:t>jj</a:t>
            </a:r>
            <a:r>
              <a:rPr lang="en-US" dirty="0" smtClean="0"/>
              <a:t> = 0 and by the way we constructed the matrix M, if </a:t>
            </a:r>
            <a:r>
              <a:rPr lang="en-US" dirty="0" err="1" smtClean="0"/>
              <a:t>a</a:t>
            </a:r>
            <a:r>
              <a:rPr lang="en-US" baseline="-25000" dirty="0" err="1" smtClean="0"/>
              <a:t>jj</a:t>
            </a:r>
            <a:r>
              <a:rPr lang="en-US" dirty="0" smtClean="0"/>
              <a:t> = 0, </a:t>
            </a:r>
            <a:r>
              <a:rPr lang="en-US" dirty="0" err="1" smtClean="0"/>
              <a:t>x</a:t>
            </a:r>
            <a:r>
              <a:rPr lang="en-US" baseline="-25000" dirty="0" err="1" smtClean="0"/>
              <a:t>j</a:t>
            </a:r>
            <a:r>
              <a:rPr lang="en-US" dirty="0" smtClean="0"/>
              <a:t> </a:t>
            </a:r>
            <a:r>
              <a:rPr lang="en-US" dirty="0" smtClean="0">
                <a:sym typeface="Symbol"/>
              </a:rPr>
              <a:t></a:t>
            </a:r>
            <a:r>
              <a:rPr lang="en-US" dirty="0" smtClean="0"/>
              <a:t> </a:t>
            </a:r>
            <a:r>
              <a:rPr lang="en-US" dirty="0" err="1" smtClean="0"/>
              <a:t>A</a:t>
            </a:r>
            <a:r>
              <a:rPr lang="en-US" baseline="-25000" dirty="0" err="1" smtClean="0"/>
              <a:t>j</a:t>
            </a:r>
            <a:r>
              <a:rPr lang="en-US" dirty="0" smtClean="0"/>
              <a:t>.</a:t>
            </a:r>
          </a:p>
          <a:p>
            <a:pPr marL="0" indent="0" algn="just">
              <a:buNone/>
            </a:pPr>
            <a:endParaRPr lang="en-US" dirty="0"/>
          </a:p>
          <a:p>
            <a:pPr marL="0" indent="0" algn="just">
              <a:buNone/>
            </a:pPr>
            <a:r>
              <a:rPr lang="en-US" dirty="0" smtClean="0"/>
              <a:t>Hence A </a:t>
            </a:r>
            <a:r>
              <a:rPr lang="en-US" dirty="0" smtClean="0">
                <a:sym typeface="Symbol"/>
              </a:rPr>
              <a:t></a:t>
            </a:r>
            <a:r>
              <a:rPr lang="en-US" dirty="0" smtClean="0"/>
              <a:t> </a:t>
            </a:r>
            <a:r>
              <a:rPr lang="en-US" dirty="0" err="1" smtClean="0"/>
              <a:t>A</a:t>
            </a:r>
            <a:r>
              <a:rPr lang="en-US" baseline="-25000" dirty="0" err="1" smtClean="0"/>
              <a:t>j</a:t>
            </a:r>
            <a:r>
              <a:rPr lang="en-US" dirty="0" smtClean="0"/>
              <a:t>.  Hence we cannot have an enumeration of the sets in </a:t>
            </a:r>
            <a:r>
              <a:rPr lang="en-US" dirty="0" smtClean="0">
                <a:latin typeface="Script MT Bold" pitchFamily="66" charset="0"/>
              </a:rPr>
              <a:t>P</a:t>
            </a:r>
            <a:r>
              <a:rPr lang="en-US" dirty="0" smtClean="0"/>
              <a:t>(</a:t>
            </a:r>
            <a:r>
              <a:rPr lang="en-US" dirty="0" smtClean="0">
                <a:sym typeface="Symbol"/>
              </a:rPr>
              <a:t></a:t>
            </a:r>
            <a:r>
              <a:rPr lang="en-US" baseline="30000" dirty="0" smtClean="0"/>
              <a:t>*</a:t>
            </a:r>
            <a:r>
              <a:rPr lang="en-US" dirty="0" smtClean="0"/>
              <a:t>) and so </a:t>
            </a:r>
            <a:r>
              <a:rPr lang="en-US" dirty="0" smtClean="0">
                <a:latin typeface="Script MT Bold" pitchFamily="66" charset="0"/>
              </a:rPr>
              <a:t>P</a:t>
            </a:r>
            <a:r>
              <a:rPr lang="en-US" dirty="0" smtClean="0"/>
              <a:t>(</a:t>
            </a:r>
            <a:r>
              <a:rPr lang="en-US" dirty="0" smtClean="0">
                <a:sym typeface="Symbol"/>
              </a:rPr>
              <a:t></a:t>
            </a:r>
            <a:r>
              <a:rPr lang="en-US" baseline="30000" dirty="0" smtClean="0"/>
              <a:t>*</a:t>
            </a:r>
            <a:r>
              <a:rPr lang="en-US" dirty="0" smtClean="0"/>
              <a:t>) is an uncountable set.</a:t>
            </a:r>
          </a:p>
          <a:p>
            <a:pPr marL="0" indent="0" algn="just">
              <a:buNone/>
            </a:pP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126</a:t>
            </a:fld>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lgn="just">
              <a:buNone/>
            </a:pPr>
            <a:r>
              <a:rPr lang="en-US" b="1" dirty="0" smtClean="0">
                <a:solidFill>
                  <a:schemeClr val="tx2"/>
                </a:solidFill>
              </a:rPr>
              <a:t>Definition</a:t>
            </a:r>
            <a:endParaRPr lang="en-US" dirty="0" smtClean="0">
              <a:solidFill>
                <a:schemeClr val="tx2"/>
              </a:solidFill>
            </a:endParaRPr>
          </a:p>
          <a:p>
            <a:pPr marL="0" indent="0" algn="just">
              <a:buNone/>
            </a:pPr>
            <a:r>
              <a:rPr lang="en-US" dirty="0" smtClean="0"/>
              <a:t>A set S is of cardinality c if there is a </a:t>
            </a:r>
            <a:r>
              <a:rPr lang="en-US" dirty="0" err="1" smtClean="0"/>
              <a:t>bijection</a:t>
            </a:r>
            <a:r>
              <a:rPr lang="en-US" dirty="0" smtClean="0"/>
              <a:t> from [0, 1] to S.  The label c is given to this because of the fact that the set [0, 1] is often called a continuum.</a:t>
            </a:r>
          </a:p>
          <a:p>
            <a:pPr marL="0" indent="0" algn="just">
              <a:buNone/>
            </a:pPr>
            <a:r>
              <a:rPr lang="en-US" dirty="0" smtClean="0"/>
              <a:t> </a:t>
            </a:r>
          </a:p>
          <a:p>
            <a:pPr marL="0" indent="0" algn="just">
              <a:buNone/>
            </a:pPr>
            <a:r>
              <a:rPr lang="en-US" b="1" dirty="0" smtClean="0">
                <a:solidFill>
                  <a:schemeClr val="tx2"/>
                </a:solidFill>
              </a:rPr>
              <a:t>Definition</a:t>
            </a:r>
            <a:endParaRPr lang="en-US" dirty="0" smtClean="0">
              <a:solidFill>
                <a:schemeClr val="tx2"/>
              </a:solidFill>
            </a:endParaRPr>
          </a:p>
          <a:p>
            <a:pPr marL="0" indent="0" algn="just">
              <a:buNone/>
            </a:pPr>
            <a:r>
              <a:rPr lang="en-US" dirty="0" smtClean="0"/>
              <a:t>Let S and T be sets.  Then S and T are equipotent or have the same cardinality, denoted by |S| = |T|, if there is a </a:t>
            </a:r>
            <a:r>
              <a:rPr lang="en-US" dirty="0" err="1" smtClean="0"/>
              <a:t>bijection</a:t>
            </a:r>
            <a:r>
              <a:rPr lang="en-US" dirty="0" smtClean="0"/>
              <a:t> from S to T.</a:t>
            </a:r>
          </a:p>
          <a:p>
            <a:pPr marL="0" indent="0" algn="just">
              <a:buNone/>
            </a:pPr>
            <a:r>
              <a:rPr lang="en-US" dirty="0" smtClean="0"/>
              <a:t> </a:t>
            </a:r>
          </a:p>
          <a:p>
            <a:pPr marL="0" indent="0" algn="just">
              <a:buNone/>
            </a:pPr>
            <a:r>
              <a:rPr lang="en-US" dirty="0" smtClean="0"/>
              <a:t>The following result follows immediately.</a:t>
            </a:r>
          </a:p>
          <a:p>
            <a:pPr marL="0" indent="0" algn="just">
              <a:buNone/>
            </a:pPr>
            <a:r>
              <a:rPr lang="en-US" dirty="0" smtClean="0"/>
              <a:t> </a:t>
            </a:r>
          </a:p>
          <a:p>
            <a:pPr marL="0" indent="0" algn="just">
              <a:buNone/>
            </a:pPr>
            <a:r>
              <a:rPr lang="en-US" b="1" dirty="0" smtClean="0">
                <a:solidFill>
                  <a:schemeClr val="tx2"/>
                </a:solidFill>
              </a:rPr>
              <a:t>Theorem</a:t>
            </a:r>
            <a:endParaRPr lang="en-US" dirty="0" smtClean="0">
              <a:solidFill>
                <a:schemeClr val="tx2"/>
              </a:solidFill>
            </a:endParaRPr>
          </a:p>
          <a:p>
            <a:pPr marL="0" indent="0" algn="just">
              <a:buNone/>
            </a:pPr>
            <a:r>
              <a:rPr lang="en-US" dirty="0" err="1" smtClean="0"/>
              <a:t>Equipotence</a:t>
            </a:r>
            <a:r>
              <a:rPr lang="en-US" dirty="0" smtClean="0"/>
              <a:t> is an equivalence relation over any collection of sets.</a:t>
            </a:r>
          </a:p>
        </p:txBody>
      </p:sp>
      <p:sp>
        <p:nvSpPr>
          <p:cNvPr id="4" name="Slide Number Placeholder 3"/>
          <p:cNvSpPr>
            <a:spLocks noGrp="1"/>
          </p:cNvSpPr>
          <p:nvPr>
            <p:ph type="sldNum" sz="quarter" idx="12"/>
          </p:nvPr>
        </p:nvSpPr>
        <p:spPr/>
        <p:txBody>
          <a:bodyPr/>
          <a:lstStyle/>
          <a:p>
            <a:fld id="{9CA217EF-0505-4C33-BB20-8A8DF2039023}" type="slidenum">
              <a:rPr lang="en-US" smtClean="0"/>
              <a:pPr/>
              <a:t>127</a:t>
            </a:fld>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smtClean="0"/>
              <a:t>The cardinality of S is no greater than the cardinality of T, denoted as |S| </a:t>
            </a:r>
            <a:r>
              <a:rPr lang="en-US" dirty="0" smtClean="0">
                <a:sym typeface="Symbol"/>
              </a:rPr>
              <a:t></a:t>
            </a:r>
            <a:r>
              <a:rPr lang="en-US" dirty="0" smtClean="0"/>
              <a:t> |T|, if there is an injection from S to T.  The cardinality of S is less than the cardinality of T, written </a:t>
            </a:r>
            <a:br>
              <a:rPr lang="en-US" dirty="0" smtClean="0"/>
            </a:br>
            <a:r>
              <a:rPr lang="en-US" dirty="0" smtClean="0"/>
              <a:t>|S| &lt; |T|, if there exists an injection but no </a:t>
            </a:r>
            <a:r>
              <a:rPr lang="en-US" dirty="0" err="1" smtClean="0"/>
              <a:t>bijection</a:t>
            </a:r>
            <a:r>
              <a:rPr lang="en-US" dirty="0" smtClean="0"/>
              <a:t> from </a:t>
            </a:r>
            <a:br>
              <a:rPr lang="en-US" dirty="0" smtClean="0"/>
            </a:br>
            <a:r>
              <a:rPr lang="en-US" dirty="0" smtClean="0"/>
              <a:t>S to T.</a:t>
            </a:r>
          </a:p>
          <a:p>
            <a:pPr marL="0" indent="0" algn="just">
              <a:buNone/>
            </a:pPr>
            <a:r>
              <a:rPr lang="en-US" dirty="0" smtClean="0"/>
              <a:t>It is easy to see that if S and T are sets, then exactly one of the following three conditions will hold:</a:t>
            </a:r>
          </a:p>
          <a:p>
            <a:pPr marL="514350" lvl="0" indent="-514350" algn="just">
              <a:buFont typeface="+mj-lt"/>
              <a:buAutoNum type="arabicPeriod"/>
            </a:pPr>
            <a:r>
              <a:rPr lang="en-US" dirty="0" smtClean="0"/>
              <a:t>|S| &lt; |T|</a:t>
            </a:r>
          </a:p>
          <a:p>
            <a:pPr marL="514350" lvl="0" indent="-514350" algn="just">
              <a:buFont typeface="+mj-lt"/>
              <a:buAutoNum type="arabicPeriod"/>
            </a:pPr>
            <a:r>
              <a:rPr lang="en-US" dirty="0" smtClean="0"/>
              <a:t>|S| = |T|</a:t>
            </a:r>
          </a:p>
          <a:p>
            <a:pPr marL="514350" lvl="0" indent="-514350" algn="just">
              <a:buFont typeface="+mj-lt"/>
              <a:buAutoNum type="arabicPeriod"/>
            </a:pPr>
            <a:r>
              <a:rPr lang="en-US" dirty="0" smtClean="0"/>
              <a:t>|T| &lt; |S|</a:t>
            </a:r>
          </a:p>
          <a:p>
            <a:pPr marL="0" indent="0" algn="just">
              <a:buNone/>
            </a:pPr>
            <a:r>
              <a:rPr lang="en-US" dirty="0" smtClean="0"/>
              <a:t>Also we can see that if |S| </a:t>
            </a:r>
            <a:r>
              <a:rPr lang="en-US" dirty="0" smtClean="0">
                <a:sym typeface="Symbol"/>
              </a:rPr>
              <a:t></a:t>
            </a:r>
            <a:r>
              <a:rPr lang="en-US" dirty="0" smtClean="0"/>
              <a:t> |T| and |T| </a:t>
            </a:r>
            <a:r>
              <a:rPr lang="en-US" dirty="0" smtClean="0">
                <a:sym typeface="Symbol"/>
              </a:rPr>
              <a:t></a:t>
            </a:r>
            <a:r>
              <a:rPr lang="en-US" dirty="0" smtClean="0"/>
              <a:t> |S|, then |T| = |S|.</a:t>
            </a:r>
          </a:p>
          <a:p>
            <a:pPr marL="0" indent="0" algn="just">
              <a:buNone/>
            </a:pP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128</a:t>
            </a:fld>
            <a:endParaRPr 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Computability (Optional)</a:t>
            </a:r>
            <a:endParaRPr lang="en-US" dirty="0"/>
          </a:p>
        </p:txBody>
      </p:sp>
      <p:sp>
        <p:nvSpPr>
          <p:cNvPr id="3" name="Content Placeholder 2"/>
          <p:cNvSpPr>
            <a:spLocks noGrp="1"/>
          </p:cNvSpPr>
          <p:nvPr>
            <p:ph idx="1"/>
          </p:nvPr>
        </p:nvSpPr>
        <p:spPr/>
        <p:txBody>
          <a:bodyPr>
            <a:normAutofit fontScale="92500"/>
          </a:bodyPr>
          <a:lstStyle/>
          <a:p>
            <a:r>
              <a:rPr lang="en-US" b="1" dirty="0" smtClean="0"/>
              <a:t>Definition</a:t>
            </a:r>
            <a:r>
              <a:rPr lang="en-US" dirty="0" smtClean="0"/>
              <a:t>: We say that a function is </a:t>
            </a:r>
            <a:r>
              <a:rPr lang="en-US" b="1" dirty="0" smtClean="0"/>
              <a:t>computable</a:t>
            </a:r>
            <a:r>
              <a:rPr lang="en-US" dirty="0" smtClean="0"/>
              <a:t> if there is a computer program in some programming language that finds the values of this function. If a function is not computable we say it is </a:t>
            </a:r>
            <a:r>
              <a:rPr lang="en-US" b="1" dirty="0" err="1" smtClean="0"/>
              <a:t>uncomputable</a:t>
            </a:r>
            <a:r>
              <a:rPr lang="en-US" dirty="0" smtClean="0"/>
              <a:t>. </a:t>
            </a:r>
          </a:p>
          <a:p>
            <a:r>
              <a:rPr lang="en-US" dirty="0" smtClean="0"/>
              <a:t>There are </a:t>
            </a:r>
            <a:r>
              <a:rPr lang="en-US" dirty="0" err="1" smtClean="0"/>
              <a:t>uncomputable</a:t>
            </a:r>
            <a:r>
              <a:rPr lang="en-US" dirty="0" smtClean="0"/>
              <a:t> functions. We have shown that the set of Java programs is countable. Exercise </a:t>
            </a:r>
            <a:r>
              <a:rPr lang="en-US" dirty="0" smtClean="0">
                <a:latin typeface="Cambria Math" pitchFamily="18" charset="0"/>
                <a:ea typeface="Cambria Math" pitchFamily="18" charset="0"/>
              </a:rPr>
              <a:t>38</a:t>
            </a:r>
            <a:r>
              <a:rPr lang="en-US" dirty="0" smtClean="0"/>
              <a:t> in the text shows that there are </a:t>
            </a:r>
            <a:r>
              <a:rPr lang="en-US" dirty="0" err="1" smtClean="0"/>
              <a:t>uncountably</a:t>
            </a:r>
            <a:r>
              <a:rPr lang="en-US" dirty="0" smtClean="0"/>
              <a:t> many different functions from a particular </a:t>
            </a:r>
            <a:r>
              <a:rPr lang="en-US" dirty="0" err="1" smtClean="0"/>
              <a:t>countably</a:t>
            </a:r>
            <a:r>
              <a:rPr lang="en-US" dirty="0" smtClean="0"/>
              <a:t> infinite set (i.e., the positive integers) to itself. Therefore (Exercise 39) there must be </a:t>
            </a:r>
            <a:r>
              <a:rPr lang="en-US" dirty="0" err="1" smtClean="0"/>
              <a:t>uncomputable</a:t>
            </a:r>
            <a:r>
              <a:rPr lang="en-US" dirty="0" smtClean="0"/>
              <a:t> functions.</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129</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Russell’s Paradox</a:t>
            </a:r>
            <a:endParaRPr lang="en-US" dirty="0"/>
          </a:p>
        </p:txBody>
      </p:sp>
      <p:sp>
        <p:nvSpPr>
          <p:cNvPr id="3" name="Content Placeholder 2"/>
          <p:cNvSpPr>
            <a:spLocks noGrp="1"/>
          </p:cNvSpPr>
          <p:nvPr>
            <p:ph idx="1"/>
          </p:nvPr>
        </p:nvSpPr>
        <p:spPr/>
        <p:txBody>
          <a:bodyPr/>
          <a:lstStyle/>
          <a:p>
            <a:r>
              <a:rPr lang="en-US" dirty="0" smtClean="0"/>
              <a:t>Let </a:t>
            </a:r>
            <a:r>
              <a:rPr lang="en-US" i="1" dirty="0" smtClean="0"/>
              <a:t>S</a:t>
            </a:r>
            <a:r>
              <a:rPr lang="en-US" dirty="0" smtClean="0"/>
              <a:t> be the set of all sets which are not members of themselves. A paradox results from trying to answer the question “Is </a:t>
            </a:r>
            <a:r>
              <a:rPr lang="en-US" i="1" dirty="0" smtClean="0"/>
              <a:t>S</a:t>
            </a:r>
            <a:r>
              <a:rPr lang="en-US" dirty="0" smtClean="0"/>
              <a:t> a member of itself?”</a:t>
            </a:r>
          </a:p>
          <a:p>
            <a:r>
              <a:rPr lang="en-US" dirty="0" smtClean="0"/>
              <a:t>Related Paradox:</a:t>
            </a:r>
          </a:p>
          <a:p>
            <a:pPr lvl="1"/>
            <a:r>
              <a:rPr lang="en-US" dirty="0" smtClean="0"/>
              <a:t>Henry is a barber who shaves all people who do not shave themselves. A paradox results from trying to answer the question “Does Henry shave himself?”</a:t>
            </a:r>
          </a:p>
          <a:p>
            <a:endParaRPr lang="en-US" dirty="0"/>
          </a:p>
        </p:txBody>
      </p:sp>
      <p:pic>
        <p:nvPicPr>
          <p:cNvPr id="4" name="Picture 3" descr="0202.jpg"/>
          <p:cNvPicPr>
            <a:picLocks noChangeAspect="1"/>
          </p:cNvPicPr>
          <p:nvPr/>
        </p:nvPicPr>
        <p:blipFill>
          <a:blip r:embed="rId2" cstate="print"/>
          <a:stretch>
            <a:fillRect/>
          </a:stretch>
        </p:blipFill>
        <p:spPr>
          <a:xfrm>
            <a:off x="4191000" y="5105400"/>
            <a:ext cx="893064" cy="1030224"/>
          </a:xfrm>
          <a:prstGeom prst="rect">
            <a:avLst/>
          </a:prstGeom>
        </p:spPr>
      </p:pic>
      <p:sp>
        <p:nvSpPr>
          <p:cNvPr id="5" name="TextBox 4"/>
          <p:cNvSpPr txBox="1"/>
          <p:nvPr/>
        </p:nvSpPr>
        <p:spPr>
          <a:xfrm>
            <a:off x="5486400" y="5181600"/>
            <a:ext cx="2971800" cy="923330"/>
          </a:xfrm>
          <a:prstGeom prst="rect">
            <a:avLst/>
          </a:prstGeom>
          <a:noFill/>
        </p:spPr>
        <p:txBody>
          <a:bodyPr wrap="square" rtlCol="0">
            <a:spAutoFit/>
          </a:bodyPr>
          <a:lstStyle/>
          <a:p>
            <a:r>
              <a:rPr lang="en-US" dirty="0" smtClean="0"/>
              <a:t>Bertrand Russell (1872-1970)</a:t>
            </a:r>
          </a:p>
          <a:p>
            <a:r>
              <a:rPr lang="en-US" dirty="0" smtClean="0"/>
              <a:t>Cambridge, UK</a:t>
            </a:r>
          </a:p>
          <a:p>
            <a:r>
              <a:rPr lang="en-US" dirty="0" smtClean="0"/>
              <a:t>Nobel Prize Winner</a:t>
            </a:r>
            <a:endParaRPr lang="en-US" dirty="0"/>
          </a:p>
        </p:txBody>
      </p:sp>
      <p:sp>
        <p:nvSpPr>
          <p:cNvPr id="6" name="Slide Number Placeholder 5"/>
          <p:cNvSpPr>
            <a:spLocks noGrp="1"/>
          </p:cNvSpPr>
          <p:nvPr>
            <p:ph type="sldNum" sz="quarter" idx="12"/>
          </p:nvPr>
        </p:nvSpPr>
        <p:spPr/>
        <p:txBody>
          <a:bodyPr/>
          <a:lstStyle/>
          <a:p>
            <a:fld id="{9CA217EF-0505-4C33-BB20-8A8DF2039023}" type="slidenum">
              <a:rPr lang="en-US" smtClean="0"/>
              <a:pPr/>
              <a:t>13</a:t>
            </a:fld>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Matrices</a:t>
            </a:r>
            <a:endParaRPr lang="en-US" dirty="0"/>
          </a:p>
        </p:txBody>
      </p:sp>
      <p:sp>
        <p:nvSpPr>
          <p:cNvPr id="3" name="Subtitle 2"/>
          <p:cNvSpPr>
            <a:spLocks noGrp="1"/>
          </p:cNvSpPr>
          <p:nvPr>
            <p:ph type="subTitle" idx="1"/>
          </p:nvPr>
        </p:nvSpPr>
        <p:spPr/>
        <p:txBody>
          <a:bodyPr/>
          <a:lstStyle/>
          <a:p>
            <a:r>
              <a:rPr lang="en-US" dirty="0" smtClean="0"/>
              <a:t>Section 2.6</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130</a:t>
            </a:fld>
            <a:endParaRPr 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Definition of a Matrix</a:t>
            </a:r>
          </a:p>
          <a:p>
            <a:r>
              <a:rPr lang="en-US" dirty="0" smtClean="0"/>
              <a:t>Matrix Arithmetic</a:t>
            </a:r>
          </a:p>
          <a:p>
            <a:r>
              <a:rPr lang="en-US" dirty="0" smtClean="0"/>
              <a:t>Transposes and Powers of Arithmetic</a:t>
            </a:r>
          </a:p>
          <a:p>
            <a:r>
              <a:rPr lang="en-US" dirty="0" smtClean="0"/>
              <a:t>Zero-One matrices</a:t>
            </a:r>
          </a:p>
        </p:txBody>
      </p:sp>
      <p:sp>
        <p:nvSpPr>
          <p:cNvPr id="4" name="Slide Number Placeholder 3"/>
          <p:cNvSpPr>
            <a:spLocks noGrp="1"/>
          </p:cNvSpPr>
          <p:nvPr>
            <p:ph type="sldNum" sz="quarter" idx="12"/>
          </p:nvPr>
        </p:nvSpPr>
        <p:spPr/>
        <p:txBody>
          <a:bodyPr/>
          <a:lstStyle/>
          <a:p>
            <a:fld id="{9CA217EF-0505-4C33-BB20-8A8DF2039023}" type="slidenum">
              <a:rPr lang="en-US" smtClean="0"/>
              <a:pPr/>
              <a:t>131</a:t>
            </a:fld>
            <a:endParaRPr lang="en-US"/>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Matrices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Matrices are useful discrete structures that can be used in many ways. For example, they are used to:</a:t>
            </a:r>
          </a:p>
          <a:p>
            <a:pPr lvl="1"/>
            <a:r>
              <a:rPr lang="en-US" dirty="0" smtClean="0"/>
              <a:t>describe certain types of functions known as linear transformations.</a:t>
            </a:r>
          </a:p>
          <a:p>
            <a:pPr lvl="1"/>
            <a:r>
              <a:rPr lang="en-US" dirty="0" smtClean="0"/>
              <a:t>Express which vertices of a graph are connected by edges (see Chapter 10).</a:t>
            </a:r>
          </a:p>
          <a:p>
            <a:r>
              <a:rPr lang="en-US" dirty="0" smtClean="0"/>
              <a:t>In later chapters, we will see matrices used to build models of:</a:t>
            </a:r>
          </a:p>
          <a:p>
            <a:pPr lvl="1"/>
            <a:r>
              <a:rPr lang="en-US" dirty="0" smtClean="0"/>
              <a:t>Transportation systems.</a:t>
            </a:r>
          </a:p>
          <a:p>
            <a:pPr lvl="1"/>
            <a:r>
              <a:rPr lang="en-US" dirty="0" smtClean="0"/>
              <a:t>Communication networks.</a:t>
            </a:r>
          </a:p>
          <a:p>
            <a:r>
              <a:rPr lang="en-US" dirty="0" smtClean="0"/>
              <a:t>Algorithms based on matrix models will be presented in later chapters.</a:t>
            </a:r>
          </a:p>
          <a:p>
            <a:r>
              <a:rPr lang="en-US" dirty="0" smtClean="0"/>
              <a:t>Here we cover the aspect of matrix arithmetic that will be needed later.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132</a:t>
            </a:fld>
            <a:endParaRPr 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a:t>
            </a:r>
            <a:r>
              <a:rPr lang="en-US" i="1" dirty="0" smtClean="0"/>
              <a:t>matrix </a:t>
            </a:r>
            <a:r>
              <a:rPr lang="en-US" dirty="0" smtClean="0"/>
              <a:t>is a rectangular array of numbers. A matrix with </a:t>
            </a:r>
            <a:r>
              <a:rPr lang="en-US" i="1" dirty="0" smtClean="0"/>
              <a:t>m </a:t>
            </a:r>
            <a:r>
              <a:rPr lang="en-US" dirty="0" smtClean="0"/>
              <a:t>rows and </a:t>
            </a:r>
            <a:r>
              <a:rPr lang="en-US" i="1" dirty="0" smtClean="0"/>
              <a:t>n</a:t>
            </a:r>
            <a:r>
              <a:rPr lang="en-US" dirty="0" smtClean="0"/>
              <a:t> columns is called an </a:t>
            </a:r>
            <a:r>
              <a:rPr lang="en-US" i="1" dirty="0" smtClean="0">
                <a:latin typeface="Cambria Math" pitchFamily="18" charset="0"/>
                <a:ea typeface="Cambria Math" pitchFamily="18" charset="0"/>
              </a:rPr>
              <a:t>m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 n</a:t>
            </a:r>
            <a:r>
              <a:rPr lang="en-US" i="1" dirty="0" smtClean="0">
                <a:latin typeface="Cambria Math" pitchFamily="18" charset="0"/>
                <a:ea typeface="Cambria Math" pitchFamily="18" charset="0"/>
              </a:rPr>
              <a:t> </a:t>
            </a:r>
            <a:r>
              <a:rPr lang="en-US" dirty="0" smtClean="0"/>
              <a:t>matrix. </a:t>
            </a:r>
          </a:p>
          <a:p>
            <a:pPr lvl="1"/>
            <a:r>
              <a:rPr lang="en-US" sz="2000" dirty="0" smtClean="0"/>
              <a:t>The plural of matrix is </a:t>
            </a:r>
            <a:r>
              <a:rPr lang="en-US" sz="2000" i="1" dirty="0" smtClean="0"/>
              <a:t>matrices</a:t>
            </a:r>
            <a:r>
              <a:rPr lang="en-US" sz="2000" dirty="0" smtClean="0"/>
              <a:t>.</a:t>
            </a:r>
          </a:p>
          <a:p>
            <a:pPr lvl="1"/>
            <a:r>
              <a:rPr lang="en-US" sz="2000" dirty="0" smtClean="0"/>
              <a:t> A matrix with the same number of rows as columns is called </a:t>
            </a:r>
            <a:r>
              <a:rPr lang="en-US" sz="2000" i="1" dirty="0" smtClean="0"/>
              <a:t>square</a:t>
            </a:r>
            <a:r>
              <a:rPr lang="en-US" sz="2000" dirty="0" smtClean="0"/>
              <a:t>. </a:t>
            </a:r>
          </a:p>
          <a:p>
            <a:pPr lvl="1"/>
            <a:r>
              <a:rPr lang="en-US" sz="2000" dirty="0" smtClean="0"/>
              <a:t>Two matrices are </a:t>
            </a:r>
            <a:r>
              <a:rPr lang="en-US" sz="2000" i="1" dirty="0" smtClean="0"/>
              <a:t>equal</a:t>
            </a:r>
            <a:r>
              <a:rPr lang="en-US" sz="2000" dirty="0" smtClean="0"/>
              <a:t> if they have the same number of rows and the same number of columns and the corresponding entries in every position are equal. </a:t>
            </a:r>
            <a:endParaRPr lang="en-US" sz="2000" dirty="0">
              <a:latin typeface="Cambria Math" pitchFamily="18" charset="0"/>
              <a:ea typeface="Cambria Math" pitchFamily="18" charset="0"/>
            </a:endParaRPr>
          </a:p>
        </p:txBody>
      </p:sp>
      <p:pic>
        <p:nvPicPr>
          <p:cNvPr id="5" name="Picture 4" descr="addin_tmp.png"/>
          <p:cNvPicPr>
            <a:picLocks noChangeAspect="1"/>
          </p:cNvPicPr>
          <p:nvPr>
            <p:custDataLst>
              <p:tags r:id="rId1"/>
            </p:custDataLst>
          </p:nvPr>
        </p:nvPicPr>
        <p:blipFill>
          <a:blip r:embed="rId5" cstate="print"/>
          <a:stretch>
            <a:fillRect/>
          </a:stretch>
        </p:blipFill>
        <p:spPr>
          <a:xfrm>
            <a:off x="5486400" y="5181600"/>
            <a:ext cx="933450" cy="912495"/>
          </a:xfrm>
          <a:prstGeom prst="rect">
            <a:avLst/>
          </a:prstGeom>
        </p:spPr>
      </p:pic>
      <p:sp>
        <p:nvSpPr>
          <p:cNvPr id="6" name="TextBox 5"/>
          <p:cNvSpPr txBox="1"/>
          <p:nvPr/>
        </p:nvSpPr>
        <p:spPr>
          <a:xfrm>
            <a:off x="2514600" y="5486400"/>
            <a:ext cx="2286000" cy="461665"/>
          </a:xfrm>
          <a:prstGeom prst="rect">
            <a:avLst/>
          </a:prstGeom>
          <a:noFill/>
        </p:spPr>
        <p:txBody>
          <a:bodyPr wrap="square" rtlCol="0">
            <a:spAutoFit/>
          </a:bodyPr>
          <a:lstStyle/>
          <a:p>
            <a:r>
              <a:rPr lang="en-US" sz="2400" dirty="0" smtClean="0"/>
              <a:t> </a:t>
            </a:r>
            <a:r>
              <a:rPr lang="en-US" sz="2400" dirty="0" smtClean="0">
                <a:latin typeface="Cambria Math" pitchFamily="18" charset="0"/>
                <a:ea typeface="Cambria Math" pitchFamily="18" charset="0"/>
              </a:rPr>
              <a:t>3 </a:t>
            </a:r>
            <a:r>
              <a:rPr lang="en-US" sz="2400" i="1" dirty="0" smtClean="0">
                <a:latin typeface="Cambria Math" pitchFamily="18" charset="0"/>
                <a:ea typeface="Cambria Math" pitchFamily="18" charset="0"/>
              </a:rPr>
              <a:t> </a:t>
            </a:r>
            <a:r>
              <a:rPr lang="en-US" sz="2400" i="1" dirty="0" smtClean="0">
                <a:latin typeface="Cambria Math" pitchFamily="18" charset="0"/>
                <a:ea typeface="Cambria Math" pitchFamily="18" charset="0"/>
                <a:sym typeface="Symbol"/>
              </a:rPr>
              <a:t>  </a:t>
            </a:r>
            <a:r>
              <a:rPr lang="en-US" sz="2400" dirty="0" smtClean="0">
                <a:latin typeface="Cambria Math" pitchFamily="18" charset="0"/>
                <a:ea typeface="Cambria Math" pitchFamily="18" charset="0"/>
                <a:sym typeface="Symbol"/>
              </a:rPr>
              <a:t>2</a:t>
            </a:r>
            <a:r>
              <a:rPr lang="en-US" sz="2400" i="1" dirty="0" smtClean="0">
                <a:latin typeface="Cambria Math" pitchFamily="18" charset="0"/>
                <a:ea typeface="Cambria Math" pitchFamily="18" charset="0"/>
                <a:sym typeface="Symbol"/>
              </a:rPr>
              <a:t> </a:t>
            </a:r>
            <a:r>
              <a:rPr lang="en-US" sz="2400" dirty="0" smtClean="0">
                <a:latin typeface="Cambria Math" pitchFamily="18" charset="0"/>
                <a:ea typeface="Cambria Math" pitchFamily="18" charset="0"/>
                <a:sym typeface="Symbol"/>
              </a:rPr>
              <a:t>matrix</a:t>
            </a:r>
            <a:endParaRPr lang="en-US" sz="2400" dirty="0">
              <a:latin typeface="Cambria Math" pitchFamily="18" charset="0"/>
              <a:ea typeface="Cambria Math" pitchFamily="18" charset="0"/>
            </a:endParaRPr>
          </a:p>
        </p:txBody>
      </p:sp>
      <p:pic>
        <p:nvPicPr>
          <p:cNvPr id="8" name="Picture 7" descr="addin_tmp.png"/>
          <p:cNvPicPr>
            <a:picLocks noChangeAspect="1"/>
          </p:cNvPicPr>
          <p:nvPr>
            <p:custDataLst>
              <p:tags r:id="rId2"/>
            </p:custDataLst>
          </p:nvPr>
        </p:nvPicPr>
        <p:blipFill>
          <a:blip r:embed="rId6" cstate="print"/>
          <a:stretch>
            <a:fillRect/>
          </a:stretch>
        </p:blipFill>
        <p:spPr>
          <a:xfrm>
            <a:off x="2514600" y="2895600"/>
            <a:ext cx="154781" cy="152400"/>
          </a:xfrm>
          <a:prstGeom prst="rect">
            <a:avLst/>
          </a:prstGeom>
        </p:spPr>
      </p:pic>
      <p:pic>
        <p:nvPicPr>
          <p:cNvPr id="9" name="Picture 8" descr="addin_tmp.png"/>
          <p:cNvPicPr>
            <a:picLocks noChangeAspect="1"/>
          </p:cNvPicPr>
          <p:nvPr>
            <p:custDataLst>
              <p:tags r:id="rId3"/>
            </p:custDataLst>
          </p:nvPr>
        </p:nvPicPr>
        <p:blipFill>
          <a:blip r:embed="rId6" cstate="print"/>
          <a:stretch>
            <a:fillRect/>
          </a:stretch>
        </p:blipFill>
        <p:spPr>
          <a:xfrm>
            <a:off x="2895600" y="5638800"/>
            <a:ext cx="154781" cy="152400"/>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133</a:t>
            </a:fld>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Let </a:t>
            </a:r>
            <a:r>
              <a:rPr lang="en-US" i="1" dirty="0" smtClean="0"/>
              <a:t>m</a:t>
            </a:r>
            <a:r>
              <a:rPr lang="en-US" dirty="0" smtClean="0"/>
              <a:t> and </a:t>
            </a:r>
            <a:r>
              <a:rPr lang="en-US" i="1" dirty="0" smtClean="0"/>
              <a:t>n</a:t>
            </a:r>
            <a:r>
              <a:rPr lang="en-US" dirty="0" smtClean="0"/>
              <a:t> be positive integers and let</a:t>
            </a:r>
          </a:p>
          <a:p>
            <a:endParaRPr lang="en-US" dirty="0" smtClean="0"/>
          </a:p>
          <a:p>
            <a:endParaRPr lang="en-US" dirty="0" smtClean="0"/>
          </a:p>
          <a:p>
            <a:pPr>
              <a:buNone/>
            </a:pPr>
            <a:endParaRPr lang="en-US" dirty="0" smtClean="0"/>
          </a:p>
          <a:p>
            <a:r>
              <a:rPr lang="en-US" dirty="0" smtClean="0"/>
              <a:t>The </a:t>
            </a:r>
            <a:r>
              <a:rPr lang="en-US" i="1" dirty="0" err="1" smtClean="0"/>
              <a:t>i</a:t>
            </a:r>
            <a:r>
              <a:rPr lang="en-US" dirty="0" err="1" smtClean="0"/>
              <a:t>th</a:t>
            </a:r>
            <a:r>
              <a:rPr lang="en-US" dirty="0" smtClean="0"/>
              <a:t> row of </a:t>
            </a:r>
            <a:r>
              <a:rPr lang="en-US" b="1" dirty="0" smtClean="0"/>
              <a:t>A</a:t>
            </a:r>
            <a:r>
              <a:rPr lang="en-US" dirty="0" smtClean="0"/>
              <a:t> is the </a:t>
            </a:r>
            <a:r>
              <a:rPr lang="en-US" dirty="0" smtClean="0">
                <a:latin typeface="Cambria Math" pitchFamily="18" charset="0"/>
                <a:ea typeface="Cambria Math" pitchFamily="18" charset="0"/>
              </a:rPr>
              <a:t>1 </a:t>
            </a:r>
            <a:r>
              <a:rPr lang="en-US" i="1" dirty="0" smtClean="0">
                <a:latin typeface="Cambria Math" pitchFamily="18" charset="0"/>
                <a:ea typeface="Cambria Math" pitchFamily="18" charset="0"/>
              </a:rPr>
              <a:t>  </a:t>
            </a:r>
            <a:r>
              <a:rPr lang="en-US" i="1" dirty="0" smtClean="0">
                <a:latin typeface="Cambria Math" pitchFamily="18" charset="0"/>
                <a:ea typeface="Cambria Math" pitchFamily="18" charset="0"/>
                <a:sym typeface="Symbol"/>
              </a:rPr>
              <a:t> n </a:t>
            </a:r>
            <a:r>
              <a:rPr lang="en-US" dirty="0" smtClean="0">
                <a:latin typeface="Cambria Math" pitchFamily="18" charset="0"/>
                <a:ea typeface="Cambria Math" pitchFamily="18" charset="0"/>
                <a:sym typeface="Symbol"/>
              </a:rPr>
              <a:t>matrix</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ea typeface="Cambria Math" pitchFamily="18" charset="0"/>
                <a:sym typeface="Symbol"/>
              </a:rPr>
              <a:t>a</a:t>
            </a:r>
            <a:r>
              <a:rPr lang="en-US" i="1" baseline="-25000" dirty="0" smtClean="0">
                <a:ea typeface="Cambria Math" pitchFamily="18" charset="0"/>
                <a:sym typeface="Symbol"/>
              </a:rPr>
              <a:t>i</a:t>
            </a:r>
            <a:r>
              <a:rPr lang="en-US" baseline="-25000" dirty="0" smtClean="0">
                <a:ea typeface="Cambria Math" pitchFamily="18" charset="0"/>
                <a:sym typeface="Symbol"/>
              </a:rPr>
              <a:t>1</a:t>
            </a:r>
            <a:r>
              <a:rPr lang="en-US" i="1" dirty="0" smtClean="0">
                <a:ea typeface="Cambria Math" pitchFamily="18" charset="0"/>
                <a:sym typeface="Symbol"/>
              </a:rPr>
              <a:t>, a</a:t>
            </a:r>
            <a:r>
              <a:rPr lang="en-US" i="1" baseline="-25000" dirty="0" smtClean="0">
                <a:ea typeface="Cambria Math" pitchFamily="18" charset="0"/>
                <a:sym typeface="Symbol"/>
              </a:rPr>
              <a:t>i</a:t>
            </a:r>
            <a:r>
              <a:rPr lang="en-US" baseline="-25000" dirty="0" smtClean="0">
                <a:ea typeface="Cambria Math" pitchFamily="18" charset="0"/>
                <a:sym typeface="Symbol"/>
              </a:rPr>
              <a:t>2</a:t>
            </a:r>
            <a:r>
              <a:rPr lang="en-US" i="1" dirty="0" smtClean="0">
                <a:ea typeface="Cambria Math" pitchFamily="18" charset="0"/>
                <a:sym typeface="Symbol"/>
              </a:rPr>
              <a:t>,…,</a:t>
            </a:r>
            <a:r>
              <a:rPr lang="en-US" i="1" dirty="0" err="1" smtClean="0">
                <a:ea typeface="Cambria Math" pitchFamily="18" charset="0"/>
                <a:sym typeface="Symbol"/>
              </a:rPr>
              <a:t>a</a:t>
            </a:r>
            <a:r>
              <a:rPr lang="en-US" i="1" baseline="-25000" dirty="0" err="1" smtClean="0">
                <a:ea typeface="Cambria Math" pitchFamily="18" charset="0"/>
                <a:sym typeface="Symbol"/>
              </a:rPr>
              <a:t>in</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The </a:t>
            </a:r>
            <a:r>
              <a:rPr lang="en-US" i="1" dirty="0" err="1" smtClean="0">
                <a:ea typeface="Cambria Math" pitchFamily="18" charset="0"/>
                <a:sym typeface="Symbol"/>
              </a:rPr>
              <a:t>j</a:t>
            </a:r>
            <a:r>
              <a:rPr lang="en-US" dirty="0" err="1" smtClean="0">
                <a:latin typeface="Cambria Math" pitchFamily="18" charset="0"/>
                <a:ea typeface="Cambria Math" pitchFamily="18" charset="0"/>
                <a:sym typeface="Symbol"/>
              </a:rPr>
              <a:t>th</a:t>
            </a:r>
            <a:r>
              <a:rPr lang="en-US" dirty="0" smtClean="0">
                <a:latin typeface="Cambria Math" pitchFamily="18" charset="0"/>
                <a:ea typeface="Cambria Math" pitchFamily="18" charset="0"/>
                <a:sym typeface="Symbol"/>
              </a:rPr>
              <a:t> column of </a:t>
            </a:r>
            <a:r>
              <a:rPr lang="en-US" b="1" dirty="0" smtClean="0">
                <a:ea typeface="Cambria Math" pitchFamily="18" charset="0"/>
                <a:sym typeface="Symbol"/>
              </a:rPr>
              <a:t>A</a:t>
            </a:r>
            <a:r>
              <a:rPr lang="en-US" dirty="0" smtClean="0">
                <a:latin typeface="Cambria Math" pitchFamily="18" charset="0"/>
                <a:ea typeface="Cambria Math" pitchFamily="18" charset="0"/>
                <a:sym typeface="Symbol"/>
              </a:rPr>
              <a:t> is the </a:t>
            </a:r>
            <a:r>
              <a:rPr lang="en-US" i="1" dirty="0" smtClean="0">
                <a:ea typeface="Cambria Math" pitchFamily="18" charset="0"/>
                <a:sym typeface="Symbol"/>
              </a:rPr>
              <a:t>m </a:t>
            </a:r>
            <a:r>
              <a:rPr lang="en-US" i="1" dirty="0" smtClean="0">
                <a:ea typeface="Cambria Math" pitchFamily="18" charset="0"/>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1</a:t>
            </a:r>
            <a:r>
              <a:rPr lang="en-US" i="1" dirty="0" smtClean="0">
                <a:latin typeface="Cambria Math" pitchFamily="18" charset="0"/>
                <a:ea typeface="Cambria Math" pitchFamily="18" charset="0"/>
                <a:sym typeface="Symbol"/>
              </a:rPr>
              <a:t> matrix:</a:t>
            </a:r>
          </a:p>
          <a:p>
            <a:endParaRPr lang="en-US" i="1" dirty="0" smtClean="0">
              <a:latin typeface="Cambria Math" pitchFamily="18" charset="0"/>
              <a:ea typeface="Cambria Math" pitchFamily="18" charset="0"/>
              <a:sym typeface="Symbol"/>
            </a:endParaRPr>
          </a:p>
          <a:p>
            <a:endParaRPr lang="en-US" dirty="0" smtClean="0"/>
          </a:p>
          <a:p>
            <a:r>
              <a:rPr lang="en-US" dirty="0" smtClean="0"/>
              <a:t>The (</a:t>
            </a:r>
            <a:r>
              <a:rPr lang="en-US" i="1" dirty="0" err="1" smtClean="0"/>
              <a:t>i,j</a:t>
            </a:r>
            <a:r>
              <a:rPr lang="en-US" dirty="0" smtClean="0"/>
              <a:t>)</a:t>
            </a:r>
            <a:r>
              <a:rPr lang="en-US" dirty="0" err="1" smtClean="0"/>
              <a:t>th</a:t>
            </a:r>
            <a:r>
              <a:rPr lang="en-US" i="1" dirty="0" smtClean="0"/>
              <a:t>  element </a:t>
            </a:r>
            <a:r>
              <a:rPr lang="en-US" dirty="0" smtClean="0"/>
              <a:t>or</a:t>
            </a:r>
            <a:r>
              <a:rPr lang="en-US" i="1" dirty="0" smtClean="0"/>
              <a:t> entry </a:t>
            </a:r>
            <a:r>
              <a:rPr lang="en-US" dirty="0" smtClean="0"/>
              <a:t>of </a:t>
            </a:r>
            <a:r>
              <a:rPr lang="en-US" b="1" dirty="0" smtClean="0"/>
              <a:t>A </a:t>
            </a:r>
            <a:r>
              <a:rPr lang="en-US" dirty="0" smtClean="0"/>
              <a:t>is the </a:t>
            </a:r>
          </a:p>
          <a:p>
            <a:pPr>
              <a:buNone/>
            </a:pPr>
            <a:r>
              <a:rPr lang="en-US" b="1" dirty="0" smtClean="0"/>
              <a:t>    </a:t>
            </a:r>
            <a:r>
              <a:rPr lang="en-US" dirty="0" smtClean="0"/>
              <a:t>element </a:t>
            </a:r>
            <a:r>
              <a:rPr lang="en-US" i="1" dirty="0" err="1" smtClean="0"/>
              <a:t>a</a:t>
            </a:r>
            <a:r>
              <a:rPr lang="en-US" i="1" baseline="-25000" dirty="0" err="1" smtClean="0"/>
              <a:t>ij</a:t>
            </a:r>
            <a:r>
              <a:rPr lang="en-US" dirty="0" smtClean="0"/>
              <a:t>. We can use </a:t>
            </a:r>
            <a:r>
              <a:rPr lang="en-US" b="1" dirty="0" smtClean="0"/>
              <a:t>A</a:t>
            </a:r>
            <a:r>
              <a:rPr lang="en-US" dirty="0" smtClean="0"/>
              <a:t> = [</a:t>
            </a:r>
            <a:r>
              <a:rPr lang="en-US" i="1" dirty="0" err="1" smtClean="0"/>
              <a:t>a</a:t>
            </a:r>
            <a:r>
              <a:rPr lang="en-US" i="1" baseline="-25000" dirty="0" err="1" smtClean="0"/>
              <a:t>ij</a:t>
            </a:r>
            <a:r>
              <a:rPr lang="en-US" i="1" baseline="-25000" dirty="0" smtClean="0"/>
              <a:t> </a:t>
            </a:r>
            <a:r>
              <a:rPr lang="en-US" dirty="0" smtClean="0"/>
              <a:t>] to denote the matrix  with its (</a:t>
            </a:r>
            <a:r>
              <a:rPr lang="en-US" i="1" dirty="0" err="1" smtClean="0"/>
              <a:t>i,j</a:t>
            </a:r>
            <a:r>
              <a:rPr lang="en-US" dirty="0" smtClean="0"/>
              <a:t>)</a:t>
            </a:r>
            <a:r>
              <a:rPr lang="en-US" dirty="0" err="1" smtClean="0"/>
              <a:t>th</a:t>
            </a:r>
            <a:r>
              <a:rPr lang="en-US" i="1" dirty="0" smtClean="0"/>
              <a:t> </a:t>
            </a:r>
            <a:r>
              <a:rPr lang="en-US" dirty="0" smtClean="0"/>
              <a:t>element equal to </a:t>
            </a:r>
            <a:r>
              <a:rPr lang="en-US" i="1" dirty="0" err="1" smtClean="0"/>
              <a:t>a</a:t>
            </a:r>
            <a:r>
              <a:rPr lang="en-US" i="1" baseline="-25000" dirty="0" err="1" smtClean="0"/>
              <a:t>ij</a:t>
            </a:r>
            <a:r>
              <a:rPr lang="en-US" dirty="0" smtClean="0"/>
              <a:t>.</a:t>
            </a:r>
            <a:endParaRPr lang="en-US" b="1" dirty="0"/>
          </a:p>
        </p:txBody>
      </p:sp>
      <p:pic>
        <p:nvPicPr>
          <p:cNvPr id="8" name="Picture 7" descr="addin_tmp.png"/>
          <p:cNvPicPr>
            <a:picLocks noChangeAspect="1"/>
          </p:cNvPicPr>
          <p:nvPr>
            <p:custDataLst>
              <p:tags r:id="rId1"/>
            </p:custDataLst>
          </p:nvPr>
        </p:nvPicPr>
        <p:blipFill>
          <a:blip r:embed="rId6" cstate="print"/>
          <a:stretch>
            <a:fillRect/>
          </a:stretch>
        </p:blipFill>
        <p:spPr>
          <a:xfrm>
            <a:off x="1828800" y="2362200"/>
            <a:ext cx="2668905" cy="1140143"/>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5715000" y="4038600"/>
            <a:ext cx="635794" cy="1140143"/>
          </a:xfrm>
          <a:prstGeom prst="rect">
            <a:avLst/>
          </a:prstGeom>
        </p:spPr>
      </p:pic>
      <p:pic>
        <p:nvPicPr>
          <p:cNvPr id="6" name="Picture 5" descr="addin_tmp.png"/>
          <p:cNvPicPr>
            <a:picLocks noChangeAspect="1"/>
          </p:cNvPicPr>
          <p:nvPr>
            <p:custDataLst>
              <p:tags r:id="rId3"/>
            </p:custDataLst>
          </p:nvPr>
        </p:nvPicPr>
        <p:blipFill>
          <a:blip r:embed="rId8" cstate="print"/>
          <a:stretch>
            <a:fillRect/>
          </a:stretch>
        </p:blipFill>
        <p:spPr>
          <a:xfrm>
            <a:off x="4038600" y="3657600"/>
            <a:ext cx="154781" cy="152400"/>
          </a:xfrm>
          <a:prstGeom prst="rect">
            <a:avLst/>
          </a:prstGeom>
        </p:spPr>
      </p:pic>
      <p:pic>
        <p:nvPicPr>
          <p:cNvPr id="7" name="Picture 6" descr="addin_tmp.png"/>
          <p:cNvPicPr>
            <a:picLocks noChangeAspect="1"/>
          </p:cNvPicPr>
          <p:nvPr>
            <p:custDataLst>
              <p:tags r:id="rId4"/>
            </p:custDataLst>
          </p:nvPr>
        </p:nvPicPr>
        <p:blipFill>
          <a:blip r:embed="rId8" cstate="print"/>
          <a:stretch>
            <a:fillRect/>
          </a:stretch>
        </p:blipFill>
        <p:spPr>
          <a:xfrm>
            <a:off x="3581400" y="4038600"/>
            <a:ext cx="154781" cy="152400"/>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134</a:t>
            </a:fld>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Arithmetic: Addition</a:t>
            </a:r>
            <a:endParaRPr lang="en-US" dirty="0"/>
          </a:p>
        </p:txBody>
      </p:sp>
      <p:sp>
        <p:nvSpPr>
          <p:cNvPr id="3" name="Content Placeholder 2"/>
          <p:cNvSpPr>
            <a:spLocks noGrp="1"/>
          </p:cNvSpPr>
          <p:nvPr>
            <p:ph idx="1"/>
          </p:nvPr>
        </p:nvSpPr>
        <p:spPr/>
        <p:txBody>
          <a:bodyPr/>
          <a:lstStyle/>
          <a:p>
            <a:pPr>
              <a:buNone/>
            </a:pPr>
            <a:r>
              <a:rPr lang="en-US" b="1" dirty="0" smtClean="0"/>
              <a:t>   </a:t>
            </a:r>
            <a:r>
              <a:rPr lang="en-US" b="1" dirty="0" err="1" smtClean="0"/>
              <a:t>Defintion</a:t>
            </a:r>
            <a:r>
              <a:rPr lang="en-US" dirty="0" smtClean="0"/>
              <a:t>: Let </a:t>
            </a:r>
            <a:r>
              <a:rPr lang="en-US" b="1" dirty="0" smtClean="0">
                <a:latin typeface="Cambria Math" pitchFamily="18" charset="0"/>
                <a:ea typeface="Cambria Math" pitchFamily="18" charset="0"/>
              </a:rPr>
              <a:t>A</a:t>
            </a:r>
            <a:r>
              <a:rPr lang="en-US" dirty="0" smtClean="0">
                <a:latin typeface="Cambria Math" pitchFamily="18" charset="0"/>
                <a:ea typeface="Cambria Math" pitchFamily="18" charset="0"/>
              </a:rPr>
              <a:t> = [</a:t>
            </a:r>
            <a:r>
              <a:rPr lang="en-US" dirty="0" err="1" smtClean="0">
                <a:latin typeface="Cambria Math" pitchFamily="18" charset="0"/>
                <a:ea typeface="Cambria Math" pitchFamily="18" charset="0"/>
              </a:rPr>
              <a:t>a</a:t>
            </a:r>
            <a:r>
              <a:rPr lang="en-US" baseline="-25000" dirty="0" err="1" smtClean="0">
                <a:latin typeface="Cambria Math" pitchFamily="18" charset="0"/>
                <a:ea typeface="Cambria Math" pitchFamily="18" charset="0"/>
              </a:rPr>
              <a:t>ij</a:t>
            </a:r>
            <a:r>
              <a:rPr lang="en-US" dirty="0" smtClean="0">
                <a:latin typeface="Cambria Math" pitchFamily="18" charset="0"/>
                <a:ea typeface="Cambria Math" pitchFamily="18" charset="0"/>
              </a:rPr>
              <a:t>] </a:t>
            </a:r>
            <a:r>
              <a:rPr lang="en-US" dirty="0" smtClean="0"/>
              <a:t>and</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B</a:t>
            </a:r>
            <a:r>
              <a:rPr lang="en-US" dirty="0" smtClean="0">
                <a:latin typeface="Cambria Math" pitchFamily="18" charset="0"/>
                <a:ea typeface="Cambria Math" pitchFamily="18" charset="0"/>
              </a:rPr>
              <a:t> = [</a:t>
            </a:r>
            <a:r>
              <a:rPr lang="en-US" dirty="0" err="1" smtClean="0">
                <a:latin typeface="Cambria Math" pitchFamily="18" charset="0"/>
                <a:ea typeface="Cambria Math" pitchFamily="18" charset="0"/>
              </a:rPr>
              <a:t>b</a:t>
            </a:r>
            <a:r>
              <a:rPr lang="en-US" baseline="-25000" dirty="0" err="1" smtClean="0">
                <a:latin typeface="Cambria Math" pitchFamily="18" charset="0"/>
                <a:ea typeface="Cambria Math" pitchFamily="18" charset="0"/>
              </a:rPr>
              <a:t>ij</a:t>
            </a:r>
            <a:r>
              <a:rPr lang="en-US" dirty="0" smtClean="0">
                <a:latin typeface="Cambria Math" pitchFamily="18" charset="0"/>
                <a:ea typeface="Cambria Math" pitchFamily="18" charset="0"/>
              </a:rPr>
              <a:t>]</a:t>
            </a:r>
            <a:r>
              <a:rPr lang="en-US" i="1" dirty="0" smtClean="0"/>
              <a:t>  </a:t>
            </a:r>
            <a:r>
              <a:rPr lang="en-US" dirty="0" smtClean="0"/>
              <a:t>be </a:t>
            </a:r>
            <a:r>
              <a:rPr lang="en-US" i="1" dirty="0" smtClean="0">
                <a:latin typeface="Cambria Math" pitchFamily="18" charset="0"/>
                <a:ea typeface="Cambria Math" pitchFamily="18" charset="0"/>
              </a:rPr>
              <a:t>m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 n</a:t>
            </a:r>
            <a:r>
              <a:rPr lang="en-US" i="1" dirty="0" smtClean="0">
                <a:latin typeface="Cambria Math" pitchFamily="18" charset="0"/>
                <a:ea typeface="Cambria Math" pitchFamily="18" charset="0"/>
              </a:rPr>
              <a:t> </a:t>
            </a:r>
            <a:r>
              <a:rPr lang="en-US" dirty="0" smtClean="0"/>
              <a:t>matrices. The sum of </a:t>
            </a:r>
            <a:r>
              <a:rPr lang="en-US" b="1" dirty="0" smtClean="0"/>
              <a:t>A</a:t>
            </a:r>
            <a:r>
              <a:rPr lang="en-US" dirty="0" smtClean="0"/>
              <a:t> and </a:t>
            </a:r>
            <a:r>
              <a:rPr lang="en-US" b="1" dirty="0" smtClean="0"/>
              <a:t>B</a:t>
            </a:r>
            <a:r>
              <a:rPr lang="en-US" dirty="0" smtClean="0"/>
              <a:t>, denoted by </a:t>
            </a:r>
            <a:r>
              <a:rPr lang="en-US" b="1" dirty="0" smtClean="0"/>
              <a:t>A</a:t>
            </a:r>
            <a:r>
              <a:rPr lang="en-US" dirty="0" smtClean="0"/>
              <a:t> + </a:t>
            </a:r>
            <a:r>
              <a:rPr lang="en-US" b="1" dirty="0" smtClean="0"/>
              <a:t>B</a:t>
            </a:r>
            <a:r>
              <a:rPr lang="en-US" dirty="0" smtClean="0"/>
              <a:t>, is the </a:t>
            </a:r>
            <a:r>
              <a:rPr lang="en-US" i="1" dirty="0" smtClean="0">
                <a:latin typeface="Cambria Math" pitchFamily="18" charset="0"/>
                <a:ea typeface="Cambria Math" pitchFamily="18" charset="0"/>
              </a:rPr>
              <a:t>m  </a:t>
            </a:r>
            <a:r>
              <a:rPr lang="en-US" i="1" dirty="0" smtClean="0">
                <a:latin typeface="Cambria Math" pitchFamily="18" charset="0"/>
                <a:ea typeface="Cambria Math" pitchFamily="18" charset="0"/>
                <a:sym typeface="Symbol"/>
              </a:rPr>
              <a:t>  n</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matrix that has </a:t>
            </a:r>
            <a:r>
              <a:rPr lang="en-US" i="1" dirty="0" err="1" smtClean="0">
                <a:ea typeface="Cambria Math" pitchFamily="18" charset="0"/>
              </a:rPr>
              <a:t>a</a:t>
            </a:r>
            <a:r>
              <a:rPr lang="en-US" baseline="-25000" dirty="0" err="1" smtClean="0">
                <a:latin typeface="Cambria Math" pitchFamily="18" charset="0"/>
                <a:ea typeface="Cambria Math" pitchFamily="18" charset="0"/>
              </a:rPr>
              <a:t>ij</a:t>
            </a:r>
            <a:r>
              <a:rPr lang="en-US"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 + </a:t>
            </a:r>
            <a:r>
              <a:rPr lang="en-US" i="1" dirty="0" err="1" smtClean="0">
                <a:ea typeface="Cambria Math" pitchFamily="18" charset="0"/>
              </a:rPr>
              <a:t>b</a:t>
            </a:r>
            <a:r>
              <a:rPr lang="en-US" baseline="-25000" dirty="0" err="1" smtClean="0">
                <a:latin typeface="Cambria Math" pitchFamily="18" charset="0"/>
                <a:ea typeface="Cambria Math" pitchFamily="18" charset="0"/>
              </a:rPr>
              <a:t>ij</a:t>
            </a:r>
            <a:r>
              <a:rPr lang="en-US"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as its (</a:t>
            </a:r>
            <a:r>
              <a:rPr lang="en-US" i="1" dirty="0" err="1" smtClean="0">
                <a:latin typeface="Cambria Math" pitchFamily="18" charset="0"/>
                <a:ea typeface="Cambria Math" pitchFamily="18" charset="0"/>
              </a:rPr>
              <a:t>i,j</a:t>
            </a:r>
            <a:r>
              <a:rPr lang="en-US" dirty="0" smtClean="0">
                <a:latin typeface="Cambria Math" pitchFamily="18" charset="0"/>
                <a:ea typeface="Cambria Math" pitchFamily="18" charset="0"/>
              </a:rPr>
              <a:t>)</a:t>
            </a:r>
            <a:r>
              <a:rPr lang="en-US" dirty="0" err="1" smtClean="0">
                <a:latin typeface="Cambria Math" pitchFamily="18" charset="0"/>
                <a:ea typeface="Cambria Math" pitchFamily="18" charset="0"/>
              </a:rPr>
              <a:t>th</a:t>
            </a:r>
            <a:r>
              <a:rPr lang="en-US" dirty="0" smtClean="0">
                <a:latin typeface="Cambria Math" pitchFamily="18" charset="0"/>
                <a:ea typeface="Cambria Math" pitchFamily="18" charset="0"/>
              </a:rPr>
              <a:t> element. In other words, </a:t>
            </a:r>
            <a:r>
              <a:rPr lang="en-US" b="1" dirty="0" smtClean="0"/>
              <a:t>A</a:t>
            </a:r>
            <a:r>
              <a:rPr lang="en-US" dirty="0" smtClean="0"/>
              <a:t> + </a:t>
            </a:r>
            <a:r>
              <a:rPr lang="en-US" b="1" dirty="0" smtClean="0"/>
              <a:t>B</a:t>
            </a:r>
            <a:r>
              <a:rPr lang="en-US" dirty="0" smtClean="0"/>
              <a:t> = [</a:t>
            </a:r>
            <a:r>
              <a:rPr lang="en-US" i="1" dirty="0" err="1" smtClean="0">
                <a:ea typeface="Cambria Math" pitchFamily="18" charset="0"/>
              </a:rPr>
              <a:t>a</a:t>
            </a:r>
            <a:r>
              <a:rPr lang="en-US" i="1" baseline="-25000" dirty="0" err="1" smtClean="0">
                <a:ea typeface="Cambria Math" pitchFamily="18" charset="0"/>
              </a:rPr>
              <a:t>ij</a:t>
            </a:r>
            <a:r>
              <a:rPr lang="en-US"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 + </a:t>
            </a:r>
            <a:r>
              <a:rPr lang="en-US" i="1" dirty="0" err="1" smtClean="0">
                <a:ea typeface="Cambria Math" pitchFamily="18" charset="0"/>
              </a:rPr>
              <a:t>b</a:t>
            </a:r>
            <a:r>
              <a:rPr lang="en-US" i="1" baseline="-25000" dirty="0" err="1" smtClean="0">
                <a:ea typeface="Cambria Math" pitchFamily="18" charset="0"/>
              </a:rPr>
              <a:t>ij</a:t>
            </a:r>
            <a:r>
              <a:rPr lang="en-US" dirty="0" smtClean="0">
                <a:latin typeface="Cambria Math" pitchFamily="18" charset="0"/>
                <a:ea typeface="Cambria Math" pitchFamily="18" charset="0"/>
              </a:rPr>
              <a:t>].</a:t>
            </a:r>
          </a:p>
          <a:p>
            <a:pPr>
              <a:buNone/>
            </a:pPr>
            <a:r>
              <a:rPr lang="en-US" b="1" dirty="0" smtClean="0">
                <a:ea typeface="Cambria Math" pitchFamily="18" charset="0"/>
              </a:rPr>
              <a:t>   Example</a:t>
            </a:r>
            <a:r>
              <a:rPr lang="en-US" dirty="0" smtClean="0">
                <a:latin typeface="Cambria Math" pitchFamily="18" charset="0"/>
                <a:ea typeface="Cambria Math" pitchFamily="18" charset="0"/>
              </a:rPr>
              <a:t>:</a:t>
            </a:r>
          </a:p>
          <a:p>
            <a:endParaRPr lang="en-US" dirty="0" smtClean="0">
              <a:latin typeface="Cambria Math" pitchFamily="18" charset="0"/>
              <a:ea typeface="Cambria Math" pitchFamily="18" charset="0"/>
            </a:endParaRPr>
          </a:p>
          <a:p>
            <a:endParaRPr lang="en-US" dirty="0" smtClean="0">
              <a:latin typeface="Cambria Math" pitchFamily="18" charset="0"/>
              <a:ea typeface="Cambria Math" pitchFamily="18" charset="0"/>
            </a:endParaRPr>
          </a:p>
          <a:p>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Note that matrices of different sizes can not be added.</a:t>
            </a:r>
            <a:endParaRPr lang="en-US" dirty="0"/>
          </a:p>
        </p:txBody>
      </p:sp>
      <p:pic>
        <p:nvPicPr>
          <p:cNvPr id="10" name="Picture 9" descr="addin_tmp.png"/>
          <p:cNvPicPr>
            <a:picLocks noChangeAspect="1"/>
          </p:cNvPicPr>
          <p:nvPr>
            <p:custDataLst>
              <p:tags r:id="rId1"/>
            </p:custDataLst>
          </p:nvPr>
        </p:nvPicPr>
        <p:blipFill>
          <a:blip r:embed="rId5" cstate="print"/>
          <a:stretch>
            <a:fillRect/>
          </a:stretch>
        </p:blipFill>
        <p:spPr>
          <a:xfrm>
            <a:off x="1219200" y="4191000"/>
            <a:ext cx="6376035" cy="91249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7620000" y="2514600"/>
            <a:ext cx="155972" cy="153572"/>
          </a:xfrm>
          <a:prstGeom prst="rect">
            <a:avLst/>
          </a:prstGeom>
        </p:spPr>
      </p:pic>
      <p:pic>
        <p:nvPicPr>
          <p:cNvPr id="6" name="Picture 5" descr="addin_tmp.png"/>
          <p:cNvPicPr>
            <a:picLocks noChangeAspect="1"/>
          </p:cNvPicPr>
          <p:nvPr>
            <p:custDataLst>
              <p:tags r:id="rId3"/>
            </p:custDataLst>
          </p:nvPr>
        </p:nvPicPr>
        <p:blipFill>
          <a:blip r:embed="rId6" cstate="print"/>
          <a:stretch>
            <a:fillRect/>
          </a:stretch>
        </p:blipFill>
        <p:spPr>
          <a:xfrm>
            <a:off x="6858000" y="2133600"/>
            <a:ext cx="154781" cy="152400"/>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135</a:t>
            </a:fld>
            <a:endParaRPr lang="en-US"/>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Multiplication</a:t>
            </a:r>
            <a:endParaRPr lang="en-US" dirty="0"/>
          </a:p>
        </p:txBody>
      </p:sp>
      <p:sp>
        <p:nvSpPr>
          <p:cNvPr id="3" name="Content Placeholder 2"/>
          <p:cNvSpPr>
            <a:spLocks noGrp="1"/>
          </p:cNvSpPr>
          <p:nvPr>
            <p:ph idx="1"/>
          </p:nvPr>
        </p:nvSpPr>
        <p:spPr/>
        <p:txBody>
          <a:bodyPr>
            <a:normAutofit lnSpcReduction="10000"/>
          </a:bodyPr>
          <a:lstStyle/>
          <a:p>
            <a:pPr>
              <a:buNone/>
            </a:pPr>
            <a:r>
              <a:rPr lang="en-US" sz="2400" b="1" dirty="0" smtClean="0"/>
              <a:t>    Definition</a:t>
            </a:r>
            <a:r>
              <a:rPr lang="en-US" sz="2400" dirty="0" smtClean="0"/>
              <a:t>: Let </a:t>
            </a:r>
            <a:r>
              <a:rPr lang="en-US" sz="2400" b="1" dirty="0" smtClean="0">
                <a:ea typeface="Cambria Math" pitchFamily="18" charset="0"/>
              </a:rPr>
              <a:t>A</a:t>
            </a:r>
            <a:r>
              <a:rPr lang="en-US" sz="2400" dirty="0" smtClean="0">
                <a:latin typeface="Cambria Math" pitchFamily="18" charset="0"/>
                <a:ea typeface="Cambria Math" pitchFamily="18" charset="0"/>
              </a:rPr>
              <a:t> </a:t>
            </a:r>
            <a:r>
              <a:rPr lang="en-US" sz="2400" dirty="0" smtClean="0"/>
              <a:t>be an </a:t>
            </a:r>
            <a:r>
              <a:rPr lang="en-US" sz="2400" i="1" dirty="0" smtClean="0">
                <a:latin typeface="Cambria Math" pitchFamily="18" charset="0"/>
                <a:ea typeface="Cambria Math" pitchFamily="18" charset="0"/>
              </a:rPr>
              <a:t>n  </a:t>
            </a:r>
            <a:r>
              <a:rPr lang="en-US" sz="2400"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  k</a:t>
            </a:r>
            <a:r>
              <a:rPr lang="en-US" sz="2400" i="1" dirty="0" smtClean="0">
                <a:latin typeface="Cambria Math" pitchFamily="18" charset="0"/>
                <a:ea typeface="Cambria Math" pitchFamily="18" charset="0"/>
              </a:rPr>
              <a:t> </a:t>
            </a:r>
            <a:r>
              <a:rPr lang="en-US" sz="2400" dirty="0" smtClean="0"/>
              <a:t>matrix and </a:t>
            </a:r>
            <a:r>
              <a:rPr lang="en-US" sz="2400" b="1" dirty="0" smtClean="0"/>
              <a:t>B </a:t>
            </a:r>
            <a:r>
              <a:rPr lang="en-US" sz="2400" dirty="0" smtClean="0"/>
              <a:t>be a </a:t>
            </a:r>
            <a:r>
              <a:rPr lang="en-US" sz="2400" i="1" dirty="0" smtClean="0">
                <a:latin typeface="Cambria Math" pitchFamily="18" charset="0"/>
                <a:ea typeface="Cambria Math" pitchFamily="18" charset="0"/>
              </a:rPr>
              <a:t>k  </a:t>
            </a:r>
            <a:r>
              <a:rPr lang="en-US" sz="2400"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 n</a:t>
            </a:r>
            <a:r>
              <a:rPr lang="en-US" sz="2400" i="1" dirty="0" smtClean="0">
                <a:latin typeface="Cambria Math" pitchFamily="18" charset="0"/>
                <a:ea typeface="Cambria Math" pitchFamily="18" charset="0"/>
              </a:rPr>
              <a:t> </a:t>
            </a:r>
            <a:r>
              <a:rPr lang="en-US" sz="2400" dirty="0" smtClean="0">
                <a:latin typeface="Cambria Math" pitchFamily="18" charset="0"/>
                <a:ea typeface="Cambria Math" pitchFamily="18" charset="0"/>
              </a:rPr>
              <a:t>matrix</a:t>
            </a:r>
            <a:r>
              <a:rPr lang="en-US" sz="2400" dirty="0" smtClean="0"/>
              <a:t>. The </a:t>
            </a:r>
            <a:r>
              <a:rPr lang="en-US" sz="2400" i="1" dirty="0" smtClean="0"/>
              <a:t>product</a:t>
            </a:r>
            <a:r>
              <a:rPr lang="en-US" sz="2400" dirty="0" smtClean="0"/>
              <a:t> of </a:t>
            </a:r>
            <a:r>
              <a:rPr lang="en-US" sz="2400" b="1" dirty="0" smtClean="0"/>
              <a:t>A</a:t>
            </a:r>
            <a:r>
              <a:rPr lang="en-US" sz="2400" dirty="0" smtClean="0"/>
              <a:t> and </a:t>
            </a:r>
            <a:r>
              <a:rPr lang="en-US" sz="2400" b="1" dirty="0" smtClean="0"/>
              <a:t>B</a:t>
            </a:r>
            <a:r>
              <a:rPr lang="en-US" sz="2400" dirty="0" smtClean="0"/>
              <a:t>, denoted by </a:t>
            </a:r>
            <a:r>
              <a:rPr lang="en-US" sz="2400" b="1" dirty="0" smtClean="0"/>
              <a:t>AB</a:t>
            </a:r>
            <a:r>
              <a:rPr lang="en-US" sz="2400" dirty="0" smtClean="0"/>
              <a:t>, is the        </a:t>
            </a:r>
            <a:r>
              <a:rPr lang="en-US" sz="2400" i="1" dirty="0" smtClean="0">
                <a:latin typeface="Cambria Math" pitchFamily="18" charset="0"/>
                <a:ea typeface="Cambria Math" pitchFamily="18" charset="0"/>
              </a:rPr>
              <a:t>m </a:t>
            </a:r>
            <a:r>
              <a:rPr lang="en-US" sz="2400"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 n</a:t>
            </a:r>
            <a:r>
              <a:rPr lang="en-US" sz="2400" i="1" dirty="0" smtClean="0">
                <a:latin typeface="Cambria Math" pitchFamily="18" charset="0"/>
                <a:ea typeface="Cambria Math" pitchFamily="18" charset="0"/>
              </a:rPr>
              <a:t> </a:t>
            </a:r>
            <a:r>
              <a:rPr lang="en-US" sz="2400" dirty="0" smtClean="0">
                <a:latin typeface="Cambria Math" pitchFamily="18" charset="0"/>
                <a:ea typeface="Cambria Math" pitchFamily="18" charset="0"/>
              </a:rPr>
              <a:t>matrix that has its (</a:t>
            </a:r>
            <a:r>
              <a:rPr lang="en-US" sz="2400" i="1" dirty="0" err="1" smtClean="0">
                <a:ea typeface="Cambria Math" pitchFamily="18" charset="0"/>
              </a:rPr>
              <a:t>i,j</a:t>
            </a:r>
            <a:r>
              <a:rPr lang="en-US" sz="2400" dirty="0" smtClean="0">
                <a:latin typeface="Cambria Math" pitchFamily="18" charset="0"/>
                <a:ea typeface="Cambria Math" pitchFamily="18" charset="0"/>
              </a:rPr>
              <a:t>)</a:t>
            </a:r>
            <a:r>
              <a:rPr lang="en-US" sz="2400" dirty="0" err="1" smtClean="0">
                <a:latin typeface="Cambria Math" pitchFamily="18" charset="0"/>
                <a:ea typeface="Cambria Math" pitchFamily="18" charset="0"/>
              </a:rPr>
              <a:t>th</a:t>
            </a:r>
            <a:r>
              <a:rPr lang="en-US" sz="2400" dirty="0" smtClean="0">
                <a:latin typeface="Cambria Math" pitchFamily="18" charset="0"/>
                <a:ea typeface="Cambria Math" pitchFamily="18" charset="0"/>
              </a:rPr>
              <a:t> element equal to the sum of the products of the corresponding </a:t>
            </a:r>
            <a:r>
              <a:rPr lang="en-US" sz="2400" dirty="0" err="1" smtClean="0">
                <a:latin typeface="Cambria Math" pitchFamily="18" charset="0"/>
                <a:ea typeface="Cambria Math" pitchFamily="18" charset="0"/>
              </a:rPr>
              <a:t>elments</a:t>
            </a:r>
            <a:r>
              <a:rPr lang="en-US" sz="2400" dirty="0" smtClean="0">
                <a:latin typeface="Cambria Math" pitchFamily="18" charset="0"/>
                <a:ea typeface="Cambria Math" pitchFamily="18" charset="0"/>
              </a:rPr>
              <a:t> from the </a:t>
            </a:r>
            <a:r>
              <a:rPr lang="en-US" sz="2400" i="1" dirty="0" err="1" smtClean="0">
                <a:ea typeface="Cambria Math" pitchFamily="18" charset="0"/>
              </a:rPr>
              <a:t>i</a:t>
            </a:r>
            <a:r>
              <a:rPr lang="en-US" sz="2400" dirty="0" err="1" smtClean="0">
                <a:latin typeface="Cambria Math" pitchFamily="18" charset="0"/>
                <a:ea typeface="Cambria Math" pitchFamily="18" charset="0"/>
              </a:rPr>
              <a:t>th</a:t>
            </a:r>
            <a:r>
              <a:rPr lang="en-US" sz="2400" dirty="0" smtClean="0">
                <a:latin typeface="Cambria Math" pitchFamily="18" charset="0"/>
                <a:ea typeface="Cambria Math" pitchFamily="18" charset="0"/>
              </a:rPr>
              <a:t> row of </a:t>
            </a:r>
            <a:r>
              <a:rPr lang="en-US" sz="2400" b="1" dirty="0" smtClean="0">
                <a:latin typeface="Cambria Math" pitchFamily="18" charset="0"/>
                <a:ea typeface="Cambria Math" pitchFamily="18" charset="0"/>
              </a:rPr>
              <a:t>A</a:t>
            </a:r>
            <a:r>
              <a:rPr lang="en-US" sz="2400" dirty="0" smtClean="0">
                <a:latin typeface="Cambria Math" pitchFamily="18" charset="0"/>
                <a:ea typeface="Cambria Math" pitchFamily="18" charset="0"/>
              </a:rPr>
              <a:t> and the </a:t>
            </a:r>
            <a:r>
              <a:rPr lang="en-US" sz="2400" i="1" dirty="0" err="1" smtClean="0">
                <a:ea typeface="Cambria Math" pitchFamily="18" charset="0"/>
              </a:rPr>
              <a:t>j</a:t>
            </a:r>
            <a:r>
              <a:rPr lang="en-US" sz="2400" dirty="0" err="1" smtClean="0">
                <a:latin typeface="Cambria Math" pitchFamily="18" charset="0"/>
                <a:ea typeface="Cambria Math" pitchFamily="18" charset="0"/>
              </a:rPr>
              <a:t>th</a:t>
            </a:r>
            <a:r>
              <a:rPr lang="en-US" sz="2400" dirty="0" smtClean="0">
                <a:latin typeface="Cambria Math" pitchFamily="18" charset="0"/>
                <a:ea typeface="Cambria Math" pitchFamily="18" charset="0"/>
              </a:rPr>
              <a:t> column of </a:t>
            </a:r>
            <a:r>
              <a:rPr lang="en-US" sz="2400" b="1" dirty="0" smtClean="0">
                <a:latin typeface="Cambria Math" pitchFamily="18" charset="0"/>
                <a:ea typeface="Cambria Math" pitchFamily="18" charset="0"/>
              </a:rPr>
              <a:t>B</a:t>
            </a:r>
            <a:r>
              <a:rPr lang="en-US" sz="2400" dirty="0" smtClean="0">
                <a:latin typeface="Cambria Math" pitchFamily="18" charset="0"/>
                <a:ea typeface="Cambria Math" pitchFamily="18" charset="0"/>
              </a:rPr>
              <a:t>. In other words,  if </a:t>
            </a:r>
            <a:r>
              <a:rPr lang="en-US" sz="2400" b="1" dirty="0" smtClean="0"/>
              <a:t>AB</a:t>
            </a:r>
            <a:r>
              <a:rPr lang="en-US" sz="2400" dirty="0" smtClean="0"/>
              <a:t> = [</a:t>
            </a:r>
            <a:r>
              <a:rPr lang="en-US" sz="2400" i="1" dirty="0" err="1" smtClean="0">
                <a:ea typeface="Cambria Math" pitchFamily="18" charset="0"/>
              </a:rPr>
              <a:t>c</a:t>
            </a:r>
            <a:r>
              <a:rPr lang="en-US" sz="2400" i="1" baseline="-25000" dirty="0" err="1" smtClean="0">
                <a:ea typeface="Cambria Math" pitchFamily="18" charset="0"/>
              </a:rPr>
              <a:t>ij</a:t>
            </a:r>
            <a:r>
              <a:rPr lang="en-US" sz="2400" dirty="0" smtClean="0">
                <a:latin typeface="Cambria Math" pitchFamily="18" charset="0"/>
                <a:ea typeface="Cambria Math" pitchFamily="18" charset="0"/>
              </a:rPr>
              <a:t>] then </a:t>
            </a:r>
            <a:r>
              <a:rPr lang="en-US" sz="2400" i="1" dirty="0" err="1" smtClean="0">
                <a:latin typeface="Constantia" pitchFamily="18" charset="0"/>
                <a:ea typeface="Cambria Math" pitchFamily="18" charset="0"/>
              </a:rPr>
              <a:t>c</a:t>
            </a:r>
            <a:r>
              <a:rPr lang="en-US" sz="2400" i="1" baseline="-25000" dirty="0" err="1" smtClean="0">
                <a:latin typeface="Constantia" pitchFamily="18" charset="0"/>
                <a:ea typeface="Cambria Math" pitchFamily="18" charset="0"/>
              </a:rPr>
              <a:t>ij</a:t>
            </a:r>
            <a:r>
              <a:rPr lang="en-US" sz="2400" baseline="-25000" dirty="0" smtClean="0">
                <a:latin typeface="Cambria Math" pitchFamily="18" charset="0"/>
                <a:ea typeface="Cambria Math" pitchFamily="18" charset="0"/>
              </a:rPr>
              <a:t> </a:t>
            </a:r>
            <a:r>
              <a:rPr lang="en-US" sz="2400" dirty="0" smtClean="0">
                <a:latin typeface="Cambria Math" pitchFamily="18" charset="0"/>
                <a:ea typeface="Cambria Math" pitchFamily="18" charset="0"/>
              </a:rPr>
              <a:t>= </a:t>
            </a:r>
            <a:r>
              <a:rPr lang="en-US" sz="2400" i="1" dirty="0" smtClean="0">
                <a:latin typeface="Constantia" pitchFamily="18" charset="0"/>
                <a:ea typeface="Cambria Math" pitchFamily="18" charset="0"/>
              </a:rPr>
              <a:t>a</a:t>
            </a:r>
            <a:r>
              <a:rPr lang="en-US" sz="2400" i="1" baseline="-25000" dirty="0" smtClean="0">
                <a:latin typeface="Constantia" pitchFamily="18" charset="0"/>
                <a:ea typeface="Cambria Math" pitchFamily="18" charset="0"/>
              </a:rPr>
              <a:t>i</a:t>
            </a:r>
            <a:r>
              <a:rPr lang="en-US" sz="2400" baseline="-25000" dirty="0" smtClean="0">
                <a:latin typeface="Cambria Math" pitchFamily="18" charset="0"/>
                <a:ea typeface="Cambria Math" pitchFamily="18" charset="0"/>
              </a:rPr>
              <a:t>1</a:t>
            </a:r>
            <a:r>
              <a:rPr lang="en-US" sz="2400" i="1" dirty="0" smtClean="0">
                <a:latin typeface="Constantia" pitchFamily="18" charset="0"/>
                <a:ea typeface="Cambria Math" pitchFamily="18" charset="0"/>
              </a:rPr>
              <a:t>b</a:t>
            </a:r>
            <a:r>
              <a:rPr lang="en-US" sz="2400" baseline="-25000" dirty="0" smtClean="0">
                <a:latin typeface="Cambria Math" pitchFamily="18" charset="0"/>
                <a:ea typeface="Cambria Math" pitchFamily="18" charset="0"/>
              </a:rPr>
              <a:t>1j </a:t>
            </a:r>
            <a:r>
              <a:rPr lang="en-US" sz="2400" dirty="0" smtClean="0">
                <a:latin typeface="Cambria Math" pitchFamily="18" charset="0"/>
                <a:ea typeface="Cambria Math" pitchFamily="18" charset="0"/>
              </a:rPr>
              <a:t>+ </a:t>
            </a:r>
            <a:r>
              <a:rPr lang="en-US" sz="2400" i="1" dirty="0" smtClean="0">
                <a:latin typeface="Constantia" pitchFamily="18" charset="0"/>
                <a:ea typeface="Cambria Math" pitchFamily="18" charset="0"/>
              </a:rPr>
              <a:t>a</a:t>
            </a:r>
            <a:r>
              <a:rPr lang="en-US" sz="2400" i="1" baseline="-25000" dirty="0" smtClean="0">
                <a:latin typeface="Constantia" pitchFamily="18" charset="0"/>
                <a:ea typeface="Cambria Math" pitchFamily="18" charset="0"/>
              </a:rPr>
              <a:t>i</a:t>
            </a:r>
            <a:r>
              <a:rPr lang="en-US" sz="2400" baseline="-25000" dirty="0" smtClean="0">
                <a:latin typeface="Cambria Math" pitchFamily="18" charset="0"/>
                <a:ea typeface="Cambria Math" pitchFamily="18" charset="0"/>
              </a:rPr>
              <a:t>2</a:t>
            </a:r>
            <a:r>
              <a:rPr lang="en-US" sz="2400" i="1" dirty="0" smtClean="0">
                <a:latin typeface="Constantia" pitchFamily="18" charset="0"/>
                <a:ea typeface="Cambria Math" pitchFamily="18" charset="0"/>
              </a:rPr>
              <a:t>b</a:t>
            </a:r>
            <a:r>
              <a:rPr lang="en-US" sz="2400" baseline="-25000" dirty="0" smtClean="0">
                <a:latin typeface="Cambria Math" pitchFamily="18" charset="0"/>
                <a:ea typeface="Cambria Math" pitchFamily="18" charset="0"/>
              </a:rPr>
              <a:t>2</a:t>
            </a:r>
            <a:r>
              <a:rPr lang="en-US" sz="2400" i="1" baseline="-25000" dirty="0" smtClean="0">
                <a:latin typeface="Constantia" pitchFamily="18" charset="0"/>
                <a:ea typeface="Cambria Math" pitchFamily="18" charset="0"/>
              </a:rPr>
              <a:t>j</a:t>
            </a:r>
            <a:r>
              <a:rPr lang="en-US" sz="2400" dirty="0" smtClean="0">
                <a:latin typeface="Cambria Math" pitchFamily="18" charset="0"/>
                <a:ea typeface="Cambria Math" pitchFamily="18" charset="0"/>
              </a:rPr>
              <a:t> + … + </a:t>
            </a:r>
            <a:r>
              <a:rPr lang="en-US" sz="2400" i="1" dirty="0" smtClean="0">
                <a:latin typeface="Constantia" pitchFamily="18" charset="0"/>
                <a:ea typeface="Cambria Math" pitchFamily="18" charset="0"/>
              </a:rPr>
              <a:t>a</a:t>
            </a:r>
            <a:r>
              <a:rPr lang="en-US" sz="2400" i="1" baseline="-25000" dirty="0" smtClean="0">
                <a:latin typeface="Constantia" pitchFamily="18" charset="0"/>
                <a:ea typeface="Cambria Math" pitchFamily="18" charset="0"/>
              </a:rPr>
              <a:t>kj</a:t>
            </a:r>
            <a:r>
              <a:rPr lang="en-US" sz="2400" i="1" dirty="0" smtClean="0">
                <a:ea typeface="Cambria Math" pitchFamily="18" charset="0"/>
              </a:rPr>
              <a:t>b</a:t>
            </a:r>
            <a:r>
              <a:rPr lang="en-US" sz="2400" baseline="-25000" dirty="0" smtClean="0">
                <a:latin typeface="Cambria Math" pitchFamily="18" charset="0"/>
                <a:ea typeface="Cambria Math" pitchFamily="18" charset="0"/>
              </a:rPr>
              <a:t>2</a:t>
            </a:r>
            <a:r>
              <a:rPr lang="en-US" sz="2400" i="1" baseline="-25000" dirty="0" smtClean="0">
                <a:latin typeface="Constantia" pitchFamily="18" charset="0"/>
                <a:ea typeface="Cambria Math" pitchFamily="18" charset="0"/>
              </a:rPr>
              <a:t>j</a:t>
            </a:r>
            <a:r>
              <a:rPr lang="en-US" sz="2400" dirty="0" smtClean="0">
                <a:latin typeface="Cambria Math" pitchFamily="18" charset="0"/>
                <a:ea typeface="Cambria Math" pitchFamily="18" charset="0"/>
              </a:rPr>
              <a:t>.</a:t>
            </a:r>
          </a:p>
          <a:p>
            <a:pPr>
              <a:buNone/>
            </a:pPr>
            <a:r>
              <a:rPr lang="en-US" sz="2400" b="1" dirty="0" smtClean="0">
                <a:ea typeface="Cambria Math" pitchFamily="18" charset="0"/>
              </a:rPr>
              <a:t>    Example</a:t>
            </a:r>
            <a:r>
              <a:rPr lang="en-US" sz="2400" dirty="0" smtClean="0">
                <a:latin typeface="Cambria Math" pitchFamily="18" charset="0"/>
                <a:ea typeface="Cambria Math" pitchFamily="18" charset="0"/>
              </a:rPr>
              <a:t>:</a:t>
            </a:r>
          </a:p>
          <a:p>
            <a:pPr>
              <a:buNone/>
            </a:pPr>
            <a:endParaRPr lang="en-US" sz="2400" dirty="0" smtClean="0">
              <a:latin typeface="Cambria Math" pitchFamily="18" charset="0"/>
              <a:ea typeface="Cambria Math" pitchFamily="18" charset="0"/>
            </a:endParaRPr>
          </a:p>
          <a:p>
            <a:pPr>
              <a:buNone/>
            </a:pPr>
            <a:endParaRPr lang="en-US" sz="2400" dirty="0" smtClean="0">
              <a:latin typeface="Cambria Math" pitchFamily="18" charset="0"/>
              <a:ea typeface="Cambria Math" pitchFamily="18" charset="0"/>
            </a:endParaRPr>
          </a:p>
          <a:p>
            <a:pPr>
              <a:buNone/>
            </a:pPr>
            <a:r>
              <a:rPr lang="en-US" sz="2400" dirty="0" smtClean="0">
                <a:latin typeface="Cambria Math" pitchFamily="18" charset="0"/>
                <a:ea typeface="Cambria Math" pitchFamily="18" charset="0"/>
              </a:rPr>
              <a:t>    The product of two matrices is undefined when the number of columns in the first matrix is not the same as the number of rows in the second</a:t>
            </a:r>
            <a:r>
              <a:rPr lang="en-US" dirty="0" smtClean="0">
                <a:latin typeface="Cambria Math" pitchFamily="18" charset="0"/>
                <a:ea typeface="Cambria Math" pitchFamily="18" charset="0"/>
              </a:rPr>
              <a:t>.</a:t>
            </a:r>
          </a:p>
          <a:p>
            <a:endParaRPr lang="en-US" dirty="0" smtClean="0">
              <a:latin typeface="Cambria Math" pitchFamily="18" charset="0"/>
              <a:ea typeface="Cambria Math" pitchFamily="18" charset="0"/>
            </a:endParaRPr>
          </a:p>
          <a:p>
            <a:endParaRPr lang="en-US" dirty="0" smtClean="0">
              <a:latin typeface="Cambria Math" pitchFamily="18" charset="0"/>
              <a:ea typeface="Cambria Math" pitchFamily="18" charset="0"/>
            </a:endParaRPr>
          </a:p>
          <a:p>
            <a:endParaRPr lang="en-US" dirty="0"/>
          </a:p>
        </p:txBody>
      </p:sp>
      <p:pic>
        <p:nvPicPr>
          <p:cNvPr id="6" name="Picture 5" descr="addin_tmp.png"/>
          <p:cNvPicPr>
            <a:picLocks noChangeAspect="1"/>
          </p:cNvPicPr>
          <p:nvPr>
            <p:custDataLst>
              <p:tags r:id="rId1"/>
            </p:custDataLst>
          </p:nvPr>
        </p:nvPicPr>
        <p:blipFill>
          <a:blip r:embed="rId6" cstate="print"/>
          <a:stretch>
            <a:fillRect/>
          </a:stretch>
        </p:blipFill>
        <p:spPr>
          <a:xfrm>
            <a:off x="2438400" y="4191000"/>
            <a:ext cx="3263265" cy="911543"/>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4343400" y="2057400"/>
            <a:ext cx="154781" cy="152400"/>
          </a:xfrm>
          <a:prstGeom prst="rect">
            <a:avLst/>
          </a:prstGeom>
        </p:spPr>
      </p:pic>
      <p:pic>
        <p:nvPicPr>
          <p:cNvPr id="7" name="Picture 6" descr="addin_tmp.png"/>
          <p:cNvPicPr>
            <a:picLocks noChangeAspect="1"/>
          </p:cNvPicPr>
          <p:nvPr>
            <p:custDataLst>
              <p:tags r:id="rId3"/>
            </p:custDataLst>
          </p:nvPr>
        </p:nvPicPr>
        <p:blipFill>
          <a:blip r:embed="rId7" cstate="print"/>
          <a:stretch>
            <a:fillRect/>
          </a:stretch>
        </p:blipFill>
        <p:spPr>
          <a:xfrm>
            <a:off x="7391400" y="2057400"/>
            <a:ext cx="154781" cy="152400"/>
          </a:xfrm>
          <a:prstGeom prst="rect">
            <a:avLst/>
          </a:prstGeom>
        </p:spPr>
      </p:pic>
      <p:pic>
        <p:nvPicPr>
          <p:cNvPr id="8" name="Picture 7" descr="addin_tmp.png"/>
          <p:cNvPicPr>
            <a:picLocks noChangeAspect="1"/>
          </p:cNvPicPr>
          <p:nvPr>
            <p:custDataLst>
              <p:tags r:id="rId4"/>
            </p:custDataLst>
          </p:nvPr>
        </p:nvPicPr>
        <p:blipFill>
          <a:blip r:embed="rId7" cstate="print"/>
          <a:stretch>
            <a:fillRect/>
          </a:stretch>
        </p:blipFill>
        <p:spPr>
          <a:xfrm>
            <a:off x="1143000" y="2743200"/>
            <a:ext cx="154781" cy="152400"/>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136</a:t>
            </a:fld>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Illustration of Matrix Multiplication </a:t>
            </a:r>
            <a:endParaRPr lang="en-US" dirty="0"/>
          </a:p>
        </p:txBody>
      </p:sp>
      <p:sp>
        <p:nvSpPr>
          <p:cNvPr id="3" name="Content Placeholder 2"/>
          <p:cNvSpPr>
            <a:spLocks noGrp="1"/>
          </p:cNvSpPr>
          <p:nvPr>
            <p:ph idx="1"/>
          </p:nvPr>
        </p:nvSpPr>
        <p:spPr/>
        <p:txBody>
          <a:bodyPr/>
          <a:lstStyle/>
          <a:p>
            <a:r>
              <a:rPr lang="en-US" dirty="0" smtClean="0"/>
              <a:t>The Product of </a:t>
            </a:r>
            <a:r>
              <a:rPr lang="en-US" sz="2800" b="1" dirty="0" smtClean="0"/>
              <a:t>A</a:t>
            </a:r>
            <a:r>
              <a:rPr lang="en-US" sz="2800" dirty="0" smtClean="0"/>
              <a:t> = [</a:t>
            </a:r>
            <a:r>
              <a:rPr lang="en-US" sz="2800" dirty="0" err="1" smtClean="0">
                <a:latin typeface="Cambria Math" pitchFamily="18" charset="0"/>
                <a:ea typeface="Cambria Math" pitchFamily="18" charset="0"/>
              </a:rPr>
              <a:t>a</a:t>
            </a:r>
            <a:r>
              <a:rPr lang="en-US" sz="2800" i="1" baseline="-25000" dirty="0" err="1" smtClean="0">
                <a:ea typeface="Cambria Math" pitchFamily="18" charset="0"/>
              </a:rPr>
              <a:t>ij</a:t>
            </a:r>
            <a:r>
              <a:rPr lang="en-US" sz="2800" dirty="0" smtClean="0">
                <a:latin typeface="Cambria Math" pitchFamily="18" charset="0"/>
                <a:ea typeface="Cambria Math" pitchFamily="18" charset="0"/>
              </a:rPr>
              <a:t>] and </a:t>
            </a:r>
            <a:r>
              <a:rPr lang="en-US" sz="2800" b="1" dirty="0" smtClean="0"/>
              <a:t>B</a:t>
            </a:r>
            <a:r>
              <a:rPr lang="en-US" sz="2800" dirty="0" smtClean="0"/>
              <a:t> = [</a:t>
            </a:r>
            <a:r>
              <a:rPr lang="en-US" sz="2800" dirty="0" err="1" smtClean="0">
                <a:latin typeface="Cambria Math" pitchFamily="18" charset="0"/>
                <a:ea typeface="Cambria Math" pitchFamily="18" charset="0"/>
              </a:rPr>
              <a:t>b</a:t>
            </a:r>
            <a:r>
              <a:rPr lang="en-US" sz="2800" i="1" baseline="-25000" dirty="0" err="1" smtClean="0">
                <a:ea typeface="Cambria Math" pitchFamily="18" charset="0"/>
              </a:rPr>
              <a:t>ij</a:t>
            </a:r>
            <a:r>
              <a:rPr lang="en-US" sz="2800" dirty="0" smtClean="0">
                <a:latin typeface="Cambria Math" pitchFamily="18" charset="0"/>
                <a:ea typeface="Cambria Math" pitchFamily="18" charset="0"/>
              </a:rPr>
              <a:t>] </a:t>
            </a:r>
            <a:endParaRPr lang="en-US" dirty="0"/>
          </a:p>
        </p:txBody>
      </p:sp>
      <p:pic>
        <p:nvPicPr>
          <p:cNvPr id="7" name="Picture 6" descr="addin_tmp.png"/>
          <p:cNvPicPr>
            <a:picLocks noChangeAspect="1"/>
          </p:cNvPicPr>
          <p:nvPr>
            <p:custDataLst>
              <p:tags r:id="rId1"/>
            </p:custDataLst>
          </p:nvPr>
        </p:nvPicPr>
        <p:blipFill>
          <a:blip r:embed="rId6" cstate="print"/>
          <a:stretch>
            <a:fillRect/>
          </a:stretch>
        </p:blipFill>
        <p:spPr>
          <a:xfrm>
            <a:off x="1143000" y="2514601"/>
            <a:ext cx="2658904" cy="1823085"/>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4114800" y="2667001"/>
            <a:ext cx="3307556" cy="1140143"/>
          </a:xfrm>
          <a:prstGeom prst="rect">
            <a:avLst/>
          </a:prstGeom>
        </p:spPr>
      </p:pic>
      <p:pic>
        <p:nvPicPr>
          <p:cNvPr id="10" name="Picture 9" descr="addin_tmp.png"/>
          <p:cNvPicPr>
            <a:picLocks noChangeAspect="1"/>
          </p:cNvPicPr>
          <p:nvPr>
            <p:custDataLst>
              <p:tags r:id="rId3"/>
            </p:custDataLst>
          </p:nvPr>
        </p:nvPicPr>
        <p:blipFill>
          <a:blip r:embed="rId8" cstate="print"/>
          <a:stretch>
            <a:fillRect/>
          </a:stretch>
        </p:blipFill>
        <p:spPr>
          <a:xfrm>
            <a:off x="3810000" y="4419600"/>
            <a:ext cx="2768918" cy="1367314"/>
          </a:xfrm>
          <a:prstGeom prst="rect">
            <a:avLst/>
          </a:prstGeom>
        </p:spPr>
      </p:pic>
      <p:pic>
        <p:nvPicPr>
          <p:cNvPr id="8" name="Picture 7" descr="addin_tmp.png"/>
          <p:cNvPicPr>
            <a:picLocks noChangeAspect="1"/>
          </p:cNvPicPr>
          <p:nvPr>
            <p:custDataLst>
              <p:tags r:id="rId4"/>
            </p:custDataLst>
          </p:nvPr>
        </p:nvPicPr>
        <p:blipFill>
          <a:blip r:embed="rId9" cstate="print"/>
          <a:stretch>
            <a:fillRect/>
          </a:stretch>
        </p:blipFill>
        <p:spPr>
          <a:xfrm>
            <a:off x="1143000" y="6019800"/>
            <a:ext cx="3737610" cy="251460"/>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137</a:t>
            </a:fld>
            <a:endParaRPr lang="en-US"/>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Matrix Multiplication is not Commutative</a:t>
            </a:r>
            <a:endParaRPr lang="en-US" sz="4000" dirty="0"/>
          </a:p>
        </p:txBody>
      </p:sp>
      <p:sp>
        <p:nvSpPr>
          <p:cNvPr id="3" name="Content Placeholder 2"/>
          <p:cNvSpPr>
            <a:spLocks noGrp="1"/>
          </p:cNvSpPr>
          <p:nvPr>
            <p:ph idx="1"/>
          </p:nvPr>
        </p:nvSpPr>
        <p:spPr/>
        <p:txBody>
          <a:bodyPr/>
          <a:lstStyle/>
          <a:p>
            <a:pPr>
              <a:buNone/>
            </a:pPr>
            <a:r>
              <a:rPr lang="en-US" dirty="0" smtClean="0"/>
              <a:t>   </a:t>
            </a:r>
            <a:r>
              <a:rPr lang="en-US" b="1" dirty="0" smtClean="0"/>
              <a:t>Example</a:t>
            </a:r>
            <a:r>
              <a:rPr lang="en-US" dirty="0" smtClean="0"/>
              <a:t>: Let</a:t>
            </a:r>
          </a:p>
          <a:p>
            <a:pPr>
              <a:buNone/>
            </a:pPr>
            <a:endParaRPr lang="en-US" dirty="0" smtClean="0"/>
          </a:p>
          <a:p>
            <a:pPr>
              <a:buNone/>
            </a:pPr>
            <a:r>
              <a:rPr lang="en-US" dirty="0" smtClean="0"/>
              <a:t>    Does </a:t>
            </a:r>
            <a:r>
              <a:rPr lang="en-US" b="1" dirty="0" smtClean="0"/>
              <a:t>AB</a:t>
            </a:r>
            <a:r>
              <a:rPr lang="en-US" dirty="0" smtClean="0"/>
              <a:t> = </a:t>
            </a:r>
            <a:r>
              <a:rPr lang="en-US" b="1" dirty="0" smtClean="0"/>
              <a:t>BA</a:t>
            </a:r>
            <a:r>
              <a:rPr lang="en-US" dirty="0" smtClean="0"/>
              <a:t>?</a:t>
            </a:r>
            <a:endParaRPr lang="en-US" b="1" dirty="0" smtClean="0"/>
          </a:p>
          <a:p>
            <a:pPr>
              <a:buNone/>
            </a:pPr>
            <a:r>
              <a:rPr lang="en-US" b="1" dirty="0" smtClean="0"/>
              <a:t>    Solution:</a:t>
            </a:r>
          </a:p>
          <a:p>
            <a:pPr>
              <a:buNone/>
            </a:pPr>
            <a:r>
              <a:rPr lang="en-US" b="1" dirty="0" smtClean="0"/>
              <a:t>      </a:t>
            </a:r>
          </a:p>
          <a:p>
            <a:pPr>
              <a:buNone/>
            </a:pPr>
            <a:endParaRPr lang="en-US" b="1" dirty="0" smtClean="0"/>
          </a:p>
          <a:p>
            <a:pPr>
              <a:buNone/>
            </a:pPr>
            <a:endParaRPr lang="en-US" b="1" dirty="0" smtClean="0"/>
          </a:p>
          <a:p>
            <a:pPr>
              <a:buNone/>
            </a:pPr>
            <a:r>
              <a:rPr lang="en-US" b="1" dirty="0" smtClean="0"/>
              <a:t>         AB</a:t>
            </a:r>
            <a:r>
              <a:rPr lang="en-US" dirty="0" smtClean="0"/>
              <a:t> </a:t>
            </a:r>
            <a:r>
              <a:rPr lang="en-US" dirty="0" smtClean="0">
                <a:latin typeface="Cambria Math" pitchFamily="18" charset="0"/>
                <a:ea typeface="Cambria Math" pitchFamily="18" charset="0"/>
              </a:rPr>
              <a:t>≠</a:t>
            </a:r>
            <a:r>
              <a:rPr lang="en-US" dirty="0" smtClean="0"/>
              <a:t> </a:t>
            </a:r>
            <a:r>
              <a:rPr lang="en-US" b="1" dirty="0" smtClean="0"/>
              <a:t>BA</a:t>
            </a:r>
            <a:endParaRPr lang="en-US" dirty="0"/>
          </a:p>
        </p:txBody>
      </p:sp>
      <p:pic>
        <p:nvPicPr>
          <p:cNvPr id="5" name="Picture 4" descr="addin_tmp.png"/>
          <p:cNvPicPr>
            <a:picLocks noChangeAspect="1"/>
          </p:cNvPicPr>
          <p:nvPr>
            <p:custDataLst>
              <p:tags r:id="rId1"/>
            </p:custDataLst>
          </p:nvPr>
        </p:nvPicPr>
        <p:blipFill>
          <a:blip r:embed="rId6" cstate="print"/>
          <a:stretch>
            <a:fillRect/>
          </a:stretch>
        </p:blipFill>
        <p:spPr>
          <a:xfrm>
            <a:off x="3048000" y="2209800"/>
            <a:ext cx="1512570" cy="609600"/>
          </a:xfrm>
          <a:prstGeom prst="rect">
            <a:avLst/>
          </a:prstGeom>
        </p:spPr>
      </p:pic>
      <p:pic>
        <p:nvPicPr>
          <p:cNvPr id="7" name="Picture 6" descr="addin_tmp.png"/>
          <p:cNvPicPr>
            <a:picLocks noChangeAspect="1"/>
          </p:cNvPicPr>
          <p:nvPr>
            <p:custDataLst>
              <p:tags r:id="rId2"/>
            </p:custDataLst>
          </p:nvPr>
        </p:nvPicPr>
        <p:blipFill>
          <a:blip r:embed="rId7" cstate="print"/>
          <a:stretch>
            <a:fillRect/>
          </a:stretch>
        </p:blipFill>
        <p:spPr>
          <a:xfrm>
            <a:off x="5638800" y="2133600"/>
            <a:ext cx="1497330" cy="609600"/>
          </a:xfrm>
          <a:prstGeom prst="rect">
            <a:avLst/>
          </a:prstGeom>
        </p:spPr>
      </p:pic>
      <p:pic>
        <p:nvPicPr>
          <p:cNvPr id="9" name="Picture 8" descr="addin_tmp.png"/>
          <p:cNvPicPr>
            <a:picLocks noChangeAspect="1"/>
          </p:cNvPicPr>
          <p:nvPr>
            <p:custDataLst>
              <p:tags r:id="rId3"/>
            </p:custDataLst>
          </p:nvPr>
        </p:nvPicPr>
        <p:blipFill>
          <a:blip r:embed="rId8" cstate="print"/>
          <a:stretch>
            <a:fillRect/>
          </a:stretch>
        </p:blipFill>
        <p:spPr>
          <a:xfrm>
            <a:off x="3276600" y="4114800"/>
            <a:ext cx="1718310" cy="609600"/>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5715000" y="4114800"/>
            <a:ext cx="1718310" cy="609600"/>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138</a:t>
            </a:fld>
            <a:endParaRPr lang="en-US"/>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Identity Matrix and Powers of Matrices</a:t>
            </a:r>
            <a:endParaRPr lang="en-US" sz="4000"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The </a:t>
            </a:r>
            <a:r>
              <a:rPr lang="en-US" i="1" dirty="0" smtClean="0"/>
              <a:t>identity matrix of order n </a:t>
            </a:r>
            <a:r>
              <a:rPr lang="en-US" dirty="0" smtClean="0"/>
              <a:t>is the </a:t>
            </a:r>
            <a:r>
              <a:rPr lang="en-US" i="1" dirty="0" smtClean="0">
                <a:ea typeface="Cambria Math" pitchFamily="18" charset="0"/>
              </a:rPr>
              <a:t>m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 </a:t>
            </a:r>
            <a:r>
              <a:rPr lang="en-US" i="1" dirty="0" smtClean="0">
                <a:ea typeface="Cambria Math" pitchFamily="18" charset="0"/>
                <a:sym typeface="Symbol"/>
              </a:rPr>
              <a:t>n</a:t>
            </a:r>
            <a:r>
              <a:rPr lang="en-US" dirty="0" smtClean="0"/>
              <a:t> matrix </a:t>
            </a:r>
            <a:r>
              <a:rPr lang="en-US" b="1" dirty="0" smtClean="0"/>
              <a:t>I</a:t>
            </a:r>
            <a:r>
              <a:rPr lang="en-US" i="1" baseline="-25000" dirty="0" smtClean="0"/>
              <a:t>n</a:t>
            </a:r>
            <a:r>
              <a:rPr lang="en-US" baseline="-25000" dirty="0" smtClean="0"/>
              <a:t> </a:t>
            </a:r>
            <a:r>
              <a:rPr lang="en-US" dirty="0" smtClean="0"/>
              <a:t> = [</a:t>
            </a:r>
            <a:r>
              <a:rPr lang="en-US" dirty="0" smtClean="0">
                <a:latin typeface="Cambria Math" pitchFamily="18" charset="0"/>
                <a:ea typeface="Cambria Math" pitchFamily="18" charset="0"/>
                <a:sym typeface="Symbol"/>
              </a:rPr>
              <a:t></a:t>
            </a:r>
            <a:r>
              <a:rPr lang="en-US" i="1" baseline="-25000" dirty="0" err="1" smtClean="0">
                <a:ea typeface="Cambria Math" pitchFamily="18" charset="0"/>
                <a:sym typeface="Symbol"/>
              </a:rPr>
              <a:t>ij</a:t>
            </a:r>
            <a:r>
              <a:rPr lang="en-US" dirty="0" smtClean="0"/>
              <a:t>], where </a:t>
            </a:r>
            <a:r>
              <a:rPr lang="en-US" dirty="0" smtClean="0">
                <a:latin typeface="Cambria Math" pitchFamily="18" charset="0"/>
                <a:ea typeface="Cambria Math" pitchFamily="18" charset="0"/>
                <a:sym typeface="Symbol"/>
              </a:rPr>
              <a:t></a:t>
            </a:r>
            <a:r>
              <a:rPr lang="en-US" i="1" baseline="-25000" dirty="0" err="1" smtClean="0">
                <a:ea typeface="Cambria Math" pitchFamily="18" charset="0"/>
                <a:sym typeface="Symbol"/>
              </a:rPr>
              <a:t>ij</a:t>
            </a:r>
            <a:r>
              <a:rPr lang="en-US" baseline="-25000"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1 if </a:t>
            </a:r>
            <a:r>
              <a:rPr lang="en-US" i="1" dirty="0" err="1" smtClean="0">
                <a:ea typeface="Cambria Math" pitchFamily="18" charset="0"/>
                <a:sym typeface="Symbol"/>
              </a:rPr>
              <a:t>i</a:t>
            </a:r>
            <a:r>
              <a:rPr lang="en-US" dirty="0" smtClean="0">
                <a:latin typeface="Cambria Math" pitchFamily="18" charset="0"/>
                <a:ea typeface="Cambria Math" pitchFamily="18" charset="0"/>
                <a:sym typeface="Symbol"/>
              </a:rPr>
              <a:t> = </a:t>
            </a:r>
            <a:r>
              <a:rPr lang="en-US" i="1" dirty="0" smtClean="0">
                <a:ea typeface="Cambria Math" pitchFamily="18" charset="0"/>
                <a:sym typeface="Symbol"/>
              </a:rPr>
              <a:t>j</a:t>
            </a:r>
            <a:r>
              <a:rPr lang="en-US" dirty="0" smtClean="0">
                <a:latin typeface="Cambria Math" pitchFamily="18" charset="0"/>
                <a:ea typeface="Cambria Math" pitchFamily="18" charset="0"/>
                <a:sym typeface="Symbol"/>
              </a:rPr>
              <a:t> and </a:t>
            </a:r>
            <a:r>
              <a:rPr lang="en-US" i="1" baseline="-25000" dirty="0" err="1" smtClean="0">
                <a:ea typeface="Cambria Math" pitchFamily="18" charset="0"/>
                <a:sym typeface="Symbol"/>
              </a:rPr>
              <a:t>ij</a:t>
            </a:r>
            <a:r>
              <a:rPr lang="en-US" baseline="-25000"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0 if </a:t>
            </a:r>
            <a:r>
              <a:rPr lang="en-US" i="1" dirty="0" err="1" smtClean="0">
                <a:ea typeface="Cambria Math" pitchFamily="18" charset="0"/>
                <a:sym typeface="Symbol"/>
              </a:rPr>
              <a:t>i</a:t>
            </a:r>
            <a:r>
              <a:rPr lang="en-US" dirty="0" err="1" smtClean="0">
                <a:latin typeface="Cambria Math"/>
                <a:ea typeface="Cambria Math"/>
                <a:sym typeface="Symbol"/>
              </a:rPr>
              <a:t>≠</a:t>
            </a:r>
            <a:r>
              <a:rPr lang="en-US" i="1" dirty="0" err="1" smtClean="0">
                <a:ea typeface="Cambria Math"/>
                <a:sym typeface="Symbol"/>
              </a:rPr>
              <a:t>j</a:t>
            </a:r>
            <a:r>
              <a:rPr lang="en-US" dirty="0" smtClean="0">
                <a:latin typeface="Cambria Math"/>
                <a:ea typeface="Cambria Math"/>
                <a:sym typeface="Symbol"/>
              </a:rPr>
              <a:t>.</a:t>
            </a:r>
          </a:p>
          <a:p>
            <a:endParaRPr lang="en-US" dirty="0" smtClean="0">
              <a:latin typeface="Cambria Math"/>
              <a:ea typeface="Cambria Math"/>
              <a:sym typeface="Symbol"/>
            </a:endParaRPr>
          </a:p>
          <a:p>
            <a:pPr>
              <a:buNone/>
            </a:pPr>
            <a:r>
              <a:rPr lang="en-US" b="1" dirty="0" smtClean="0">
                <a:ea typeface="Cambria Math"/>
                <a:sym typeface="Symbol"/>
              </a:rPr>
              <a:t>                                                              </a:t>
            </a:r>
            <a:r>
              <a:rPr lang="en-US" b="1" dirty="0" err="1" smtClean="0">
                <a:ea typeface="Cambria Math"/>
                <a:sym typeface="Symbol"/>
              </a:rPr>
              <a:t>A</a:t>
            </a:r>
            <a:r>
              <a:rPr lang="en-US" b="1" dirty="0" err="1" smtClean="0"/>
              <a:t>I</a:t>
            </a:r>
            <a:r>
              <a:rPr lang="en-US" i="1" baseline="-25000" dirty="0" err="1" smtClean="0"/>
              <a:t>n</a:t>
            </a:r>
            <a:r>
              <a:rPr lang="en-US" baseline="-25000" dirty="0" smtClean="0"/>
              <a:t> </a:t>
            </a:r>
            <a:r>
              <a:rPr lang="en-US" dirty="0" smtClean="0"/>
              <a:t> = </a:t>
            </a:r>
            <a:r>
              <a:rPr lang="en-US" b="1" dirty="0" err="1" smtClean="0"/>
              <a:t>I</a:t>
            </a:r>
            <a:r>
              <a:rPr lang="en-US" i="1" baseline="-25000" dirty="0" err="1" smtClean="0"/>
              <a:t>m</a:t>
            </a:r>
            <a:r>
              <a:rPr lang="en-US" b="1" dirty="0" err="1" smtClean="0">
                <a:latin typeface="Cambria Math"/>
                <a:ea typeface="Cambria Math"/>
                <a:sym typeface="Symbol"/>
              </a:rPr>
              <a:t>A</a:t>
            </a:r>
            <a:r>
              <a:rPr lang="en-US" b="1" dirty="0" smtClean="0">
                <a:latin typeface="Cambria Math"/>
                <a:ea typeface="Cambria Math"/>
                <a:sym typeface="Symbol"/>
              </a:rPr>
              <a:t> = </a:t>
            </a:r>
            <a:r>
              <a:rPr lang="en-US" b="1" dirty="0" smtClean="0">
                <a:ea typeface="Cambria Math"/>
                <a:sym typeface="Symbol"/>
              </a:rPr>
              <a:t>A</a:t>
            </a:r>
            <a:r>
              <a:rPr lang="en-US" b="1" dirty="0" smtClean="0">
                <a:latin typeface="Cambria Math"/>
                <a:ea typeface="Cambria Math"/>
                <a:sym typeface="Symbol"/>
              </a:rPr>
              <a:t> </a:t>
            </a:r>
          </a:p>
          <a:p>
            <a:pPr>
              <a:buNone/>
            </a:pPr>
            <a:r>
              <a:rPr lang="en-US" dirty="0" smtClean="0">
                <a:latin typeface="Cambria Math"/>
                <a:ea typeface="Cambria Math"/>
                <a:sym typeface="Symbol"/>
              </a:rPr>
              <a:t>                                                    when </a:t>
            </a:r>
            <a:r>
              <a:rPr lang="en-US" b="1" dirty="0" smtClean="0">
                <a:ea typeface="Cambria Math"/>
                <a:sym typeface="Symbol"/>
              </a:rPr>
              <a:t>A</a:t>
            </a:r>
            <a:r>
              <a:rPr lang="en-US" dirty="0" smtClean="0">
                <a:latin typeface="Cambria Math"/>
                <a:ea typeface="Cambria Math"/>
                <a:sym typeface="Symbol"/>
              </a:rPr>
              <a:t> is an </a:t>
            </a:r>
            <a:r>
              <a:rPr lang="en-US" i="1" dirty="0" smtClean="0">
                <a:ea typeface="Cambria Math" pitchFamily="18" charset="0"/>
              </a:rPr>
              <a:t>m</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 </a:t>
            </a:r>
            <a:r>
              <a:rPr lang="en-US" i="1" dirty="0" smtClean="0">
                <a:ea typeface="Cambria Math" pitchFamily="18" charset="0"/>
                <a:sym typeface="Symbol"/>
              </a:rPr>
              <a:t>n</a:t>
            </a:r>
            <a:r>
              <a:rPr lang="en-US" dirty="0" smtClean="0">
                <a:latin typeface="Cambria Math"/>
                <a:ea typeface="Cambria Math"/>
                <a:sym typeface="Symbol"/>
              </a:rPr>
              <a:t>  matrix</a:t>
            </a:r>
          </a:p>
          <a:p>
            <a:endParaRPr lang="en-US" dirty="0" smtClean="0">
              <a:latin typeface="Cambria Math"/>
              <a:ea typeface="Cambria Math"/>
              <a:sym typeface="Symbol"/>
            </a:endParaRPr>
          </a:p>
          <a:p>
            <a:pPr>
              <a:buNone/>
            </a:pPr>
            <a:r>
              <a:rPr lang="en-US" dirty="0" smtClean="0">
                <a:latin typeface="Cambria Math"/>
                <a:ea typeface="Cambria Math"/>
                <a:sym typeface="Symbol"/>
              </a:rPr>
              <a:t>   Powers of square matrices can be defined. When A is an </a:t>
            </a:r>
            <a:r>
              <a:rPr lang="en-US" i="1" dirty="0" smtClean="0">
                <a:ea typeface="Cambria Math" pitchFamily="18" charset="0"/>
                <a:sym typeface="Symbol"/>
              </a:rPr>
              <a:t>n</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 </a:t>
            </a:r>
            <a:r>
              <a:rPr lang="en-US" i="1" dirty="0" smtClean="0">
                <a:ea typeface="Cambria Math" pitchFamily="18" charset="0"/>
                <a:sym typeface="Symbol"/>
              </a:rPr>
              <a:t>n</a:t>
            </a:r>
            <a:r>
              <a:rPr lang="en-US" dirty="0" smtClean="0"/>
              <a:t>  matrix, we have:</a:t>
            </a:r>
            <a:endParaRPr lang="en-US" dirty="0" smtClean="0">
              <a:latin typeface="Cambria Math"/>
              <a:ea typeface="Cambria Math"/>
              <a:sym typeface="Symbol"/>
            </a:endParaRPr>
          </a:p>
          <a:p>
            <a:pPr>
              <a:buNone/>
            </a:pPr>
            <a:r>
              <a:rPr lang="en-US" dirty="0" smtClean="0">
                <a:latin typeface="Cambria Math"/>
                <a:ea typeface="Cambria Math"/>
                <a:sym typeface="Symbol"/>
              </a:rPr>
              <a:t>            </a:t>
            </a:r>
            <a:r>
              <a:rPr lang="en-US" b="1" dirty="0" smtClean="0">
                <a:ea typeface="Cambria Math"/>
                <a:sym typeface="Symbol"/>
              </a:rPr>
              <a:t>A</a:t>
            </a:r>
            <a:r>
              <a:rPr lang="en-US" baseline="30000" dirty="0" smtClean="0">
                <a:latin typeface="Cambria Math"/>
                <a:ea typeface="Cambria Math"/>
                <a:sym typeface="Symbol"/>
              </a:rPr>
              <a:t>0  </a:t>
            </a:r>
            <a:r>
              <a:rPr lang="en-US" dirty="0" smtClean="0">
                <a:latin typeface="Cambria Math"/>
                <a:ea typeface="Cambria Math"/>
                <a:sym typeface="Symbol"/>
              </a:rPr>
              <a:t>= </a:t>
            </a:r>
            <a:r>
              <a:rPr lang="en-US" b="1" dirty="0" smtClean="0"/>
              <a:t>I</a:t>
            </a:r>
            <a:r>
              <a:rPr lang="en-US" i="1" baseline="-25000" dirty="0" smtClean="0"/>
              <a:t>n</a:t>
            </a:r>
            <a:r>
              <a:rPr lang="en-US" baseline="-25000" dirty="0" smtClean="0"/>
              <a:t>         </a:t>
            </a:r>
            <a:r>
              <a:rPr lang="en-US" b="1" dirty="0" err="1" smtClean="0">
                <a:ea typeface="Cambria Math"/>
                <a:sym typeface="Symbol"/>
              </a:rPr>
              <a:t>A</a:t>
            </a:r>
            <a:r>
              <a:rPr lang="en-US" i="1" baseline="30000" dirty="0" err="1" smtClean="0">
                <a:ea typeface="Cambria Math"/>
                <a:sym typeface="Symbol"/>
              </a:rPr>
              <a:t>r</a:t>
            </a:r>
            <a:r>
              <a:rPr lang="en-US" dirty="0" smtClean="0">
                <a:latin typeface="Cambria Math"/>
                <a:ea typeface="Cambria Math"/>
                <a:sym typeface="Symbol"/>
              </a:rPr>
              <a:t> = </a:t>
            </a:r>
            <a:r>
              <a:rPr lang="en-US" b="1" dirty="0" smtClean="0">
                <a:ea typeface="Cambria Math"/>
                <a:sym typeface="Symbol"/>
              </a:rPr>
              <a:t>AAA</a:t>
            </a:r>
            <a:r>
              <a:rPr lang="en-US" dirty="0" smtClean="0">
                <a:ea typeface="Cambria Math"/>
                <a:sym typeface="Symbol"/>
              </a:rPr>
              <a:t>∙∙∙</a:t>
            </a:r>
            <a:r>
              <a:rPr lang="en-US" b="1" dirty="0" smtClean="0">
                <a:ea typeface="Cambria Math"/>
                <a:sym typeface="Symbol"/>
              </a:rPr>
              <a:t>A</a:t>
            </a:r>
            <a:endParaRPr lang="en-US" b="1" dirty="0" smtClean="0"/>
          </a:p>
          <a:p>
            <a:endParaRPr lang="en-US" dirty="0" smtClean="0">
              <a:latin typeface="Cambria Math"/>
              <a:ea typeface="Cambria Math"/>
              <a:sym typeface="Symbol"/>
            </a:endParaRPr>
          </a:p>
        </p:txBody>
      </p:sp>
      <p:pic>
        <p:nvPicPr>
          <p:cNvPr id="9" name="Picture 8" descr="addin_tmp.png"/>
          <p:cNvPicPr>
            <a:picLocks noChangeAspect="1"/>
          </p:cNvPicPr>
          <p:nvPr>
            <p:custDataLst>
              <p:tags r:id="rId1"/>
            </p:custDataLst>
          </p:nvPr>
        </p:nvPicPr>
        <p:blipFill>
          <a:blip r:embed="rId5" cstate="print"/>
          <a:stretch>
            <a:fillRect/>
          </a:stretch>
        </p:blipFill>
        <p:spPr>
          <a:xfrm>
            <a:off x="1524000" y="2971800"/>
            <a:ext cx="1998821" cy="1367314"/>
          </a:xfrm>
          <a:prstGeom prst="rect">
            <a:avLst/>
          </a:prstGeom>
        </p:spPr>
      </p:pic>
      <p:sp>
        <p:nvSpPr>
          <p:cNvPr id="10" name="Left Brace 9"/>
          <p:cNvSpPr/>
          <p:nvPr/>
        </p:nvSpPr>
        <p:spPr>
          <a:xfrm rot="16200000">
            <a:off x="4038600" y="5486400"/>
            <a:ext cx="381000" cy="1295400"/>
          </a:xfrm>
          <a:prstGeom prst="leftBrace">
            <a:avLst>
              <a:gd name="adj1" fmla="val 8333"/>
              <a:gd name="adj2" fmla="val 47350"/>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3505200" y="6324600"/>
            <a:ext cx="1371600" cy="369332"/>
          </a:xfrm>
          <a:prstGeom prst="rect">
            <a:avLst/>
          </a:prstGeom>
          <a:noFill/>
        </p:spPr>
        <p:txBody>
          <a:bodyPr wrap="square" rtlCol="0">
            <a:spAutoFit/>
          </a:bodyPr>
          <a:lstStyle/>
          <a:p>
            <a:r>
              <a:rPr lang="en-US" dirty="0" smtClean="0"/>
              <a:t>    r times</a:t>
            </a:r>
            <a:endParaRPr lang="en-US" dirty="0"/>
          </a:p>
        </p:txBody>
      </p:sp>
      <p:pic>
        <p:nvPicPr>
          <p:cNvPr id="7" name="Picture 6" descr="addin_tmp.png"/>
          <p:cNvPicPr>
            <a:picLocks noChangeAspect="1"/>
          </p:cNvPicPr>
          <p:nvPr>
            <p:custDataLst>
              <p:tags r:id="rId2"/>
            </p:custDataLst>
          </p:nvPr>
        </p:nvPicPr>
        <p:blipFill>
          <a:blip r:embed="rId6" cstate="print"/>
          <a:stretch>
            <a:fillRect/>
          </a:stretch>
        </p:blipFill>
        <p:spPr>
          <a:xfrm>
            <a:off x="8001000" y="2133600"/>
            <a:ext cx="154781" cy="152400"/>
          </a:xfrm>
          <a:prstGeom prst="rect">
            <a:avLst/>
          </a:prstGeom>
        </p:spPr>
      </p:pic>
      <p:pic>
        <p:nvPicPr>
          <p:cNvPr id="8" name="Picture 7" descr="addin_tmp.png"/>
          <p:cNvPicPr>
            <a:picLocks noChangeAspect="1"/>
          </p:cNvPicPr>
          <p:nvPr>
            <p:custDataLst>
              <p:tags r:id="rId3"/>
            </p:custDataLst>
          </p:nvPr>
        </p:nvPicPr>
        <p:blipFill>
          <a:blip r:embed="rId6" cstate="print"/>
          <a:stretch>
            <a:fillRect/>
          </a:stretch>
        </p:blipFill>
        <p:spPr>
          <a:xfrm>
            <a:off x="6553200" y="3962400"/>
            <a:ext cx="154781" cy="152400"/>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139</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things to remember</a:t>
            </a:r>
            <a:endParaRPr lang="en-US" dirty="0"/>
          </a:p>
        </p:txBody>
      </p:sp>
      <p:sp>
        <p:nvSpPr>
          <p:cNvPr id="3" name="Content Placeholder 2"/>
          <p:cNvSpPr>
            <a:spLocks noGrp="1"/>
          </p:cNvSpPr>
          <p:nvPr>
            <p:ph idx="1"/>
          </p:nvPr>
        </p:nvSpPr>
        <p:spPr/>
        <p:txBody>
          <a:bodyPr/>
          <a:lstStyle/>
          <a:p>
            <a:r>
              <a:rPr lang="en-US" dirty="0" smtClean="0"/>
              <a:t>Sets can be elements of sets.</a:t>
            </a:r>
          </a:p>
          <a:p>
            <a:pPr>
              <a:buNone/>
            </a:pPr>
            <a:r>
              <a:rPr lang="en-US" dirty="0" smtClean="0">
                <a:latin typeface="Cambria Math" pitchFamily="18" charset="0"/>
                <a:ea typeface="Cambria Math" pitchFamily="18" charset="0"/>
              </a:rPr>
              <a:t>         {{1,2,3},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r>
              <a:rPr lang="en-US" i="1" dirty="0" err="1" smtClean="0">
                <a:latin typeface="Cambria Math" pitchFamily="18" charset="0"/>
                <a:ea typeface="Cambria Math" pitchFamily="18" charset="0"/>
              </a:rPr>
              <a:t>b,c</a:t>
            </a:r>
            <a:r>
              <a:rPr lang="en-US" dirty="0" smtClean="0">
                <a:latin typeface="Cambria Math" pitchFamily="18" charset="0"/>
                <a:ea typeface="Cambria Math" pitchFamily="18" charset="0"/>
              </a:rPr>
              <a:t>}}</a:t>
            </a:r>
          </a:p>
          <a:p>
            <a:pPr>
              <a:buNone/>
            </a:pP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N</a:t>
            </a:r>
            <a:r>
              <a:rPr lang="en-US" dirty="0" smtClean="0">
                <a:latin typeface="Cambria Math" pitchFamily="18" charset="0"/>
                <a:ea typeface="Cambria Math" pitchFamily="18" charset="0"/>
              </a:rPr>
              <a:t>,</a:t>
            </a:r>
            <a:r>
              <a:rPr lang="en-US" b="1" dirty="0" smtClean="0">
                <a:latin typeface="Cambria Math" pitchFamily="18" charset="0"/>
                <a:ea typeface="Cambria Math" pitchFamily="18" charset="0"/>
              </a:rPr>
              <a:t>Z</a:t>
            </a:r>
            <a:r>
              <a:rPr lang="en-US" dirty="0" smtClean="0">
                <a:latin typeface="Cambria Math" pitchFamily="18" charset="0"/>
                <a:ea typeface="Cambria Math" pitchFamily="18" charset="0"/>
              </a:rPr>
              <a:t>,</a:t>
            </a:r>
            <a:r>
              <a:rPr lang="en-US" b="1" dirty="0" smtClean="0">
                <a:latin typeface="Cambria Math" pitchFamily="18" charset="0"/>
                <a:ea typeface="Cambria Math" pitchFamily="18" charset="0"/>
              </a:rPr>
              <a:t>Q</a:t>
            </a:r>
            <a:r>
              <a:rPr lang="en-US" dirty="0" smtClean="0">
                <a:latin typeface="Cambria Math" pitchFamily="18" charset="0"/>
                <a:ea typeface="Cambria Math" pitchFamily="18" charset="0"/>
              </a:rPr>
              <a:t>,</a:t>
            </a:r>
            <a:r>
              <a:rPr lang="en-US" b="1" dirty="0" smtClean="0">
                <a:latin typeface="Cambria Math" pitchFamily="18" charset="0"/>
                <a:ea typeface="Cambria Math" pitchFamily="18" charset="0"/>
              </a:rPr>
              <a:t>R</a:t>
            </a:r>
            <a:r>
              <a:rPr lang="en-US" dirty="0" smtClean="0">
                <a:latin typeface="Cambria Math" pitchFamily="18" charset="0"/>
                <a:ea typeface="Cambria Math" pitchFamily="18" charset="0"/>
              </a:rPr>
              <a:t>}</a:t>
            </a:r>
          </a:p>
          <a:p>
            <a:r>
              <a:rPr lang="en-US" dirty="0" smtClean="0"/>
              <a:t>The empty set is different from a set containing the empty set.</a:t>
            </a:r>
          </a:p>
          <a:p>
            <a:pPr>
              <a:buNone/>
            </a:pPr>
            <a:r>
              <a:rPr lang="en-US" dirty="0" smtClean="0"/>
              <a:t>       </a:t>
            </a:r>
            <a:r>
              <a:rPr lang="en-US" dirty="0" smtClean="0">
                <a:latin typeface="Cambria Math"/>
                <a:ea typeface="Cambria Math"/>
              </a:rPr>
              <a:t>∅</a:t>
            </a:r>
            <a:r>
              <a:rPr lang="en-US" dirty="0" smtClean="0"/>
              <a:t>  </a:t>
            </a:r>
            <a:r>
              <a:rPr lang="en-US" dirty="0" smtClean="0">
                <a:latin typeface="Cambria Math"/>
                <a:ea typeface="Cambria Math"/>
              </a:rPr>
              <a:t>≠ { ∅ }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14</a:t>
            </a:fld>
            <a:endParaRPr 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Transposes of Matrices</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Let </a:t>
            </a:r>
            <a:r>
              <a:rPr lang="en-US" sz="2800" b="1" dirty="0" smtClean="0"/>
              <a:t>A</a:t>
            </a:r>
            <a:r>
              <a:rPr lang="en-US" sz="2800" dirty="0" smtClean="0"/>
              <a:t> = [</a:t>
            </a:r>
            <a:r>
              <a:rPr lang="en-US" sz="2800" i="1" dirty="0" err="1" smtClean="0">
                <a:ea typeface="Cambria Math" pitchFamily="18" charset="0"/>
              </a:rPr>
              <a:t>a</a:t>
            </a:r>
            <a:r>
              <a:rPr lang="en-US" sz="2800" i="1" baseline="-25000" dirty="0" err="1" smtClean="0">
                <a:ea typeface="Cambria Math" pitchFamily="18" charset="0"/>
              </a:rPr>
              <a:t>ij</a:t>
            </a:r>
            <a:r>
              <a:rPr lang="en-US" sz="2800" dirty="0" smtClean="0">
                <a:latin typeface="Cambria Math" pitchFamily="18" charset="0"/>
                <a:ea typeface="Cambria Math" pitchFamily="18" charset="0"/>
              </a:rPr>
              <a:t>] be an </a:t>
            </a:r>
            <a:r>
              <a:rPr lang="en-US" i="1" dirty="0" smtClean="0">
                <a:ea typeface="Cambria Math" pitchFamily="18" charset="0"/>
              </a:rPr>
              <a:t>m</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  </a:t>
            </a:r>
            <a:r>
              <a:rPr lang="en-US" i="1" dirty="0" smtClean="0">
                <a:ea typeface="Cambria Math" pitchFamily="18" charset="0"/>
                <a:sym typeface="Symbol"/>
              </a:rPr>
              <a:t>n</a:t>
            </a:r>
            <a:r>
              <a:rPr lang="en-US" dirty="0" smtClean="0">
                <a:latin typeface="Cambria Math"/>
                <a:ea typeface="Cambria Math"/>
                <a:sym typeface="Symbol"/>
              </a:rPr>
              <a:t> matrix. The </a:t>
            </a:r>
            <a:r>
              <a:rPr lang="en-US" i="1" dirty="0" smtClean="0">
                <a:latin typeface="Cambria Math"/>
                <a:ea typeface="Cambria Math"/>
                <a:sym typeface="Symbol"/>
              </a:rPr>
              <a:t>transpose</a:t>
            </a:r>
            <a:r>
              <a:rPr lang="en-US" dirty="0" smtClean="0">
                <a:latin typeface="Cambria Math"/>
                <a:ea typeface="Cambria Math"/>
                <a:sym typeface="Symbol"/>
              </a:rPr>
              <a:t> of </a:t>
            </a:r>
            <a:r>
              <a:rPr lang="en-US" b="1" dirty="0" smtClean="0">
                <a:ea typeface="Cambria Math"/>
                <a:sym typeface="Symbol"/>
              </a:rPr>
              <a:t>A</a:t>
            </a:r>
            <a:r>
              <a:rPr lang="en-US" dirty="0" smtClean="0">
                <a:latin typeface="Cambria Math"/>
                <a:ea typeface="Cambria Math"/>
                <a:sym typeface="Symbol"/>
              </a:rPr>
              <a:t>, denoted by </a:t>
            </a:r>
            <a:r>
              <a:rPr lang="en-US" sz="2400" b="1" dirty="0" smtClean="0"/>
              <a:t>A</a:t>
            </a:r>
            <a:r>
              <a:rPr lang="en-US" baseline="30000" dirty="0" smtClean="0">
                <a:latin typeface="Cambria Math"/>
                <a:ea typeface="Cambria Math"/>
                <a:sym typeface="Symbol"/>
              </a:rPr>
              <a:t>t</a:t>
            </a:r>
            <a:r>
              <a:rPr lang="en-US" dirty="0" smtClean="0">
                <a:sym typeface="Symbol"/>
              </a:rPr>
              <a:t> ,</a:t>
            </a:r>
            <a:r>
              <a:rPr lang="en-US" dirty="0" smtClean="0"/>
              <a:t>is the </a:t>
            </a:r>
            <a:r>
              <a:rPr lang="en-US" i="1" dirty="0" smtClean="0">
                <a:ea typeface="Cambria Math" pitchFamily="18" charset="0"/>
              </a:rPr>
              <a:t>n</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 </a:t>
            </a:r>
            <a:r>
              <a:rPr lang="en-US" i="1" dirty="0" smtClean="0">
                <a:ea typeface="Cambria Math" pitchFamily="18" charset="0"/>
                <a:sym typeface="Symbol"/>
              </a:rPr>
              <a:t>m</a:t>
            </a:r>
            <a:r>
              <a:rPr lang="en-US" dirty="0" smtClean="0"/>
              <a:t> matrix obtained by interchanging the rows and columns of </a:t>
            </a:r>
            <a:r>
              <a:rPr lang="en-US" b="1" dirty="0" smtClean="0"/>
              <a:t>A</a:t>
            </a:r>
            <a:r>
              <a:rPr lang="en-US" dirty="0" smtClean="0"/>
              <a:t>.  </a:t>
            </a:r>
          </a:p>
          <a:p>
            <a:pPr lvl="1">
              <a:buNone/>
            </a:pPr>
            <a:endParaRPr lang="en-US" dirty="0" smtClean="0"/>
          </a:p>
          <a:p>
            <a:pPr lvl="1">
              <a:buNone/>
            </a:pPr>
            <a:r>
              <a:rPr lang="en-US" dirty="0" smtClean="0"/>
              <a:t>If </a:t>
            </a:r>
            <a:r>
              <a:rPr lang="en-US" sz="2200" b="1" dirty="0" smtClean="0"/>
              <a:t>A</a:t>
            </a:r>
            <a:r>
              <a:rPr lang="en-US" baseline="30000" dirty="0" smtClean="0">
                <a:latin typeface="Cambria Math"/>
                <a:ea typeface="Cambria Math"/>
                <a:sym typeface="Symbol"/>
              </a:rPr>
              <a:t>t</a:t>
            </a:r>
            <a:r>
              <a:rPr lang="en-US" dirty="0" smtClean="0">
                <a:sym typeface="Symbol"/>
              </a:rPr>
              <a:t> =</a:t>
            </a:r>
            <a:r>
              <a:rPr lang="en-US" dirty="0" smtClean="0"/>
              <a:t> [</a:t>
            </a:r>
            <a:r>
              <a:rPr lang="en-US" i="1" dirty="0" err="1" smtClean="0">
                <a:ea typeface="Cambria Math" pitchFamily="18" charset="0"/>
                <a:sym typeface="Symbol"/>
              </a:rPr>
              <a:t>b</a:t>
            </a:r>
            <a:r>
              <a:rPr lang="en-US" i="1" baseline="-25000" dirty="0" err="1" smtClean="0">
                <a:ea typeface="Cambria Math" pitchFamily="18" charset="0"/>
                <a:sym typeface="Symbol"/>
              </a:rPr>
              <a:t>ij</a:t>
            </a:r>
            <a:r>
              <a:rPr lang="en-US" dirty="0" smtClean="0"/>
              <a:t>], then  </a:t>
            </a:r>
            <a:r>
              <a:rPr lang="en-US" i="1" dirty="0" err="1" smtClean="0">
                <a:latin typeface="Cambria Math" pitchFamily="18" charset="0"/>
                <a:ea typeface="Cambria Math" pitchFamily="18" charset="0"/>
                <a:sym typeface="Symbol"/>
              </a:rPr>
              <a:t>b</a:t>
            </a:r>
            <a:r>
              <a:rPr lang="en-US" baseline="-25000" dirty="0" err="1" smtClean="0">
                <a:latin typeface="Cambria Math" pitchFamily="18" charset="0"/>
                <a:ea typeface="Cambria Math" pitchFamily="18" charset="0"/>
                <a:sym typeface="Symbol"/>
              </a:rPr>
              <a:t>ij</a:t>
            </a:r>
            <a:r>
              <a:rPr lang="en-US" baseline="-25000"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err="1" smtClean="0">
                <a:latin typeface="Cambria Math" pitchFamily="18" charset="0"/>
                <a:ea typeface="Cambria Math" pitchFamily="18" charset="0"/>
                <a:sym typeface="Symbol"/>
              </a:rPr>
              <a:t>a</a:t>
            </a:r>
            <a:r>
              <a:rPr lang="en-US" baseline="-25000" dirty="0" err="1" smtClean="0">
                <a:latin typeface="Cambria Math" pitchFamily="18" charset="0"/>
                <a:ea typeface="Cambria Math" pitchFamily="18" charset="0"/>
                <a:sym typeface="Symbol"/>
              </a:rPr>
              <a:t>ji</a:t>
            </a:r>
            <a:r>
              <a:rPr lang="en-US" dirty="0" smtClean="0">
                <a:latin typeface="Cambria Math" pitchFamily="18" charset="0"/>
                <a:ea typeface="Cambria Math" pitchFamily="18" charset="0"/>
                <a:sym typeface="Symbol"/>
              </a:rPr>
              <a:t> for </a:t>
            </a:r>
            <a:r>
              <a:rPr lang="en-US" i="1" dirty="0" err="1" smtClean="0">
                <a:ea typeface="Cambria Math" pitchFamily="18" charset="0"/>
                <a:sym typeface="Symbol"/>
              </a:rPr>
              <a:t>i</a:t>
            </a:r>
            <a:r>
              <a:rPr lang="en-US" dirty="0" smtClean="0">
                <a:latin typeface="Cambria Math" pitchFamily="18" charset="0"/>
                <a:ea typeface="Cambria Math" pitchFamily="18" charset="0"/>
                <a:sym typeface="Symbol"/>
              </a:rPr>
              <a:t> =1,2,</a:t>
            </a:r>
            <a:r>
              <a:rPr lang="en-US" dirty="0" smtClean="0">
                <a:ea typeface="Cambria Math" pitchFamily="18" charset="0"/>
                <a:sym typeface="Symbol"/>
              </a:rPr>
              <a:t>…,</a:t>
            </a:r>
            <a:r>
              <a:rPr lang="en-US" i="1" dirty="0" smtClean="0">
                <a:ea typeface="Cambria Math" pitchFamily="18" charset="0"/>
                <a:sym typeface="Symbol"/>
              </a:rPr>
              <a:t>n</a:t>
            </a:r>
            <a:r>
              <a:rPr lang="en-US" dirty="0" smtClean="0">
                <a:latin typeface="Cambria Math" pitchFamily="18" charset="0"/>
                <a:ea typeface="Cambria Math" pitchFamily="18" charset="0"/>
                <a:sym typeface="Symbol"/>
              </a:rPr>
              <a:t>                                  and </a:t>
            </a:r>
            <a:r>
              <a:rPr lang="en-US" i="1" dirty="0" smtClean="0">
                <a:ea typeface="Cambria Math" pitchFamily="18" charset="0"/>
                <a:sym typeface="Symbol"/>
              </a:rPr>
              <a:t>j</a:t>
            </a:r>
            <a:r>
              <a:rPr lang="en-US" dirty="0" smtClean="0">
                <a:latin typeface="Cambria Math" pitchFamily="18" charset="0"/>
                <a:ea typeface="Cambria Math" pitchFamily="18" charset="0"/>
                <a:sym typeface="Symbol"/>
              </a:rPr>
              <a:t> = 1,2, </a:t>
            </a:r>
            <a:r>
              <a:rPr lang="en-US" dirty="0" smtClean="0">
                <a:ea typeface="Cambria Math" pitchFamily="18" charset="0"/>
                <a:sym typeface="Symbol"/>
              </a:rPr>
              <a:t>...</a:t>
            </a:r>
            <a:r>
              <a:rPr lang="en-US" dirty="0" smtClean="0">
                <a:latin typeface="Cambria Math" pitchFamily="18" charset="0"/>
                <a:ea typeface="Cambria Math" pitchFamily="18" charset="0"/>
                <a:sym typeface="Symbol"/>
              </a:rPr>
              <a:t>,</a:t>
            </a:r>
            <a:r>
              <a:rPr lang="en-US" i="1" dirty="0" smtClean="0">
                <a:ea typeface="Cambria Math" pitchFamily="18" charset="0"/>
                <a:sym typeface="Symbol"/>
              </a:rPr>
              <a:t>m</a:t>
            </a:r>
            <a:r>
              <a:rPr lang="en-US" dirty="0" smtClean="0">
                <a:latin typeface="Cambria Math" pitchFamily="18" charset="0"/>
                <a:ea typeface="Cambria Math" pitchFamily="18" charset="0"/>
                <a:sym typeface="Symbol"/>
              </a:rPr>
              <a:t>. </a:t>
            </a:r>
            <a:endParaRPr lang="en-US" dirty="0" smtClean="0">
              <a:latin typeface="Cambria Math"/>
              <a:ea typeface="Cambria Math"/>
              <a:sym typeface="Symbol"/>
            </a:endParaRPr>
          </a:p>
          <a:p>
            <a:endParaRPr lang="en-US" dirty="0" smtClean="0">
              <a:latin typeface="Cambria Math"/>
              <a:ea typeface="Cambria Math"/>
              <a:sym typeface="Symbol"/>
            </a:endParaRPr>
          </a:p>
          <a:p>
            <a:endParaRPr lang="en-US" dirty="0" smtClean="0">
              <a:latin typeface="Cambria Math"/>
              <a:ea typeface="Cambria Math"/>
              <a:sym typeface="Symbol"/>
            </a:endParaRPr>
          </a:p>
          <a:p>
            <a:endParaRPr lang="en-US" dirty="0" smtClean="0">
              <a:latin typeface="Cambria Math"/>
              <a:ea typeface="Cambria Math"/>
              <a:sym typeface="Symbol"/>
            </a:endParaRPr>
          </a:p>
        </p:txBody>
      </p:sp>
      <p:pic>
        <p:nvPicPr>
          <p:cNvPr id="5" name="Picture 4" descr="addin_tmp.png"/>
          <p:cNvPicPr>
            <a:picLocks noChangeAspect="1"/>
          </p:cNvPicPr>
          <p:nvPr>
            <p:custDataLst>
              <p:tags r:id="rId1"/>
            </p:custDataLst>
          </p:nvPr>
        </p:nvPicPr>
        <p:blipFill>
          <a:blip r:embed="rId5" cstate="print"/>
          <a:stretch>
            <a:fillRect/>
          </a:stretch>
        </p:blipFill>
        <p:spPr>
          <a:xfrm>
            <a:off x="1143000" y="4800600"/>
            <a:ext cx="7473315" cy="912495"/>
          </a:xfrm>
          <a:prstGeom prst="rect">
            <a:avLst/>
          </a:prstGeom>
        </p:spPr>
      </p:pic>
      <p:pic>
        <p:nvPicPr>
          <p:cNvPr id="6" name="Picture 5" descr="addin_tmp.png"/>
          <p:cNvPicPr>
            <a:picLocks noChangeAspect="1"/>
          </p:cNvPicPr>
          <p:nvPr>
            <p:custDataLst>
              <p:tags r:id="rId2"/>
            </p:custDataLst>
          </p:nvPr>
        </p:nvPicPr>
        <p:blipFill>
          <a:blip r:embed="rId6" cstate="print"/>
          <a:stretch>
            <a:fillRect/>
          </a:stretch>
        </p:blipFill>
        <p:spPr>
          <a:xfrm>
            <a:off x="6172200" y="2590800"/>
            <a:ext cx="154781" cy="152400"/>
          </a:xfrm>
          <a:prstGeom prst="rect">
            <a:avLst/>
          </a:prstGeom>
        </p:spPr>
      </p:pic>
      <p:pic>
        <p:nvPicPr>
          <p:cNvPr id="7" name="Picture 6" descr="addin_tmp.png"/>
          <p:cNvPicPr>
            <a:picLocks noChangeAspect="1"/>
          </p:cNvPicPr>
          <p:nvPr>
            <p:custDataLst>
              <p:tags r:id="rId3"/>
            </p:custDataLst>
          </p:nvPr>
        </p:nvPicPr>
        <p:blipFill>
          <a:blip r:embed="rId6" cstate="print"/>
          <a:stretch>
            <a:fillRect/>
          </a:stretch>
        </p:blipFill>
        <p:spPr>
          <a:xfrm>
            <a:off x="5638800" y="2133600"/>
            <a:ext cx="154781" cy="152400"/>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140</a:t>
            </a:fld>
            <a:endParaRPr lang="en-US"/>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Transposes of Matrices</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A square matrix </a:t>
            </a:r>
            <a:r>
              <a:rPr lang="en-US" sz="2800" b="1" dirty="0" smtClean="0"/>
              <a:t>A</a:t>
            </a:r>
            <a:r>
              <a:rPr lang="en-US" sz="2800" dirty="0" smtClean="0"/>
              <a:t> </a:t>
            </a:r>
            <a:r>
              <a:rPr lang="en-US" sz="2800" dirty="0" smtClean="0">
                <a:latin typeface="Cambria Math" pitchFamily="18" charset="0"/>
                <a:ea typeface="Cambria Math" pitchFamily="18" charset="0"/>
              </a:rPr>
              <a:t> is called symmetric if  </a:t>
            </a:r>
            <a:r>
              <a:rPr lang="en-US" b="1" dirty="0" smtClean="0">
                <a:ea typeface="Cambria Math"/>
                <a:sym typeface="Symbol"/>
              </a:rPr>
              <a:t>A</a:t>
            </a:r>
            <a:r>
              <a:rPr lang="en-US" dirty="0" smtClean="0">
                <a:latin typeface="Cambria Math"/>
                <a:ea typeface="Cambria Math"/>
                <a:sym typeface="Symbol"/>
              </a:rPr>
              <a:t> =</a:t>
            </a:r>
            <a:r>
              <a:rPr lang="en-US" b="1" dirty="0" smtClean="0">
                <a:ea typeface="Cambria Math"/>
                <a:sym typeface="Symbol"/>
              </a:rPr>
              <a:t> A</a:t>
            </a:r>
            <a:r>
              <a:rPr lang="en-US" baseline="30000" dirty="0" smtClean="0">
                <a:ea typeface="Cambria Math"/>
                <a:sym typeface="Symbol"/>
              </a:rPr>
              <a:t>t</a:t>
            </a:r>
            <a:r>
              <a:rPr lang="en-US" dirty="0" smtClean="0">
                <a:sym typeface="Symbol"/>
              </a:rPr>
              <a:t>. Thus </a:t>
            </a:r>
            <a:r>
              <a:rPr lang="en-US" sz="2400" b="1" dirty="0" smtClean="0"/>
              <a:t>A</a:t>
            </a:r>
            <a:r>
              <a:rPr lang="en-US" dirty="0" smtClean="0">
                <a:sym typeface="Symbol"/>
              </a:rPr>
              <a:t> =</a:t>
            </a:r>
            <a:r>
              <a:rPr lang="en-US" dirty="0" smtClean="0"/>
              <a:t> [</a:t>
            </a:r>
            <a:r>
              <a:rPr lang="en-US" i="1" dirty="0" err="1" smtClean="0">
                <a:ea typeface="Cambria Math" pitchFamily="18" charset="0"/>
                <a:sym typeface="Symbol"/>
              </a:rPr>
              <a:t>a</a:t>
            </a:r>
            <a:r>
              <a:rPr lang="en-US" i="1" baseline="-25000" dirty="0" err="1" smtClean="0">
                <a:ea typeface="Cambria Math" pitchFamily="18" charset="0"/>
                <a:sym typeface="Symbol"/>
              </a:rPr>
              <a:t>ij</a:t>
            </a:r>
            <a:r>
              <a:rPr lang="en-US" dirty="0" smtClean="0"/>
              <a:t>] is symmetric if  </a:t>
            </a:r>
            <a:r>
              <a:rPr lang="en-US" i="1" dirty="0" err="1" smtClean="0">
                <a:ea typeface="Cambria Math" pitchFamily="18" charset="0"/>
                <a:sym typeface="Symbol"/>
              </a:rPr>
              <a:t>a</a:t>
            </a:r>
            <a:r>
              <a:rPr lang="en-US" i="1" baseline="-25000" dirty="0" err="1" smtClean="0">
                <a:ea typeface="Cambria Math" pitchFamily="18" charset="0"/>
                <a:sym typeface="Symbol"/>
              </a:rPr>
              <a:t>ij</a:t>
            </a:r>
            <a:r>
              <a:rPr lang="en-US" baseline="-25000"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err="1" smtClean="0">
                <a:ea typeface="Cambria Math" pitchFamily="18" charset="0"/>
                <a:sym typeface="Symbol"/>
              </a:rPr>
              <a:t>a</a:t>
            </a:r>
            <a:r>
              <a:rPr lang="en-US" i="1" baseline="-25000" dirty="0" err="1" smtClean="0">
                <a:ea typeface="Cambria Math" pitchFamily="18" charset="0"/>
                <a:sym typeface="Symbol"/>
              </a:rPr>
              <a:t>ji</a:t>
            </a:r>
            <a:r>
              <a:rPr lang="en-US" dirty="0" smtClean="0">
                <a:latin typeface="Cambria Math" pitchFamily="18" charset="0"/>
                <a:ea typeface="Cambria Math" pitchFamily="18" charset="0"/>
                <a:sym typeface="Symbol"/>
              </a:rPr>
              <a:t> for </a:t>
            </a:r>
            <a:r>
              <a:rPr lang="en-US" i="1" dirty="0" err="1" smtClean="0">
                <a:ea typeface="Cambria Math" pitchFamily="18" charset="0"/>
                <a:sym typeface="Symbol"/>
              </a:rPr>
              <a:t>i</a:t>
            </a:r>
            <a:r>
              <a:rPr lang="en-US" dirty="0" smtClean="0">
                <a:latin typeface="Cambria Math" pitchFamily="18" charset="0"/>
                <a:ea typeface="Cambria Math" pitchFamily="18" charset="0"/>
                <a:sym typeface="Symbol"/>
              </a:rPr>
              <a:t> and </a:t>
            </a:r>
            <a:r>
              <a:rPr lang="en-US" i="1" dirty="0" smtClean="0">
                <a:ea typeface="Cambria Math" pitchFamily="18" charset="0"/>
                <a:sym typeface="Symbol"/>
              </a:rPr>
              <a:t>j</a:t>
            </a:r>
            <a:r>
              <a:rPr lang="en-US" dirty="0" smtClean="0">
                <a:latin typeface="Cambria Math" pitchFamily="18" charset="0"/>
                <a:ea typeface="Cambria Math" pitchFamily="18" charset="0"/>
                <a:sym typeface="Symbol"/>
              </a:rPr>
              <a:t> with  1</a:t>
            </a:r>
            <a:r>
              <a:rPr lang="en-US" dirty="0" smtClean="0">
                <a:latin typeface="Cambria Math"/>
                <a:ea typeface="Cambria Math"/>
                <a:sym typeface="Symbol"/>
              </a:rPr>
              <a:t>≤ </a:t>
            </a:r>
            <a:r>
              <a:rPr lang="en-US" i="1" dirty="0" err="1" smtClean="0">
                <a:ea typeface="Cambria Math"/>
                <a:sym typeface="Symbol"/>
              </a:rPr>
              <a:t>i</a:t>
            </a:r>
            <a:r>
              <a:rPr lang="en-US" dirty="0" smtClean="0">
                <a:latin typeface="Cambria Math"/>
                <a:ea typeface="Cambria Math"/>
                <a:sym typeface="Symbol"/>
              </a:rPr>
              <a:t>≤ </a:t>
            </a:r>
            <a:r>
              <a:rPr lang="en-US" i="1" dirty="0" smtClean="0">
                <a:latin typeface="Cambria Math"/>
                <a:ea typeface="Cambria Math"/>
                <a:sym typeface="Symbol"/>
              </a:rPr>
              <a:t>n</a:t>
            </a:r>
            <a:r>
              <a:rPr lang="en-US" dirty="0" smtClean="0">
                <a:latin typeface="Cambria Math"/>
                <a:ea typeface="Cambria Math"/>
                <a:sym typeface="Symbol"/>
              </a:rPr>
              <a:t>  and </a:t>
            </a:r>
            <a:r>
              <a:rPr lang="en-US" dirty="0" smtClean="0">
                <a:latin typeface="Cambria Math" pitchFamily="18" charset="0"/>
                <a:ea typeface="Cambria Math" pitchFamily="18" charset="0"/>
                <a:sym typeface="Symbol"/>
              </a:rPr>
              <a:t>1</a:t>
            </a:r>
            <a:r>
              <a:rPr lang="en-US" dirty="0" smtClean="0">
                <a:latin typeface="Cambria Math"/>
                <a:ea typeface="Cambria Math"/>
                <a:sym typeface="Symbol"/>
              </a:rPr>
              <a:t>≤ </a:t>
            </a:r>
            <a:r>
              <a:rPr lang="en-US" i="1" dirty="0" smtClean="0">
                <a:ea typeface="Cambria Math"/>
                <a:sym typeface="Symbol"/>
              </a:rPr>
              <a:t>j</a:t>
            </a:r>
            <a:r>
              <a:rPr lang="en-US" dirty="0" smtClean="0">
                <a:latin typeface="Cambria Math"/>
                <a:ea typeface="Cambria Math"/>
                <a:sym typeface="Symbol"/>
              </a:rPr>
              <a:t>≤ </a:t>
            </a:r>
            <a:r>
              <a:rPr lang="en-US" i="1" dirty="0" smtClean="0">
                <a:latin typeface="Cambria Math"/>
                <a:ea typeface="Cambria Math"/>
                <a:sym typeface="Symbol"/>
              </a:rPr>
              <a:t>n</a:t>
            </a:r>
            <a:r>
              <a:rPr lang="en-US" dirty="0" smtClean="0">
                <a:latin typeface="Cambria Math" pitchFamily="18" charset="0"/>
                <a:ea typeface="Cambria Math" pitchFamily="18" charset="0"/>
                <a:sym typeface="Symbol"/>
              </a:rPr>
              <a:t>. </a:t>
            </a:r>
          </a:p>
          <a:p>
            <a:pPr>
              <a:buNone/>
            </a:pPr>
            <a:endParaRPr lang="en-US" dirty="0" smtClean="0">
              <a:latin typeface="Cambria Math" pitchFamily="18" charset="0"/>
              <a:ea typeface="Cambria Math" pitchFamily="18" charset="0"/>
              <a:sym typeface="Symbol"/>
            </a:endParaRPr>
          </a:p>
          <a:p>
            <a:pPr>
              <a:buNone/>
            </a:pPr>
            <a:endParaRPr lang="en-US" dirty="0" smtClean="0">
              <a:latin typeface="Cambria Math" pitchFamily="18" charset="0"/>
              <a:ea typeface="Cambria Math" pitchFamily="18" charset="0"/>
              <a:sym typeface="Symbol"/>
            </a:endParaRPr>
          </a:p>
          <a:p>
            <a:pPr>
              <a:buNone/>
            </a:pPr>
            <a:endParaRPr lang="en-US" dirty="0" smtClean="0">
              <a:latin typeface="Cambria Math" pitchFamily="18" charset="0"/>
              <a:ea typeface="Cambria Math" pitchFamily="18" charset="0"/>
              <a:sym typeface="Symbol"/>
            </a:endParaRPr>
          </a:p>
          <a:p>
            <a:pPr>
              <a:buNone/>
            </a:pPr>
            <a:r>
              <a:rPr lang="en-US" dirty="0" smtClean="0">
                <a:ea typeface="Cambria Math" pitchFamily="18" charset="0"/>
                <a:sym typeface="Symbol"/>
              </a:rPr>
              <a:t>    Square</a:t>
            </a:r>
            <a:r>
              <a:rPr lang="en-US" dirty="0" smtClean="0">
                <a:latin typeface="Cambria Math" pitchFamily="18" charset="0"/>
                <a:ea typeface="Cambria Math" pitchFamily="18" charset="0"/>
                <a:sym typeface="Symbol"/>
              </a:rPr>
              <a:t>  matrices do not change when their rows and columns are interchanged.</a:t>
            </a:r>
            <a:endParaRPr lang="en-US" dirty="0" smtClean="0">
              <a:latin typeface="Cambria Math"/>
              <a:ea typeface="Cambria Math"/>
              <a:sym typeface="Symbol"/>
            </a:endParaRPr>
          </a:p>
          <a:p>
            <a:endParaRPr lang="en-US" dirty="0" smtClean="0">
              <a:latin typeface="Cambria Math"/>
              <a:ea typeface="Cambria Math"/>
              <a:sym typeface="Symbol"/>
            </a:endParaRPr>
          </a:p>
          <a:p>
            <a:endParaRPr lang="en-US" dirty="0" smtClean="0">
              <a:latin typeface="Cambria Math"/>
              <a:ea typeface="Cambria Math"/>
              <a:sym typeface="Symbol"/>
            </a:endParaRPr>
          </a:p>
          <a:p>
            <a:endParaRPr lang="en-US" dirty="0" smtClean="0">
              <a:latin typeface="Cambria Math"/>
              <a:ea typeface="Cambria Math"/>
              <a:sym typeface="Symbol"/>
            </a:endParaRPr>
          </a:p>
        </p:txBody>
      </p:sp>
      <p:pic>
        <p:nvPicPr>
          <p:cNvPr id="7" name="Picture 6" descr="addin_tmp.png"/>
          <p:cNvPicPr>
            <a:picLocks noChangeAspect="1"/>
          </p:cNvPicPr>
          <p:nvPr>
            <p:custDataLst>
              <p:tags r:id="rId1"/>
            </p:custDataLst>
          </p:nvPr>
        </p:nvPicPr>
        <p:blipFill>
          <a:blip r:embed="rId3" cstate="print"/>
          <a:stretch>
            <a:fillRect/>
          </a:stretch>
        </p:blipFill>
        <p:spPr>
          <a:xfrm>
            <a:off x="2133601" y="3505200"/>
            <a:ext cx="3968115" cy="912495"/>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141</a:t>
            </a:fld>
            <a:endParaRPr lang="en-US"/>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Zero-One Matrices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matrix all of whose entries are either </a:t>
            </a:r>
            <a:r>
              <a:rPr lang="en-US" dirty="0" smtClean="0">
                <a:latin typeface="Cambria Math" pitchFamily="18" charset="0"/>
                <a:ea typeface="Cambria Math" pitchFamily="18" charset="0"/>
              </a:rPr>
              <a:t>0</a:t>
            </a:r>
            <a:r>
              <a:rPr lang="en-US" dirty="0" smtClean="0"/>
              <a:t> or </a:t>
            </a:r>
            <a:r>
              <a:rPr lang="en-US" dirty="0" smtClean="0">
                <a:latin typeface="Cambria Math" pitchFamily="18" charset="0"/>
                <a:ea typeface="Cambria Math" pitchFamily="18" charset="0"/>
              </a:rPr>
              <a:t>1</a:t>
            </a:r>
            <a:r>
              <a:rPr lang="en-US" dirty="0" smtClean="0"/>
              <a:t> is called a </a:t>
            </a:r>
            <a:r>
              <a:rPr lang="en-US" i="1" dirty="0" smtClean="0"/>
              <a:t>zero-one matrix</a:t>
            </a:r>
            <a:r>
              <a:rPr lang="en-US" dirty="0" smtClean="0"/>
              <a:t>. (These will be used in Chapters 9 and </a:t>
            </a:r>
            <a:r>
              <a:rPr lang="en-US" dirty="0" smtClean="0">
                <a:latin typeface="Cambria Math" pitchFamily="18" charset="0"/>
                <a:ea typeface="Cambria Math" pitchFamily="18" charset="0"/>
              </a:rPr>
              <a:t>10.)</a:t>
            </a:r>
            <a:r>
              <a:rPr lang="en-US" dirty="0" smtClean="0"/>
              <a:t> </a:t>
            </a:r>
          </a:p>
          <a:p>
            <a:pPr>
              <a:buNone/>
            </a:pPr>
            <a:r>
              <a:rPr lang="en-US" dirty="0" smtClean="0"/>
              <a:t>   Algorithms operating on discrete structures represented by zero-one matrices are based on Boolean arithmetic defined by the following Boolean operations:</a:t>
            </a:r>
          </a:p>
          <a:p>
            <a:pPr>
              <a:buNone/>
            </a:pPr>
            <a:r>
              <a:rPr lang="en-US" dirty="0" smtClean="0"/>
              <a:t>   </a:t>
            </a:r>
            <a:endParaRPr lang="en-US" dirty="0"/>
          </a:p>
        </p:txBody>
      </p:sp>
      <p:pic>
        <p:nvPicPr>
          <p:cNvPr id="5" name="Picture 4" descr="addin_tmp.png"/>
          <p:cNvPicPr>
            <a:picLocks noChangeAspect="1"/>
          </p:cNvPicPr>
          <p:nvPr>
            <p:custDataLst>
              <p:tags r:id="rId1"/>
            </p:custDataLst>
          </p:nvPr>
        </p:nvPicPr>
        <p:blipFill>
          <a:blip r:embed="rId4" cstate="print"/>
          <a:stretch>
            <a:fillRect/>
          </a:stretch>
        </p:blipFill>
        <p:spPr>
          <a:xfrm>
            <a:off x="914400" y="5029200"/>
            <a:ext cx="3190875" cy="60960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4572001" y="5029200"/>
            <a:ext cx="3686175" cy="609600"/>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142</a:t>
            </a:fld>
            <a:endParaRPr lang="en-US"/>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Zero-One Matrices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Let </a:t>
            </a:r>
            <a:r>
              <a:rPr lang="en-US" sz="2800" b="1" dirty="0" smtClean="0"/>
              <a:t>A</a:t>
            </a:r>
            <a:r>
              <a:rPr lang="en-US" sz="2800" dirty="0" smtClean="0"/>
              <a:t> = [</a:t>
            </a:r>
            <a:r>
              <a:rPr lang="en-US" sz="2800" i="1" dirty="0" err="1" smtClean="0">
                <a:ea typeface="Cambria Math" pitchFamily="18" charset="0"/>
              </a:rPr>
              <a:t>a</a:t>
            </a:r>
            <a:r>
              <a:rPr lang="en-US" sz="2800" i="1" baseline="-25000" dirty="0" err="1" smtClean="0">
                <a:ea typeface="Cambria Math" pitchFamily="18" charset="0"/>
              </a:rPr>
              <a:t>ij</a:t>
            </a:r>
            <a:r>
              <a:rPr lang="en-US" sz="2800" dirty="0" smtClean="0">
                <a:latin typeface="Cambria Math" pitchFamily="18" charset="0"/>
                <a:ea typeface="Cambria Math" pitchFamily="18" charset="0"/>
              </a:rPr>
              <a:t>]  and </a:t>
            </a:r>
            <a:r>
              <a:rPr lang="en-US" sz="2800" b="1" dirty="0" smtClean="0"/>
              <a:t>B</a:t>
            </a:r>
            <a:r>
              <a:rPr lang="en-US" sz="2800" dirty="0" smtClean="0"/>
              <a:t> = [</a:t>
            </a:r>
            <a:r>
              <a:rPr lang="en-US" sz="2800" i="1" dirty="0" err="1" smtClean="0">
                <a:ea typeface="Cambria Math" pitchFamily="18" charset="0"/>
              </a:rPr>
              <a:t>b</a:t>
            </a:r>
            <a:r>
              <a:rPr lang="en-US" sz="2800" i="1" baseline="-25000" dirty="0" err="1" smtClean="0">
                <a:ea typeface="Cambria Math" pitchFamily="18" charset="0"/>
              </a:rPr>
              <a:t>ij</a:t>
            </a:r>
            <a:r>
              <a:rPr lang="en-US" sz="2800" dirty="0" smtClean="0">
                <a:latin typeface="Cambria Math" pitchFamily="18" charset="0"/>
                <a:ea typeface="Cambria Math" pitchFamily="18" charset="0"/>
              </a:rPr>
              <a:t>] be an </a:t>
            </a:r>
            <a:r>
              <a:rPr lang="en-US" i="1" dirty="0" smtClean="0">
                <a:ea typeface="Cambria Math" pitchFamily="18" charset="0"/>
              </a:rPr>
              <a:t>m</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 </a:t>
            </a:r>
            <a:r>
              <a:rPr lang="en-US" i="1" dirty="0" smtClean="0">
                <a:ea typeface="Cambria Math" pitchFamily="18" charset="0"/>
                <a:sym typeface="Symbol"/>
              </a:rPr>
              <a:t>n</a:t>
            </a:r>
            <a:r>
              <a:rPr lang="en-US" dirty="0" smtClean="0">
                <a:latin typeface="Cambria Math"/>
                <a:ea typeface="Cambria Math"/>
                <a:sym typeface="Symbol"/>
              </a:rPr>
              <a:t> zero-one matrices. </a:t>
            </a:r>
          </a:p>
          <a:p>
            <a:pPr lvl="1"/>
            <a:r>
              <a:rPr lang="en-US" dirty="0" smtClean="0">
                <a:latin typeface="Cambria Math"/>
                <a:ea typeface="Cambria Math"/>
                <a:sym typeface="Symbol"/>
              </a:rPr>
              <a:t>The </a:t>
            </a:r>
            <a:r>
              <a:rPr lang="en-US" i="1" dirty="0" smtClean="0">
                <a:ea typeface="Cambria Math"/>
                <a:sym typeface="Symbol"/>
              </a:rPr>
              <a:t>join</a:t>
            </a:r>
            <a:r>
              <a:rPr lang="en-US" dirty="0" smtClean="0">
                <a:ea typeface="Cambria Math"/>
                <a:sym typeface="Symbol"/>
              </a:rPr>
              <a:t> </a:t>
            </a:r>
            <a:r>
              <a:rPr lang="en-US" dirty="0" smtClean="0">
                <a:latin typeface="Cambria Math"/>
                <a:ea typeface="Cambria Math"/>
                <a:sym typeface="Symbol"/>
              </a:rPr>
              <a:t>of </a:t>
            </a:r>
            <a:r>
              <a:rPr lang="en-US" b="1" dirty="0" smtClean="0">
                <a:ea typeface="Cambria Math"/>
                <a:sym typeface="Symbol"/>
              </a:rPr>
              <a:t>A </a:t>
            </a:r>
            <a:r>
              <a:rPr lang="en-US" dirty="0" smtClean="0">
                <a:ea typeface="Cambria Math"/>
                <a:sym typeface="Symbol"/>
              </a:rPr>
              <a:t>and </a:t>
            </a:r>
            <a:r>
              <a:rPr lang="en-US" b="1" dirty="0" smtClean="0">
                <a:ea typeface="Cambria Math"/>
                <a:sym typeface="Symbol"/>
              </a:rPr>
              <a:t>B </a:t>
            </a:r>
            <a:r>
              <a:rPr lang="en-US" dirty="0" smtClean="0">
                <a:ea typeface="Cambria Math"/>
                <a:sym typeface="Symbol"/>
              </a:rPr>
              <a:t>is the zero-one matrix with (</a:t>
            </a:r>
            <a:r>
              <a:rPr lang="en-US" i="1" dirty="0" err="1" smtClean="0">
                <a:ea typeface="Cambria Math"/>
                <a:sym typeface="Symbol"/>
              </a:rPr>
              <a:t>i,j</a:t>
            </a:r>
            <a:r>
              <a:rPr lang="en-US" dirty="0" smtClean="0">
                <a:ea typeface="Cambria Math"/>
                <a:sym typeface="Symbol"/>
              </a:rPr>
              <a:t>)</a:t>
            </a:r>
            <a:r>
              <a:rPr lang="en-US" dirty="0" err="1" smtClean="0">
                <a:ea typeface="Cambria Math"/>
                <a:sym typeface="Symbol"/>
              </a:rPr>
              <a:t>th</a:t>
            </a:r>
            <a:r>
              <a:rPr lang="en-US" dirty="0" smtClean="0">
                <a:ea typeface="Cambria Math"/>
                <a:sym typeface="Symbol"/>
              </a:rPr>
              <a:t>  entry  </a:t>
            </a:r>
            <a:r>
              <a:rPr lang="en-US" i="1" dirty="0" err="1" smtClean="0">
                <a:ea typeface="Cambria Math"/>
                <a:sym typeface="Symbol"/>
              </a:rPr>
              <a:t>a</a:t>
            </a:r>
            <a:r>
              <a:rPr lang="en-US" i="1" baseline="-25000" dirty="0" err="1" smtClean="0">
                <a:ea typeface="Cambria Math"/>
                <a:sym typeface="Symbol"/>
              </a:rPr>
              <a:t>ij</a:t>
            </a:r>
            <a:r>
              <a:rPr lang="en-US" dirty="0" smtClean="0">
                <a:latin typeface="Cambria Math"/>
                <a:ea typeface="Cambria Math"/>
                <a:sym typeface="Symbol"/>
              </a:rPr>
              <a:t> ∨ </a:t>
            </a:r>
            <a:r>
              <a:rPr lang="en-US" i="1" dirty="0" err="1" smtClean="0">
                <a:ea typeface="Cambria Math"/>
                <a:sym typeface="Symbol"/>
              </a:rPr>
              <a:t>b</a:t>
            </a:r>
            <a:r>
              <a:rPr lang="en-US" i="1" baseline="-25000" dirty="0" err="1" smtClean="0">
                <a:ea typeface="Cambria Math"/>
                <a:sym typeface="Symbol"/>
              </a:rPr>
              <a:t>ij</a:t>
            </a:r>
            <a:r>
              <a:rPr lang="en-US" dirty="0" smtClean="0">
                <a:ea typeface="Cambria Math"/>
                <a:sym typeface="Symbol"/>
              </a:rPr>
              <a:t>. </a:t>
            </a:r>
            <a:r>
              <a:rPr lang="en-US" dirty="0" smtClean="0">
                <a:latin typeface="Cambria Math"/>
                <a:ea typeface="Cambria Math"/>
                <a:sym typeface="Symbol"/>
              </a:rPr>
              <a:t>The </a:t>
            </a:r>
            <a:r>
              <a:rPr lang="en-US" i="1" dirty="0" smtClean="0">
                <a:ea typeface="Cambria Math"/>
                <a:sym typeface="Symbol"/>
              </a:rPr>
              <a:t>join</a:t>
            </a:r>
            <a:r>
              <a:rPr lang="en-US" dirty="0" smtClean="0">
                <a:ea typeface="Cambria Math"/>
                <a:sym typeface="Symbol"/>
              </a:rPr>
              <a:t> </a:t>
            </a:r>
            <a:r>
              <a:rPr lang="en-US" dirty="0" smtClean="0">
                <a:latin typeface="Cambria Math"/>
                <a:ea typeface="Cambria Math"/>
                <a:sym typeface="Symbol"/>
              </a:rPr>
              <a:t>of </a:t>
            </a:r>
            <a:r>
              <a:rPr lang="en-US" b="1" dirty="0" smtClean="0">
                <a:ea typeface="Cambria Math"/>
                <a:sym typeface="Symbol"/>
              </a:rPr>
              <a:t>A </a:t>
            </a:r>
            <a:r>
              <a:rPr lang="en-US" dirty="0" smtClean="0">
                <a:ea typeface="Cambria Math"/>
                <a:sym typeface="Symbol"/>
              </a:rPr>
              <a:t>and </a:t>
            </a:r>
            <a:r>
              <a:rPr lang="en-US" b="1" dirty="0" smtClean="0">
                <a:ea typeface="Cambria Math"/>
                <a:sym typeface="Symbol"/>
              </a:rPr>
              <a:t>B </a:t>
            </a:r>
            <a:r>
              <a:rPr lang="en-US" dirty="0" smtClean="0"/>
              <a:t>is denoted by </a:t>
            </a:r>
            <a:r>
              <a:rPr lang="en-US" b="1" dirty="0" smtClean="0">
                <a:ea typeface="Cambria Math"/>
                <a:sym typeface="Symbol"/>
              </a:rPr>
              <a:t>A </a:t>
            </a:r>
            <a:r>
              <a:rPr lang="en-US" dirty="0" smtClean="0">
                <a:latin typeface="Cambria Math"/>
                <a:ea typeface="Cambria Math"/>
                <a:sym typeface="Symbol"/>
              </a:rPr>
              <a:t>∨</a:t>
            </a:r>
            <a:r>
              <a:rPr lang="en-US" dirty="0" smtClean="0">
                <a:ea typeface="Cambria Math"/>
                <a:sym typeface="Symbol"/>
              </a:rPr>
              <a:t> </a:t>
            </a:r>
            <a:r>
              <a:rPr lang="en-US" b="1" dirty="0" smtClean="0">
                <a:ea typeface="Cambria Math"/>
                <a:sym typeface="Symbol"/>
              </a:rPr>
              <a:t>B</a:t>
            </a:r>
            <a:r>
              <a:rPr lang="en-US" dirty="0" smtClean="0">
                <a:ea typeface="Cambria Math"/>
                <a:sym typeface="Symbol"/>
              </a:rPr>
              <a:t>. </a:t>
            </a:r>
          </a:p>
          <a:p>
            <a:pPr lvl="1"/>
            <a:r>
              <a:rPr lang="en-US" dirty="0" smtClean="0">
                <a:sym typeface="Symbol"/>
              </a:rPr>
              <a:t> T</a:t>
            </a:r>
            <a:r>
              <a:rPr lang="en-US" dirty="0" smtClean="0"/>
              <a:t>he meet of </a:t>
            </a:r>
            <a:r>
              <a:rPr lang="en-US" dirty="0" err="1" smtClean="0">
                <a:latin typeface="Cambria Math"/>
                <a:ea typeface="Cambria Math"/>
                <a:sym typeface="Symbol"/>
              </a:rPr>
              <a:t>of</a:t>
            </a:r>
            <a:r>
              <a:rPr lang="en-US" dirty="0" smtClean="0">
                <a:latin typeface="Cambria Math"/>
                <a:ea typeface="Cambria Math"/>
                <a:sym typeface="Symbol"/>
              </a:rPr>
              <a:t> </a:t>
            </a:r>
            <a:r>
              <a:rPr lang="en-US" b="1" dirty="0" smtClean="0">
                <a:ea typeface="Cambria Math"/>
                <a:sym typeface="Symbol"/>
              </a:rPr>
              <a:t>A </a:t>
            </a:r>
            <a:r>
              <a:rPr lang="en-US" dirty="0" smtClean="0">
                <a:ea typeface="Cambria Math"/>
                <a:sym typeface="Symbol"/>
              </a:rPr>
              <a:t>and </a:t>
            </a:r>
            <a:r>
              <a:rPr lang="en-US" b="1" dirty="0" smtClean="0">
                <a:ea typeface="Cambria Math"/>
                <a:sym typeface="Symbol"/>
              </a:rPr>
              <a:t>B </a:t>
            </a:r>
            <a:r>
              <a:rPr lang="en-US" dirty="0" smtClean="0"/>
              <a:t>is the zero-one matrix with </a:t>
            </a:r>
            <a:r>
              <a:rPr lang="en-US" dirty="0" smtClean="0">
                <a:ea typeface="Cambria Math"/>
                <a:sym typeface="Symbol"/>
              </a:rPr>
              <a:t>(</a:t>
            </a:r>
            <a:r>
              <a:rPr lang="en-US" i="1" dirty="0" err="1" smtClean="0">
                <a:ea typeface="Cambria Math"/>
                <a:sym typeface="Symbol"/>
              </a:rPr>
              <a:t>i,j</a:t>
            </a:r>
            <a:r>
              <a:rPr lang="en-US" dirty="0" smtClean="0">
                <a:ea typeface="Cambria Math"/>
                <a:sym typeface="Symbol"/>
              </a:rPr>
              <a:t>)</a:t>
            </a:r>
            <a:r>
              <a:rPr lang="en-US" dirty="0" err="1" smtClean="0">
                <a:ea typeface="Cambria Math"/>
                <a:sym typeface="Symbol"/>
              </a:rPr>
              <a:t>th</a:t>
            </a:r>
            <a:r>
              <a:rPr lang="en-US" dirty="0" smtClean="0"/>
              <a:t> </a:t>
            </a:r>
            <a:r>
              <a:rPr lang="en-US" dirty="0" smtClean="0">
                <a:ea typeface="Cambria Math" pitchFamily="18" charset="0"/>
              </a:rPr>
              <a:t>entry</a:t>
            </a:r>
            <a:r>
              <a:rPr lang="en-US" i="1" dirty="0" smtClean="0">
                <a:ea typeface="Cambria Math" pitchFamily="18" charset="0"/>
              </a:rPr>
              <a:t> </a:t>
            </a:r>
            <a:r>
              <a:rPr lang="en-US" i="1" dirty="0" err="1" smtClean="0">
                <a:ea typeface="Cambria Math"/>
                <a:sym typeface="Symbol"/>
              </a:rPr>
              <a:t>a</a:t>
            </a:r>
            <a:r>
              <a:rPr lang="en-US" i="1" baseline="-25000" dirty="0" err="1" smtClean="0">
                <a:ea typeface="Cambria Math"/>
                <a:sym typeface="Symbol"/>
              </a:rPr>
              <a:t>ij</a:t>
            </a:r>
            <a:r>
              <a:rPr lang="en-US" dirty="0" smtClean="0">
                <a:latin typeface="Cambria Math"/>
                <a:ea typeface="Cambria Math"/>
                <a:sym typeface="Symbol"/>
              </a:rPr>
              <a:t> ∧ </a:t>
            </a:r>
            <a:r>
              <a:rPr lang="en-US" i="1" dirty="0" err="1" smtClean="0">
                <a:ea typeface="Cambria Math"/>
                <a:sym typeface="Symbol"/>
              </a:rPr>
              <a:t>b</a:t>
            </a:r>
            <a:r>
              <a:rPr lang="en-US" i="1" baseline="-25000" dirty="0" err="1" smtClean="0">
                <a:ea typeface="Cambria Math"/>
                <a:sym typeface="Symbol"/>
              </a:rPr>
              <a:t>ij</a:t>
            </a:r>
            <a:r>
              <a:rPr lang="en-US" dirty="0" smtClean="0">
                <a:sym typeface="Symbol"/>
              </a:rPr>
              <a:t>.</a:t>
            </a:r>
            <a:r>
              <a:rPr lang="en-US" dirty="0" smtClean="0"/>
              <a:t> </a:t>
            </a:r>
            <a:r>
              <a:rPr lang="en-US" dirty="0" smtClean="0">
                <a:latin typeface="Cambria Math"/>
                <a:ea typeface="Cambria Math"/>
                <a:sym typeface="Symbol"/>
              </a:rPr>
              <a:t> The </a:t>
            </a:r>
            <a:r>
              <a:rPr lang="en-US" i="1" dirty="0" smtClean="0">
                <a:ea typeface="Cambria Math"/>
                <a:sym typeface="Symbol"/>
              </a:rPr>
              <a:t>meet</a:t>
            </a:r>
            <a:r>
              <a:rPr lang="en-US" dirty="0" smtClean="0">
                <a:ea typeface="Cambria Math"/>
                <a:sym typeface="Symbol"/>
              </a:rPr>
              <a:t> </a:t>
            </a:r>
            <a:r>
              <a:rPr lang="en-US" dirty="0" smtClean="0">
                <a:latin typeface="Cambria Math"/>
                <a:ea typeface="Cambria Math"/>
                <a:sym typeface="Symbol"/>
              </a:rPr>
              <a:t>of </a:t>
            </a:r>
            <a:r>
              <a:rPr lang="en-US" b="1" dirty="0" smtClean="0">
                <a:ea typeface="Cambria Math"/>
                <a:sym typeface="Symbol"/>
              </a:rPr>
              <a:t>A </a:t>
            </a:r>
            <a:r>
              <a:rPr lang="en-US" dirty="0" smtClean="0">
                <a:ea typeface="Cambria Math"/>
                <a:sym typeface="Symbol"/>
              </a:rPr>
              <a:t>and </a:t>
            </a:r>
            <a:r>
              <a:rPr lang="en-US" b="1" dirty="0" smtClean="0">
                <a:ea typeface="Cambria Math"/>
                <a:sym typeface="Symbol"/>
              </a:rPr>
              <a:t>B </a:t>
            </a:r>
            <a:r>
              <a:rPr lang="en-US" dirty="0" smtClean="0"/>
              <a:t>is denoted       by </a:t>
            </a:r>
            <a:r>
              <a:rPr lang="en-US" b="1" dirty="0" smtClean="0">
                <a:ea typeface="Cambria Math"/>
                <a:sym typeface="Symbol"/>
              </a:rPr>
              <a:t>A </a:t>
            </a:r>
            <a:r>
              <a:rPr lang="en-US" dirty="0" smtClean="0">
                <a:latin typeface="Cambria Math"/>
                <a:ea typeface="Cambria Math"/>
                <a:sym typeface="Symbol"/>
              </a:rPr>
              <a:t>∧</a:t>
            </a:r>
            <a:r>
              <a:rPr lang="en-US" dirty="0" smtClean="0">
                <a:ea typeface="Cambria Math"/>
                <a:sym typeface="Symbol"/>
              </a:rPr>
              <a:t> </a:t>
            </a:r>
            <a:r>
              <a:rPr lang="en-US" b="1" dirty="0" smtClean="0">
                <a:ea typeface="Cambria Math"/>
                <a:sym typeface="Symbol"/>
              </a:rPr>
              <a:t>B</a:t>
            </a:r>
            <a:r>
              <a:rPr lang="en-US" dirty="0" smtClean="0">
                <a:ea typeface="Cambria Math"/>
                <a:sym typeface="Symbol"/>
              </a:rPr>
              <a:t>.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143</a:t>
            </a:fld>
            <a:endParaRPr lang="en-US"/>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Joins and Meets of Zero-One Matrices</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Find the join and meet of the zero-one matrices</a:t>
            </a:r>
          </a:p>
          <a:p>
            <a:pPr>
              <a:buNone/>
            </a:pPr>
            <a:endParaRPr lang="en-US" dirty="0" smtClean="0"/>
          </a:p>
          <a:p>
            <a:pPr>
              <a:buNone/>
            </a:pPr>
            <a:endParaRPr lang="en-US" dirty="0" smtClean="0"/>
          </a:p>
          <a:p>
            <a:pPr>
              <a:buNone/>
            </a:pPr>
            <a:r>
              <a:rPr lang="en-US" dirty="0" smtClean="0"/>
              <a:t>   </a:t>
            </a:r>
            <a:r>
              <a:rPr lang="en-US" b="1" dirty="0" smtClean="0"/>
              <a:t>Solution</a:t>
            </a:r>
            <a:r>
              <a:rPr lang="en-US" dirty="0" smtClean="0"/>
              <a:t>: The join of  </a:t>
            </a:r>
            <a:r>
              <a:rPr lang="en-US" b="1" dirty="0" smtClean="0"/>
              <a:t>A</a:t>
            </a:r>
            <a:r>
              <a:rPr lang="en-US" dirty="0" smtClean="0"/>
              <a:t> and </a:t>
            </a:r>
            <a:r>
              <a:rPr lang="en-US" b="1" dirty="0" smtClean="0"/>
              <a:t>B</a:t>
            </a:r>
            <a:r>
              <a:rPr lang="en-US" dirty="0" smtClean="0"/>
              <a:t> is</a:t>
            </a:r>
          </a:p>
          <a:p>
            <a:pPr>
              <a:buNone/>
            </a:pPr>
            <a:endParaRPr lang="en-US" dirty="0" smtClean="0"/>
          </a:p>
          <a:p>
            <a:pPr>
              <a:buNone/>
            </a:pPr>
            <a:endParaRPr lang="en-US" dirty="0" smtClean="0"/>
          </a:p>
          <a:p>
            <a:pPr>
              <a:buNone/>
            </a:pPr>
            <a:r>
              <a:rPr lang="en-US" dirty="0" smtClean="0"/>
              <a:t>                   The meet of </a:t>
            </a:r>
            <a:r>
              <a:rPr lang="en-US" b="1" dirty="0" smtClean="0"/>
              <a:t>A</a:t>
            </a:r>
            <a:r>
              <a:rPr lang="en-US" dirty="0" smtClean="0"/>
              <a:t> and </a:t>
            </a:r>
            <a:r>
              <a:rPr lang="en-US" b="1" dirty="0" smtClean="0"/>
              <a:t>B</a:t>
            </a:r>
            <a:r>
              <a:rPr lang="en-US" dirty="0" smtClean="0"/>
              <a:t> is</a:t>
            </a:r>
            <a:endParaRPr lang="en-US" dirty="0"/>
          </a:p>
        </p:txBody>
      </p:sp>
      <p:pic>
        <p:nvPicPr>
          <p:cNvPr id="7" name="Picture 6" descr="addin_tmp.png"/>
          <p:cNvPicPr>
            <a:picLocks noChangeAspect="1"/>
          </p:cNvPicPr>
          <p:nvPr>
            <p:custDataLst>
              <p:tags r:id="rId1"/>
            </p:custDataLst>
          </p:nvPr>
        </p:nvPicPr>
        <p:blipFill>
          <a:blip r:embed="rId6" cstate="print"/>
          <a:stretch>
            <a:fillRect/>
          </a:stretch>
        </p:blipFill>
        <p:spPr>
          <a:xfrm>
            <a:off x="1828801" y="2895600"/>
            <a:ext cx="2047875" cy="609600"/>
          </a:xfrm>
          <a:prstGeom prst="rect">
            <a:avLst/>
          </a:prstGeom>
        </p:spPr>
      </p:pic>
      <p:pic>
        <p:nvPicPr>
          <p:cNvPr id="10" name="Picture 9" descr="addin_tmp.png"/>
          <p:cNvPicPr>
            <a:picLocks noChangeAspect="1"/>
          </p:cNvPicPr>
          <p:nvPr>
            <p:custDataLst>
              <p:tags r:id="rId2"/>
            </p:custDataLst>
          </p:nvPr>
        </p:nvPicPr>
        <p:blipFill>
          <a:blip r:embed="rId7" cstate="print"/>
          <a:stretch>
            <a:fillRect/>
          </a:stretch>
        </p:blipFill>
        <p:spPr>
          <a:xfrm>
            <a:off x="4419600" y="2895600"/>
            <a:ext cx="2034540" cy="609600"/>
          </a:xfrm>
          <a:prstGeom prst="rect">
            <a:avLst/>
          </a:prstGeom>
        </p:spPr>
      </p:pic>
      <p:pic>
        <p:nvPicPr>
          <p:cNvPr id="13" name="Picture 12" descr="addin_tmp.png"/>
          <p:cNvPicPr>
            <a:picLocks noChangeAspect="1"/>
          </p:cNvPicPr>
          <p:nvPr>
            <p:custDataLst>
              <p:tags r:id="rId3"/>
            </p:custDataLst>
          </p:nvPr>
        </p:nvPicPr>
        <p:blipFill>
          <a:blip r:embed="rId8" cstate="print"/>
          <a:stretch>
            <a:fillRect/>
          </a:stretch>
        </p:blipFill>
        <p:spPr>
          <a:xfrm>
            <a:off x="2438400" y="4419600"/>
            <a:ext cx="5501640" cy="609600"/>
          </a:xfrm>
          <a:prstGeom prst="rect">
            <a:avLst/>
          </a:prstGeom>
        </p:spPr>
      </p:pic>
      <p:pic>
        <p:nvPicPr>
          <p:cNvPr id="15" name="Picture 14" descr="addin_tmp.png"/>
          <p:cNvPicPr>
            <a:picLocks noChangeAspect="1"/>
          </p:cNvPicPr>
          <p:nvPr>
            <p:custDataLst>
              <p:tags r:id="rId4"/>
            </p:custDataLst>
          </p:nvPr>
        </p:nvPicPr>
        <p:blipFill>
          <a:blip r:embed="rId9" cstate="print"/>
          <a:stretch>
            <a:fillRect/>
          </a:stretch>
        </p:blipFill>
        <p:spPr>
          <a:xfrm>
            <a:off x="2514600" y="5715000"/>
            <a:ext cx="5501640" cy="609600"/>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144</a:t>
            </a:fld>
            <a:endParaRPr lang="en-US"/>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Boolean Product of Zero-One Matrices</a:t>
            </a:r>
            <a:endParaRPr lang="en-US" sz="4000"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Let </a:t>
            </a:r>
            <a:r>
              <a:rPr lang="en-US" sz="2800" b="1" dirty="0" smtClean="0"/>
              <a:t>A</a:t>
            </a:r>
            <a:r>
              <a:rPr lang="en-US" sz="2800" dirty="0" smtClean="0"/>
              <a:t> = [</a:t>
            </a:r>
            <a:r>
              <a:rPr lang="en-US" sz="2800" i="1" dirty="0" err="1" smtClean="0">
                <a:ea typeface="Cambria Math" pitchFamily="18" charset="0"/>
              </a:rPr>
              <a:t>a</a:t>
            </a:r>
            <a:r>
              <a:rPr lang="en-US" sz="2800" i="1" baseline="-25000" dirty="0" err="1" smtClean="0">
                <a:ea typeface="Cambria Math" pitchFamily="18" charset="0"/>
              </a:rPr>
              <a:t>ij</a:t>
            </a:r>
            <a:r>
              <a:rPr lang="en-US" sz="2800" dirty="0" smtClean="0">
                <a:latin typeface="Cambria Math" pitchFamily="18" charset="0"/>
                <a:ea typeface="Cambria Math" pitchFamily="18" charset="0"/>
              </a:rPr>
              <a:t>]  be an </a:t>
            </a:r>
            <a:r>
              <a:rPr lang="en-US" sz="2800" i="1" dirty="0" smtClean="0">
                <a:ea typeface="Cambria Math" pitchFamily="18" charset="0"/>
              </a:rPr>
              <a:t>m</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sym typeface="Symbol"/>
              </a:rPr>
              <a:t>  </a:t>
            </a:r>
            <a:r>
              <a:rPr lang="en-US" sz="2800" i="1" dirty="0" smtClean="0">
                <a:latin typeface="Cambria Math" pitchFamily="18" charset="0"/>
                <a:ea typeface="Cambria Math" pitchFamily="18" charset="0"/>
                <a:sym typeface="Symbol"/>
              </a:rPr>
              <a:t> </a:t>
            </a:r>
            <a:r>
              <a:rPr lang="en-US" sz="2800" i="1" dirty="0" smtClean="0">
                <a:ea typeface="Cambria Math" pitchFamily="18" charset="0"/>
                <a:sym typeface="Symbol"/>
              </a:rPr>
              <a:t>k</a:t>
            </a:r>
            <a:r>
              <a:rPr lang="en-US" sz="2800" dirty="0" smtClean="0">
                <a:latin typeface="Cambria Math"/>
                <a:ea typeface="Cambria Math"/>
                <a:sym typeface="Symbol"/>
              </a:rPr>
              <a:t> zero-one matrix </a:t>
            </a:r>
            <a:r>
              <a:rPr lang="en-US" sz="2800" dirty="0" smtClean="0">
                <a:latin typeface="Cambria Math" pitchFamily="18" charset="0"/>
                <a:ea typeface="Cambria Math" pitchFamily="18" charset="0"/>
              </a:rPr>
              <a:t>and </a:t>
            </a:r>
            <a:r>
              <a:rPr lang="en-US" sz="2800" b="1" dirty="0" smtClean="0"/>
              <a:t>B</a:t>
            </a:r>
            <a:r>
              <a:rPr lang="en-US" sz="2800" dirty="0" smtClean="0"/>
              <a:t> = [</a:t>
            </a:r>
            <a:r>
              <a:rPr lang="en-US" sz="2800" i="1" dirty="0" err="1" smtClean="0">
                <a:ea typeface="Cambria Math" pitchFamily="18" charset="0"/>
              </a:rPr>
              <a:t>b</a:t>
            </a:r>
            <a:r>
              <a:rPr lang="en-US" sz="2800" i="1" baseline="-25000" dirty="0" err="1" smtClean="0">
                <a:ea typeface="Cambria Math" pitchFamily="18" charset="0"/>
              </a:rPr>
              <a:t>ij</a:t>
            </a:r>
            <a:r>
              <a:rPr lang="en-US" sz="2800" dirty="0" smtClean="0">
                <a:latin typeface="Cambria Math" pitchFamily="18" charset="0"/>
                <a:ea typeface="Cambria Math" pitchFamily="18" charset="0"/>
              </a:rPr>
              <a:t>] be a </a:t>
            </a:r>
            <a:r>
              <a:rPr lang="en-US" i="1" dirty="0" smtClean="0">
                <a:ea typeface="Cambria Math" pitchFamily="18" charset="0"/>
              </a:rPr>
              <a:t>k</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 </a:t>
            </a:r>
            <a:r>
              <a:rPr lang="en-US" i="1" dirty="0" smtClean="0">
                <a:ea typeface="Cambria Math" pitchFamily="18" charset="0"/>
                <a:sym typeface="Symbol"/>
              </a:rPr>
              <a:t>n</a:t>
            </a:r>
            <a:r>
              <a:rPr lang="en-US" dirty="0" smtClean="0">
                <a:latin typeface="Cambria Math"/>
                <a:ea typeface="Cambria Math"/>
                <a:sym typeface="Symbol"/>
              </a:rPr>
              <a:t> zero-one matrix. The </a:t>
            </a:r>
            <a:r>
              <a:rPr lang="en-US" i="1" dirty="0" smtClean="0">
                <a:ea typeface="Cambria Math"/>
                <a:sym typeface="Symbol"/>
              </a:rPr>
              <a:t>Boolean product</a:t>
            </a:r>
            <a:r>
              <a:rPr lang="en-US" dirty="0" smtClean="0">
                <a:ea typeface="Cambria Math"/>
                <a:sym typeface="Symbol"/>
              </a:rPr>
              <a:t> </a:t>
            </a:r>
            <a:r>
              <a:rPr lang="en-US" dirty="0" smtClean="0">
                <a:latin typeface="Cambria Math"/>
                <a:ea typeface="Cambria Math"/>
                <a:sym typeface="Symbol"/>
              </a:rPr>
              <a:t>of </a:t>
            </a:r>
            <a:r>
              <a:rPr lang="en-US" b="1" dirty="0" smtClean="0">
                <a:ea typeface="Cambria Math"/>
                <a:sym typeface="Symbol"/>
              </a:rPr>
              <a:t>A </a:t>
            </a:r>
            <a:r>
              <a:rPr lang="en-US" dirty="0" smtClean="0">
                <a:ea typeface="Cambria Math"/>
                <a:sym typeface="Symbol"/>
              </a:rPr>
              <a:t>and </a:t>
            </a:r>
            <a:r>
              <a:rPr lang="en-US" b="1" dirty="0" smtClean="0">
                <a:ea typeface="Cambria Math"/>
                <a:sym typeface="Symbol"/>
              </a:rPr>
              <a:t>B</a:t>
            </a:r>
            <a:r>
              <a:rPr lang="en-US" dirty="0" smtClean="0">
                <a:ea typeface="Cambria Math"/>
                <a:sym typeface="Symbol"/>
              </a:rPr>
              <a:t>,</a:t>
            </a:r>
            <a:r>
              <a:rPr lang="en-US" b="1" dirty="0" smtClean="0">
                <a:ea typeface="Cambria Math"/>
                <a:sym typeface="Symbol"/>
              </a:rPr>
              <a:t> </a:t>
            </a:r>
            <a:r>
              <a:rPr lang="en-US" dirty="0" smtClean="0"/>
              <a:t>denoted by </a:t>
            </a:r>
            <a:r>
              <a:rPr lang="en-US" b="1" dirty="0" smtClean="0">
                <a:ea typeface="Cambria Math"/>
                <a:sym typeface="Symbol"/>
              </a:rPr>
              <a:t>A </a:t>
            </a:r>
            <a:r>
              <a:rPr lang="en-US" dirty="0" smtClean="0">
                <a:latin typeface="Cambria Math"/>
                <a:ea typeface="Cambria Math"/>
                <a:sym typeface="Symbol"/>
              </a:rPr>
              <a:t>⊙</a:t>
            </a:r>
            <a:r>
              <a:rPr lang="en-US" dirty="0" smtClean="0">
                <a:ea typeface="Cambria Math"/>
                <a:sym typeface="Symbol"/>
              </a:rPr>
              <a:t> </a:t>
            </a:r>
            <a:r>
              <a:rPr lang="en-US" b="1" dirty="0" smtClean="0">
                <a:ea typeface="Cambria Math"/>
                <a:sym typeface="Symbol"/>
              </a:rPr>
              <a:t>B</a:t>
            </a:r>
            <a:r>
              <a:rPr lang="en-US" dirty="0" smtClean="0">
                <a:ea typeface="Cambria Math"/>
                <a:sym typeface="Symbol"/>
              </a:rPr>
              <a:t>, is the </a:t>
            </a:r>
            <a:r>
              <a:rPr lang="en-US" i="1" dirty="0" smtClean="0">
                <a:ea typeface="Cambria Math" pitchFamily="18" charset="0"/>
              </a:rPr>
              <a:t>m</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 </a:t>
            </a:r>
            <a:r>
              <a:rPr lang="en-US" i="1" dirty="0" smtClean="0">
                <a:ea typeface="Cambria Math" pitchFamily="18" charset="0"/>
                <a:sym typeface="Symbol"/>
              </a:rPr>
              <a:t>n</a:t>
            </a:r>
            <a:r>
              <a:rPr lang="en-US" dirty="0" smtClean="0">
                <a:latin typeface="Cambria Math"/>
                <a:ea typeface="Cambria Math"/>
                <a:sym typeface="Symbol"/>
              </a:rPr>
              <a:t> </a:t>
            </a:r>
            <a:r>
              <a:rPr lang="en-US" dirty="0" smtClean="0">
                <a:ea typeface="Cambria Math"/>
                <a:sym typeface="Symbol"/>
              </a:rPr>
              <a:t>zero-one matrix with(</a:t>
            </a:r>
            <a:r>
              <a:rPr lang="en-US" i="1" dirty="0" err="1" smtClean="0">
                <a:ea typeface="Cambria Math"/>
                <a:sym typeface="Symbol"/>
              </a:rPr>
              <a:t>i,j</a:t>
            </a:r>
            <a:r>
              <a:rPr lang="en-US" dirty="0" smtClean="0">
                <a:ea typeface="Cambria Math"/>
                <a:sym typeface="Symbol"/>
              </a:rPr>
              <a:t>)</a:t>
            </a:r>
            <a:r>
              <a:rPr lang="en-US" dirty="0" err="1" smtClean="0">
                <a:ea typeface="Cambria Math"/>
                <a:sym typeface="Symbol"/>
              </a:rPr>
              <a:t>th</a:t>
            </a:r>
            <a:r>
              <a:rPr lang="en-US" dirty="0" smtClean="0">
                <a:ea typeface="Cambria Math"/>
                <a:sym typeface="Symbol"/>
              </a:rPr>
              <a:t> entry</a:t>
            </a:r>
            <a:endParaRPr lang="en-US" dirty="0" smtClean="0">
              <a:latin typeface="Cambria Math"/>
              <a:ea typeface="Cambria Math"/>
              <a:sym typeface="Symbol"/>
            </a:endParaRPr>
          </a:p>
          <a:p>
            <a:pPr lvl="1">
              <a:buNone/>
            </a:pPr>
            <a:r>
              <a:rPr lang="en-US" dirty="0" smtClean="0">
                <a:latin typeface="Cambria Math"/>
                <a:ea typeface="Cambria Math"/>
                <a:sym typeface="Symbol"/>
              </a:rPr>
              <a:t>           </a:t>
            </a:r>
            <a:r>
              <a:rPr lang="en-US" i="1" dirty="0" err="1" smtClean="0">
                <a:ea typeface="Cambria Math"/>
                <a:sym typeface="Symbol"/>
              </a:rPr>
              <a:t>c</a:t>
            </a:r>
            <a:r>
              <a:rPr lang="en-US" i="1" baseline="-25000" dirty="0" err="1" smtClean="0">
                <a:ea typeface="Cambria Math"/>
                <a:sym typeface="Symbol"/>
              </a:rPr>
              <a:t>ij</a:t>
            </a:r>
            <a:r>
              <a:rPr lang="en-US" baseline="-25000" dirty="0" smtClean="0">
                <a:ea typeface="Cambria Math"/>
                <a:sym typeface="Symbol"/>
              </a:rPr>
              <a:t> </a:t>
            </a:r>
            <a:r>
              <a:rPr lang="en-US" dirty="0" smtClean="0">
                <a:ea typeface="Cambria Math"/>
                <a:sym typeface="Symbol"/>
              </a:rPr>
              <a:t>= (</a:t>
            </a:r>
            <a:r>
              <a:rPr lang="en-US" i="1" dirty="0" smtClean="0">
                <a:ea typeface="Cambria Math"/>
                <a:sym typeface="Symbol"/>
              </a:rPr>
              <a:t>a</a:t>
            </a:r>
            <a:r>
              <a:rPr lang="en-US" i="1" baseline="-25000" dirty="0" smtClean="0">
                <a:ea typeface="Cambria Math"/>
                <a:sym typeface="Symbol"/>
              </a:rPr>
              <a:t>i</a:t>
            </a:r>
            <a:r>
              <a:rPr lang="en-US" baseline="-25000" dirty="0" smtClean="0">
                <a:ea typeface="Cambria Math"/>
                <a:sym typeface="Symbol"/>
              </a:rPr>
              <a:t>1</a:t>
            </a:r>
            <a:r>
              <a:rPr lang="en-US" dirty="0" smtClean="0">
                <a:latin typeface="Cambria Math"/>
                <a:ea typeface="Cambria Math"/>
                <a:sym typeface="Symbol"/>
              </a:rPr>
              <a:t> ∧ </a:t>
            </a:r>
            <a:r>
              <a:rPr lang="en-US" i="1" dirty="0" smtClean="0">
                <a:ea typeface="Cambria Math"/>
                <a:sym typeface="Symbol"/>
              </a:rPr>
              <a:t>b</a:t>
            </a:r>
            <a:r>
              <a:rPr lang="en-US" baseline="-25000" dirty="0" smtClean="0">
                <a:ea typeface="Cambria Math"/>
                <a:sym typeface="Symbol"/>
              </a:rPr>
              <a:t>1</a:t>
            </a:r>
            <a:r>
              <a:rPr lang="en-US" i="1" baseline="-25000" dirty="0" smtClean="0">
                <a:ea typeface="Cambria Math"/>
                <a:sym typeface="Symbol"/>
              </a:rPr>
              <a:t>j</a:t>
            </a:r>
            <a:r>
              <a:rPr lang="en-US" dirty="0" smtClean="0">
                <a:ea typeface="Cambria Math"/>
                <a:sym typeface="Symbol"/>
              </a:rPr>
              <a:t>)</a:t>
            </a:r>
            <a:r>
              <a:rPr lang="en-US" dirty="0" smtClean="0">
                <a:latin typeface="Cambria Math"/>
                <a:ea typeface="Cambria Math"/>
                <a:sym typeface="Symbol"/>
              </a:rPr>
              <a:t>∨</a:t>
            </a:r>
            <a:r>
              <a:rPr lang="en-US" dirty="0" smtClean="0">
                <a:ea typeface="Cambria Math"/>
                <a:sym typeface="Symbol"/>
              </a:rPr>
              <a:t> (</a:t>
            </a:r>
            <a:r>
              <a:rPr lang="en-US" i="1" dirty="0" smtClean="0">
                <a:ea typeface="Cambria Math"/>
                <a:sym typeface="Symbol"/>
              </a:rPr>
              <a:t>a</a:t>
            </a:r>
            <a:r>
              <a:rPr lang="en-US" baseline="-25000" dirty="0" smtClean="0">
                <a:ea typeface="Cambria Math"/>
                <a:sym typeface="Symbol"/>
              </a:rPr>
              <a:t>i2</a:t>
            </a:r>
            <a:r>
              <a:rPr lang="en-US" dirty="0" smtClean="0">
                <a:latin typeface="Cambria Math"/>
                <a:ea typeface="Cambria Math"/>
                <a:sym typeface="Symbol"/>
              </a:rPr>
              <a:t> ∧ </a:t>
            </a:r>
            <a:r>
              <a:rPr lang="en-US" i="1" dirty="0" smtClean="0">
                <a:ea typeface="Cambria Math"/>
                <a:sym typeface="Symbol"/>
              </a:rPr>
              <a:t>b</a:t>
            </a:r>
            <a:r>
              <a:rPr lang="en-US" baseline="-25000" dirty="0" smtClean="0">
                <a:ea typeface="Cambria Math"/>
                <a:sym typeface="Symbol"/>
              </a:rPr>
              <a:t>2j</a:t>
            </a:r>
            <a:r>
              <a:rPr lang="en-US" dirty="0" smtClean="0">
                <a:ea typeface="Cambria Math"/>
                <a:sym typeface="Symbol"/>
              </a:rPr>
              <a:t>)</a:t>
            </a:r>
            <a:r>
              <a:rPr lang="en-US" dirty="0" smtClean="0">
                <a:latin typeface="Cambria Math"/>
                <a:ea typeface="Cambria Math"/>
                <a:sym typeface="Symbol"/>
              </a:rPr>
              <a:t> ∨ … ∨ </a:t>
            </a:r>
            <a:r>
              <a:rPr lang="en-US" dirty="0" smtClean="0">
                <a:ea typeface="Cambria Math"/>
                <a:sym typeface="Symbol"/>
              </a:rPr>
              <a:t>(</a:t>
            </a:r>
            <a:r>
              <a:rPr lang="en-US" i="1" dirty="0" err="1" smtClean="0">
                <a:ea typeface="Cambria Math"/>
                <a:sym typeface="Symbol"/>
              </a:rPr>
              <a:t>a</a:t>
            </a:r>
            <a:r>
              <a:rPr lang="en-US" i="1" baseline="-25000" dirty="0" err="1" smtClean="0">
                <a:ea typeface="Cambria Math"/>
                <a:sym typeface="Symbol"/>
              </a:rPr>
              <a:t>ik</a:t>
            </a:r>
            <a:r>
              <a:rPr lang="en-US" dirty="0" smtClean="0">
                <a:latin typeface="Cambria Math"/>
                <a:ea typeface="Cambria Math"/>
                <a:sym typeface="Symbol"/>
              </a:rPr>
              <a:t> ∧ </a:t>
            </a:r>
            <a:r>
              <a:rPr lang="en-US" i="1" dirty="0" err="1" smtClean="0">
                <a:ea typeface="Cambria Math"/>
                <a:sym typeface="Symbol"/>
              </a:rPr>
              <a:t>b</a:t>
            </a:r>
            <a:r>
              <a:rPr lang="en-US" i="1" baseline="-25000" dirty="0" err="1" smtClean="0">
                <a:ea typeface="Cambria Math"/>
                <a:sym typeface="Symbol"/>
              </a:rPr>
              <a:t>kj</a:t>
            </a:r>
            <a:r>
              <a:rPr lang="en-US" dirty="0" smtClean="0">
                <a:ea typeface="Cambria Math"/>
                <a:sym typeface="Symbol"/>
              </a:rPr>
              <a:t>)</a:t>
            </a:r>
            <a:r>
              <a:rPr lang="en-US" dirty="0" smtClean="0">
                <a:latin typeface="Cambria Math"/>
                <a:ea typeface="Cambria Math"/>
                <a:sym typeface="Symbol"/>
              </a:rPr>
              <a:t>.</a:t>
            </a:r>
          </a:p>
          <a:p>
            <a:pPr>
              <a:buNone/>
            </a:pPr>
            <a:r>
              <a:rPr lang="en-US" b="1" dirty="0" smtClean="0">
                <a:latin typeface="Cambria Math"/>
                <a:ea typeface="Cambria Math"/>
                <a:sym typeface="Symbol"/>
              </a:rPr>
              <a:t>    </a:t>
            </a:r>
            <a:r>
              <a:rPr lang="en-US" b="1" dirty="0" smtClean="0">
                <a:ea typeface="Cambria Math"/>
                <a:sym typeface="Symbol"/>
              </a:rPr>
              <a:t>Example</a:t>
            </a:r>
            <a:r>
              <a:rPr lang="en-US" dirty="0" smtClean="0">
                <a:latin typeface="Cambria Math"/>
                <a:ea typeface="Cambria Math"/>
                <a:sym typeface="Symbol"/>
              </a:rPr>
              <a:t>: </a:t>
            </a:r>
            <a:r>
              <a:rPr lang="en-US" dirty="0" smtClean="0">
                <a:ea typeface="Cambria Math"/>
                <a:sym typeface="Symbol"/>
              </a:rPr>
              <a:t>Find the Boolean product of </a:t>
            </a:r>
            <a:r>
              <a:rPr lang="en-US" b="1" dirty="0" smtClean="0">
                <a:ea typeface="Cambria Math"/>
                <a:sym typeface="Symbol"/>
              </a:rPr>
              <a:t>A</a:t>
            </a:r>
            <a:r>
              <a:rPr lang="en-US" dirty="0" smtClean="0">
                <a:ea typeface="Cambria Math"/>
                <a:sym typeface="Symbol"/>
              </a:rPr>
              <a:t> and </a:t>
            </a:r>
            <a:r>
              <a:rPr lang="en-US" b="1" dirty="0" smtClean="0">
                <a:ea typeface="Cambria Math"/>
                <a:sym typeface="Symbol"/>
              </a:rPr>
              <a:t>B</a:t>
            </a:r>
            <a:r>
              <a:rPr lang="en-US" dirty="0" smtClean="0">
                <a:ea typeface="Cambria Math"/>
                <a:sym typeface="Symbol"/>
              </a:rPr>
              <a:t>, where</a:t>
            </a:r>
            <a:endParaRPr lang="en-US" dirty="0"/>
          </a:p>
        </p:txBody>
      </p:sp>
      <p:pic>
        <p:nvPicPr>
          <p:cNvPr id="6" name="Picture 5" descr="addin_tmp.png"/>
          <p:cNvPicPr>
            <a:picLocks noChangeAspect="1"/>
          </p:cNvPicPr>
          <p:nvPr>
            <p:custDataLst>
              <p:tags r:id="rId1"/>
            </p:custDataLst>
          </p:nvPr>
        </p:nvPicPr>
        <p:blipFill>
          <a:blip r:embed="rId7" cstate="print"/>
          <a:stretch>
            <a:fillRect/>
          </a:stretch>
        </p:blipFill>
        <p:spPr>
          <a:xfrm>
            <a:off x="1600200" y="4953000"/>
            <a:ext cx="1739265" cy="912495"/>
          </a:xfrm>
          <a:prstGeom prst="rect">
            <a:avLst/>
          </a:prstGeom>
        </p:spPr>
      </p:pic>
      <p:pic>
        <p:nvPicPr>
          <p:cNvPr id="7" name="Picture 6" descr="addin_tmp.png"/>
          <p:cNvPicPr>
            <a:picLocks noChangeAspect="1"/>
          </p:cNvPicPr>
          <p:nvPr>
            <p:custDataLst>
              <p:tags r:id="rId2"/>
            </p:custDataLst>
          </p:nvPr>
        </p:nvPicPr>
        <p:blipFill>
          <a:blip r:embed="rId8" cstate="print"/>
          <a:stretch>
            <a:fillRect/>
          </a:stretch>
        </p:blipFill>
        <p:spPr>
          <a:xfrm>
            <a:off x="4572000" y="5181600"/>
            <a:ext cx="2034540" cy="609600"/>
          </a:xfrm>
          <a:prstGeom prst="rect">
            <a:avLst/>
          </a:prstGeom>
        </p:spPr>
      </p:pic>
      <p:sp>
        <p:nvSpPr>
          <p:cNvPr id="8" name="TextBox 7"/>
          <p:cNvSpPr txBox="1"/>
          <p:nvPr/>
        </p:nvSpPr>
        <p:spPr>
          <a:xfrm>
            <a:off x="4419600" y="60198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pic>
        <p:nvPicPr>
          <p:cNvPr id="9" name="Picture 8" descr="addin_tmp.png"/>
          <p:cNvPicPr>
            <a:picLocks noChangeAspect="1"/>
          </p:cNvPicPr>
          <p:nvPr>
            <p:custDataLst>
              <p:tags r:id="rId3"/>
            </p:custDataLst>
          </p:nvPr>
        </p:nvPicPr>
        <p:blipFill>
          <a:blip r:embed="rId9" cstate="print"/>
          <a:stretch>
            <a:fillRect/>
          </a:stretch>
        </p:blipFill>
        <p:spPr>
          <a:xfrm>
            <a:off x="5715000" y="2133600"/>
            <a:ext cx="154781" cy="152400"/>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4724400" y="2590800"/>
            <a:ext cx="154781" cy="152400"/>
          </a:xfrm>
          <a:prstGeom prst="rect">
            <a:avLst/>
          </a:prstGeom>
        </p:spPr>
      </p:pic>
      <p:pic>
        <p:nvPicPr>
          <p:cNvPr id="11" name="Picture 10" descr="addin_tmp.png"/>
          <p:cNvPicPr>
            <a:picLocks noChangeAspect="1"/>
          </p:cNvPicPr>
          <p:nvPr>
            <p:custDataLst>
              <p:tags r:id="rId5"/>
            </p:custDataLst>
          </p:nvPr>
        </p:nvPicPr>
        <p:blipFill>
          <a:blip r:embed="rId9" cstate="print"/>
          <a:stretch>
            <a:fillRect/>
          </a:stretch>
        </p:blipFill>
        <p:spPr>
          <a:xfrm>
            <a:off x="1143000" y="3352800"/>
            <a:ext cx="154781" cy="152400"/>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145</a:t>
            </a:fld>
            <a:endParaRPr lang="en-US"/>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Boolean Product of Zero-One Matrices</a:t>
            </a:r>
            <a:endParaRPr lang="en-US" sz="4000" dirty="0"/>
          </a:p>
        </p:txBody>
      </p:sp>
      <p:sp>
        <p:nvSpPr>
          <p:cNvPr id="3" name="Content Placeholder 2"/>
          <p:cNvSpPr>
            <a:spLocks noGrp="1"/>
          </p:cNvSpPr>
          <p:nvPr>
            <p:ph idx="1"/>
          </p:nvPr>
        </p:nvSpPr>
        <p:spPr/>
        <p:txBody>
          <a:bodyPr/>
          <a:lstStyle/>
          <a:p>
            <a:pPr>
              <a:buNone/>
            </a:pPr>
            <a:r>
              <a:rPr lang="en-US" dirty="0" smtClean="0"/>
              <a:t>   S</a:t>
            </a:r>
            <a:r>
              <a:rPr lang="en-US" b="1" dirty="0" smtClean="0"/>
              <a:t>olution</a:t>
            </a:r>
            <a:r>
              <a:rPr lang="en-US" dirty="0" smtClean="0"/>
              <a:t>: The Boolean product </a:t>
            </a:r>
            <a:r>
              <a:rPr lang="en-US" b="1" dirty="0" smtClean="0"/>
              <a:t>A</a:t>
            </a:r>
            <a:r>
              <a:rPr lang="en-US" dirty="0" smtClean="0"/>
              <a:t> </a:t>
            </a:r>
            <a:r>
              <a:rPr lang="en-US" dirty="0" smtClean="0">
                <a:latin typeface="Cambria Math"/>
                <a:ea typeface="Cambria Math"/>
              </a:rPr>
              <a:t>⊙</a:t>
            </a:r>
            <a:r>
              <a:rPr lang="en-US" dirty="0" smtClean="0"/>
              <a:t> </a:t>
            </a:r>
            <a:r>
              <a:rPr lang="en-US" b="1" dirty="0" smtClean="0"/>
              <a:t>B</a:t>
            </a:r>
            <a:r>
              <a:rPr lang="en-US" dirty="0" smtClean="0"/>
              <a:t> is given by</a:t>
            </a:r>
            <a:endParaRPr lang="en-US" dirty="0"/>
          </a:p>
        </p:txBody>
      </p:sp>
      <p:pic>
        <p:nvPicPr>
          <p:cNvPr id="12" name="Picture 11" descr="addin_tmp.png"/>
          <p:cNvPicPr>
            <a:picLocks noChangeAspect="1"/>
          </p:cNvPicPr>
          <p:nvPr>
            <p:custDataLst>
              <p:tags r:id="rId1"/>
            </p:custDataLst>
          </p:nvPr>
        </p:nvPicPr>
        <p:blipFill>
          <a:blip r:embed="rId6" cstate="print"/>
          <a:stretch>
            <a:fillRect/>
          </a:stretch>
        </p:blipFill>
        <p:spPr>
          <a:xfrm>
            <a:off x="2133600" y="5029200"/>
            <a:ext cx="1821180" cy="912495"/>
          </a:xfrm>
          <a:prstGeom prst="rect">
            <a:avLst/>
          </a:prstGeom>
        </p:spPr>
      </p:pic>
      <p:pic>
        <p:nvPicPr>
          <p:cNvPr id="17" name="Picture 16" descr="addin_tmp.png"/>
          <p:cNvPicPr>
            <a:picLocks noChangeAspect="1"/>
          </p:cNvPicPr>
          <p:nvPr>
            <p:custDataLst>
              <p:tags r:id="rId2"/>
            </p:custDataLst>
          </p:nvPr>
        </p:nvPicPr>
        <p:blipFill>
          <a:blip r:embed="rId7" cstate="print"/>
          <a:stretch>
            <a:fillRect/>
          </a:stretch>
        </p:blipFill>
        <p:spPr>
          <a:xfrm>
            <a:off x="2133600" y="3886200"/>
            <a:ext cx="2872740" cy="912495"/>
          </a:xfrm>
          <a:prstGeom prst="rect">
            <a:avLst/>
          </a:prstGeom>
        </p:spPr>
      </p:pic>
      <p:pic>
        <p:nvPicPr>
          <p:cNvPr id="20" name="Picture 19" descr="addin_tmp.png"/>
          <p:cNvPicPr>
            <a:picLocks noChangeAspect="1"/>
          </p:cNvPicPr>
          <p:nvPr>
            <p:custDataLst>
              <p:tags r:id="rId3"/>
            </p:custDataLst>
          </p:nvPr>
        </p:nvPicPr>
        <p:blipFill>
          <a:blip r:embed="rId8" cstate="print"/>
          <a:stretch>
            <a:fillRect/>
          </a:stretch>
        </p:blipFill>
        <p:spPr>
          <a:xfrm>
            <a:off x="1295400" y="2590800"/>
            <a:ext cx="7311390" cy="912495"/>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146</a:t>
            </a:fld>
            <a:endParaRPr lang="en-US"/>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Boolean Powers of Zero-One Matrices</a:t>
            </a:r>
            <a:endParaRPr lang="en-US" sz="4000"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Let </a:t>
            </a:r>
            <a:r>
              <a:rPr lang="en-US" sz="2800" b="1" dirty="0" smtClean="0"/>
              <a:t>A</a:t>
            </a:r>
            <a:r>
              <a:rPr lang="en-US" sz="2800" dirty="0" smtClean="0"/>
              <a:t> be a square </a:t>
            </a:r>
            <a:r>
              <a:rPr lang="en-US" sz="2800" dirty="0" smtClean="0">
                <a:ea typeface="Cambria Math"/>
                <a:sym typeface="Symbol"/>
              </a:rPr>
              <a:t>zero-one matrix </a:t>
            </a:r>
            <a:r>
              <a:rPr lang="en-US" sz="2800" dirty="0" smtClean="0">
                <a:ea typeface="Cambria Math" pitchFamily="18" charset="0"/>
              </a:rPr>
              <a:t>and let </a:t>
            </a:r>
            <a:r>
              <a:rPr lang="en-US" sz="2800" i="1" dirty="0" smtClean="0">
                <a:ea typeface="Cambria Math" pitchFamily="18" charset="0"/>
              </a:rPr>
              <a:t>r</a:t>
            </a:r>
            <a:r>
              <a:rPr lang="en-US" sz="2800" dirty="0" smtClean="0">
                <a:ea typeface="Cambria Math" pitchFamily="18" charset="0"/>
              </a:rPr>
              <a:t> be a positive integer. The </a:t>
            </a:r>
            <a:r>
              <a:rPr lang="en-US" sz="2800" i="1" dirty="0" err="1" smtClean="0">
                <a:ea typeface="Cambria Math" pitchFamily="18" charset="0"/>
              </a:rPr>
              <a:t>r</a:t>
            </a:r>
            <a:r>
              <a:rPr lang="en-US" sz="2800" dirty="0" err="1" smtClean="0">
                <a:ea typeface="Cambria Math" pitchFamily="18" charset="0"/>
              </a:rPr>
              <a:t>th</a:t>
            </a:r>
            <a:r>
              <a:rPr lang="en-US" sz="2800" dirty="0" smtClean="0">
                <a:ea typeface="Cambria Math" pitchFamily="18" charset="0"/>
              </a:rPr>
              <a:t> Boolean power of  </a:t>
            </a:r>
            <a:r>
              <a:rPr lang="en-US" sz="2800" b="1" dirty="0" smtClean="0"/>
              <a:t>A</a:t>
            </a:r>
            <a:r>
              <a:rPr lang="en-US" sz="2800" dirty="0" smtClean="0"/>
              <a:t> </a:t>
            </a:r>
            <a:r>
              <a:rPr lang="en-US" sz="2800" dirty="0" smtClean="0">
                <a:ea typeface="Cambria Math" pitchFamily="18" charset="0"/>
              </a:rPr>
              <a:t>is the Boolean product of </a:t>
            </a:r>
            <a:r>
              <a:rPr lang="en-US" sz="2800" i="1" dirty="0" smtClean="0">
                <a:ea typeface="Cambria Math" pitchFamily="18" charset="0"/>
              </a:rPr>
              <a:t>r</a:t>
            </a:r>
            <a:r>
              <a:rPr lang="en-US" sz="2800" dirty="0" smtClean="0">
                <a:ea typeface="Cambria Math" pitchFamily="18" charset="0"/>
              </a:rPr>
              <a:t> factors of </a:t>
            </a:r>
            <a:r>
              <a:rPr lang="en-US" sz="2800" b="1" dirty="0" smtClean="0"/>
              <a:t>A</a:t>
            </a:r>
            <a:r>
              <a:rPr lang="en-US" sz="2800" dirty="0" smtClean="0"/>
              <a:t>, denoted by </a:t>
            </a:r>
            <a:r>
              <a:rPr lang="en-US" sz="2800" b="1" dirty="0" smtClean="0"/>
              <a:t>A</a:t>
            </a:r>
            <a:r>
              <a:rPr lang="en-US" sz="2800" b="1" baseline="30000" dirty="0" smtClean="0"/>
              <a:t>[</a:t>
            </a:r>
            <a:r>
              <a:rPr lang="en-US" sz="2800" i="1" baseline="30000" dirty="0" smtClean="0"/>
              <a:t>r</a:t>
            </a:r>
            <a:r>
              <a:rPr lang="en-US" sz="2800" b="1" baseline="30000" dirty="0" smtClean="0"/>
              <a:t>] </a:t>
            </a:r>
            <a:r>
              <a:rPr lang="en-US" sz="2800" dirty="0" smtClean="0"/>
              <a:t>.  Hence,</a:t>
            </a:r>
            <a:endParaRPr lang="en-US" sz="2800" dirty="0" smtClean="0">
              <a:ea typeface="Cambria Math" pitchFamily="18" charset="0"/>
            </a:endParaRPr>
          </a:p>
          <a:p>
            <a:pPr>
              <a:buNone/>
            </a:pPr>
            <a:endParaRPr lang="en-US" sz="2800" i="1" dirty="0" smtClean="0">
              <a:latin typeface="Cambria Math" pitchFamily="18" charset="0"/>
              <a:ea typeface="Cambria Math" pitchFamily="18" charset="0"/>
              <a:sym typeface="Symbol"/>
            </a:endParaRPr>
          </a:p>
          <a:p>
            <a:pPr>
              <a:buNone/>
            </a:pPr>
            <a:r>
              <a:rPr lang="en-US" sz="2800" i="1" dirty="0" smtClean="0">
                <a:latin typeface="Cambria Math" pitchFamily="18" charset="0"/>
                <a:ea typeface="Cambria Math" pitchFamily="18" charset="0"/>
                <a:sym typeface="Symbol"/>
              </a:rPr>
              <a:t>   </a:t>
            </a:r>
            <a:r>
              <a:rPr lang="en-US" sz="2800" dirty="0" smtClean="0">
                <a:ea typeface="Cambria Math"/>
                <a:sym typeface="Symbol"/>
              </a:rPr>
              <a:t>We define </a:t>
            </a:r>
            <a:r>
              <a:rPr lang="en-US" sz="2800" b="1" dirty="0" smtClean="0"/>
              <a:t>A</a:t>
            </a:r>
            <a:r>
              <a:rPr lang="en-US" sz="2800" b="1" baseline="30000" dirty="0" smtClean="0"/>
              <a:t>[</a:t>
            </a:r>
            <a:r>
              <a:rPr lang="en-US" sz="2800" i="1" baseline="30000" dirty="0" smtClean="0"/>
              <a:t>r</a:t>
            </a:r>
            <a:r>
              <a:rPr lang="en-US" sz="2800" b="1" baseline="30000" dirty="0" smtClean="0"/>
              <a:t>] </a:t>
            </a:r>
            <a:r>
              <a:rPr lang="en-US" sz="2800" b="1" dirty="0" smtClean="0"/>
              <a:t> </a:t>
            </a:r>
            <a:r>
              <a:rPr lang="en-US" sz="2800" dirty="0" smtClean="0">
                <a:ea typeface="Cambria Math"/>
                <a:sym typeface="Symbol"/>
              </a:rPr>
              <a:t>to be  </a:t>
            </a:r>
            <a:r>
              <a:rPr lang="en-US" sz="3200" b="1" dirty="0" smtClean="0">
                <a:sym typeface="Symbol"/>
              </a:rPr>
              <a:t>I</a:t>
            </a:r>
            <a:r>
              <a:rPr lang="en-US" sz="3200" i="1" baseline="-25000" dirty="0" smtClean="0">
                <a:sym typeface="Symbol"/>
              </a:rPr>
              <a:t>n</a:t>
            </a:r>
            <a:r>
              <a:rPr lang="en-US" sz="3200" dirty="0" smtClean="0">
                <a:sym typeface="Symbol"/>
              </a:rPr>
              <a:t>.</a:t>
            </a:r>
            <a:endParaRPr lang="en-US" sz="2800" i="1" dirty="0" smtClean="0">
              <a:latin typeface="Cambria Math" pitchFamily="18" charset="0"/>
              <a:ea typeface="Cambria Math" pitchFamily="18" charset="0"/>
              <a:sym typeface="Symbol"/>
            </a:endParaRPr>
          </a:p>
          <a:p>
            <a:pPr>
              <a:buNone/>
            </a:pPr>
            <a:r>
              <a:rPr lang="en-US" sz="2800" dirty="0" smtClean="0">
                <a:latin typeface="Cambria Math" pitchFamily="18" charset="0"/>
                <a:ea typeface="Cambria Math" pitchFamily="18" charset="0"/>
                <a:sym typeface="Symbol"/>
              </a:rPr>
              <a:t>   (</a:t>
            </a:r>
            <a:r>
              <a:rPr lang="en-US" dirty="0" smtClean="0">
                <a:latin typeface="Cambria Math"/>
                <a:ea typeface="Cambria Math"/>
                <a:sym typeface="Symbol"/>
              </a:rPr>
              <a:t>The Boolean product is  well defined because the     </a:t>
            </a:r>
            <a:r>
              <a:rPr lang="en-US" dirty="0" smtClean="0">
                <a:ea typeface="Cambria Math"/>
                <a:sym typeface="Symbol"/>
              </a:rPr>
              <a:t>Boolean product of matrices is associative.)</a:t>
            </a:r>
            <a:endParaRPr lang="en-US" dirty="0"/>
          </a:p>
        </p:txBody>
      </p:sp>
      <p:pic>
        <p:nvPicPr>
          <p:cNvPr id="9" name="Picture 8" descr="addin_tmp.png"/>
          <p:cNvPicPr>
            <a:picLocks noChangeAspect="1"/>
          </p:cNvPicPr>
          <p:nvPr>
            <p:custDataLst>
              <p:tags r:id="rId1"/>
            </p:custDataLst>
          </p:nvPr>
        </p:nvPicPr>
        <p:blipFill>
          <a:blip r:embed="rId3" cstate="print"/>
          <a:stretch>
            <a:fillRect/>
          </a:stretch>
        </p:blipFill>
        <p:spPr>
          <a:xfrm>
            <a:off x="4724400" y="3352800"/>
            <a:ext cx="2667000" cy="628650"/>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147</a:t>
            </a:fld>
            <a:endParaRPr lang="en-US"/>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Boolean Powers of Zero-One Matrices</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Let</a:t>
            </a:r>
          </a:p>
          <a:p>
            <a:pPr>
              <a:buNone/>
            </a:pPr>
            <a:endParaRPr lang="en-US" dirty="0" smtClean="0"/>
          </a:p>
          <a:p>
            <a:pPr>
              <a:buNone/>
            </a:pPr>
            <a:r>
              <a:rPr lang="en-US" dirty="0" smtClean="0"/>
              <a:t>    Find </a:t>
            </a:r>
            <a:r>
              <a:rPr lang="en-US" b="1" dirty="0" smtClean="0"/>
              <a:t>A</a:t>
            </a:r>
            <a:r>
              <a:rPr lang="en-US" i="1" baseline="30000" dirty="0" smtClean="0"/>
              <a:t>n</a:t>
            </a:r>
            <a:r>
              <a:rPr lang="en-US" baseline="30000" dirty="0" smtClean="0"/>
              <a:t> </a:t>
            </a:r>
            <a:r>
              <a:rPr lang="en-US" dirty="0" smtClean="0"/>
              <a:t>  for all positive integers </a:t>
            </a:r>
            <a:r>
              <a:rPr lang="en-US" i="1" dirty="0" smtClean="0"/>
              <a:t>n</a:t>
            </a:r>
            <a:r>
              <a:rPr lang="en-US" dirty="0" smtClean="0"/>
              <a:t>.</a:t>
            </a:r>
          </a:p>
          <a:p>
            <a:pPr>
              <a:buNone/>
            </a:pPr>
            <a:r>
              <a:rPr lang="en-US" dirty="0" smtClean="0"/>
              <a:t>    </a:t>
            </a:r>
            <a:r>
              <a:rPr lang="en-US" b="1" dirty="0" smtClean="0"/>
              <a:t>Solution</a:t>
            </a:r>
            <a:r>
              <a:rPr lang="en-US" dirty="0" smtClean="0"/>
              <a:t>: </a:t>
            </a:r>
            <a:endParaRPr lang="en-US" dirty="0"/>
          </a:p>
        </p:txBody>
      </p:sp>
      <p:pic>
        <p:nvPicPr>
          <p:cNvPr id="20" name="Picture 19" descr="addin_tmp.png"/>
          <p:cNvPicPr>
            <a:picLocks noChangeAspect="1"/>
          </p:cNvPicPr>
          <p:nvPr>
            <p:custDataLst>
              <p:tags r:id="rId1"/>
            </p:custDataLst>
          </p:nvPr>
        </p:nvPicPr>
        <p:blipFill>
          <a:blip r:embed="rId7" cstate="print"/>
          <a:stretch>
            <a:fillRect/>
          </a:stretch>
        </p:blipFill>
        <p:spPr>
          <a:xfrm>
            <a:off x="2971800" y="1905000"/>
            <a:ext cx="1481519" cy="638747"/>
          </a:xfrm>
          <a:prstGeom prst="rect">
            <a:avLst/>
          </a:prstGeom>
        </p:spPr>
      </p:pic>
      <p:pic>
        <p:nvPicPr>
          <p:cNvPr id="17" name="Picture 16" descr="addin_tmp.png"/>
          <p:cNvPicPr>
            <a:picLocks noChangeAspect="1"/>
          </p:cNvPicPr>
          <p:nvPr>
            <p:custDataLst>
              <p:tags r:id="rId2"/>
            </p:custDataLst>
          </p:nvPr>
        </p:nvPicPr>
        <p:blipFill>
          <a:blip r:embed="rId8" cstate="print"/>
          <a:stretch>
            <a:fillRect/>
          </a:stretch>
        </p:blipFill>
        <p:spPr>
          <a:xfrm>
            <a:off x="762001" y="3886201"/>
            <a:ext cx="2444591" cy="684371"/>
          </a:xfrm>
          <a:prstGeom prst="rect">
            <a:avLst/>
          </a:prstGeom>
        </p:spPr>
      </p:pic>
      <p:pic>
        <p:nvPicPr>
          <p:cNvPr id="18" name="Picture 17" descr="addin_tmp.png"/>
          <p:cNvPicPr>
            <a:picLocks noChangeAspect="1"/>
          </p:cNvPicPr>
          <p:nvPr>
            <p:custDataLst>
              <p:tags r:id="rId3"/>
            </p:custDataLst>
          </p:nvPr>
        </p:nvPicPr>
        <p:blipFill>
          <a:blip r:embed="rId9" cstate="print"/>
          <a:stretch>
            <a:fillRect/>
          </a:stretch>
        </p:blipFill>
        <p:spPr>
          <a:xfrm>
            <a:off x="4038601" y="3733801"/>
            <a:ext cx="2614613" cy="684371"/>
          </a:xfrm>
          <a:prstGeom prst="rect">
            <a:avLst/>
          </a:prstGeom>
        </p:spPr>
      </p:pic>
      <p:pic>
        <p:nvPicPr>
          <p:cNvPr id="16" name="Picture 15" descr="addin_tmp.png"/>
          <p:cNvPicPr>
            <a:picLocks noChangeAspect="1"/>
          </p:cNvPicPr>
          <p:nvPr>
            <p:custDataLst>
              <p:tags r:id="rId4"/>
            </p:custDataLst>
          </p:nvPr>
        </p:nvPicPr>
        <p:blipFill>
          <a:blip r:embed="rId10" cstate="print"/>
          <a:stretch>
            <a:fillRect/>
          </a:stretch>
        </p:blipFill>
        <p:spPr>
          <a:xfrm>
            <a:off x="2895601" y="4876802"/>
            <a:ext cx="2614613" cy="684371"/>
          </a:xfrm>
          <a:prstGeom prst="rect">
            <a:avLst/>
          </a:prstGeom>
        </p:spPr>
      </p:pic>
      <p:pic>
        <p:nvPicPr>
          <p:cNvPr id="19" name="Picture 18" descr="addin_tmp.png"/>
          <p:cNvPicPr>
            <a:picLocks noChangeAspect="1"/>
          </p:cNvPicPr>
          <p:nvPr>
            <p:custDataLst>
              <p:tags r:id="rId5"/>
            </p:custDataLst>
          </p:nvPr>
        </p:nvPicPr>
        <p:blipFill>
          <a:blip r:embed="rId11" cstate="print"/>
          <a:stretch>
            <a:fillRect/>
          </a:stretch>
        </p:blipFill>
        <p:spPr>
          <a:xfrm>
            <a:off x="1143001" y="5715001"/>
            <a:ext cx="5975033" cy="684371"/>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148</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Equality</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Two sets are </a:t>
            </a:r>
            <a:r>
              <a:rPr lang="en-US" i="1" dirty="0" smtClean="0"/>
              <a:t>equal</a:t>
            </a:r>
            <a:r>
              <a:rPr lang="en-US" dirty="0" smtClean="0"/>
              <a:t> if and only if they have the same elements. </a:t>
            </a:r>
          </a:p>
          <a:p>
            <a:pPr lvl="1"/>
            <a:r>
              <a:rPr lang="en-US" dirty="0" smtClean="0"/>
              <a:t>Therefore if A and B are sets, then A and B are equal if and only if                                         . </a:t>
            </a:r>
          </a:p>
          <a:p>
            <a:pPr lvl="1"/>
            <a:r>
              <a:rPr lang="en-US" dirty="0" smtClean="0"/>
              <a:t>We write </a:t>
            </a:r>
            <a:r>
              <a:rPr lang="en-US" i="1" dirty="0" smtClean="0"/>
              <a:t>A</a:t>
            </a:r>
            <a:r>
              <a:rPr lang="en-US" dirty="0" smtClean="0"/>
              <a:t> = </a:t>
            </a:r>
            <a:r>
              <a:rPr lang="en-US" i="1" dirty="0" smtClean="0"/>
              <a:t>B</a:t>
            </a:r>
            <a:r>
              <a:rPr lang="en-US" dirty="0" smtClean="0"/>
              <a:t> if </a:t>
            </a:r>
            <a:r>
              <a:rPr lang="en-US" i="1" dirty="0" smtClean="0"/>
              <a:t>A</a:t>
            </a:r>
            <a:r>
              <a:rPr lang="en-US" dirty="0" smtClean="0"/>
              <a:t> and </a:t>
            </a:r>
            <a:r>
              <a:rPr lang="en-US" i="1" dirty="0" smtClean="0"/>
              <a:t>B</a:t>
            </a:r>
            <a:r>
              <a:rPr lang="en-US" dirty="0" smtClean="0"/>
              <a:t> are equal sets.</a:t>
            </a:r>
          </a:p>
          <a:p>
            <a:pPr>
              <a:buNone/>
            </a:pPr>
            <a:r>
              <a:rPr lang="en-US" dirty="0" smtClean="0"/>
              <a:t>                </a:t>
            </a:r>
            <a:r>
              <a:rPr lang="en-US" dirty="0" smtClean="0">
                <a:latin typeface="Cambria Math" pitchFamily="18" charset="0"/>
                <a:ea typeface="Cambria Math" pitchFamily="18" charset="0"/>
              </a:rPr>
              <a:t>{1,3,5}   = {3, 5, 1}</a:t>
            </a:r>
          </a:p>
          <a:p>
            <a:pPr>
              <a:buNone/>
            </a:pPr>
            <a:r>
              <a:rPr lang="en-US" dirty="0" smtClean="0">
                <a:latin typeface="Cambria Math" pitchFamily="18" charset="0"/>
                <a:ea typeface="Cambria Math" pitchFamily="18" charset="0"/>
              </a:rPr>
              <a:t>                  {1,5,5,5,3,3,1} = {1,3,5}</a:t>
            </a:r>
            <a:endParaRPr lang="en-US" dirty="0">
              <a:latin typeface="Cambria Math" pitchFamily="18" charset="0"/>
              <a:ea typeface="Cambria Math" pitchFamily="18" charset="0"/>
            </a:endParaRPr>
          </a:p>
        </p:txBody>
      </p:sp>
      <p:pic>
        <p:nvPicPr>
          <p:cNvPr id="4" name="Picture 3" descr="addin_tmp.png"/>
          <p:cNvPicPr>
            <a:picLocks noChangeAspect="1"/>
          </p:cNvPicPr>
          <p:nvPr>
            <p:custDataLst>
              <p:tags r:id="rId1"/>
            </p:custDataLst>
          </p:nvPr>
        </p:nvPicPr>
        <p:blipFill>
          <a:blip r:embed="rId4" cstate="print"/>
          <a:stretch>
            <a:fillRect/>
          </a:stretch>
        </p:blipFill>
        <p:spPr>
          <a:xfrm>
            <a:off x="2819400" y="3200400"/>
            <a:ext cx="3231833" cy="382905"/>
          </a:xfrm>
          <a:prstGeom prst="rect">
            <a:avLst/>
          </a:prstGeom>
        </p:spPr>
      </p:pic>
      <p:sp>
        <p:nvSpPr>
          <p:cNvPr id="5" name="Slide Number Placeholder 4"/>
          <p:cNvSpPr>
            <a:spLocks noGrp="1"/>
          </p:cNvSpPr>
          <p:nvPr>
            <p:ph type="sldNum" sz="quarter" idx="12"/>
          </p:nvPr>
        </p:nvSpPr>
        <p:spPr/>
        <p:txBody>
          <a:bodyPr/>
          <a:lstStyle/>
          <a:p>
            <a:fld id="{9CA217EF-0505-4C33-BB20-8A8DF2039023}"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Subsets</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The set </a:t>
            </a:r>
            <a:r>
              <a:rPr lang="en-US" i="1" dirty="0" smtClean="0"/>
              <a:t>A</a:t>
            </a:r>
            <a:r>
              <a:rPr lang="en-US" dirty="0" smtClean="0"/>
              <a:t> is a </a:t>
            </a:r>
            <a:r>
              <a:rPr lang="en-US" i="1" dirty="0" smtClean="0"/>
              <a:t>subset</a:t>
            </a:r>
            <a:r>
              <a:rPr lang="en-US" dirty="0" smtClean="0"/>
              <a:t> of </a:t>
            </a:r>
            <a:r>
              <a:rPr lang="en-US" i="1" dirty="0" smtClean="0"/>
              <a:t>B</a:t>
            </a:r>
            <a:r>
              <a:rPr lang="en-US" dirty="0" smtClean="0"/>
              <a:t>, if and only if every element of </a:t>
            </a:r>
            <a:r>
              <a:rPr lang="en-US" i="1" dirty="0" smtClean="0"/>
              <a:t>A</a:t>
            </a:r>
            <a:r>
              <a:rPr lang="en-US" dirty="0" smtClean="0"/>
              <a:t> is also an element of </a:t>
            </a:r>
            <a:r>
              <a:rPr lang="en-US" i="1" dirty="0" smtClean="0"/>
              <a:t>B</a:t>
            </a:r>
            <a:r>
              <a:rPr lang="en-US" dirty="0" smtClean="0"/>
              <a:t>.  </a:t>
            </a:r>
          </a:p>
          <a:p>
            <a:pPr lvl="1"/>
            <a:r>
              <a:rPr lang="en-US" dirty="0" smtClean="0"/>
              <a:t>The notation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B</a:t>
            </a:r>
            <a:r>
              <a:rPr lang="en-US" dirty="0" smtClean="0">
                <a:latin typeface="Cambria Math" pitchFamily="18" charset="0"/>
                <a:ea typeface="Cambria Math" pitchFamily="18" charset="0"/>
              </a:rPr>
              <a:t>  is used </a:t>
            </a:r>
            <a:r>
              <a:rPr lang="en-US" dirty="0" smtClean="0">
                <a:latin typeface="Cambria Math"/>
                <a:ea typeface="Cambria Math"/>
              </a:rPr>
              <a:t>to indicate that </a:t>
            </a:r>
            <a:r>
              <a:rPr lang="en-US" i="1" dirty="0" smtClean="0">
                <a:latin typeface="Cambria Math"/>
                <a:ea typeface="Cambria Math"/>
              </a:rPr>
              <a:t>A</a:t>
            </a:r>
            <a:r>
              <a:rPr lang="en-US" dirty="0" smtClean="0">
                <a:latin typeface="Cambria Math"/>
                <a:ea typeface="Cambria Math"/>
              </a:rPr>
              <a:t> is a subset of the set </a:t>
            </a:r>
            <a:r>
              <a:rPr lang="en-US" i="1" dirty="0" smtClean="0">
                <a:latin typeface="Cambria Math"/>
                <a:ea typeface="Cambria Math"/>
              </a:rPr>
              <a:t>B</a:t>
            </a:r>
            <a:r>
              <a:rPr lang="en-US" dirty="0" smtClean="0">
                <a:latin typeface="Cambria Math"/>
                <a:ea typeface="Cambria Math"/>
              </a:rPr>
              <a:t>. </a:t>
            </a:r>
          </a:p>
          <a:p>
            <a:pPr lvl="1"/>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B</a:t>
            </a:r>
            <a:r>
              <a:rPr lang="en-US" dirty="0" smtClean="0">
                <a:latin typeface="Cambria Math" pitchFamily="18" charset="0"/>
                <a:ea typeface="Cambria Math" pitchFamily="18" charset="0"/>
              </a:rPr>
              <a:t>   holds if and only if                                            </a:t>
            </a:r>
            <a:r>
              <a:rPr lang="en-US" dirty="0" smtClean="0"/>
              <a:t>is true. </a:t>
            </a:r>
          </a:p>
          <a:p>
            <a:pPr marL="1124712" lvl="2" indent="-457200">
              <a:buFont typeface="+mj-lt"/>
              <a:buAutoNum type="arabicPeriod"/>
            </a:pPr>
            <a:r>
              <a:rPr lang="en-US" dirty="0" smtClean="0"/>
              <a:t>Because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 </a:t>
            </a:r>
            <a:r>
              <a:rPr lang="en-US" dirty="0" smtClean="0">
                <a:latin typeface="Cambria Math"/>
                <a:ea typeface="Cambria Math"/>
              </a:rPr>
              <a:t>∅</a:t>
            </a:r>
            <a:r>
              <a:rPr lang="en-US" dirty="0" smtClean="0">
                <a:latin typeface="MS Reference Sans Serif" pitchFamily="34" charset="0"/>
                <a:ea typeface="Cambria Math" pitchFamily="18" charset="0"/>
              </a:rPr>
              <a:t>  </a:t>
            </a:r>
            <a:r>
              <a:rPr lang="en-US" dirty="0" smtClean="0"/>
              <a:t>is  always false, </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S</a:t>
            </a:r>
            <a:r>
              <a:rPr lang="en-US" dirty="0" smtClean="0"/>
              <a:t> ,for every  set </a:t>
            </a:r>
            <a:r>
              <a:rPr lang="en-US" i="1" dirty="0" smtClean="0"/>
              <a:t>S</a:t>
            </a:r>
            <a:r>
              <a:rPr lang="en-US" dirty="0" smtClean="0"/>
              <a:t>.     </a:t>
            </a:r>
            <a:endParaRPr lang="en-US" b="1" dirty="0" smtClean="0"/>
          </a:p>
          <a:p>
            <a:pPr marL="1124712" lvl="2" indent="-457200">
              <a:buFont typeface="+mj-lt"/>
              <a:buAutoNum type="arabicPeriod"/>
            </a:pPr>
            <a:r>
              <a:rPr lang="en-US" dirty="0" smtClean="0"/>
              <a:t> Because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S</a:t>
            </a:r>
            <a:r>
              <a:rPr lang="en-US" dirty="0" smtClean="0">
                <a:latin typeface="MS Reference Sans Serif" pitchFamily="34" charset="0"/>
                <a:ea typeface="Cambria Math" pitchFamily="18" charset="0"/>
              </a:rPr>
              <a:t> </a:t>
            </a:r>
            <a:r>
              <a:rPr lang="en-US" dirty="0" smtClean="0">
                <a:latin typeface="Cambria Math"/>
                <a:ea typeface="Cambria Math"/>
              </a:rPr>
              <a:t>→</a:t>
            </a:r>
            <a:r>
              <a:rPr lang="en-US" i="1" dirty="0" smtClean="0">
                <a:latin typeface="Cambria Math" pitchFamily="18" charset="0"/>
                <a:ea typeface="Cambria Math" pitchFamily="18" charset="0"/>
              </a:rPr>
              <a:t> a</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S</a:t>
            </a:r>
            <a:r>
              <a:rPr lang="en-US" dirty="0" smtClean="0">
                <a:latin typeface="MS Reference Sans Serif" pitchFamily="34" charset="0"/>
                <a:ea typeface="Cambria Math" pitchFamily="18" charset="0"/>
              </a:rPr>
              <a:t>, </a:t>
            </a:r>
            <a:r>
              <a:rPr lang="en-US" i="1" dirty="0" smtClean="0">
                <a:latin typeface="Cambria Math" pitchFamily="18" charset="0"/>
                <a:ea typeface="Cambria Math" pitchFamily="18" charset="0"/>
              </a:rPr>
              <a:t>S</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S</a:t>
            </a:r>
            <a:r>
              <a:rPr lang="en-US" dirty="0" smtClean="0"/>
              <a:t>, for every  set </a:t>
            </a:r>
            <a:r>
              <a:rPr lang="en-US" i="1" dirty="0" smtClean="0"/>
              <a:t>S</a:t>
            </a:r>
            <a:r>
              <a:rPr lang="en-US" dirty="0" smtClean="0"/>
              <a:t>. </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4648200" y="3657600"/>
            <a:ext cx="2693194" cy="319088"/>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Showing a Set is or is not a Subset of Another Set</a:t>
            </a:r>
            <a:endParaRPr lang="en-US" dirty="0"/>
          </a:p>
        </p:txBody>
      </p:sp>
      <p:sp>
        <p:nvSpPr>
          <p:cNvPr id="3" name="Content Placeholder 2"/>
          <p:cNvSpPr>
            <a:spLocks noGrp="1"/>
          </p:cNvSpPr>
          <p:nvPr>
            <p:ph idx="1"/>
          </p:nvPr>
        </p:nvSpPr>
        <p:spPr/>
        <p:txBody>
          <a:bodyPr>
            <a:normAutofit lnSpcReduction="10000"/>
          </a:bodyPr>
          <a:lstStyle/>
          <a:p>
            <a:r>
              <a:rPr lang="en-US" b="1" dirty="0" smtClean="0">
                <a:ea typeface="Cambria Math" pitchFamily="18" charset="0"/>
              </a:rPr>
              <a:t>Showing  that A is a Subset of B</a:t>
            </a:r>
            <a:r>
              <a:rPr lang="en-US" dirty="0" smtClean="0">
                <a:ea typeface="Cambria Math" pitchFamily="18" charset="0"/>
              </a:rPr>
              <a:t>: To </a:t>
            </a:r>
            <a:r>
              <a:rPr lang="en-US" dirty="0" smtClean="0">
                <a:latin typeface="Cambria Math" pitchFamily="18" charset="0"/>
                <a:ea typeface="Cambria Math" pitchFamily="18" charset="0"/>
              </a:rPr>
              <a:t>show that </a:t>
            </a:r>
            <a:r>
              <a:rPr lang="en-US" i="1" dirty="0" smtClean="0">
                <a:ea typeface="Cambria Math" pitchFamily="18" charset="0"/>
              </a:rPr>
              <a:t>A</a:t>
            </a:r>
            <a:r>
              <a:rPr lang="en-US" dirty="0" smtClean="0">
                <a:latin typeface="Cambria Math" pitchFamily="18" charset="0"/>
                <a:ea typeface="Cambria Math" pitchFamily="18" charset="0"/>
              </a:rPr>
              <a:t> ⊆ </a:t>
            </a:r>
            <a:r>
              <a:rPr lang="en-US" i="1" dirty="0" smtClean="0">
                <a:ea typeface="Cambria Math" pitchFamily="18" charset="0"/>
              </a:rPr>
              <a:t>B</a:t>
            </a:r>
            <a:r>
              <a:rPr lang="en-US" dirty="0" smtClean="0">
                <a:latin typeface="Cambria Math" pitchFamily="18" charset="0"/>
                <a:ea typeface="Cambria Math" pitchFamily="18" charset="0"/>
              </a:rPr>
              <a:t>, show that if </a:t>
            </a:r>
            <a:r>
              <a:rPr lang="en-US" i="1" dirty="0" smtClean="0">
                <a:ea typeface="Cambria Math" pitchFamily="18" charset="0"/>
              </a:rPr>
              <a:t>x</a:t>
            </a:r>
            <a:r>
              <a:rPr lang="en-US" dirty="0" smtClean="0">
                <a:latin typeface="Cambria Math" pitchFamily="18" charset="0"/>
                <a:ea typeface="Cambria Math" pitchFamily="18" charset="0"/>
              </a:rPr>
              <a:t> belongs to </a:t>
            </a:r>
            <a:r>
              <a:rPr lang="en-US" i="1" dirty="0" smtClean="0">
                <a:ea typeface="Cambria Math" pitchFamily="18" charset="0"/>
              </a:rPr>
              <a:t>A,</a:t>
            </a:r>
            <a:r>
              <a:rPr lang="en-US" dirty="0" smtClean="0">
                <a:latin typeface="Cambria Math" pitchFamily="18" charset="0"/>
                <a:ea typeface="Cambria Math" pitchFamily="18" charset="0"/>
              </a:rPr>
              <a:t> then </a:t>
            </a:r>
            <a:r>
              <a:rPr lang="en-US" i="1" dirty="0" smtClean="0">
                <a:ea typeface="Cambria Math" pitchFamily="18" charset="0"/>
              </a:rPr>
              <a:t>x</a:t>
            </a:r>
            <a:r>
              <a:rPr lang="en-US" dirty="0" smtClean="0">
                <a:ea typeface="Cambria Math" pitchFamily="18" charset="0"/>
              </a:rPr>
              <a:t> </a:t>
            </a:r>
            <a:r>
              <a:rPr lang="en-US" dirty="0" smtClean="0">
                <a:latin typeface="Cambria Math" pitchFamily="18" charset="0"/>
                <a:ea typeface="Cambria Math" pitchFamily="18" charset="0"/>
              </a:rPr>
              <a:t>also belongs to </a:t>
            </a:r>
            <a:r>
              <a:rPr lang="en-US" i="1" dirty="0" smtClean="0">
                <a:ea typeface="Cambria Math" pitchFamily="18" charset="0"/>
              </a:rPr>
              <a:t>B</a:t>
            </a:r>
            <a:r>
              <a:rPr lang="en-US" dirty="0" smtClean="0">
                <a:latin typeface="Cambria Math" pitchFamily="18" charset="0"/>
                <a:ea typeface="Cambria Math" pitchFamily="18" charset="0"/>
              </a:rPr>
              <a:t>.</a:t>
            </a:r>
            <a:endParaRPr lang="en-US" b="1" dirty="0" smtClean="0">
              <a:latin typeface="Cambria Math" pitchFamily="18" charset="0"/>
              <a:ea typeface="Cambria Math" pitchFamily="18" charset="0"/>
            </a:endParaRPr>
          </a:p>
          <a:p>
            <a:r>
              <a:rPr lang="en-US" b="1" dirty="0" smtClean="0">
                <a:ea typeface="Cambria Math" pitchFamily="18" charset="0"/>
              </a:rPr>
              <a:t>Showing that A is not a Subset of B</a:t>
            </a:r>
            <a:r>
              <a:rPr lang="en-US" dirty="0" smtClean="0">
                <a:latin typeface="Cambria Math" pitchFamily="18" charset="0"/>
                <a:ea typeface="Cambria Math" pitchFamily="18" charset="0"/>
              </a:rPr>
              <a:t>: </a:t>
            </a:r>
            <a:r>
              <a:rPr lang="en-US" dirty="0" smtClean="0"/>
              <a:t>To show that </a:t>
            </a:r>
            <a:r>
              <a:rPr lang="en-US" i="1" dirty="0" smtClean="0"/>
              <a:t>A</a:t>
            </a:r>
            <a:r>
              <a:rPr lang="en-US" dirty="0" smtClean="0"/>
              <a:t> is not a subset of </a:t>
            </a:r>
            <a:r>
              <a:rPr lang="en-US" i="1" dirty="0" smtClean="0"/>
              <a:t>B</a:t>
            </a:r>
            <a:r>
              <a:rPr lang="en-US" dirty="0" smtClean="0"/>
              <a:t>, </a:t>
            </a:r>
            <a:r>
              <a:rPr lang="en-US" i="1" dirty="0" smtClean="0">
                <a:ea typeface="Cambria Math" pitchFamily="18" charset="0"/>
              </a:rPr>
              <a:t>A</a:t>
            </a:r>
            <a:r>
              <a:rPr lang="en-US" dirty="0" smtClean="0">
                <a:latin typeface="Cambria Math" pitchFamily="18" charset="0"/>
                <a:ea typeface="Cambria Math" pitchFamily="18" charset="0"/>
              </a:rPr>
              <a:t> ⊈ </a:t>
            </a:r>
            <a:r>
              <a:rPr lang="en-US" i="1" dirty="0" smtClean="0">
                <a:ea typeface="Cambria Math" pitchFamily="18" charset="0"/>
              </a:rPr>
              <a:t>B</a:t>
            </a:r>
            <a:r>
              <a:rPr lang="en-US" b="1" dirty="0" smtClean="0">
                <a:latin typeface="Cambria Math" pitchFamily="18" charset="0"/>
                <a:ea typeface="Cambria Math" pitchFamily="18" charset="0"/>
              </a:rPr>
              <a:t>,</a:t>
            </a:r>
            <a:r>
              <a:rPr lang="en-US" dirty="0" smtClean="0"/>
              <a:t>  find an element </a:t>
            </a:r>
            <a:r>
              <a:rPr lang="en-US" i="1" dirty="0" smtClean="0">
                <a:ea typeface="Cambria Math" pitchFamily="18" charset="0"/>
              </a:rPr>
              <a:t>x</a:t>
            </a:r>
            <a:r>
              <a:rPr lang="en-US" dirty="0" smtClean="0">
                <a:latin typeface="Cambria Math" pitchFamily="18" charset="0"/>
                <a:ea typeface="Cambria Math" pitchFamily="18" charset="0"/>
              </a:rPr>
              <a:t> ∈ </a:t>
            </a:r>
            <a:r>
              <a:rPr lang="en-US" i="1" dirty="0" smtClean="0">
                <a:ea typeface="Cambria Math" pitchFamily="18" charset="0"/>
              </a:rPr>
              <a:t>A</a:t>
            </a:r>
            <a:r>
              <a:rPr lang="en-US" dirty="0" smtClean="0">
                <a:latin typeface="Cambria Math" pitchFamily="18" charset="0"/>
                <a:ea typeface="Cambria Math" pitchFamily="18" charset="0"/>
              </a:rPr>
              <a:t> with </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 </a:t>
            </a:r>
            <a:r>
              <a:rPr lang="en-US" i="1" dirty="0" smtClean="0">
                <a:ea typeface="Cambria Math" pitchFamily="18" charset="0"/>
              </a:rPr>
              <a:t>B</a:t>
            </a:r>
            <a:r>
              <a:rPr lang="en-US" b="1" dirty="0" smtClean="0">
                <a:latin typeface="Cambria Math" pitchFamily="18" charset="0"/>
                <a:ea typeface="Cambria Math" pitchFamily="18" charset="0"/>
              </a:rPr>
              <a:t>.</a:t>
            </a:r>
            <a:r>
              <a:rPr lang="en-US" dirty="0" smtClean="0">
                <a:latin typeface="Cambria Math" pitchFamily="18" charset="0"/>
                <a:ea typeface="Cambria Math" pitchFamily="18" charset="0"/>
              </a:rPr>
              <a:t>  </a:t>
            </a:r>
            <a:r>
              <a:rPr lang="en-US" dirty="0" smtClean="0">
                <a:ea typeface="Cambria Math" pitchFamily="18" charset="0"/>
              </a:rPr>
              <a:t>(</a:t>
            </a:r>
            <a:r>
              <a:rPr lang="en-US" dirty="0" smtClean="0">
                <a:latin typeface="Cambria Math" pitchFamily="18" charset="0"/>
                <a:ea typeface="Cambria Math" pitchFamily="18" charset="0"/>
              </a:rPr>
              <a:t>Such an </a:t>
            </a:r>
            <a:r>
              <a:rPr lang="en-US" i="1" dirty="0" smtClean="0">
                <a:ea typeface="Cambria Math" pitchFamily="18" charset="0"/>
              </a:rPr>
              <a:t>x</a:t>
            </a:r>
            <a:r>
              <a:rPr lang="en-US" dirty="0" smtClean="0">
                <a:latin typeface="Cambria Math" pitchFamily="18" charset="0"/>
                <a:ea typeface="Cambria Math" pitchFamily="18" charset="0"/>
              </a:rPr>
              <a:t> is a counterexample to the claim that </a:t>
            </a:r>
            <a:r>
              <a:rPr lang="en-US" i="1" dirty="0" smtClean="0">
                <a:ea typeface="Cambria Math" pitchFamily="18" charset="0"/>
              </a:rPr>
              <a:t>x</a:t>
            </a:r>
            <a:r>
              <a:rPr lang="en-US" dirty="0" smtClean="0">
                <a:latin typeface="Cambria Math" pitchFamily="18" charset="0"/>
                <a:ea typeface="Cambria Math" pitchFamily="18" charset="0"/>
              </a:rPr>
              <a:t> ∈ </a:t>
            </a:r>
            <a:r>
              <a:rPr lang="en-US" i="1" dirty="0" smtClean="0">
                <a:ea typeface="Cambria Math" pitchFamily="18" charset="0"/>
              </a:rPr>
              <a:t>A</a:t>
            </a:r>
            <a:r>
              <a:rPr lang="en-US" dirty="0" smtClean="0">
                <a:latin typeface="Cambria Math" pitchFamily="18" charset="0"/>
                <a:ea typeface="Cambria Math" pitchFamily="18" charset="0"/>
              </a:rPr>
              <a:t> implies </a:t>
            </a:r>
            <a:r>
              <a:rPr lang="en-US" i="1" dirty="0" smtClean="0">
                <a:ea typeface="Cambria Math" pitchFamily="18" charset="0"/>
              </a:rPr>
              <a:t>x</a:t>
            </a:r>
            <a:r>
              <a:rPr lang="en-US" dirty="0" smtClean="0">
                <a:latin typeface="Cambria Math" pitchFamily="18" charset="0"/>
                <a:ea typeface="Cambria Math" pitchFamily="18" charset="0"/>
              </a:rPr>
              <a:t> ∈ </a:t>
            </a:r>
            <a:r>
              <a:rPr lang="en-US" i="1" dirty="0" smtClean="0">
                <a:ea typeface="Cambria Math" pitchFamily="18" charset="0"/>
              </a:rPr>
              <a:t>B</a:t>
            </a:r>
            <a:r>
              <a:rPr lang="en-US" dirty="0" smtClean="0">
                <a:ea typeface="Cambria Math" pitchFamily="18" charset="0"/>
              </a:rPr>
              <a:t>.)</a:t>
            </a:r>
          </a:p>
          <a:p>
            <a:pPr>
              <a:buNone/>
            </a:pPr>
            <a:r>
              <a:rPr lang="en-US" b="1" dirty="0" smtClean="0">
                <a:latin typeface="Cambria Math" pitchFamily="18" charset="0"/>
                <a:ea typeface="Cambria Math" pitchFamily="18" charset="0"/>
              </a:rPr>
              <a:t>    </a:t>
            </a:r>
            <a:r>
              <a:rPr lang="en-US" b="1" dirty="0" smtClean="0">
                <a:ea typeface="Cambria Math" pitchFamily="18" charset="0"/>
              </a:rPr>
              <a:t>Examples</a:t>
            </a:r>
            <a:r>
              <a:rPr lang="en-US" dirty="0" smtClean="0">
                <a:ea typeface="Cambria Math" pitchFamily="18" charset="0"/>
              </a:rPr>
              <a:t>:</a:t>
            </a:r>
            <a:r>
              <a:rPr lang="en-US" b="1" dirty="0" smtClean="0">
                <a:ea typeface="Cambria Math" pitchFamily="18" charset="0"/>
              </a:rPr>
              <a:t> </a:t>
            </a:r>
          </a:p>
          <a:p>
            <a:pPr marL="850392" lvl="1" indent="-457200">
              <a:buFont typeface="+mj-lt"/>
              <a:buAutoNum type="arabicPeriod"/>
            </a:pPr>
            <a:r>
              <a:rPr lang="en-US" dirty="0" smtClean="0">
                <a:latin typeface="Cambria Math" pitchFamily="18" charset="0"/>
                <a:ea typeface="Cambria Math" pitchFamily="18" charset="0"/>
              </a:rPr>
              <a:t>The set of all computer science majors at your school is a subset of all students at your school.</a:t>
            </a:r>
          </a:p>
          <a:p>
            <a:pPr marL="850392" lvl="1" indent="-457200">
              <a:buFont typeface="+mj-lt"/>
              <a:buAutoNum type="arabicPeriod"/>
            </a:pPr>
            <a:r>
              <a:rPr lang="en-US" dirty="0" smtClean="0">
                <a:latin typeface="Cambria Math" pitchFamily="18" charset="0"/>
                <a:ea typeface="Cambria Math" pitchFamily="18" charset="0"/>
              </a:rPr>
              <a:t>The set of integers with squares less than 100 is not a subset of the set of nonnegative integers.</a:t>
            </a:r>
          </a:p>
          <a:p>
            <a:endParaRPr lang="en-US" b="1" dirty="0" smtClean="0">
              <a:latin typeface="Cambria Math" pitchFamily="18" charset="0"/>
              <a:ea typeface="Cambria Math" pitchFamily="18" charset="0"/>
            </a:endParaRPr>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look at Equality of Sets</a:t>
            </a:r>
            <a:endParaRPr lang="en-US" dirty="0"/>
          </a:p>
        </p:txBody>
      </p:sp>
      <p:sp>
        <p:nvSpPr>
          <p:cNvPr id="3" name="Content Placeholder 2"/>
          <p:cNvSpPr>
            <a:spLocks noGrp="1"/>
          </p:cNvSpPr>
          <p:nvPr>
            <p:ph idx="1"/>
          </p:nvPr>
        </p:nvSpPr>
        <p:spPr/>
        <p:txBody>
          <a:bodyPr/>
          <a:lstStyle/>
          <a:p>
            <a:r>
              <a:rPr lang="en-US" dirty="0" smtClean="0"/>
              <a:t>Recall that two sets </a:t>
            </a:r>
            <a:r>
              <a:rPr lang="en-US" i="1" dirty="0" smtClean="0"/>
              <a:t>A</a:t>
            </a:r>
            <a:r>
              <a:rPr lang="en-US" dirty="0" smtClean="0"/>
              <a:t> and </a:t>
            </a:r>
            <a:r>
              <a:rPr lang="en-US" i="1" dirty="0" smtClean="0"/>
              <a:t>B</a:t>
            </a:r>
            <a:r>
              <a:rPr lang="en-US" dirty="0" smtClean="0"/>
              <a:t> are </a:t>
            </a:r>
            <a:r>
              <a:rPr lang="en-US" i="1" dirty="0" smtClean="0"/>
              <a:t>equal</a:t>
            </a:r>
            <a:r>
              <a:rPr lang="en-US" dirty="0" smtClean="0"/>
              <a:t>, denoted by         </a:t>
            </a:r>
            <a:r>
              <a:rPr lang="en-US" i="1" dirty="0" smtClean="0"/>
              <a:t>A</a:t>
            </a:r>
            <a:r>
              <a:rPr lang="en-US" dirty="0" smtClean="0"/>
              <a:t> = </a:t>
            </a:r>
            <a:r>
              <a:rPr lang="en-US" i="1" dirty="0" smtClean="0"/>
              <a:t>B</a:t>
            </a:r>
            <a:r>
              <a:rPr lang="en-US" dirty="0" smtClean="0"/>
              <a:t>, </a:t>
            </a:r>
            <a:r>
              <a:rPr lang="en-US" dirty="0" err="1" smtClean="0"/>
              <a:t>iff</a:t>
            </a:r>
            <a:endParaRPr lang="en-US" dirty="0" smtClean="0"/>
          </a:p>
          <a:p>
            <a:pPr>
              <a:buNone/>
            </a:pPr>
            <a:endParaRPr lang="en-US" dirty="0" smtClean="0"/>
          </a:p>
          <a:p>
            <a:r>
              <a:rPr lang="en-US" dirty="0" smtClean="0"/>
              <a:t>Using logical equivalences we have that </a:t>
            </a:r>
            <a:r>
              <a:rPr lang="en-US" i="1" dirty="0" smtClean="0"/>
              <a:t>A</a:t>
            </a:r>
            <a:r>
              <a:rPr lang="en-US" dirty="0" smtClean="0"/>
              <a:t> = </a:t>
            </a:r>
            <a:r>
              <a:rPr lang="en-US" i="1" dirty="0" smtClean="0"/>
              <a:t>B</a:t>
            </a:r>
            <a:r>
              <a:rPr lang="en-US" dirty="0" smtClean="0"/>
              <a:t> </a:t>
            </a:r>
            <a:r>
              <a:rPr lang="en-US" dirty="0" err="1" smtClean="0"/>
              <a:t>iff</a:t>
            </a:r>
            <a:endParaRPr lang="en-US" dirty="0" smtClean="0"/>
          </a:p>
          <a:p>
            <a:pPr>
              <a:buNone/>
            </a:pPr>
            <a:endParaRPr lang="en-US" dirty="0" smtClean="0"/>
          </a:p>
          <a:p>
            <a:endParaRPr lang="en-US" dirty="0" smtClean="0"/>
          </a:p>
          <a:p>
            <a:r>
              <a:rPr lang="en-US" dirty="0" smtClean="0"/>
              <a:t> This is equivalent to</a:t>
            </a:r>
          </a:p>
          <a:p>
            <a:pPr>
              <a:buNone/>
            </a:pPr>
            <a:r>
              <a:rPr lang="en-US" dirty="0" smtClean="0"/>
              <a:t>                     </a:t>
            </a:r>
            <a:r>
              <a:rPr lang="en-US" i="1" dirty="0" smtClean="0">
                <a:ea typeface="Cambria Math" pitchFamily="18" charset="0"/>
              </a:rPr>
              <a:t>A</a:t>
            </a:r>
            <a:r>
              <a:rPr lang="en-US" dirty="0" smtClean="0">
                <a:latin typeface="Cambria Math" pitchFamily="18" charset="0"/>
                <a:ea typeface="Cambria Math" pitchFamily="18" charset="0"/>
              </a:rPr>
              <a:t> ⊆ </a:t>
            </a:r>
            <a:r>
              <a:rPr lang="en-US" i="1" dirty="0" smtClean="0">
                <a:ea typeface="Cambria Math" pitchFamily="18" charset="0"/>
              </a:rPr>
              <a:t>B</a:t>
            </a:r>
            <a:r>
              <a:rPr lang="en-US" dirty="0" smtClean="0"/>
              <a:t>        and      </a:t>
            </a:r>
            <a:r>
              <a:rPr lang="en-US" i="1" dirty="0" smtClean="0">
                <a:ea typeface="Cambria Math" pitchFamily="18" charset="0"/>
              </a:rPr>
              <a:t>B </a:t>
            </a:r>
            <a:r>
              <a:rPr lang="en-US" dirty="0" smtClean="0">
                <a:latin typeface="Cambria Math" pitchFamily="18" charset="0"/>
                <a:ea typeface="Cambria Math" pitchFamily="18" charset="0"/>
              </a:rPr>
              <a:t>⊆ </a:t>
            </a:r>
            <a:r>
              <a:rPr lang="en-US" i="1" dirty="0" smtClean="0">
                <a:ea typeface="Cambria Math" pitchFamily="18" charset="0"/>
              </a:rPr>
              <a:t>A</a:t>
            </a:r>
            <a:r>
              <a:rPr lang="en-US" dirty="0" smtClean="0">
                <a:latin typeface="Cambria Math" pitchFamily="18" charset="0"/>
                <a:ea typeface="Cambria Math" pitchFamily="18" charset="0"/>
              </a:rPr>
              <a:t> </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914400" y="4191000"/>
            <a:ext cx="6700838" cy="382905"/>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2362200" y="2667000"/>
            <a:ext cx="3231833" cy="382905"/>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 Subsets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If </a:t>
            </a:r>
            <a:r>
              <a:rPr lang="en-US" i="1" dirty="0" smtClean="0">
                <a:ea typeface="Cambria Math" pitchFamily="18" charset="0"/>
              </a:rPr>
              <a:t>A</a:t>
            </a:r>
            <a:r>
              <a:rPr lang="en-US" dirty="0" smtClean="0">
                <a:latin typeface="Cambria Math" pitchFamily="18" charset="0"/>
                <a:ea typeface="Cambria Math" pitchFamily="18" charset="0"/>
              </a:rPr>
              <a:t> ⊆ </a:t>
            </a:r>
            <a:r>
              <a:rPr lang="en-US" i="1" dirty="0" smtClean="0">
                <a:ea typeface="Cambria Math" pitchFamily="18" charset="0"/>
              </a:rPr>
              <a:t>B</a:t>
            </a:r>
            <a:r>
              <a:rPr lang="en-US" dirty="0" smtClean="0"/>
              <a:t>, but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ea typeface="Cambria Math" pitchFamily="18" charset="0"/>
              </a:rPr>
              <a:t>B</a:t>
            </a:r>
            <a:r>
              <a:rPr lang="en-US" dirty="0" smtClean="0"/>
              <a:t>, then we say </a:t>
            </a:r>
            <a:r>
              <a:rPr lang="en-US" i="1" dirty="0" smtClean="0"/>
              <a:t>A</a:t>
            </a:r>
            <a:r>
              <a:rPr lang="en-US" dirty="0" smtClean="0"/>
              <a:t> is a </a:t>
            </a:r>
            <a:r>
              <a:rPr lang="en-US" i="1" dirty="0" smtClean="0"/>
              <a:t>proper subset </a:t>
            </a:r>
            <a:r>
              <a:rPr lang="en-US" dirty="0" smtClean="0"/>
              <a:t>of </a:t>
            </a:r>
            <a:r>
              <a:rPr lang="en-US" i="1" dirty="0" smtClean="0"/>
              <a:t>B</a:t>
            </a:r>
            <a:r>
              <a:rPr lang="en-US" dirty="0" smtClean="0"/>
              <a:t>, denoted by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 </a:t>
            </a:r>
            <a:r>
              <a:rPr lang="en-US" i="1" dirty="0" smtClean="0">
                <a:ea typeface="Cambria Math" pitchFamily="18" charset="0"/>
              </a:rPr>
              <a:t>B</a:t>
            </a:r>
            <a:r>
              <a:rPr lang="en-US" dirty="0" smtClean="0">
                <a:latin typeface="Cambria Math" pitchFamily="18" charset="0"/>
                <a:ea typeface="Cambria Math" pitchFamily="18" charset="0"/>
              </a:rPr>
              <a:t>. If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 </a:t>
            </a:r>
            <a:r>
              <a:rPr lang="en-US" i="1" dirty="0" smtClean="0">
                <a:ea typeface="Cambria Math" pitchFamily="18" charset="0"/>
              </a:rPr>
              <a:t>B</a:t>
            </a:r>
            <a:r>
              <a:rPr lang="en-US" dirty="0" smtClean="0">
                <a:ea typeface="Cambria Math" pitchFamily="18" charset="0"/>
              </a:rPr>
              <a:t>, then</a:t>
            </a:r>
          </a:p>
          <a:p>
            <a:pPr>
              <a:buNone/>
            </a:pPr>
            <a:endParaRPr lang="en-US" b="1" dirty="0" smtClean="0">
              <a:latin typeface="Cambria Math" pitchFamily="18" charset="0"/>
              <a:ea typeface="Cambria Math" pitchFamily="18" charset="0"/>
            </a:endParaRPr>
          </a:p>
          <a:p>
            <a:pPr>
              <a:buNone/>
            </a:pPr>
            <a:endParaRPr lang="en-US" b="1" dirty="0" smtClean="0">
              <a:latin typeface="Cambria Math" pitchFamily="18" charset="0"/>
              <a:ea typeface="Cambria Math" pitchFamily="18" charset="0"/>
            </a:endParaRPr>
          </a:p>
          <a:p>
            <a:pPr>
              <a:buNone/>
            </a:pPr>
            <a:r>
              <a:rPr lang="en-US" b="1" dirty="0" smtClean="0">
                <a:latin typeface="Cambria Math" pitchFamily="18" charset="0"/>
                <a:ea typeface="Cambria Math" pitchFamily="18" charset="0"/>
              </a:rPr>
              <a:t>    </a:t>
            </a:r>
            <a:r>
              <a:rPr lang="en-US" dirty="0" smtClean="0">
                <a:latin typeface="Cambria Math" pitchFamily="18" charset="0"/>
                <a:ea typeface="Cambria Math" pitchFamily="18" charset="0"/>
              </a:rPr>
              <a:t>is true. </a:t>
            </a:r>
            <a:endParaRPr lang="en-US" dirty="0" smtClean="0"/>
          </a:p>
          <a:p>
            <a:endParaRPr lang="en-US" dirty="0" smtClean="0"/>
          </a:p>
          <a:p>
            <a:pPr>
              <a:buNone/>
            </a:pPr>
            <a:r>
              <a:rPr lang="en-US" dirty="0" smtClean="0"/>
              <a:t>    Venn Diagram</a:t>
            </a: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1143000" y="3200400"/>
            <a:ext cx="6755130" cy="382905"/>
          </a:xfrm>
          <a:prstGeom prst="rect">
            <a:avLst/>
          </a:prstGeom>
        </p:spPr>
      </p:pic>
      <p:sp>
        <p:nvSpPr>
          <p:cNvPr id="8" name="Rectangle 7"/>
          <p:cNvSpPr/>
          <p:nvPr/>
        </p:nvSpPr>
        <p:spPr>
          <a:xfrm>
            <a:off x="3124200" y="4495800"/>
            <a:ext cx="39624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477000" y="4495800"/>
            <a:ext cx="609600" cy="369332"/>
          </a:xfrm>
          <a:prstGeom prst="rect">
            <a:avLst/>
          </a:prstGeom>
          <a:noFill/>
        </p:spPr>
        <p:txBody>
          <a:bodyPr wrap="square" rtlCol="0">
            <a:spAutoFit/>
          </a:bodyPr>
          <a:lstStyle/>
          <a:p>
            <a:r>
              <a:rPr lang="en-US" i="1" dirty="0" smtClean="0"/>
              <a:t>U</a:t>
            </a:r>
            <a:endParaRPr lang="en-US" i="1" dirty="0"/>
          </a:p>
        </p:txBody>
      </p:sp>
      <p:sp>
        <p:nvSpPr>
          <p:cNvPr id="10" name="Oval 9"/>
          <p:cNvSpPr/>
          <p:nvPr/>
        </p:nvSpPr>
        <p:spPr>
          <a:xfrm>
            <a:off x="4648200" y="4648200"/>
            <a:ext cx="1219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029200" y="51054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29200" y="4724400"/>
            <a:ext cx="609600" cy="369332"/>
          </a:xfrm>
          <a:prstGeom prst="rect">
            <a:avLst/>
          </a:prstGeom>
          <a:noFill/>
        </p:spPr>
        <p:txBody>
          <a:bodyPr wrap="square" rtlCol="0">
            <a:spAutoFit/>
          </a:bodyPr>
          <a:lstStyle/>
          <a:p>
            <a:r>
              <a:rPr lang="en-US" i="1" dirty="0" smtClean="0"/>
              <a:t>B</a:t>
            </a:r>
            <a:endParaRPr lang="en-US" i="1" dirty="0"/>
          </a:p>
        </p:txBody>
      </p:sp>
      <p:sp>
        <p:nvSpPr>
          <p:cNvPr id="13" name="TextBox 12"/>
          <p:cNvSpPr txBox="1"/>
          <p:nvPr/>
        </p:nvSpPr>
        <p:spPr>
          <a:xfrm>
            <a:off x="5029200" y="5105400"/>
            <a:ext cx="609600" cy="369332"/>
          </a:xfrm>
          <a:prstGeom prst="rect">
            <a:avLst/>
          </a:prstGeom>
          <a:noFill/>
        </p:spPr>
        <p:txBody>
          <a:bodyPr wrap="square" rtlCol="0">
            <a:spAutoFit/>
          </a:bodyPr>
          <a:lstStyle/>
          <a:p>
            <a:r>
              <a:rPr lang="en-US" i="1" dirty="0" smtClean="0"/>
              <a:t>A</a:t>
            </a:r>
            <a:endParaRPr lang="en-US" i="1"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Sets </a:t>
            </a:r>
          </a:p>
          <a:p>
            <a:pPr lvl="1"/>
            <a:r>
              <a:rPr lang="en-US" dirty="0" smtClean="0"/>
              <a:t>The Language of Sets</a:t>
            </a:r>
          </a:p>
          <a:p>
            <a:pPr lvl="1"/>
            <a:r>
              <a:rPr lang="en-US" dirty="0" smtClean="0"/>
              <a:t>Set Operations</a:t>
            </a:r>
          </a:p>
          <a:p>
            <a:pPr lvl="1"/>
            <a:r>
              <a:rPr lang="en-US" dirty="0" smtClean="0"/>
              <a:t>Set Identities</a:t>
            </a:r>
          </a:p>
          <a:p>
            <a:r>
              <a:rPr lang="en-US" dirty="0" smtClean="0"/>
              <a:t>Functions</a:t>
            </a:r>
          </a:p>
          <a:p>
            <a:pPr lvl="1"/>
            <a:r>
              <a:rPr lang="en-US" dirty="0" smtClean="0"/>
              <a:t>Types of Functions</a:t>
            </a:r>
          </a:p>
          <a:p>
            <a:pPr lvl="1"/>
            <a:r>
              <a:rPr lang="en-US" dirty="0" smtClean="0"/>
              <a:t>Operations on Functions</a:t>
            </a:r>
          </a:p>
          <a:p>
            <a:pPr lvl="1"/>
            <a:r>
              <a:rPr lang="en-US" dirty="0" smtClean="0"/>
              <a:t>Computability</a:t>
            </a:r>
          </a:p>
          <a:p>
            <a:r>
              <a:rPr lang="en-US" dirty="0" smtClean="0"/>
              <a:t>Sequences and Summations</a:t>
            </a:r>
          </a:p>
          <a:p>
            <a:pPr lvl="1"/>
            <a:r>
              <a:rPr lang="en-US" dirty="0" smtClean="0"/>
              <a:t>Types of Sequences</a:t>
            </a:r>
          </a:p>
          <a:p>
            <a:pPr lvl="1"/>
            <a:r>
              <a:rPr lang="en-US" dirty="0" smtClean="0"/>
              <a:t>Summation Formulae</a:t>
            </a:r>
          </a:p>
          <a:p>
            <a:r>
              <a:rPr lang="en-US" dirty="0" smtClean="0"/>
              <a:t>Set Cardinality</a:t>
            </a:r>
          </a:p>
          <a:p>
            <a:pPr lvl="1"/>
            <a:r>
              <a:rPr lang="en-US" dirty="0" smtClean="0"/>
              <a:t>Countable Sets</a:t>
            </a:r>
          </a:p>
          <a:p>
            <a:r>
              <a:rPr lang="en-US" dirty="0" smtClean="0"/>
              <a:t>Matrices</a:t>
            </a:r>
          </a:p>
          <a:p>
            <a:pPr lvl="1"/>
            <a:r>
              <a:rPr lang="en-US" dirty="0" smtClean="0"/>
              <a:t>Matrix Arithmetic</a:t>
            </a:r>
          </a:p>
          <a:p>
            <a:endParaRPr lang="en-US" dirty="0" smtClean="0"/>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Cardinality</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a:t>
            </a:r>
            <a:r>
              <a:rPr lang="en-US" b="1" dirty="0" smtClean="0"/>
              <a:t> </a:t>
            </a:r>
            <a:r>
              <a:rPr lang="en-US" dirty="0" smtClean="0"/>
              <a:t>If there are exactly </a:t>
            </a:r>
            <a:r>
              <a:rPr lang="en-US" i="1" dirty="0" smtClean="0"/>
              <a:t>n</a:t>
            </a:r>
            <a:r>
              <a:rPr lang="en-US" dirty="0" smtClean="0"/>
              <a:t> distinct elements in </a:t>
            </a:r>
            <a:r>
              <a:rPr lang="en-US" i="1" dirty="0" smtClean="0"/>
              <a:t>S </a:t>
            </a:r>
            <a:r>
              <a:rPr lang="en-US" dirty="0" smtClean="0"/>
              <a:t>where </a:t>
            </a:r>
            <a:r>
              <a:rPr lang="en-US" i="1" dirty="0" smtClean="0"/>
              <a:t>n</a:t>
            </a:r>
            <a:r>
              <a:rPr lang="en-US" dirty="0" smtClean="0"/>
              <a:t> is a nonnegative integer, we say that </a:t>
            </a:r>
            <a:r>
              <a:rPr lang="en-US" i="1" dirty="0" smtClean="0"/>
              <a:t>S</a:t>
            </a:r>
            <a:r>
              <a:rPr lang="en-US" dirty="0" smtClean="0"/>
              <a:t> is </a:t>
            </a:r>
            <a:r>
              <a:rPr lang="en-US" i="1" dirty="0" smtClean="0"/>
              <a:t>finite</a:t>
            </a:r>
            <a:r>
              <a:rPr lang="en-US" dirty="0" smtClean="0"/>
              <a:t>. Otherwise it is </a:t>
            </a:r>
            <a:r>
              <a:rPr lang="en-US" i="1" dirty="0" smtClean="0"/>
              <a:t>infinite</a:t>
            </a:r>
            <a:r>
              <a:rPr lang="en-US" dirty="0" smtClean="0"/>
              <a:t>. </a:t>
            </a:r>
          </a:p>
          <a:p>
            <a:pPr>
              <a:buNone/>
            </a:pPr>
            <a:r>
              <a:rPr lang="en-US" b="1" dirty="0" smtClean="0"/>
              <a:t>   Definition</a:t>
            </a:r>
            <a:r>
              <a:rPr lang="en-US" dirty="0" smtClean="0"/>
              <a:t>:</a:t>
            </a:r>
            <a:r>
              <a:rPr lang="en-US" b="1" dirty="0" smtClean="0"/>
              <a:t> </a:t>
            </a:r>
            <a:r>
              <a:rPr lang="en-US" dirty="0" smtClean="0"/>
              <a:t>The  </a:t>
            </a:r>
            <a:r>
              <a:rPr lang="en-US" i="1" dirty="0" smtClean="0"/>
              <a:t>cardinality</a:t>
            </a:r>
            <a:r>
              <a:rPr lang="en-US" dirty="0" smtClean="0"/>
              <a:t> of  a finite set </a:t>
            </a:r>
            <a:r>
              <a:rPr lang="en-US" i="1" dirty="0" smtClean="0"/>
              <a:t>A, </a:t>
            </a:r>
            <a:r>
              <a:rPr lang="en-US" dirty="0" smtClean="0"/>
              <a:t>denoted by |</a:t>
            </a:r>
            <a:r>
              <a:rPr lang="en-US" i="1" dirty="0" smtClean="0"/>
              <a:t>A</a:t>
            </a:r>
            <a:r>
              <a:rPr lang="en-US" dirty="0" smtClean="0"/>
              <a:t>|,  is the number of (distinct) elements of </a:t>
            </a:r>
            <a:r>
              <a:rPr lang="en-US" i="1" dirty="0" smtClean="0"/>
              <a:t>A</a:t>
            </a:r>
            <a:r>
              <a:rPr lang="en-US" dirty="0" smtClean="0"/>
              <a:t>. </a:t>
            </a:r>
          </a:p>
          <a:p>
            <a:pPr>
              <a:buNone/>
            </a:pPr>
            <a:r>
              <a:rPr lang="en-US" dirty="0" smtClean="0"/>
              <a:t>   </a:t>
            </a:r>
            <a:r>
              <a:rPr lang="en-US" b="1" dirty="0" smtClean="0"/>
              <a:t>Examples</a:t>
            </a:r>
            <a:r>
              <a:rPr lang="en-US" dirty="0" smtClean="0"/>
              <a:t>:</a:t>
            </a:r>
          </a:p>
          <a:p>
            <a:pPr marL="514350" indent="-514350">
              <a:buFont typeface="+mj-lt"/>
              <a:buAutoNum type="arabicPeriod"/>
            </a:pPr>
            <a:r>
              <a:rPr lang="en-US" dirty="0" smtClean="0"/>
              <a:t>|ø| = </a:t>
            </a:r>
            <a:r>
              <a:rPr lang="en-US" dirty="0" smtClean="0">
                <a:latin typeface="Cambria Math" pitchFamily="18" charset="0"/>
                <a:ea typeface="Cambria Math" pitchFamily="18" charset="0"/>
              </a:rPr>
              <a:t>0</a:t>
            </a:r>
          </a:p>
          <a:p>
            <a:pPr marL="514350" indent="-514350">
              <a:buFont typeface="+mj-lt"/>
              <a:buAutoNum type="arabicPeriod"/>
            </a:pPr>
            <a:r>
              <a:rPr lang="en-US" dirty="0" smtClean="0"/>
              <a:t>Let S be the letters of the English alphabet. Then |</a:t>
            </a:r>
            <a:r>
              <a:rPr lang="en-US" i="1" dirty="0" smtClean="0"/>
              <a:t>S</a:t>
            </a:r>
            <a:r>
              <a:rPr lang="en-US" dirty="0" smtClean="0"/>
              <a:t>| = </a:t>
            </a:r>
            <a:r>
              <a:rPr lang="en-US" dirty="0" smtClean="0">
                <a:latin typeface="Cambria Math" pitchFamily="18" charset="0"/>
                <a:ea typeface="Cambria Math" pitchFamily="18" charset="0"/>
              </a:rPr>
              <a:t>26</a:t>
            </a:r>
          </a:p>
          <a:p>
            <a:pPr marL="514350" indent="-514350">
              <a:buFont typeface="+mj-lt"/>
              <a:buAutoNum type="arabicPeriod"/>
            </a:pPr>
            <a:r>
              <a:rPr lang="en-US" dirty="0" smtClean="0"/>
              <a:t>|{</a:t>
            </a:r>
            <a:r>
              <a:rPr lang="en-US" dirty="0" smtClean="0">
                <a:latin typeface="Cambria Math" pitchFamily="18" charset="0"/>
                <a:ea typeface="Cambria Math" pitchFamily="18" charset="0"/>
              </a:rPr>
              <a:t>1,2,3</a:t>
            </a:r>
            <a:r>
              <a:rPr lang="en-US" dirty="0" smtClean="0"/>
              <a:t>}| = </a:t>
            </a:r>
            <a:r>
              <a:rPr lang="en-US" dirty="0" smtClean="0">
                <a:latin typeface="Cambria Math" pitchFamily="18" charset="0"/>
                <a:ea typeface="Cambria Math" pitchFamily="18" charset="0"/>
              </a:rPr>
              <a:t>3</a:t>
            </a:r>
          </a:p>
          <a:p>
            <a:pPr marL="514350" indent="-514350">
              <a:buFont typeface="+mj-lt"/>
              <a:buAutoNum type="arabicPeriod"/>
            </a:pPr>
            <a:r>
              <a:rPr lang="en-US" dirty="0" smtClean="0"/>
              <a:t>|{ø}| = </a:t>
            </a:r>
            <a:r>
              <a:rPr lang="en-US" dirty="0" smtClean="0">
                <a:latin typeface="Cambria Math" pitchFamily="18" charset="0"/>
                <a:ea typeface="Cambria Math" pitchFamily="18" charset="0"/>
              </a:rPr>
              <a:t>1</a:t>
            </a:r>
          </a:p>
          <a:p>
            <a:pPr marL="514350" indent="-514350">
              <a:buFont typeface="+mj-lt"/>
              <a:buAutoNum type="arabicPeriod"/>
            </a:pPr>
            <a:r>
              <a:rPr lang="en-US" dirty="0" smtClean="0"/>
              <a:t>The set of integers is infinite.</a:t>
            </a:r>
          </a:p>
          <a:p>
            <a:pPr>
              <a:buNone/>
            </a:pP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Sets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The set of all subsets of a set </a:t>
            </a:r>
            <a:r>
              <a:rPr lang="en-US" i="1" dirty="0" smtClean="0"/>
              <a:t>A</a:t>
            </a:r>
            <a:r>
              <a:rPr lang="en-US" dirty="0" smtClean="0"/>
              <a:t>,  denoted </a:t>
            </a:r>
            <a:r>
              <a:rPr lang="en-US" dirty="0" smtClean="0">
                <a:latin typeface="Brush Script MT" pitchFamily="66" charset="0"/>
              </a:rPr>
              <a:t>P</a:t>
            </a:r>
            <a:r>
              <a:rPr lang="en-US" b="1" dirty="0" smtClean="0"/>
              <a:t>(</a:t>
            </a:r>
            <a:r>
              <a:rPr lang="en-US" i="1" dirty="0" smtClean="0"/>
              <a:t>A</a:t>
            </a:r>
            <a:r>
              <a:rPr lang="en-US" b="1" dirty="0" smtClean="0"/>
              <a:t>)</a:t>
            </a:r>
            <a:r>
              <a:rPr lang="en-US" dirty="0" smtClean="0"/>
              <a:t>, is called the </a:t>
            </a:r>
            <a:r>
              <a:rPr lang="en-US" i="1" dirty="0" smtClean="0"/>
              <a:t>power set </a:t>
            </a:r>
            <a:r>
              <a:rPr lang="en-US" dirty="0" smtClean="0"/>
              <a:t>of </a:t>
            </a:r>
            <a:r>
              <a:rPr lang="en-US" i="1" dirty="0" smtClean="0"/>
              <a:t>A</a:t>
            </a:r>
            <a:r>
              <a:rPr lang="en-US" dirty="0" smtClean="0"/>
              <a:t>.</a:t>
            </a:r>
          </a:p>
          <a:p>
            <a:pPr>
              <a:buNone/>
            </a:pPr>
            <a:r>
              <a:rPr lang="en-US" dirty="0" smtClean="0"/>
              <a:t>   </a:t>
            </a:r>
            <a:r>
              <a:rPr lang="en-US" b="1" dirty="0" smtClean="0"/>
              <a:t>Example</a:t>
            </a:r>
            <a:r>
              <a:rPr lang="en-US" dirty="0" smtClean="0"/>
              <a:t>: If </a:t>
            </a:r>
            <a:r>
              <a:rPr lang="en-US" i="1" dirty="0" smtClean="0"/>
              <a:t>A</a:t>
            </a:r>
            <a:r>
              <a:rPr lang="en-US" dirty="0" smtClean="0"/>
              <a:t> = {</a:t>
            </a:r>
            <a:r>
              <a:rPr lang="en-US" i="1" dirty="0" err="1" smtClean="0"/>
              <a:t>a</a:t>
            </a:r>
            <a:r>
              <a:rPr lang="en-US" dirty="0" err="1" smtClean="0"/>
              <a:t>,</a:t>
            </a:r>
            <a:r>
              <a:rPr lang="en-US" i="1" dirty="0" err="1" smtClean="0"/>
              <a:t>b</a:t>
            </a:r>
            <a:r>
              <a:rPr lang="en-US" dirty="0" smtClean="0"/>
              <a:t>} then </a:t>
            </a:r>
          </a:p>
          <a:p>
            <a:pPr>
              <a:buNone/>
            </a:pPr>
            <a:r>
              <a:rPr lang="en-US" dirty="0" smtClean="0"/>
              <a:t>              </a:t>
            </a:r>
            <a:r>
              <a:rPr lang="en-US" dirty="0" smtClean="0">
                <a:latin typeface="Brush Script MT" pitchFamily="66" charset="0"/>
              </a:rPr>
              <a:t>P</a:t>
            </a:r>
            <a:r>
              <a:rPr lang="en-US" dirty="0" smtClean="0"/>
              <a:t>(A) = {</a:t>
            </a:r>
            <a:r>
              <a:rPr lang="en-US" dirty="0" err="1" smtClean="0"/>
              <a:t>ø</a:t>
            </a:r>
            <a:r>
              <a:rPr lang="en-US" dirty="0" smtClean="0"/>
              <a:t>,{</a:t>
            </a:r>
            <a:r>
              <a:rPr lang="en-US" i="1" dirty="0" smtClean="0"/>
              <a:t>a</a:t>
            </a:r>
            <a:r>
              <a:rPr lang="en-US" dirty="0" smtClean="0"/>
              <a:t>},{</a:t>
            </a:r>
            <a:r>
              <a:rPr lang="en-US" i="1" dirty="0" smtClean="0"/>
              <a:t>b</a:t>
            </a:r>
            <a:r>
              <a:rPr lang="en-US" dirty="0" smtClean="0"/>
              <a:t>},{</a:t>
            </a:r>
            <a:r>
              <a:rPr lang="en-US" i="1" dirty="0" err="1" smtClean="0"/>
              <a:t>a</a:t>
            </a:r>
            <a:r>
              <a:rPr lang="en-US" dirty="0" err="1" smtClean="0"/>
              <a:t>,</a:t>
            </a:r>
            <a:r>
              <a:rPr lang="en-US" i="1" dirty="0" err="1" smtClean="0"/>
              <a:t>b</a:t>
            </a:r>
            <a:r>
              <a:rPr lang="en-US" dirty="0" smtClean="0"/>
              <a:t>}}</a:t>
            </a:r>
          </a:p>
          <a:p>
            <a:pPr>
              <a:buNone/>
            </a:pPr>
            <a:endParaRPr lang="en-US" dirty="0" smtClean="0"/>
          </a:p>
          <a:p>
            <a:r>
              <a:rPr lang="en-US" dirty="0" smtClean="0"/>
              <a:t>If a set has </a:t>
            </a:r>
            <a:r>
              <a:rPr lang="en-US" i="1" dirty="0" smtClean="0"/>
              <a:t>n</a:t>
            </a:r>
            <a:r>
              <a:rPr lang="en-US" dirty="0" smtClean="0"/>
              <a:t> elements, then the cardinality of the power set is </a:t>
            </a:r>
            <a:r>
              <a:rPr lang="en-US" dirty="0" smtClean="0">
                <a:latin typeface="Cambria Math" pitchFamily="18" charset="0"/>
                <a:ea typeface="Cambria Math" pitchFamily="18" charset="0"/>
              </a:rPr>
              <a:t>2</a:t>
            </a:r>
            <a:r>
              <a:rPr lang="en-US" i="1" dirty="0" smtClean="0"/>
              <a:t>ⁿ</a:t>
            </a:r>
            <a:r>
              <a:rPr lang="en-US" dirty="0" smtClean="0"/>
              <a:t>. (In Chapters 5 and 6, we will discuss different ways to show this.)</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Tuples</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t>ordered n-tuple </a:t>
            </a:r>
            <a:r>
              <a:rPr lang="en-US" dirty="0" smtClean="0"/>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a</a:t>
            </a:r>
            <a:r>
              <a:rPr lang="en-US" i="1" baseline="-25000" dirty="0" smtClean="0">
                <a:latin typeface="Cambria Math" pitchFamily="18" charset="0"/>
                <a:ea typeface="Cambria Math" pitchFamily="18" charset="0"/>
              </a:rPr>
              <a:t>n</a:t>
            </a:r>
            <a:r>
              <a:rPr lang="en-US" dirty="0" smtClean="0">
                <a:latin typeface="Cambria Math" pitchFamily="18" charset="0"/>
                <a:ea typeface="Cambria Math" pitchFamily="18" charset="0"/>
              </a:rPr>
              <a:t>)</a:t>
            </a:r>
            <a:r>
              <a:rPr lang="en-US" dirty="0" smtClean="0"/>
              <a:t>  is the ordered collection that has </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1</a:t>
            </a:r>
            <a:r>
              <a:rPr lang="en-US" dirty="0" smtClean="0"/>
              <a:t> as its first element and </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2</a:t>
            </a:r>
            <a:r>
              <a:rPr lang="en-US" dirty="0" smtClean="0"/>
              <a:t> as its second element and so on until </a:t>
            </a:r>
            <a:r>
              <a:rPr lang="en-US" i="1" dirty="0" smtClean="0">
                <a:latin typeface="Cambria Math" pitchFamily="18" charset="0"/>
                <a:ea typeface="Cambria Math" pitchFamily="18" charset="0"/>
              </a:rPr>
              <a:t>a</a:t>
            </a:r>
            <a:r>
              <a:rPr lang="en-US" i="1" baseline="-25000" dirty="0" smtClean="0">
                <a:latin typeface="Cambria Math" pitchFamily="18" charset="0"/>
                <a:ea typeface="Cambria Math" pitchFamily="18" charset="0"/>
              </a:rPr>
              <a:t>n</a:t>
            </a:r>
            <a:r>
              <a:rPr lang="en-US" dirty="0" smtClean="0"/>
              <a:t> as its last element.</a:t>
            </a:r>
          </a:p>
          <a:p>
            <a:r>
              <a:rPr lang="en-US" dirty="0" smtClean="0"/>
              <a:t>Two n-</a:t>
            </a:r>
            <a:r>
              <a:rPr lang="en-US" dirty="0" err="1" smtClean="0"/>
              <a:t>tuples</a:t>
            </a:r>
            <a:r>
              <a:rPr lang="en-US" dirty="0" smtClean="0"/>
              <a:t> are equal if and only if their corresponding elements are equal.</a:t>
            </a:r>
          </a:p>
          <a:p>
            <a:r>
              <a:rPr lang="en-US" dirty="0" smtClean="0"/>
              <a:t>2-tuples are called </a:t>
            </a:r>
            <a:r>
              <a:rPr lang="en-US" i="1" dirty="0" smtClean="0"/>
              <a:t>ordered pairs</a:t>
            </a:r>
            <a:r>
              <a:rPr lang="en-US" dirty="0" smtClean="0"/>
              <a:t>.</a:t>
            </a:r>
          </a:p>
          <a:p>
            <a:r>
              <a:rPr lang="en-US" dirty="0" smtClean="0"/>
              <a:t>The ordered pairs (</a:t>
            </a:r>
            <a:r>
              <a:rPr lang="en-US" i="1" dirty="0" err="1" smtClean="0">
                <a:latin typeface="Cambria Math" pitchFamily="18" charset="0"/>
                <a:ea typeface="Cambria Math" pitchFamily="18" charset="0"/>
              </a:rPr>
              <a:t>a</a:t>
            </a:r>
            <a:r>
              <a:rPr lang="en-US" dirty="0" err="1" smtClean="0">
                <a:latin typeface="Cambria Math" pitchFamily="18" charset="0"/>
                <a:ea typeface="Cambria Math" pitchFamily="18" charset="0"/>
              </a:rPr>
              <a:t>,</a:t>
            </a:r>
            <a:r>
              <a:rPr lang="en-US" i="1" dirty="0" err="1" smtClean="0">
                <a:latin typeface="Cambria Math" pitchFamily="18" charset="0"/>
                <a:ea typeface="Cambria Math" pitchFamily="18" charset="0"/>
              </a:rPr>
              <a:t>b</a:t>
            </a:r>
            <a:r>
              <a:rPr lang="en-US" dirty="0" smtClean="0"/>
              <a:t>) and (</a:t>
            </a:r>
            <a:r>
              <a:rPr lang="en-US" i="1" dirty="0" err="1" smtClean="0">
                <a:latin typeface="Cambria Math" pitchFamily="18" charset="0"/>
                <a:ea typeface="Cambria Math" pitchFamily="18" charset="0"/>
              </a:rPr>
              <a:t>c,d</a:t>
            </a:r>
            <a:r>
              <a:rPr lang="en-US" dirty="0" smtClean="0"/>
              <a:t>) are equal if and only if </a:t>
            </a:r>
            <a:r>
              <a:rPr lang="en-US" i="1" dirty="0" smtClean="0">
                <a:latin typeface="Cambria Math" pitchFamily="18" charset="0"/>
                <a:ea typeface="Cambria Math" pitchFamily="18" charset="0"/>
              </a:rPr>
              <a:t>a = c </a:t>
            </a:r>
            <a:r>
              <a:rPr lang="en-US" dirty="0" smtClean="0"/>
              <a:t>and </a:t>
            </a:r>
            <a:r>
              <a:rPr lang="en-US" i="1" dirty="0" smtClean="0">
                <a:latin typeface="Cambria Math" pitchFamily="18" charset="0"/>
                <a:ea typeface="Cambria Math" pitchFamily="18" charset="0"/>
              </a:rPr>
              <a:t>b = d</a:t>
            </a:r>
            <a:r>
              <a:rPr lang="en-US" dirty="0" smtClean="0"/>
              <a:t>.</a:t>
            </a:r>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Cartesian Product</a:t>
            </a:r>
            <a:endParaRPr lang="en-US" dirty="0"/>
          </a:p>
        </p:txBody>
      </p:sp>
      <p:sp>
        <p:nvSpPr>
          <p:cNvPr id="3" name="Content Placeholder 2"/>
          <p:cNvSpPr>
            <a:spLocks noGrp="1"/>
          </p:cNvSpPr>
          <p:nvPr>
            <p:ph idx="1"/>
          </p:nvPr>
        </p:nvSpPr>
        <p:spPr>
          <a:xfrm>
            <a:off x="457200" y="1905000"/>
            <a:ext cx="8229600" cy="4648200"/>
          </a:xfrm>
        </p:spPr>
        <p:txBody>
          <a:bodyPr>
            <a:normAutofit fontScale="55000" lnSpcReduction="20000"/>
          </a:bodyPr>
          <a:lstStyle/>
          <a:p>
            <a:pPr>
              <a:buNone/>
            </a:pPr>
            <a:r>
              <a:rPr lang="en-US" sz="4500" b="1" dirty="0" smtClean="0">
                <a:ea typeface="Cambria Math" pitchFamily="18" charset="0"/>
              </a:rPr>
              <a:t>   Definition</a:t>
            </a:r>
            <a:r>
              <a:rPr lang="en-US" sz="4500" dirty="0" smtClean="0">
                <a:ea typeface="Cambria Math" pitchFamily="18" charset="0"/>
              </a:rPr>
              <a:t>:  The </a:t>
            </a:r>
            <a:r>
              <a:rPr lang="en-US" sz="4500" i="1" dirty="0" smtClean="0">
                <a:ea typeface="Cambria Math" pitchFamily="18" charset="0"/>
              </a:rPr>
              <a:t>Cartesian Product </a:t>
            </a:r>
            <a:r>
              <a:rPr lang="en-US" sz="4500" dirty="0" smtClean="0">
                <a:ea typeface="Cambria Math" pitchFamily="18" charset="0"/>
              </a:rPr>
              <a:t>of two sets </a:t>
            </a:r>
            <a:r>
              <a:rPr lang="en-US" sz="4500" i="1" dirty="0" smtClean="0">
                <a:ea typeface="Cambria Math" pitchFamily="18" charset="0"/>
              </a:rPr>
              <a:t>A</a:t>
            </a:r>
            <a:r>
              <a:rPr lang="en-US" sz="4500" b="1" dirty="0" smtClean="0">
                <a:ea typeface="Cambria Math" pitchFamily="18" charset="0"/>
              </a:rPr>
              <a:t> </a:t>
            </a:r>
            <a:r>
              <a:rPr lang="en-US" sz="4500" dirty="0" smtClean="0">
                <a:ea typeface="Cambria Math" pitchFamily="18" charset="0"/>
              </a:rPr>
              <a:t>and </a:t>
            </a:r>
            <a:r>
              <a:rPr lang="en-US" sz="4500" i="1" dirty="0" smtClean="0">
                <a:ea typeface="Cambria Math" pitchFamily="18" charset="0"/>
              </a:rPr>
              <a:t>B</a:t>
            </a:r>
            <a:r>
              <a:rPr lang="en-US" sz="4500" dirty="0" smtClean="0">
                <a:ea typeface="Cambria Math" pitchFamily="18" charset="0"/>
              </a:rPr>
              <a:t>, denoted by   </a:t>
            </a:r>
            <a:r>
              <a:rPr lang="en-US" sz="4500" i="1" dirty="0" smtClean="0">
                <a:ea typeface="Cambria Math" pitchFamily="18" charset="0"/>
              </a:rPr>
              <a:t>A</a:t>
            </a:r>
            <a:r>
              <a:rPr lang="en-US" sz="4500" dirty="0" smtClean="0">
                <a:ea typeface="Cambria Math" pitchFamily="18" charset="0"/>
              </a:rPr>
              <a:t> × </a:t>
            </a:r>
            <a:r>
              <a:rPr lang="en-US" sz="4500" i="1" dirty="0" smtClean="0">
                <a:ea typeface="Cambria Math" pitchFamily="18" charset="0"/>
              </a:rPr>
              <a:t>B</a:t>
            </a:r>
            <a:r>
              <a:rPr lang="en-US" sz="4500" dirty="0" smtClean="0">
                <a:ea typeface="Cambria Math" pitchFamily="18" charset="0"/>
              </a:rPr>
              <a:t> is the set of ordered pairs (</a:t>
            </a:r>
            <a:r>
              <a:rPr lang="en-US" sz="4500" dirty="0" err="1" smtClean="0">
                <a:ea typeface="Cambria Math" pitchFamily="18" charset="0"/>
              </a:rPr>
              <a:t>a,b</a:t>
            </a:r>
            <a:r>
              <a:rPr lang="en-US" sz="4500" dirty="0" smtClean="0">
                <a:ea typeface="Cambria Math" pitchFamily="18" charset="0"/>
              </a:rPr>
              <a:t>) where    </a:t>
            </a:r>
            <a:r>
              <a:rPr lang="en-US" sz="4500" i="1" dirty="0" smtClean="0">
                <a:ea typeface="Cambria Math" pitchFamily="18" charset="0"/>
              </a:rPr>
              <a:t>a </a:t>
            </a:r>
            <a:r>
              <a:rPr lang="en-US" sz="4500" dirty="0" smtClean="0">
                <a:ea typeface="Cambria Math" pitchFamily="18" charset="0"/>
              </a:rPr>
              <a:t>∈ </a:t>
            </a:r>
            <a:r>
              <a:rPr lang="en-US" sz="4500" i="1" dirty="0" smtClean="0">
                <a:ea typeface="Cambria Math" pitchFamily="18" charset="0"/>
              </a:rPr>
              <a:t>A</a:t>
            </a:r>
            <a:r>
              <a:rPr lang="en-US" sz="4500" dirty="0" smtClean="0">
                <a:ea typeface="Cambria Math" pitchFamily="18" charset="0"/>
              </a:rPr>
              <a:t>   and </a:t>
            </a:r>
            <a:r>
              <a:rPr lang="en-US" sz="4500" i="1" dirty="0" smtClean="0">
                <a:ea typeface="Cambria Math" pitchFamily="18" charset="0"/>
              </a:rPr>
              <a:t>b </a:t>
            </a:r>
            <a:r>
              <a:rPr lang="en-US" sz="4500" dirty="0" smtClean="0">
                <a:ea typeface="Cambria Math" pitchFamily="18" charset="0"/>
              </a:rPr>
              <a:t>∈ </a:t>
            </a:r>
            <a:r>
              <a:rPr lang="en-US" sz="4500" i="1" dirty="0" smtClean="0">
                <a:ea typeface="Cambria Math" pitchFamily="18" charset="0"/>
              </a:rPr>
              <a:t>B</a:t>
            </a:r>
            <a:r>
              <a:rPr lang="en-US" sz="4500" dirty="0" smtClean="0">
                <a:ea typeface="Cambria Math" pitchFamily="18" charset="0"/>
              </a:rPr>
              <a:t> .</a:t>
            </a:r>
          </a:p>
          <a:p>
            <a:pPr>
              <a:buNone/>
            </a:pPr>
            <a:endParaRPr lang="en-US" sz="4500" dirty="0" smtClean="0">
              <a:ea typeface="Cambria Math" pitchFamily="18" charset="0"/>
            </a:endParaRPr>
          </a:p>
          <a:p>
            <a:pPr>
              <a:buNone/>
            </a:pPr>
            <a:r>
              <a:rPr lang="en-US" sz="4500" b="1" dirty="0" smtClean="0">
                <a:ea typeface="Cambria Math" pitchFamily="18" charset="0"/>
              </a:rPr>
              <a:t>   Example</a:t>
            </a:r>
            <a:r>
              <a:rPr lang="en-US" sz="4500" dirty="0" smtClean="0">
                <a:ea typeface="Cambria Math" pitchFamily="18" charset="0"/>
              </a:rPr>
              <a:t>:</a:t>
            </a:r>
          </a:p>
          <a:p>
            <a:pPr>
              <a:buNone/>
            </a:pPr>
            <a:r>
              <a:rPr lang="en-US" sz="4500" dirty="0" smtClean="0">
                <a:ea typeface="Cambria Math" pitchFamily="18" charset="0"/>
              </a:rPr>
              <a:t>   </a:t>
            </a:r>
            <a:r>
              <a:rPr lang="en-US" sz="4500" i="1" dirty="0" smtClean="0">
                <a:ea typeface="Cambria Math" pitchFamily="18" charset="0"/>
              </a:rPr>
              <a:t>A</a:t>
            </a:r>
            <a:r>
              <a:rPr lang="en-US" sz="4500" dirty="0" smtClean="0">
                <a:ea typeface="Cambria Math" pitchFamily="18" charset="0"/>
              </a:rPr>
              <a:t> = {</a:t>
            </a:r>
            <a:r>
              <a:rPr lang="en-US" sz="4500" i="1" dirty="0" err="1" smtClean="0">
                <a:ea typeface="Cambria Math" pitchFamily="18" charset="0"/>
              </a:rPr>
              <a:t>a,b</a:t>
            </a:r>
            <a:r>
              <a:rPr lang="en-US" sz="4500" dirty="0" smtClean="0">
                <a:ea typeface="Cambria Math" pitchFamily="18" charset="0"/>
              </a:rPr>
              <a:t>}   </a:t>
            </a:r>
            <a:r>
              <a:rPr lang="en-US" sz="4500" i="1" dirty="0" smtClean="0">
                <a:ea typeface="Cambria Math" pitchFamily="18" charset="0"/>
              </a:rPr>
              <a:t>B</a:t>
            </a:r>
            <a:r>
              <a:rPr lang="en-US" sz="4500" dirty="0" smtClean="0">
                <a:ea typeface="Cambria Math" pitchFamily="18" charset="0"/>
              </a:rPr>
              <a:t> = {1,2,3}</a:t>
            </a:r>
          </a:p>
          <a:p>
            <a:pPr>
              <a:buNone/>
            </a:pPr>
            <a:r>
              <a:rPr lang="en-US" sz="4500" dirty="0" smtClean="0">
                <a:ea typeface="Cambria Math" pitchFamily="18" charset="0"/>
              </a:rPr>
              <a:t>   </a:t>
            </a:r>
            <a:r>
              <a:rPr lang="en-US" sz="4500" i="1" dirty="0" smtClean="0">
                <a:ea typeface="Cambria Math" pitchFamily="18" charset="0"/>
              </a:rPr>
              <a:t>A</a:t>
            </a:r>
            <a:r>
              <a:rPr lang="en-US" sz="4500" dirty="0" smtClean="0">
                <a:ea typeface="Cambria Math" pitchFamily="18" charset="0"/>
              </a:rPr>
              <a:t> × </a:t>
            </a:r>
            <a:r>
              <a:rPr lang="en-US" sz="4500" i="1" dirty="0" smtClean="0">
                <a:ea typeface="Cambria Math" pitchFamily="18" charset="0"/>
              </a:rPr>
              <a:t>B</a:t>
            </a:r>
            <a:r>
              <a:rPr lang="en-US" sz="4500" dirty="0" smtClean="0">
                <a:ea typeface="Cambria Math" pitchFamily="18" charset="0"/>
              </a:rPr>
              <a:t> = {(</a:t>
            </a:r>
            <a:r>
              <a:rPr lang="en-US" sz="4500" i="1" dirty="0" smtClean="0">
                <a:ea typeface="Cambria Math" pitchFamily="18" charset="0"/>
              </a:rPr>
              <a:t>a</a:t>
            </a:r>
            <a:r>
              <a:rPr lang="en-US" sz="4500" dirty="0" smtClean="0">
                <a:ea typeface="Cambria Math" pitchFamily="18" charset="0"/>
              </a:rPr>
              <a:t>,1),(</a:t>
            </a:r>
            <a:r>
              <a:rPr lang="en-US" sz="4500" i="1" dirty="0" smtClean="0">
                <a:ea typeface="Cambria Math" pitchFamily="18" charset="0"/>
              </a:rPr>
              <a:t>a</a:t>
            </a:r>
            <a:r>
              <a:rPr lang="en-US" sz="4500" dirty="0" smtClean="0">
                <a:ea typeface="Cambria Math" pitchFamily="18" charset="0"/>
              </a:rPr>
              <a:t>,2),(</a:t>
            </a:r>
            <a:r>
              <a:rPr lang="en-US" sz="4500" i="1" dirty="0" smtClean="0">
                <a:ea typeface="Cambria Math" pitchFamily="18" charset="0"/>
              </a:rPr>
              <a:t>a</a:t>
            </a:r>
            <a:r>
              <a:rPr lang="en-US" sz="4500" dirty="0" smtClean="0">
                <a:ea typeface="Cambria Math" pitchFamily="18" charset="0"/>
              </a:rPr>
              <a:t>,3), (</a:t>
            </a:r>
            <a:r>
              <a:rPr lang="en-US" sz="4500" i="1" dirty="0" smtClean="0">
                <a:ea typeface="Cambria Math" pitchFamily="18" charset="0"/>
              </a:rPr>
              <a:t>b</a:t>
            </a:r>
            <a:r>
              <a:rPr lang="en-US" sz="4500" dirty="0" smtClean="0">
                <a:ea typeface="Cambria Math" pitchFamily="18" charset="0"/>
              </a:rPr>
              <a:t>,1),(</a:t>
            </a:r>
            <a:r>
              <a:rPr lang="en-US" sz="4500" i="1" dirty="0" smtClean="0">
                <a:ea typeface="Cambria Math" pitchFamily="18" charset="0"/>
              </a:rPr>
              <a:t>b,</a:t>
            </a:r>
            <a:r>
              <a:rPr lang="en-US" sz="4500" dirty="0" smtClean="0">
                <a:ea typeface="Cambria Math" pitchFamily="18" charset="0"/>
              </a:rPr>
              <a:t>2),(</a:t>
            </a:r>
            <a:r>
              <a:rPr lang="en-US" sz="4500" i="1" dirty="0" smtClean="0">
                <a:ea typeface="Cambria Math" pitchFamily="18" charset="0"/>
              </a:rPr>
              <a:t>b,</a:t>
            </a:r>
            <a:r>
              <a:rPr lang="en-US" sz="4500" dirty="0" smtClean="0">
                <a:ea typeface="Cambria Math" pitchFamily="18" charset="0"/>
              </a:rPr>
              <a:t>3)}</a:t>
            </a:r>
          </a:p>
          <a:p>
            <a:pPr>
              <a:buNone/>
            </a:pPr>
            <a:endParaRPr lang="en-US" sz="4500" dirty="0" smtClean="0">
              <a:ea typeface="Cambria Math" pitchFamily="18" charset="0"/>
            </a:endParaRPr>
          </a:p>
          <a:p>
            <a:r>
              <a:rPr lang="en-US" sz="4500" b="1" dirty="0" smtClean="0">
                <a:ea typeface="Cambria Math" pitchFamily="18" charset="0"/>
              </a:rPr>
              <a:t>Definition</a:t>
            </a:r>
            <a:r>
              <a:rPr lang="en-US" sz="4500" dirty="0" smtClean="0">
                <a:ea typeface="Cambria Math" pitchFamily="18" charset="0"/>
              </a:rPr>
              <a:t>: A subset </a:t>
            </a:r>
            <a:r>
              <a:rPr lang="en-US" sz="4500" i="1" dirty="0" smtClean="0">
                <a:ea typeface="Cambria Math" pitchFamily="18" charset="0"/>
              </a:rPr>
              <a:t>R</a:t>
            </a:r>
            <a:r>
              <a:rPr lang="en-US" sz="4500" dirty="0" smtClean="0">
                <a:ea typeface="Cambria Math" pitchFamily="18" charset="0"/>
              </a:rPr>
              <a:t> of the Cartesian product</a:t>
            </a:r>
            <a:r>
              <a:rPr lang="en-US" sz="4500" b="1" dirty="0" smtClean="0">
                <a:ea typeface="Cambria Math" pitchFamily="18" charset="0"/>
              </a:rPr>
              <a:t> </a:t>
            </a:r>
            <a:r>
              <a:rPr lang="en-US" sz="4500" i="1" dirty="0" smtClean="0">
                <a:ea typeface="Cambria Math" pitchFamily="18" charset="0"/>
              </a:rPr>
              <a:t>A</a:t>
            </a:r>
            <a:r>
              <a:rPr lang="en-US" sz="4500" dirty="0" smtClean="0">
                <a:ea typeface="Cambria Math" pitchFamily="18" charset="0"/>
              </a:rPr>
              <a:t> × </a:t>
            </a:r>
            <a:r>
              <a:rPr lang="en-US" sz="4500" i="1" dirty="0" smtClean="0">
                <a:ea typeface="Cambria Math" pitchFamily="18" charset="0"/>
              </a:rPr>
              <a:t>B</a:t>
            </a:r>
            <a:r>
              <a:rPr lang="en-US" sz="4500" dirty="0" smtClean="0">
                <a:ea typeface="Cambria Math" pitchFamily="18" charset="0"/>
              </a:rPr>
              <a:t> is called a </a:t>
            </a:r>
            <a:r>
              <a:rPr lang="en-US" sz="4500" i="1" dirty="0" smtClean="0">
                <a:ea typeface="Cambria Math" pitchFamily="18" charset="0"/>
              </a:rPr>
              <a:t>relation </a:t>
            </a:r>
            <a:r>
              <a:rPr lang="en-US" sz="4500" dirty="0" smtClean="0">
                <a:ea typeface="Cambria Math" pitchFamily="18" charset="0"/>
              </a:rPr>
              <a:t>from the set </a:t>
            </a:r>
            <a:r>
              <a:rPr lang="en-US" sz="4500" i="1" dirty="0" smtClean="0">
                <a:ea typeface="Cambria Math" pitchFamily="18" charset="0"/>
              </a:rPr>
              <a:t>A</a:t>
            </a:r>
            <a:r>
              <a:rPr lang="en-US" sz="4500" dirty="0" smtClean="0">
                <a:ea typeface="Cambria Math" pitchFamily="18" charset="0"/>
              </a:rPr>
              <a:t> to the set </a:t>
            </a:r>
            <a:r>
              <a:rPr lang="en-US" sz="4500" i="1" dirty="0" smtClean="0">
                <a:ea typeface="Cambria Math" pitchFamily="18" charset="0"/>
              </a:rPr>
              <a:t>B</a:t>
            </a:r>
            <a:r>
              <a:rPr lang="en-US" sz="4500" dirty="0" smtClean="0">
                <a:ea typeface="Cambria Math" pitchFamily="18" charset="0"/>
              </a:rPr>
              <a:t>. (Relations will be covered in depth in Chapter </a:t>
            </a:r>
            <a:r>
              <a:rPr lang="en-US" sz="4500" dirty="0" smtClean="0">
                <a:latin typeface="Cambria Math" pitchFamily="18" charset="0"/>
                <a:ea typeface="Cambria Math" pitchFamily="18" charset="0"/>
              </a:rPr>
              <a:t>9</a:t>
            </a:r>
            <a:r>
              <a:rPr lang="en-US" sz="4500" dirty="0" smtClean="0">
                <a:ea typeface="Cambria Math" pitchFamily="18" charset="0"/>
              </a:rPr>
              <a:t>. )</a:t>
            </a:r>
          </a:p>
          <a:p>
            <a:endParaRPr lang="en-US" dirty="0" smtClean="0"/>
          </a:p>
          <a:p>
            <a:pPr>
              <a:buNone/>
            </a:pPr>
            <a:r>
              <a:rPr lang="en-US" dirty="0" smtClean="0"/>
              <a:t>   </a:t>
            </a:r>
            <a:endParaRPr lang="en-US" i="1" dirty="0"/>
          </a:p>
        </p:txBody>
      </p:sp>
      <p:pic>
        <p:nvPicPr>
          <p:cNvPr id="8" name="Picture 7" descr="addin_tmp.png"/>
          <p:cNvPicPr>
            <a:picLocks noChangeAspect="1"/>
          </p:cNvPicPr>
          <p:nvPr>
            <p:custDataLst>
              <p:tags r:id="rId1"/>
            </p:custDataLst>
          </p:nvPr>
        </p:nvPicPr>
        <p:blipFill>
          <a:blip r:embed="rId3" cstate="print"/>
          <a:stretch>
            <a:fillRect/>
          </a:stretch>
        </p:blipFill>
        <p:spPr>
          <a:xfrm>
            <a:off x="3124200" y="2895600"/>
            <a:ext cx="5143500" cy="382905"/>
          </a:xfrm>
          <a:prstGeom prst="rect">
            <a:avLst/>
          </a:prstGeom>
        </p:spPr>
      </p:pic>
      <p:pic>
        <p:nvPicPr>
          <p:cNvPr id="5" name="Picture 4" descr="0206.jpg"/>
          <p:cNvPicPr>
            <a:picLocks noChangeAspect="1"/>
          </p:cNvPicPr>
          <p:nvPr/>
        </p:nvPicPr>
        <p:blipFill>
          <a:blip r:embed="rId4" cstate="print"/>
          <a:stretch>
            <a:fillRect/>
          </a:stretch>
        </p:blipFill>
        <p:spPr>
          <a:xfrm>
            <a:off x="5410200" y="381000"/>
            <a:ext cx="899160" cy="1042416"/>
          </a:xfrm>
          <a:prstGeom prst="rect">
            <a:avLst/>
          </a:prstGeom>
        </p:spPr>
      </p:pic>
      <p:sp>
        <p:nvSpPr>
          <p:cNvPr id="6" name="TextBox 5"/>
          <p:cNvSpPr txBox="1"/>
          <p:nvPr/>
        </p:nvSpPr>
        <p:spPr>
          <a:xfrm>
            <a:off x="6400800" y="533400"/>
            <a:ext cx="1752600" cy="646331"/>
          </a:xfrm>
          <a:prstGeom prst="rect">
            <a:avLst/>
          </a:prstGeom>
          <a:noFill/>
        </p:spPr>
        <p:txBody>
          <a:bodyPr wrap="square" rtlCol="0">
            <a:spAutoFit/>
          </a:bodyPr>
          <a:lstStyle/>
          <a:p>
            <a:r>
              <a:rPr lang="en-US" dirty="0" smtClean="0"/>
              <a:t>Ren</a:t>
            </a:r>
            <a:r>
              <a:rPr lang="en-US" dirty="0" smtClean="0">
                <a:latin typeface="Cambria Math"/>
                <a:ea typeface="Cambria Math"/>
              </a:rPr>
              <a:t>é Descartes (1596-1650)</a:t>
            </a:r>
          </a:p>
        </p:txBody>
      </p:sp>
      <p:sp>
        <p:nvSpPr>
          <p:cNvPr id="4" name="Slide Number Placeholder 3"/>
          <p:cNvSpPr>
            <a:spLocks noGrp="1"/>
          </p:cNvSpPr>
          <p:nvPr>
            <p:ph type="sldNum" sz="quarter" idx="12"/>
          </p:nvPr>
        </p:nvSpPr>
        <p:spPr/>
        <p:txBody>
          <a:bodyPr/>
          <a:lstStyle/>
          <a:p>
            <a:fld id="{9CA217EF-0505-4C33-BB20-8A8DF2039023}"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Cartesian Product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b="1" dirty="0" smtClean="0"/>
              <a:t>Definition</a:t>
            </a:r>
            <a:r>
              <a:rPr lang="en-US" dirty="0" smtClean="0"/>
              <a:t>: The </a:t>
            </a:r>
            <a:r>
              <a:rPr lang="en-US" dirty="0" err="1" smtClean="0"/>
              <a:t>cartesian</a:t>
            </a:r>
            <a:r>
              <a:rPr lang="en-US" dirty="0" smtClean="0"/>
              <a:t> products of the sets </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A</a:t>
            </a:r>
            <a:r>
              <a:rPr lang="en-US" i="1" baseline="-25000" dirty="0" smtClean="0">
                <a:latin typeface="Cambria Math" pitchFamily="18" charset="0"/>
                <a:ea typeface="Cambria Math" pitchFamily="18" charset="0"/>
              </a:rPr>
              <a:t>n</a:t>
            </a:r>
            <a:r>
              <a:rPr lang="en-US" dirty="0" smtClean="0"/>
              <a:t>, denoted by </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b="1"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A</a:t>
            </a:r>
            <a:r>
              <a:rPr lang="en-US" i="1" baseline="-25000" dirty="0" smtClean="0">
                <a:latin typeface="Cambria Math" pitchFamily="18" charset="0"/>
                <a:ea typeface="Cambria Math" pitchFamily="18" charset="0"/>
              </a:rPr>
              <a:t>n</a:t>
            </a:r>
            <a:r>
              <a:rPr lang="en-US" dirty="0" smtClean="0">
                <a:latin typeface="Cambria Math" pitchFamily="18" charset="0"/>
                <a:ea typeface="Cambria Math" pitchFamily="18" charset="0"/>
              </a:rPr>
              <a:t> , </a:t>
            </a:r>
            <a:r>
              <a:rPr lang="en-US" dirty="0" smtClean="0"/>
              <a:t>is the set of ordered           </a:t>
            </a:r>
            <a:r>
              <a:rPr lang="en-US" i="1" dirty="0" smtClean="0"/>
              <a:t>n</a:t>
            </a:r>
            <a:r>
              <a:rPr lang="en-US" dirty="0" smtClean="0"/>
              <a:t>-</a:t>
            </a:r>
            <a:r>
              <a:rPr lang="en-US" dirty="0" err="1" smtClean="0"/>
              <a:t>tuples</a:t>
            </a:r>
            <a:r>
              <a:rPr lang="en-US" dirty="0" smtClean="0"/>
              <a:t> (</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a</a:t>
            </a:r>
            <a:r>
              <a:rPr lang="en-US" i="1" baseline="-25000" dirty="0" smtClean="0">
                <a:latin typeface="Cambria Math" pitchFamily="18" charset="0"/>
                <a:ea typeface="Cambria Math" pitchFamily="18" charset="0"/>
              </a:rPr>
              <a:t>n</a:t>
            </a:r>
            <a:r>
              <a:rPr lang="en-US" dirty="0" smtClean="0"/>
              <a:t>)  where   </a:t>
            </a:r>
            <a:r>
              <a:rPr lang="en-US" i="1" dirty="0" err="1" smtClean="0">
                <a:latin typeface="Cambria Math" pitchFamily="18" charset="0"/>
                <a:ea typeface="Cambria Math" pitchFamily="18" charset="0"/>
              </a:rPr>
              <a:t>a</a:t>
            </a:r>
            <a:r>
              <a:rPr lang="en-US" i="1" baseline="-25000" dirty="0" err="1" smtClean="0">
                <a:latin typeface="Cambria Math" pitchFamily="18" charset="0"/>
                <a:ea typeface="Cambria Math" pitchFamily="18" charset="0"/>
              </a:rPr>
              <a:t>i</a:t>
            </a:r>
            <a:r>
              <a:rPr lang="en-US" dirty="0" smtClean="0"/>
              <a:t>   belongs to </a:t>
            </a:r>
            <a:r>
              <a:rPr lang="en-US" i="1" dirty="0" smtClean="0">
                <a:latin typeface="Cambria Math" pitchFamily="18" charset="0"/>
                <a:ea typeface="Cambria Math" pitchFamily="18" charset="0"/>
              </a:rPr>
              <a:t>A</a:t>
            </a:r>
            <a:r>
              <a:rPr lang="en-US" baseline="-25000" dirty="0" smtClean="0">
                <a:latin typeface="Cambria Math" pitchFamily="18" charset="0"/>
                <a:ea typeface="Cambria Math" pitchFamily="18" charset="0"/>
              </a:rPr>
              <a:t>i</a:t>
            </a:r>
            <a:r>
              <a:rPr lang="en-US" dirty="0" smtClean="0"/>
              <a:t>                   for </a:t>
            </a:r>
            <a:r>
              <a:rPr lang="en-US" i="1" dirty="0" err="1" smtClean="0"/>
              <a:t>i</a:t>
            </a:r>
            <a:r>
              <a:rPr lang="en-US" dirty="0" smtClean="0"/>
              <a:t> = </a:t>
            </a:r>
            <a:r>
              <a:rPr lang="en-US" dirty="0" smtClean="0">
                <a:latin typeface="Cambria Math" pitchFamily="18" charset="0"/>
                <a:ea typeface="Cambria Math" pitchFamily="18" charset="0"/>
              </a:rPr>
              <a:t>1</a:t>
            </a:r>
            <a:r>
              <a:rPr lang="en-US" dirty="0" smtClean="0"/>
              <a:t>, … </a:t>
            </a:r>
            <a:r>
              <a:rPr lang="en-US" i="1" dirty="0" smtClean="0">
                <a:latin typeface="Cambria Math" pitchFamily="18" charset="0"/>
                <a:ea typeface="Cambria Math" pitchFamily="18" charset="0"/>
              </a:rPr>
              <a:t>n</a:t>
            </a:r>
            <a:r>
              <a:rPr lang="en-US" dirty="0" smtClean="0"/>
              <a:t>. </a:t>
            </a:r>
          </a:p>
          <a:p>
            <a:endParaRPr lang="en-US" dirty="0" smtClean="0"/>
          </a:p>
          <a:p>
            <a:endParaRPr lang="en-US" dirty="0" smtClean="0"/>
          </a:p>
          <a:p>
            <a:endParaRPr lang="en-US" dirty="0" smtClean="0"/>
          </a:p>
          <a:p>
            <a:pPr>
              <a:buNone/>
            </a:pPr>
            <a:r>
              <a:rPr lang="en-US" b="1" dirty="0" smtClean="0"/>
              <a:t>  Example</a:t>
            </a:r>
            <a:r>
              <a:rPr lang="en-US" dirty="0" smtClean="0"/>
              <a:t>: What is </a:t>
            </a:r>
            <a:r>
              <a:rPr lang="en-US" i="1" dirty="0" smtClean="0"/>
              <a:t>A</a:t>
            </a:r>
            <a:r>
              <a:rPr lang="en-US" dirty="0" smtClean="0">
                <a:latin typeface="Cambria Math" pitchFamily="18" charset="0"/>
                <a:ea typeface="Cambria Math" pitchFamily="18" charset="0"/>
              </a:rPr>
              <a:t> ×</a:t>
            </a:r>
            <a:r>
              <a:rPr lang="en-US" b="1" dirty="0" smtClean="0"/>
              <a:t> </a:t>
            </a:r>
            <a:r>
              <a:rPr lang="en-US" i="1" dirty="0" smtClean="0"/>
              <a:t>B</a:t>
            </a:r>
            <a:r>
              <a:rPr lang="en-US" b="1" dirty="0" smtClean="0"/>
              <a:t> </a:t>
            </a:r>
            <a:r>
              <a:rPr lang="en-US" dirty="0" smtClean="0">
                <a:latin typeface="Cambria Math" pitchFamily="18" charset="0"/>
                <a:ea typeface="Cambria Math" pitchFamily="18" charset="0"/>
              </a:rPr>
              <a:t>×</a:t>
            </a:r>
            <a:r>
              <a:rPr lang="en-US" b="1" dirty="0" smtClean="0"/>
              <a:t> </a:t>
            </a:r>
            <a:r>
              <a:rPr lang="en-US" dirty="0" smtClean="0"/>
              <a:t>C</a:t>
            </a:r>
            <a:r>
              <a:rPr lang="en-US" b="1" dirty="0" smtClean="0"/>
              <a:t> </a:t>
            </a:r>
            <a:r>
              <a:rPr lang="en-US" dirty="0" smtClean="0"/>
              <a:t>where </a:t>
            </a:r>
            <a:r>
              <a:rPr lang="en-US" i="1" dirty="0" smtClean="0"/>
              <a:t>A</a:t>
            </a:r>
            <a:r>
              <a:rPr lang="en-US" dirty="0" smtClean="0"/>
              <a:t> = {0,1}, </a:t>
            </a:r>
            <a:r>
              <a:rPr lang="en-US" i="1" dirty="0" smtClean="0"/>
              <a:t>B</a:t>
            </a:r>
            <a:r>
              <a:rPr lang="en-US" dirty="0" smtClean="0"/>
              <a:t> = {1,2} and    </a:t>
            </a:r>
            <a:r>
              <a:rPr lang="en-US" i="1" dirty="0" smtClean="0"/>
              <a:t>C</a:t>
            </a:r>
            <a:r>
              <a:rPr lang="en-US" dirty="0" smtClean="0"/>
              <a:t> = {0,1,2}</a:t>
            </a:r>
            <a:endParaRPr lang="en-US" b="1" dirty="0" smtClean="0"/>
          </a:p>
          <a:p>
            <a:pPr>
              <a:buNone/>
            </a:pPr>
            <a:r>
              <a:rPr lang="en-US" b="1" dirty="0" smtClean="0"/>
              <a:t>  Solution: </a:t>
            </a:r>
            <a:r>
              <a:rPr lang="en-US" i="1" dirty="0" smtClean="0"/>
              <a:t>A</a:t>
            </a:r>
            <a:r>
              <a:rPr lang="en-US" dirty="0" smtClean="0">
                <a:latin typeface="Cambria Math" pitchFamily="18" charset="0"/>
                <a:ea typeface="Cambria Math" pitchFamily="18" charset="0"/>
              </a:rPr>
              <a:t> ×</a:t>
            </a:r>
            <a:r>
              <a:rPr lang="en-US" b="1" dirty="0" smtClean="0"/>
              <a:t> </a:t>
            </a:r>
            <a:r>
              <a:rPr lang="en-US" i="1" dirty="0" smtClean="0"/>
              <a:t>B</a:t>
            </a:r>
            <a:r>
              <a:rPr lang="en-US" b="1" dirty="0" smtClean="0"/>
              <a:t> </a:t>
            </a:r>
            <a:r>
              <a:rPr lang="en-US" dirty="0" smtClean="0">
                <a:latin typeface="Cambria Math" pitchFamily="18" charset="0"/>
                <a:ea typeface="Cambria Math" pitchFamily="18" charset="0"/>
              </a:rPr>
              <a:t>×</a:t>
            </a:r>
            <a:r>
              <a:rPr lang="en-US" b="1" dirty="0" smtClean="0"/>
              <a:t> </a:t>
            </a:r>
            <a:r>
              <a:rPr lang="en-US" dirty="0" smtClean="0"/>
              <a:t>C</a:t>
            </a:r>
            <a:r>
              <a:rPr lang="en-US" b="1" dirty="0" smtClean="0"/>
              <a:t> = </a:t>
            </a:r>
            <a:r>
              <a:rPr lang="en-US" dirty="0" smtClean="0"/>
              <a:t>{(0,1,0), (0,1,1), (0,1,2),(0,2,0), (0,2,1), (0,2,2),(1,1,0), (1,1,1), (1,1,2), (1,2,0), (1,2,1), (1,1,2)}</a:t>
            </a:r>
            <a:endParaRPr lang="en-US" b="1"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1447801" y="3429000"/>
            <a:ext cx="6386513" cy="688181"/>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Sets of Quantifiers</a:t>
            </a:r>
            <a:endParaRPr lang="en-US" dirty="0"/>
          </a:p>
        </p:txBody>
      </p:sp>
      <p:sp>
        <p:nvSpPr>
          <p:cNvPr id="3" name="Content Placeholder 2"/>
          <p:cNvSpPr>
            <a:spLocks noGrp="1"/>
          </p:cNvSpPr>
          <p:nvPr>
            <p:ph idx="1"/>
          </p:nvPr>
        </p:nvSpPr>
        <p:spPr/>
        <p:txBody>
          <a:bodyPr/>
          <a:lstStyle/>
          <a:p>
            <a:r>
              <a:rPr lang="en-US" dirty="0" smtClean="0"/>
              <a:t>Given a predicate </a:t>
            </a:r>
            <a:r>
              <a:rPr lang="en-US" i="1" dirty="0" smtClean="0"/>
              <a:t>P</a:t>
            </a:r>
            <a:r>
              <a:rPr lang="en-US" dirty="0" smtClean="0"/>
              <a:t> and a domain </a:t>
            </a:r>
            <a:r>
              <a:rPr lang="en-US" i="1" dirty="0" smtClean="0"/>
              <a:t>D</a:t>
            </a:r>
            <a:r>
              <a:rPr lang="en-US" dirty="0" smtClean="0"/>
              <a:t>, we define the </a:t>
            </a:r>
            <a:r>
              <a:rPr lang="en-US" i="1" dirty="0" smtClean="0"/>
              <a:t>truth set </a:t>
            </a:r>
            <a:r>
              <a:rPr lang="en-US" dirty="0" smtClean="0"/>
              <a:t>of </a:t>
            </a:r>
            <a:r>
              <a:rPr lang="en-US" i="1" dirty="0" smtClean="0"/>
              <a:t>P</a:t>
            </a:r>
            <a:r>
              <a:rPr lang="en-US" dirty="0" smtClean="0"/>
              <a:t> to be the set of elements in </a:t>
            </a:r>
            <a:r>
              <a:rPr lang="en-US" i="1" dirty="0" smtClean="0"/>
              <a:t>D</a:t>
            </a:r>
            <a:r>
              <a:rPr lang="en-US" dirty="0" smtClean="0"/>
              <a:t> for which </a:t>
            </a:r>
            <a:r>
              <a:rPr lang="en-US" i="1" dirty="0" smtClean="0"/>
              <a:t>P</a:t>
            </a:r>
            <a:r>
              <a:rPr lang="en-US" dirty="0" smtClean="0"/>
              <a:t>(</a:t>
            </a:r>
            <a:r>
              <a:rPr lang="en-US" i="1" dirty="0" smtClean="0"/>
              <a:t>x</a:t>
            </a:r>
            <a:r>
              <a:rPr lang="en-US" dirty="0" smtClean="0"/>
              <a:t>) is true. The truth set of </a:t>
            </a:r>
            <a:r>
              <a:rPr lang="en-US" i="1" dirty="0" smtClean="0"/>
              <a:t>P</a:t>
            </a:r>
            <a:r>
              <a:rPr lang="en-US" dirty="0" smtClean="0"/>
              <a:t>(x) is denoted by </a:t>
            </a:r>
          </a:p>
          <a:p>
            <a:endParaRPr lang="en-US" dirty="0" smtClean="0"/>
          </a:p>
          <a:p>
            <a:endParaRPr lang="en-US" dirty="0" smtClean="0"/>
          </a:p>
          <a:p>
            <a:r>
              <a:rPr lang="en-US" b="1" dirty="0" smtClean="0"/>
              <a:t>Example</a:t>
            </a:r>
            <a:r>
              <a:rPr lang="en-US" dirty="0" smtClean="0"/>
              <a:t>: The truth set of </a:t>
            </a:r>
            <a:r>
              <a:rPr lang="en-US" i="1" dirty="0" smtClean="0"/>
              <a:t>P</a:t>
            </a:r>
            <a:r>
              <a:rPr lang="en-US" dirty="0" smtClean="0"/>
              <a:t>(</a:t>
            </a:r>
            <a:r>
              <a:rPr lang="en-US" i="1" dirty="0" smtClean="0"/>
              <a:t>x</a:t>
            </a:r>
            <a:r>
              <a:rPr lang="en-US" dirty="0" smtClean="0"/>
              <a:t>) where the domain is the integers and </a:t>
            </a:r>
            <a:r>
              <a:rPr lang="en-US" i="1" dirty="0" smtClean="0"/>
              <a:t>P</a:t>
            </a:r>
            <a:r>
              <a:rPr lang="en-US" dirty="0" smtClean="0"/>
              <a:t>(</a:t>
            </a:r>
            <a:r>
              <a:rPr lang="en-US" i="1" dirty="0" smtClean="0"/>
              <a:t>x</a:t>
            </a:r>
            <a:r>
              <a:rPr lang="en-US" dirty="0" smtClean="0"/>
              <a:t>) is “|</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is the set </a:t>
            </a:r>
            <a:r>
              <a:rPr lang="en-US" dirty="0" smtClean="0">
                <a:latin typeface="Cambria Math" pitchFamily="18" charset="0"/>
                <a:ea typeface="Cambria Math" pitchFamily="18" charset="0"/>
              </a:rPr>
              <a:t>{-1,1}</a:t>
            </a:r>
            <a:endParaRPr lang="en-US" dirty="0">
              <a:latin typeface="Cambria Math" pitchFamily="18" charset="0"/>
              <a:ea typeface="Cambria Math" pitchFamily="18" charset="0"/>
            </a:endParaRPr>
          </a:p>
        </p:txBody>
      </p:sp>
      <p:pic>
        <p:nvPicPr>
          <p:cNvPr id="4" name="Picture 3" descr="addin_tmp.png"/>
          <p:cNvPicPr>
            <a:picLocks noChangeAspect="1"/>
          </p:cNvPicPr>
          <p:nvPr>
            <p:custDataLst>
              <p:tags r:id="rId1"/>
            </p:custDataLst>
          </p:nvPr>
        </p:nvPicPr>
        <p:blipFill>
          <a:blip r:embed="rId3" cstate="print"/>
          <a:stretch>
            <a:fillRect/>
          </a:stretch>
        </p:blipFill>
        <p:spPr>
          <a:xfrm>
            <a:off x="2971800" y="3505200"/>
            <a:ext cx="2248853" cy="382905"/>
          </a:xfrm>
          <a:prstGeom prst="rect">
            <a:avLst/>
          </a:prstGeom>
        </p:spPr>
      </p:pic>
      <p:sp>
        <p:nvSpPr>
          <p:cNvPr id="5" name="Slide Number Placeholder 4"/>
          <p:cNvSpPr>
            <a:spLocks noGrp="1"/>
          </p:cNvSpPr>
          <p:nvPr>
            <p:ph type="sldNum" sz="quarter" idx="12"/>
          </p:nvPr>
        </p:nvSpPr>
        <p:spPr/>
        <p:txBody>
          <a:bodyPr/>
          <a:lstStyle/>
          <a:p>
            <a:fld id="{9CA217EF-0505-4C33-BB20-8A8DF2039023}"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Set Operations</a:t>
            </a:r>
            <a:endParaRPr lang="en-US" dirty="0"/>
          </a:p>
        </p:txBody>
      </p:sp>
      <p:sp>
        <p:nvSpPr>
          <p:cNvPr id="3" name="Subtitle 2"/>
          <p:cNvSpPr>
            <a:spLocks noGrp="1"/>
          </p:cNvSpPr>
          <p:nvPr>
            <p:ph type="subTitle" idx="1"/>
          </p:nvPr>
        </p:nvSpPr>
        <p:spPr/>
        <p:txBody>
          <a:bodyPr/>
          <a:lstStyle/>
          <a:p>
            <a:r>
              <a:rPr lang="en-US" dirty="0" smtClean="0"/>
              <a:t>Section 2.2</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Set Operations</a:t>
            </a:r>
          </a:p>
          <a:p>
            <a:pPr lvl="1"/>
            <a:r>
              <a:rPr lang="en-US" dirty="0" smtClean="0"/>
              <a:t>Union</a:t>
            </a:r>
          </a:p>
          <a:p>
            <a:pPr lvl="1"/>
            <a:r>
              <a:rPr lang="en-US" dirty="0" smtClean="0"/>
              <a:t>Intersection</a:t>
            </a:r>
          </a:p>
          <a:p>
            <a:pPr lvl="1"/>
            <a:r>
              <a:rPr lang="en-US" dirty="0" smtClean="0"/>
              <a:t>Complementation</a:t>
            </a:r>
          </a:p>
          <a:p>
            <a:pPr lvl="1"/>
            <a:r>
              <a:rPr lang="en-US" dirty="0" smtClean="0"/>
              <a:t>Difference</a:t>
            </a:r>
          </a:p>
          <a:p>
            <a:r>
              <a:rPr lang="en-US" dirty="0" smtClean="0"/>
              <a:t>More on Set Cardinality</a:t>
            </a:r>
          </a:p>
          <a:p>
            <a:r>
              <a:rPr lang="en-US" dirty="0" smtClean="0"/>
              <a:t>Set Identities</a:t>
            </a:r>
          </a:p>
          <a:p>
            <a:r>
              <a:rPr lang="en-US" dirty="0" smtClean="0"/>
              <a:t>Proving Identities</a:t>
            </a:r>
          </a:p>
          <a:p>
            <a:r>
              <a:rPr lang="en-US" dirty="0" smtClean="0"/>
              <a:t>Membership Tables</a:t>
            </a:r>
          </a:p>
        </p:txBody>
      </p:sp>
      <p:sp>
        <p:nvSpPr>
          <p:cNvPr id="4" name="Slide Number Placeholder 3"/>
          <p:cNvSpPr>
            <a:spLocks noGrp="1"/>
          </p:cNvSpPr>
          <p:nvPr>
            <p:ph type="sldNum" sz="quarter" idx="12"/>
          </p:nvPr>
        </p:nvSpPr>
        <p:spPr/>
        <p:txBody>
          <a:bodyPr/>
          <a:lstStyle/>
          <a:p>
            <a:fld id="{9CA217EF-0505-4C33-BB20-8A8DF2039023}"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Algebra</a:t>
            </a:r>
            <a:endParaRPr lang="en-US" dirty="0"/>
          </a:p>
        </p:txBody>
      </p:sp>
      <p:sp>
        <p:nvSpPr>
          <p:cNvPr id="3" name="Content Placeholder 2"/>
          <p:cNvSpPr>
            <a:spLocks noGrp="1"/>
          </p:cNvSpPr>
          <p:nvPr>
            <p:ph idx="1"/>
          </p:nvPr>
        </p:nvSpPr>
        <p:spPr/>
        <p:txBody>
          <a:bodyPr>
            <a:normAutofit/>
          </a:bodyPr>
          <a:lstStyle/>
          <a:p>
            <a:r>
              <a:rPr lang="en-US" dirty="0" smtClean="0"/>
              <a:t>Propositional calculus and set theory are both instances of an algebraic system called a </a:t>
            </a:r>
            <a:r>
              <a:rPr lang="en-US" i="1" dirty="0" smtClean="0"/>
              <a:t>Boolean Algebra</a:t>
            </a:r>
            <a:r>
              <a:rPr lang="en-US" dirty="0" smtClean="0"/>
              <a:t>. This is discussed in Chapter </a:t>
            </a:r>
            <a:r>
              <a:rPr lang="en-US" dirty="0" smtClean="0">
                <a:latin typeface="Cambria Math" pitchFamily="18" charset="0"/>
                <a:ea typeface="Cambria Math" pitchFamily="18" charset="0"/>
              </a:rPr>
              <a:t>12</a:t>
            </a:r>
            <a:r>
              <a:rPr lang="en-US" dirty="0" smtClean="0"/>
              <a:t>.</a:t>
            </a:r>
          </a:p>
          <a:p>
            <a:r>
              <a:rPr lang="en-US" dirty="0" smtClean="0"/>
              <a:t>The operators in set theory are analogous to the corresponding operator in propositional calculus.</a:t>
            </a:r>
          </a:p>
          <a:p>
            <a:r>
              <a:rPr lang="en-US" dirty="0" smtClean="0"/>
              <a:t>As always there must be a universal set </a:t>
            </a:r>
            <a:r>
              <a:rPr lang="en-US" i="1" dirty="0" smtClean="0"/>
              <a:t>U</a:t>
            </a:r>
            <a:r>
              <a:rPr lang="en-US" dirty="0" smtClean="0"/>
              <a:t>. All sets are assumed to be subsets of </a:t>
            </a:r>
            <a:r>
              <a:rPr lang="en-US" i="1" dirty="0" smtClean="0"/>
              <a:t>U</a:t>
            </a:r>
            <a:r>
              <a:rPr lang="en-US" dirty="0" smtClean="0"/>
              <a:t>.</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3" name="Content Placeholder 2"/>
          <p:cNvSpPr>
            <a:spLocks noGrp="1"/>
          </p:cNvSpPr>
          <p:nvPr>
            <p:ph idx="1"/>
          </p:nvPr>
        </p:nvSpPr>
        <p:spPr/>
        <p:txBody>
          <a:bodyPr>
            <a:normAutofit/>
          </a:bodyPr>
          <a:lstStyle/>
          <a:p>
            <a:r>
              <a:rPr lang="en-US" b="1" dirty="0" smtClean="0"/>
              <a:t>Definition</a:t>
            </a:r>
            <a:r>
              <a:rPr lang="en-US" dirty="0" smtClean="0"/>
              <a:t>: Let </a:t>
            </a:r>
            <a:r>
              <a:rPr lang="en-US" i="1" dirty="0" smtClean="0"/>
              <a:t>A</a:t>
            </a:r>
            <a:r>
              <a:rPr lang="en-US" dirty="0" smtClean="0"/>
              <a:t> and </a:t>
            </a:r>
            <a:r>
              <a:rPr lang="en-US" i="1" dirty="0" smtClean="0"/>
              <a:t>B</a:t>
            </a:r>
            <a:r>
              <a:rPr lang="en-US" dirty="0" smtClean="0"/>
              <a:t> be sets. The </a:t>
            </a:r>
            <a:r>
              <a:rPr lang="en-US" i="1" dirty="0" smtClean="0">
                <a:solidFill>
                  <a:srgbClr val="FF0000"/>
                </a:solidFill>
              </a:rPr>
              <a:t>union</a:t>
            </a:r>
            <a:r>
              <a:rPr lang="en-US" dirty="0" smtClean="0">
                <a:solidFill>
                  <a:srgbClr val="FF0000"/>
                </a:solidFill>
              </a:rPr>
              <a:t> </a:t>
            </a:r>
            <a:r>
              <a:rPr lang="en-US" dirty="0" smtClean="0"/>
              <a:t>of the sets </a:t>
            </a:r>
            <a:r>
              <a:rPr lang="en-US" i="1" dirty="0" smtClean="0"/>
              <a:t>A</a:t>
            </a:r>
            <a:r>
              <a:rPr lang="en-US" dirty="0" smtClean="0"/>
              <a:t> and </a:t>
            </a:r>
            <a:r>
              <a:rPr lang="en-US" i="1" dirty="0" smtClean="0"/>
              <a:t>B</a:t>
            </a:r>
            <a:r>
              <a:rPr lang="en-US" dirty="0" smtClean="0"/>
              <a:t>, denoted by </a:t>
            </a:r>
            <a:r>
              <a:rPr lang="en-US" i="1" dirty="0" smtClean="0">
                <a:ea typeface="Cambria Math" pitchFamily="18" charset="0"/>
              </a:rPr>
              <a:t>A</a:t>
            </a:r>
            <a:r>
              <a:rPr lang="en-US" b="1" dirty="0" smtClean="0">
                <a:latin typeface="Cambria Math" pitchFamily="18" charset="0"/>
                <a:ea typeface="Cambria Math" pitchFamily="18" charset="0"/>
              </a:rPr>
              <a:t> </a:t>
            </a:r>
            <a:r>
              <a:rPr lang="en-US" dirty="0" smtClean="0">
                <a:latin typeface="Cambria Math"/>
                <a:ea typeface="Cambria Math"/>
              </a:rPr>
              <a:t>∪ </a:t>
            </a:r>
            <a:r>
              <a:rPr lang="en-US" i="1" dirty="0" smtClean="0">
                <a:ea typeface="Cambria Math"/>
              </a:rPr>
              <a:t>B,</a:t>
            </a:r>
            <a:r>
              <a:rPr lang="en-US" i="1" dirty="0" smtClean="0"/>
              <a:t> </a:t>
            </a:r>
            <a:r>
              <a:rPr lang="en-US" dirty="0" smtClean="0"/>
              <a:t> is the set:</a:t>
            </a:r>
          </a:p>
          <a:p>
            <a:pPr>
              <a:buNone/>
            </a:pPr>
            <a:endParaRPr lang="en-US" dirty="0" smtClean="0"/>
          </a:p>
          <a:p>
            <a:pPr>
              <a:buNone/>
            </a:pPr>
            <a:endParaRPr lang="en-US" dirty="0" smtClean="0"/>
          </a:p>
          <a:p>
            <a:r>
              <a:rPr lang="en-US" b="1" dirty="0" smtClean="0"/>
              <a:t>Example</a:t>
            </a:r>
            <a:r>
              <a:rPr lang="en-US" dirty="0" smtClean="0"/>
              <a:t>: What is   {</a:t>
            </a:r>
            <a:r>
              <a:rPr lang="en-US" dirty="0" smtClean="0">
                <a:latin typeface="Cambria Math" pitchFamily="18" charset="0"/>
                <a:ea typeface="Cambria Math" pitchFamily="18" charset="0"/>
              </a:rPr>
              <a:t>1,2,3} </a:t>
            </a:r>
            <a:r>
              <a:rPr lang="en-US" dirty="0" smtClean="0"/>
              <a:t> </a:t>
            </a:r>
            <a:r>
              <a:rPr lang="en-US" dirty="0" smtClean="0">
                <a:latin typeface="Cambria Math"/>
                <a:ea typeface="Cambria Math"/>
              </a:rPr>
              <a:t>∪ {3, 4, 5}</a:t>
            </a:r>
            <a:r>
              <a:rPr lang="en-US" dirty="0" smtClean="0"/>
              <a:t>?</a:t>
            </a:r>
          </a:p>
          <a:p>
            <a:pPr>
              <a:buNone/>
            </a:pPr>
            <a:endParaRPr lang="en-US" dirty="0" smtClean="0"/>
          </a:p>
          <a:p>
            <a:pPr>
              <a:buNone/>
            </a:pPr>
            <a:r>
              <a:rPr lang="en-US" dirty="0" smtClean="0"/>
              <a:t>               </a:t>
            </a:r>
            <a:r>
              <a:rPr lang="en-US" b="1" dirty="0" smtClean="0"/>
              <a:t>Solution</a:t>
            </a:r>
            <a:r>
              <a:rPr lang="en-US" dirty="0" smtClean="0"/>
              <a:t>: {</a:t>
            </a:r>
            <a:r>
              <a:rPr lang="en-US" dirty="0" smtClean="0">
                <a:latin typeface="Cambria Math" pitchFamily="18" charset="0"/>
                <a:ea typeface="Cambria Math" pitchFamily="18" charset="0"/>
              </a:rPr>
              <a:t>1,2,3,4,5}</a:t>
            </a:r>
            <a:endParaRPr lang="en-US" dirty="0" smtClean="0"/>
          </a:p>
          <a:p>
            <a:pPr>
              <a:buNone/>
            </a:pPr>
            <a:r>
              <a:rPr lang="en-US" dirty="0" smtClean="0"/>
              <a:t>             </a:t>
            </a:r>
            <a:r>
              <a:rPr lang="en-US" sz="2400" dirty="0" smtClean="0"/>
              <a:t>                                   </a:t>
            </a:r>
            <a:endParaRPr lang="en-US" dirty="0" smtClean="0"/>
          </a:p>
          <a:p>
            <a:pPr>
              <a:buNone/>
            </a:pPr>
            <a:r>
              <a:rPr lang="en-US" dirty="0" smtClean="0"/>
              <a:t>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362200" y="2971800"/>
            <a:ext cx="3026093" cy="382905"/>
          </a:xfrm>
          <a:prstGeom prst="rect">
            <a:avLst/>
          </a:prstGeom>
        </p:spPr>
      </p:pic>
      <p:grpSp>
        <p:nvGrpSpPr>
          <p:cNvPr id="21" name="Group 20"/>
          <p:cNvGrpSpPr/>
          <p:nvPr/>
        </p:nvGrpSpPr>
        <p:grpSpPr>
          <a:xfrm>
            <a:off x="5562600" y="4724400"/>
            <a:ext cx="3429000" cy="1447800"/>
            <a:chOff x="5562600" y="4724400"/>
            <a:chExt cx="3429000" cy="1447800"/>
          </a:xfrm>
        </p:grpSpPr>
        <p:sp>
          <p:nvSpPr>
            <p:cNvPr id="11" name="TextBox 10"/>
            <p:cNvSpPr txBox="1"/>
            <p:nvPr/>
          </p:nvSpPr>
          <p:spPr>
            <a:xfrm>
              <a:off x="8153400" y="4800600"/>
              <a:ext cx="838200" cy="369332"/>
            </a:xfrm>
            <a:prstGeom prst="rect">
              <a:avLst/>
            </a:prstGeom>
            <a:noFill/>
          </p:spPr>
          <p:txBody>
            <a:bodyPr wrap="square" rtlCol="0">
              <a:spAutoFit/>
            </a:bodyPr>
            <a:lstStyle/>
            <a:p>
              <a:r>
                <a:rPr lang="en-US" i="1" dirty="0" smtClean="0"/>
                <a:t>U</a:t>
              </a:r>
              <a:endParaRPr lang="en-US" i="1" dirty="0"/>
            </a:p>
          </p:txBody>
        </p:sp>
        <p:grpSp>
          <p:nvGrpSpPr>
            <p:cNvPr id="20" name="Group 19"/>
            <p:cNvGrpSpPr/>
            <p:nvPr/>
          </p:nvGrpSpPr>
          <p:grpSpPr>
            <a:xfrm>
              <a:off x="5562600" y="4724400"/>
              <a:ext cx="2971800" cy="1447800"/>
              <a:chOff x="5562600" y="4724400"/>
              <a:chExt cx="2971800" cy="1447800"/>
            </a:xfrm>
          </p:grpSpPr>
          <p:sp>
            <p:nvSpPr>
              <p:cNvPr id="10" name="Rectangle 9"/>
              <p:cNvSpPr/>
              <p:nvPr/>
            </p:nvSpPr>
            <p:spPr>
              <a:xfrm>
                <a:off x="55626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6096000" y="5029200"/>
                <a:ext cx="1905000" cy="990600"/>
                <a:chOff x="6096000" y="5029200"/>
                <a:chExt cx="1905000" cy="990600"/>
              </a:xfr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p:grpSpPr>
            <p:sp>
              <p:nvSpPr>
                <p:cNvPr id="13" name="Oval 12"/>
                <p:cNvSpPr/>
                <p:nvPr/>
              </p:nvSpPr>
              <p:spPr>
                <a:xfrm>
                  <a:off x="60960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818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TextBox 16"/>
            <p:cNvSpPr txBox="1"/>
            <p:nvPr/>
          </p:nvSpPr>
          <p:spPr>
            <a:xfrm>
              <a:off x="6248400" y="5181600"/>
              <a:ext cx="381000" cy="369332"/>
            </a:xfrm>
            <a:prstGeom prst="rect">
              <a:avLst/>
            </a:prstGeom>
            <a:noFill/>
          </p:spPr>
          <p:txBody>
            <a:bodyPr wrap="square" rtlCol="0">
              <a:spAutoFit/>
            </a:bodyPr>
            <a:lstStyle/>
            <a:p>
              <a:r>
                <a:rPr lang="en-US" i="1" dirty="0" smtClean="0"/>
                <a:t>A</a:t>
              </a:r>
              <a:endParaRPr lang="en-US" i="1" dirty="0"/>
            </a:p>
          </p:txBody>
        </p:sp>
        <p:sp>
          <p:nvSpPr>
            <p:cNvPr id="18" name="TextBox 17"/>
            <p:cNvSpPr txBox="1"/>
            <p:nvPr/>
          </p:nvSpPr>
          <p:spPr>
            <a:xfrm>
              <a:off x="7467600" y="5257800"/>
              <a:ext cx="381000" cy="369332"/>
            </a:xfrm>
            <a:prstGeom prst="rect">
              <a:avLst/>
            </a:prstGeom>
            <a:noFill/>
          </p:spPr>
          <p:txBody>
            <a:bodyPr wrap="square" rtlCol="0">
              <a:spAutoFit/>
            </a:bodyPr>
            <a:lstStyle/>
            <a:p>
              <a:r>
                <a:rPr lang="en-US" i="1" dirty="0" smtClean="0"/>
                <a:t>B</a:t>
              </a:r>
              <a:endParaRPr lang="en-US" i="1" dirty="0"/>
            </a:p>
          </p:txBody>
        </p:sp>
      </p:grpSp>
      <p:sp>
        <p:nvSpPr>
          <p:cNvPr id="15" name="TextBox 14"/>
          <p:cNvSpPr txBox="1"/>
          <p:nvPr/>
        </p:nvSpPr>
        <p:spPr>
          <a:xfrm>
            <a:off x="5715000" y="4267200"/>
            <a:ext cx="2743200" cy="369332"/>
          </a:xfrm>
          <a:prstGeom prst="rect">
            <a:avLst/>
          </a:prstGeom>
          <a:noFill/>
        </p:spPr>
        <p:txBody>
          <a:bodyPr wrap="square" rtlCol="0">
            <a:spAutoFit/>
          </a:bodyPr>
          <a:lstStyle/>
          <a:p>
            <a:r>
              <a:rPr lang="en-US" dirty="0" smtClean="0"/>
              <a:t>Venn Diagram for </a:t>
            </a:r>
            <a:r>
              <a:rPr lang="en-US" i="1" dirty="0" smtClean="0"/>
              <a:t>A</a:t>
            </a:r>
            <a:r>
              <a:rPr lang="en-US" dirty="0" smtClean="0">
                <a:latin typeface="Cambria Math"/>
                <a:ea typeface="Cambria Math"/>
              </a:rPr>
              <a:t> ∪ </a:t>
            </a:r>
            <a:r>
              <a:rPr lang="en-US" i="1" dirty="0" smtClean="0">
                <a:latin typeface="Cambria Math"/>
                <a:ea typeface="Cambria Math"/>
              </a:rPr>
              <a:t>B</a:t>
            </a:r>
            <a:r>
              <a:rPr lang="en-US" dirty="0" smtClean="0"/>
              <a:t>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29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Sets</a:t>
            </a:r>
            <a:endParaRPr lang="en-US" dirty="0"/>
          </a:p>
        </p:txBody>
      </p:sp>
      <p:sp>
        <p:nvSpPr>
          <p:cNvPr id="3" name="Subtitle 2"/>
          <p:cNvSpPr>
            <a:spLocks noGrp="1"/>
          </p:cNvSpPr>
          <p:nvPr>
            <p:ph type="subTitle" idx="1"/>
          </p:nvPr>
        </p:nvSpPr>
        <p:spPr/>
        <p:txBody>
          <a:bodyPr/>
          <a:lstStyle/>
          <a:p>
            <a:r>
              <a:rPr lang="en-US" dirty="0" smtClean="0"/>
              <a:t>Section 2.1</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a:t>
            </a:r>
            <a:endParaRPr lang="en-US" dirty="0"/>
          </a:p>
        </p:txBody>
      </p:sp>
      <p:sp>
        <p:nvSpPr>
          <p:cNvPr id="3" name="Content Placeholder 2"/>
          <p:cNvSpPr>
            <a:spLocks noGrp="1"/>
          </p:cNvSpPr>
          <p:nvPr>
            <p:ph idx="1"/>
          </p:nvPr>
        </p:nvSpPr>
        <p:spPr>
          <a:ln>
            <a:noFill/>
          </a:ln>
        </p:spPr>
        <p:txBody>
          <a:bodyPr>
            <a:normAutofit lnSpcReduction="10000"/>
          </a:bodyPr>
          <a:lstStyle/>
          <a:p>
            <a:r>
              <a:rPr lang="en-US" b="1" dirty="0" smtClean="0"/>
              <a:t>Definition</a:t>
            </a:r>
            <a:r>
              <a:rPr lang="en-US" dirty="0" smtClean="0"/>
              <a:t>:  The </a:t>
            </a:r>
            <a:r>
              <a:rPr lang="en-US" i="1" dirty="0" smtClean="0">
                <a:solidFill>
                  <a:srgbClr val="FF0000"/>
                </a:solidFill>
              </a:rPr>
              <a:t>intersection</a:t>
            </a:r>
            <a:r>
              <a:rPr lang="en-US" dirty="0" smtClean="0">
                <a:solidFill>
                  <a:srgbClr val="FF0000"/>
                </a:solidFill>
              </a:rPr>
              <a:t> </a:t>
            </a:r>
            <a:r>
              <a:rPr lang="en-US" dirty="0" smtClean="0"/>
              <a:t>of sets </a:t>
            </a:r>
            <a:r>
              <a:rPr lang="en-US" i="1" dirty="0" smtClean="0"/>
              <a:t>A</a:t>
            </a:r>
            <a:r>
              <a:rPr lang="en-US" dirty="0" smtClean="0"/>
              <a:t> and </a:t>
            </a:r>
            <a:r>
              <a:rPr lang="en-US" i="1" dirty="0" smtClean="0"/>
              <a:t>B</a:t>
            </a:r>
            <a:r>
              <a:rPr lang="en-US" dirty="0" smtClean="0"/>
              <a:t>, denoted by   </a:t>
            </a:r>
            <a:r>
              <a:rPr lang="en-US" i="1" dirty="0" smtClean="0">
                <a:ea typeface="Cambria Math" pitchFamily="18" charset="0"/>
              </a:rPr>
              <a:t>A </a:t>
            </a:r>
            <a:r>
              <a:rPr lang="en-US" dirty="0" smtClean="0">
                <a:latin typeface="Cambria Math"/>
                <a:ea typeface="Cambria Math"/>
              </a:rPr>
              <a:t>∩ </a:t>
            </a:r>
            <a:r>
              <a:rPr lang="en-US" i="1" dirty="0" smtClean="0">
                <a:ea typeface="Cambria Math"/>
              </a:rPr>
              <a:t>B,</a:t>
            </a:r>
            <a:r>
              <a:rPr lang="en-US" dirty="0" smtClean="0"/>
              <a:t>  is</a:t>
            </a:r>
          </a:p>
          <a:p>
            <a:endParaRPr lang="en-US" dirty="0" smtClean="0"/>
          </a:p>
          <a:p>
            <a:r>
              <a:rPr lang="en-US" dirty="0" smtClean="0"/>
              <a:t>Note if the intersection is empty, then </a:t>
            </a:r>
            <a:r>
              <a:rPr lang="en-US" i="1" dirty="0" smtClean="0"/>
              <a:t>A</a:t>
            </a:r>
            <a:r>
              <a:rPr lang="en-US" b="1" dirty="0" smtClean="0"/>
              <a:t> </a:t>
            </a:r>
            <a:r>
              <a:rPr lang="en-US" dirty="0" smtClean="0"/>
              <a:t>and </a:t>
            </a:r>
            <a:r>
              <a:rPr lang="en-US" i="1" dirty="0" smtClean="0"/>
              <a:t>B</a:t>
            </a:r>
            <a:r>
              <a:rPr lang="en-US" dirty="0" smtClean="0"/>
              <a:t> are said to be </a:t>
            </a:r>
            <a:r>
              <a:rPr lang="en-US" i="1" dirty="0" smtClean="0"/>
              <a:t>disjoint</a:t>
            </a:r>
            <a:r>
              <a:rPr lang="en-US" dirty="0" smtClean="0"/>
              <a:t>.</a:t>
            </a:r>
          </a:p>
          <a:p>
            <a:r>
              <a:rPr lang="en-US" b="1" dirty="0" smtClean="0"/>
              <a:t>Example</a:t>
            </a:r>
            <a:r>
              <a:rPr lang="en-US" dirty="0" smtClean="0"/>
              <a:t>: What is?  </a:t>
            </a:r>
            <a:r>
              <a:rPr lang="en-US" dirty="0" smtClean="0">
                <a:latin typeface="Cambria Math" pitchFamily="18" charset="0"/>
                <a:ea typeface="Cambria Math" pitchFamily="18" charset="0"/>
              </a:rPr>
              <a:t>{1,2,3} ∩ {3,4,5} ? </a:t>
            </a:r>
          </a:p>
          <a:p>
            <a:pPr>
              <a:buNone/>
            </a:pP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Solution</a:t>
            </a:r>
            <a:r>
              <a:rPr lang="en-US" dirty="0" smtClean="0">
                <a:latin typeface="Cambria Math" pitchFamily="18" charset="0"/>
                <a:ea typeface="Cambria Math" pitchFamily="18" charset="0"/>
              </a:rPr>
              <a:t>:   {3}</a:t>
            </a:r>
          </a:p>
          <a:p>
            <a:r>
              <a:rPr lang="en-US" b="1" dirty="0" err="1" smtClean="0"/>
              <a:t>Example:</a:t>
            </a:r>
            <a:r>
              <a:rPr lang="en-US" dirty="0" err="1" smtClean="0"/>
              <a:t>What</a:t>
            </a:r>
            <a:r>
              <a:rPr lang="en-US" dirty="0" smtClean="0"/>
              <a:t> is?  </a:t>
            </a:r>
          </a:p>
          <a:p>
            <a:pPr>
              <a:buNone/>
            </a:pPr>
            <a:r>
              <a:rPr lang="en-US" dirty="0" smtClean="0">
                <a:latin typeface="Cambria Math" pitchFamily="18" charset="0"/>
                <a:ea typeface="Cambria Math" pitchFamily="18" charset="0"/>
              </a:rPr>
              <a:t>                {1,2,3} ∩ {4,5,6} ?    </a:t>
            </a:r>
          </a:p>
          <a:p>
            <a:pPr>
              <a:buNone/>
            </a:pP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Solution</a:t>
            </a:r>
            <a:r>
              <a:rPr lang="en-US" dirty="0" smtClean="0">
                <a:latin typeface="Cambria Math" pitchFamily="18" charset="0"/>
                <a:ea typeface="Cambria Math" pitchFamily="18" charset="0"/>
              </a:rPr>
              <a:t>: </a:t>
            </a:r>
            <a:r>
              <a:rPr lang="en-US" dirty="0" smtClean="0">
                <a:latin typeface="Cambria Math"/>
                <a:ea typeface="Cambria Math"/>
              </a:rPr>
              <a:t>∅</a:t>
            </a:r>
          </a:p>
          <a:p>
            <a:pPr>
              <a:buNone/>
            </a:pPr>
            <a:endParaRPr lang="en-US" dirty="0" smtClean="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5" name="Picture 4" descr="addin_tmp.png"/>
          <p:cNvPicPr>
            <a:picLocks noChangeAspect="1"/>
          </p:cNvPicPr>
          <p:nvPr>
            <p:custDataLst>
              <p:tags r:id="rId1"/>
            </p:custDataLst>
          </p:nvPr>
        </p:nvPicPr>
        <p:blipFill>
          <a:blip r:embed="rId3" cstate="print"/>
          <a:stretch>
            <a:fillRect/>
          </a:stretch>
        </p:blipFill>
        <p:spPr>
          <a:xfrm>
            <a:off x="2514600" y="2819400"/>
            <a:ext cx="3026093" cy="382905"/>
          </a:xfrm>
          <a:prstGeom prst="rect">
            <a:avLst/>
          </a:prstGeom>
        </p:spPr>
      </p:pic>
      <p:grpSp>
        <p:nvGrpSpPr>
          <p:cNvPr id="36" name="Group 35"/>
          <p:cNvGrpSpPr/>
          <p:nvPr/>
        </p:nvGrpSpPr>
        <p:grpSpPr>
          <a:xfrm>
            <a:off x="5715000" y="4724400"/>
            <a:ext cx="3429000" cy="1447800"/>
            <a:chOff x="5715000" y="4724400"/>
            <a:chExt cx="3429000" cy="1447800"/>
          </a:xfrm>
        </p:grpSpPr>
        <p:sp>
          <p:nvSpPr>
            <p:cNvPr id="23" name="Oval 22"/>
            <p:cNvSpPr/>
            <p:nvPr/>
          </p:nvSpPr>
          <p:spPr>
            <a:xfrm>
              <a:off x="6934200" y="5105400"/>
              <a:ext cx="533400" cy="838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0"/>
            <p:cNvGrpSpPr/>
            <p:nvPr/>
          </p:nvGrpSpPr>
          <p:grpSpPr>
            <a:xfrm>
              <a:off x="5715000" y="4724400"/>
              <a:ext cx="2971800" cy="1447800"/>
              <a:chOff x="5715000" y="4724400"/>
              <a:chExt cx="2971800" cy="1447800"/>
            </a:xfrm>
          </p:grpSpPr>
          <p:sp>
            <p:nvSpPr>
              <p:cNvPr id="32" name="Rectangle 31"/>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19"/>
              <p:cNvGrpSpPr/>
              <p:nvPr/>
            </p:nvGrpSpPr>
            <p:grpSpPr>
              <a:xfrm>
                <a:off x="6248400" y="5029200"/>
                <a:ext cx="1905000" cy="990600"/>
                <a:chOff x="6248400" y="5029200"/>
                <a:chExt cx="1905000" cy="990600"/>
              </a:xfrm>
            </p:grpSpPr>
            <p:sp>
              <p:nvSpPr>
                <p:cNvPr id="34" name="Oval 33"/>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1"/>
            <p:cNvGrpSpPr/>
            <p:nvPr/>
          </p:nvGrpSpPr>
          <p:grpSpPr>
            <a:xfrm>
              <a:off x="6400800" y="4800600"/>
              <a:ext cx="2743200" cy="826532"/>
              <a:chOff x="6400800" y="4800600"/>
              <a:chExt cx="2743200" cy="826532"/>
            </a:xfrm>
          </p:grpSpPr>
          <p:sp>
            <p:nvSpPr>
              <p:cNvPr id="29" name="TextBox 28"/>
              <p:cNvSpPr txBox="1"/>
              <p:nvPr/>
            </p:nvSpPr>
            <p:spPr>
              <a:xfrm>
                <a:off x="8305800" y="4800600"/>
                <a:ext cx="838200" cy="369332"/>
              </a:xfrm>
              <a:prstGeom prst="rect">
                <a:avLst/>
              </a:prstGeom>
              <a:noFill/>
            </p:spPr>
            <p:txBody>
              <a:bodyPr wrap="square" rtlCol="0">
                <a:spAutoFit/>
              </a:bodyPr>
              <a:lstStyle/>
              <a:p>
                <a:r>
                  <a:rPr lang="en-US" i="1" dirty="0" smtClean="0"/>
                  <a:t>U</a:t>
                </a:r>
                <a:endParaRPr lang="en-US" i="1" dirty="0"/>
              </a:p>
            </p:txBody>
          </p:sp>
          <p:sp>
            <p:nvSpPr>
              <p:cNvPr id="30" name="TextBox 29"/>
              <p:cNvSpPr txBox="1"/>
              <p:nvPr/>
            </p:nvSpPr>
            <p:spPr>
              <a:xfrm>
                <a:off x="6400800" y="5181600"/>
                <a:ext cx="381000" cy="369332"/>
              </a:xfrm>
              <a:prstGeom prst="rect">
                <a:avLst/>
              </a:prstGeom>
              <a:noFill/>
            </p:spPr>
            <p:txBody>
              <a:bodyPr wrap="square" rtlCol="0">
                <a:spAutoFit/>
              </a:bodyPr>
              <a:lstStyle/>
              <a:p>
                <a:r>
                  <a:rPr lang="en-US" i="1" dirty="0" smtClean="0"/>
                  <a:t>A</a:t>
                </a:r>
                <a:endParaRPr lang="en-US" i="1" dirty="0"/>
              </a:p>
            </p:txBody>
          </p:sp>
          <p:sp>
            <p:nvSpPr>
              <p:cNvPr id="31" name="TextBox 30"/>
              <p:cNvSpPr txBox="1"/>
              <p:nvPr/>
            </p:nvSpPr>
            <p:spPr>
              <a:xfrm>
                <a:off x="7620000" y="5257800"/>
                <a:ext cx="381000" cy="369332"/>
              </a:xfrm>
              <a:prstGeom prst="rect">
                <a:avLst/>
              </a:prstGeom>
              <a:noFill/>
            </p:spPr>
            <p:txBody>
              <a:bodyPr wrap="square" rtlCol="0">
                <a:spAutoFit/>
              </a:bodyPr>
              <a:lstStyle/>
              <a:p>
                <a:r>
                  <a:rPr lang="en-US" i="1" dirty="0" smtClean="0"/>
                  <a:t>B</a:t>
                </a:r>
                <a:endParaRPr lang="en-US" i="1" dirty="0"/>
              </a:p>
            </p:txBody>
          </p:sp>
        </p:grpSp>
      </p:grpSp>
      <p:sp>
        <p:nvSpPr>
          <p:cNvPr id="16" name="TextBox 15"/>
          <p:cNvSpPr txBox="1"/>
          <p:nvPr/>
        </p:nvSpPr>
        <p:spPr>
          <a:xfrm>
            <a:off x="6172200" y="4267200"/>
            <a:ext cx="2971800" cy="369332"/>
          </a:xfrm>
          <a:prstGeom prst="rect">
            <a:avLst/>
          </a:prstGeom>
          <a:noFill/>
        </p:spPr>
        <p:txBody>
          <a:bodyPr wrap="square" rtlCol="0">
            <a:spAutoFit/>
          </a:bodyPr>
          <a:lstStyle/>
          <a:p>
            <a:r>
              <a:rPr lang="en-US" dirty="0" smtClean="0"/>
              <a:t>Venn Diagram</a:t>
            </a:r>
            <a:r>
              <a:rPr lang="en-US" dirty="0" smtClean="0">
                <a:latin typeface="Cambria Math"/>
                <a:ea typeface="Cambria Math"/>
              </a:rPr>
              <a:t>  for </a:t>
            </a:r>
            <a:r>
              <a:rPr lang="en-US" i="1" dirty="0" smtClean="0">
                <a:ea typeface="Cambria Math"/>
              </a:rPr>
              <a:t>A</a:t>
            </a:r>
            <a:r>
              <a:rPr lang="en-US" i="1" dirty="0" smtClean="0">
                <a:latin typeface="Cambria Math"/>
                <a:ea typeface="Cambria Math"/>
              </a:rPr>
              <a:t> </a:t>
            </a:r>
            <a:r>
              <a:rPr lang="en-US" dirty="0" smtClean="0">
                <a:latin typeface="Cambria Math"/>
                <a:ea typeface="Cambria Math"/>
              </a:rPr>
              <a:t>∩</a:t>
            </a:r>
            <a:r>
              <a:rPr lang="en-US" i="1" dirty="0" smtClean="0">
                <a:ea typeface="Cambria Math"/>
              </a:rPr>
              <a:t>B</a:t>
            </a:r>
            <a:r>
              <a:rPr lang="en-US" dirty="0" smtClean="0"/>
              <a:t>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Complement</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If </a:t>
            </a:r>
            <a:r>
              <a:rPr lang="en-US" i="1" dirty="0" smtClean="0"/>
              <a:t>A</a:t>
            </a:r>
            <a:r>
              <a:rPr lang="en-US" dirty="0" smtClean="0"/>
              <a:t> is a set, then the </a:t>
            </a:r>
            <a:r>
              <a:rPr lang="en-US" dirty="0" smtClean="0">
                <a:solidFill>
                  <a:srgbClr val="FF0000"/>
                </a:solidFill>
              </a:rPr>
              <a:t>complement</a:t>
            </a:r>
            <a:r>
              <a:rPr lang="en-US" dirty="0" smtClean="0"/>
              <a:t> of the </a:t>
            </a:r>
            <a:r>
              <a:rPr lang="en-US" i="1" dirty="0" smtClean="0"/>
              <a:t>A</a:t>
            </a:r>
            <a:r>
              <a:rPr lang="en-US" b="1" dirty="0" smtClean="0"/>
              <a:t> </a:t>
            </a:r>
            <a:r>
              <a:rPr lang="en-US" dirty="0" smtClean="0"/>
              <a:t>(with respect to </a:t>
            </a:r>
            <a:r>
              <a:rPr lang="en-US" i="1" dirty="0" smtClean="0">
                <a:ea typeface="Cambria Math" pitchFamily="18" charset="0"/>
              </a:rPr>
              <a:t>U</a:t>
            </a:r>
            <a:r>
              <a:rPr lang="en-US" dirty="0" smtClean="0"/>
              <a:t>), denoted by </a:t>
            </a:r>
            <a:r>
              <a:rPr lang="en-US" i="1" dirty="0" smtClean="0"/>
              <a:t>Ā</a:t>
            </a:r>
            <a:r>
              <a:rPr lang="en-US" dirty="0" smtClean="0"/>
              <a:t> is the set  </a:t>
            </a:r>
            <a:r>
              <a:rPr lang="en-US" i="1" dirty="0" smtClean="0">
                <a:ea typeface="Cambria Math" pitchFamily="18" charset="0"/>
              </a:rPr>
              <a:t>U</a:t>
            </a:r>
            <a:r>
              <a:rPr lang="en-US" dirty="0" smtClean="0">
                <a:latin typeface="Cambria Math" pitchFamily="18" charset="0"/>
                <a:ea typeface="Cambria Math" pitchFamily="18" charset="0"/>
              </a:rPr>
              <a:t> – </a:t>
            </a:r>
            <a:r>
              <a:rPr lang="en-US" i="1" dirty="0" smtClean="0">
                <a:ea typeface="Cambria Math" pitchFamily="18" charset="0"/>
              </a:rPr>
              <a:t>A</a:t>
            </a:r>
          </a:p>
          <a:p>
            <a:pPr>
              <a:buNone/>
            </a:pPr>
            <a:r>
              <a:rPr lang="en-US" dirty="0" smtClean="0"/>
              <a:t>                       </a:t>
            </a:r>
            <a:r>
              <a:rPr lang="en-US" i="1" dirty="0" smtClean="0">
                <a:ea typeface="Cambria Math" pitchFamily="18" charset="0"/>
              </a:rPr>
              <a:t>Ā </a:t>
            </a:r>
            <a:r>
              <a:rPr lang="en-US" dirty="0" smtClean="0">
                <a:latin typeface="Cambria Math" pitchFamily="18" charset="0"/>
                <a:ea typeface="Cambria Math" pitchFamily="18" charset="0"/>
              </a:rPr>
              <a:t>= {</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ea typeface="Cambria Math"/>
              </a:rPr>
              <a:t>U</a:t>
            </a:r>
            <a:r>
              <a:rPr lang="en-US" dirty="0" smtClean="0">
                <a:latin typeface="Cambria Math"/>
                <a:ea typeface="Cambria Math"/>
              </a:rPr>
              <a:t> |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a:t>
            </a:r>
            <a:endParaRPr lang="en-US" dirty="0" smtClean="0">
              <a:latin typeface="Cambria Math" pitchFamily="18" charset="0"/>
              <a:ea typeface="Cambria Math" pitchFamily="18" charset="0"/>
            </a:endParaRPr>
          </a:p>
          <a:p>
            <a:pPr>
              <a:buNone/>
            </a:pPr>
            <a:r>
              <a:rPr lang="en-US" dirty="0" smtClean="0"/>
              <a:t>  (The complement of </a:t>
            </a:r>
            <a:r>
              <a:rPr lang="en-US" i="1" dirty="0" smtClean="0"/>
              <a:t>A</a:t>
            </a:r>
            <a:r>
              <a:rPr lang="en-US" dirty="0" smtClean="0"/>
              <a:t> is sometimes denoted by </a:t>
            </a:r>
            <a:r>
              <a:rPr lang="en-US" i="1" dirty="0" smtClean="0"/>
              <a:t>A</a:t>
            </a:r>
            <a:r>
              <a:rPr lang="en-US" i="1" baseline="30000" dirty="0" smtClean="0"/>
              <a:t>c </a:t>
            </a:r>
            <a:r>
              <a:rPr lang="en-US" i="1" dirty="0" smtClean="0"/>
              <a:t>.</a:t>
            </a:r>
            <a:r>
              <a:rPr lang="en-US" dirty="0" smtClean="0"/>
              <a:t>)</a:t>
            </a:r>
          </a:p>
          <a:p>
            <a:pPr>
              <a:buNone/>
            </a:pPr>
            <a:r>
              <a:rPr lang="en-US" b="1" dirty="0" smtClean="0"/>
              <a:t>  Example</a:t>
            </a:r>
            <a:r>
              <a:rPr lang="en-US" dirty="0" smtClean="0"/>
              <a:t>: If </a:t>
            </a:r>
            <a:r>
              <a:rPr lang="en-US" i="1" dirty="0" smtClean="0"/>
              <a:t>U</a:t>
            </a:r>
            <a:r>
              <a:rPr lang="en-US" dirty="0" smtClean="0"/>
              <a:t> is the positive integers less than 100, what is the complement of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a:ea typeface="Cambria Math"/>
              </a:rPr>
              <a:t> |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&gt; 70} </a:t>
            </a:r>
          </a:p>
          <a:p>
            <a:pPr>
              <a:buNone/>
            </a:pPr>
            <a:r>
              <a:rPr lang="en-US" dirty="0" smtClean="0">
                <a:latin typeface="Cambria Math"/>
                <a:ea typeface="Cambria Math"/>
              </a:rPr>
              <a:t>            Solution: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ea typeface="Cambria Math"/>
              </a:rPr>
              <a:t> </a:t>
            </a:r>
            <a:r>
              <a:rPr lang="en-US" dirty="0" smtClean="0">
                <a:latin typeface="Cambria Math"/>
                <a:ea typeface="Cambria Math"/>
              </a:rPr>
              <a:t>|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70} </a:t>
            </a:r>
          </a:p>
        </p:txBody>
      </p:sp>
      <p:grpSp>
        <p:nvGrpSpPr>
          <p:cNvPr id="25" name="Group 24"/>
          <p:cNvGrpSpPr/>
          <p:nvPr/>
        </p:nvGrpSpPr>
        <p:grpSpPr>
          <a:xfrm>
            <a:off x="5562600" y="5029200"/>
            <a:ext cx="3733800" cy="1676400"/>
            <a:chOff x="5562600" y="4495800"/>
            <a:chExt cx="3733800" cy="1676400"/>
          </a:xfrm>
        </p:grpSpPr>
        <p:grpSp>
          <p:nvGrpSpPr>
            <p:cNvPr id="27" name="Group 19"/>
            <p:cNvGrpSpPr/>
            <p:nvPr/>
          </p:nvGrpSpPr>
          <p:grpSpPr>
            <a:xfrm>
              <a:off x="5562600" y="4724400"/>
              <a:ext cx="2971800" cy="1447800"/>
              <a:chOff x="5562600" y="4724400"/>
              <a:chExt cx="2971800" cy="1447800"/>
            </a:xfrm>
          </p:grpSpPr>
          <p:sp>
            <p:nvSpPr>
              <p:cNvPr id="30" name="Rectangle 29"/>
              <p:cNvSpPr/>
              <p:nvPr/>
            </p:nvSpPr>
            <p:spPr>
              <a:xfrm>
                <a:off x="5562600" y="4724400"/>
                <a:ext cx="2971800" cy="1447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96000" y="5029200"/>
                <a:ext cx="12192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6248400" y="5181600"/>
              <a:ext cx="381000" cy="369332"/>
            </a:xfrm>
            <a:prstGeom prst="rect">
              <a:avLst/>
            </a:prstGeom>
            <a:noFill/>
          </p:spPr>
          <p:txBody>
            <a:bodyPr wrap="square" rtlCol="0">
              <a:spAutoFit/>
            </a:bodyPr>
            <a:lstStyle/>
            <a:p>
              <a:r>
                <a:rPr lang="en-US" i="1" dirty="0" smtClean="0"/>
                <a:t>A</a:t>
              </a:r>
              <a:endParaRPr lang="en-US" i="1" dirty="0"/>
            </a:p>
          </p:txBody>
        </p:sp>
        <p:sp>
          <p:nvSpPr>
            <p:cNvPr id="26" name="TextBox 25"/>
            <p:cNvSpPr txBox="1"/>
            <p:nvPr/>
          </p:nvSpPr>
          <p:spPr>
            <a:xfrm>
              <a:off x="8458200" y="4495800"/>
              <a:ext cx="838200" cy="369332"/>
            </a:xfrm>
            <a:prstGeom prst="rect">
              <a:avLst/>
            </a:prstGeom>
            <a:noFill/>
          </p:spPr>
          <p:txBody>
            <a:bodyPr wrap="square" rtlCol="0">
              <a:spAutoFit/>
            </a:bodyPr>
            <a:lstStyle/>
            <a:p>
              <a:r>
                <a:rPr lang="en-US" i="1" dirty="0" smtClean="0"/>
                <a:t>U</a:t>
              </a:r>
              <a:endParaRPr lang="en-US" i="1" dirty="0"/>
            </a:p>
          </p:txBody>
        </p:sp>
      </p:grpSp>
      <p:sp>
        <p:nvSpPr>
          <p:cNvPr id="10" name="TextBox 9"/>
          <p:cNvSpPr txBox="1"/>
          <p:nvPr/>
        </p:nvSpPr>
        <p:spPr>
          <a:xfrm>
            <a:off x="5257800" y="4724400"/>
            <a:ext cx="3581400" cy="369332"/>
          </a:xfrm>
          <a:prstGeom prst="rect">
            <a:avLst/>
          </a:prstGeom>
          <a:noFill/>
        </p:spPr>
        <p:txBody>
          <a:bodyPr wrap="square" rtlCol="0">
            <a:spAutoFit/>
          </a:bodyPr>
          <a:lstStyle/>
          <a:p>
            <a:r>
              <a:rPr lang="en-US" dirty="0" smtClean="0"/>
              <a:t>Venn Diagram for Complement</a:t>
            </a:r>
            <a:endParaRPr lang="en-US" dirty="0"/>
          </a:p>
        </p:txBody>
      </p:sp>
      <p:sp>
        <p:nvSpPr>
          <p:cNvPr id="11" name="Rectangle 10"/>
          <p:cNvSpPr/>
          <p:nvPr/>
        </p:nvSpPr>
        <p:spPr>
          <a:xfrm>
            <a:off x="5638800" y="5410200"/>
            <a:ext cx="336952" cy="369332"/>
          </a:xfrm>
          <a:prstGeom prst="rect">
            <a:avLst/>
          </a:prstGeom>
        </p:spPr>
        <p:txBody>
          <a:bodyPr wrap="none">
            <a:spAutoFit/>
          </a:bodyPr>
          <a:lstStyle/>
          <a:p>
            <a:r>
              <a:rPr lang="en-US" i="1" dirty="0" smtClean="0">
                <a:ea typeface="Cambria Math" pitchFamily="18" charset="0"/>
              </a:rPr>
              <a:t>Ā</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a:t>
            </a:r>
            <a:endParaRPr lang="en-US" dirty="0"/>
          </a:p>
        </p:txBody>
      </p:sp>
      <p:sp>
        <p:nvSpPr>
          <p:cNvPr id="3" name="Content Placeholder 2"/>
          <p:cNvSpPr>
            <a:spLocks noGrp="1"/>
          </p:cNvSpPr>
          <p:nvPr>
            <p:ph idx="1"/>
          </p:nvPr>
        </p:nvSpPr>
        <p:spPr/>
        <p:txBody>
          <a:bodyPr/>
          <a:lstStyle/>
          <a:p>
            <a:r>
              <a:rPr lang="en-US" b="1" dirty="0" smtClean="0"/>
              <a:t>Definition</a:t>
            </a:r>
            <a:r>
              <a:rPr lang="en-US" dirty="0" smtClean="0"/>
              <a:t>: Let  </a:t>
            </a:r>
            <a:r>
              <a:rPr lang="en-US" i="1" dirty="0" smtClean="0"/>
              <a:t>A </a:t>
            </a:r>
            <a:r>
              <a:rPr lang="en-US" dirty="0" smtClean="0"/>
              <a:t>and </a:t>
            </a:r>
            <a:r>
              <a:rPr lang="en-US" i="1" dirty="0" smtClean="0"/>
              <a:t>B</a:t>
            </a:r>
            <a:r>
              <a:rPr lang="en-US" dirty="0" smtClean="0"/>
              <a:t> be sets. The </a:t>
            </a:r>
            <a:r>
              <a:rPr lang="en-US" i="1" dirty="0" smtClean="0">
                <a:solidFill>
                  <a:srgbClr val="FF0000"/>
                </a:solidFill>
              </a:rPr>
              <a:t>difference</a:t>
            </a:r>
            <a:r>
              <a:rPr lang="en-US" dirty="0" smtClean="0">
                <a:solidFill>
                  <a:srgbClr val="FF0000"/>
                </a:solidFill>
              </a:rPr>
              <a:t> </a:t>
            </a:r>
            <a:r>
              <a:rPr lang="en-US" dirty="0" smtClean="0"/>
              <a:t>of </a:t>
            </a:r>
            <a:r>
              <a:rPr lang="en-US" i="1" dirty="0" smtClean="0"/>
              <a:t>A</a:t>
            </a:r>
            <a:r>
              <a:rPr lang="en-US" dirty="0" smtClean="0"/>
              <a:t> and </a:t>
            </a:r>
            <a:r>
              <a:rPr lang="en-US" i="1" dirty="0" smtClean="0"/>
              <a:t>B</a:t>
            </a:r>
            <a:r>
              <a:rPr lang="en-US" dirty="0" smtClean="0"/>
              <a:t>, denoted by </a:t>
            </a:r>
            <a:r>
              <a:rPr lang="en-US" i="1" dirty="0" smtClean="0"/>
              <a:t>A</a:t>
            </a:r>
            <a:r>
              <a:rPr lang="en-US" dirty="0" smtClean="0"/>
              <a:t> – </a:t>
            </a:r>
            <a:r>
              <a:rPr lang="en-US" i="1" dirty="0" smtClean="0"/>
              <a:t>B</a:t>
            </a:r>
            <a:r>
              <a:rPr lang="en-US" dirty="0" smtClean="0"/>
              <a:t>, is the set containing the elements of </a:t>
            </a:r>
            <a:r>
              <a:rPr lang="en-US" i="1" dirty="0" smtClean="0"/>
              <a:t>A</a:t>
            </a:r>
            <a:r>
              <a:rPr lang="en-US" dirty="0" smtClean="0"/>
              <a:t> that are not in </a:t>
            </a:r>
            <a:r>
              <a:rPr lang="en-US" i="1" dirty="0" smtClean="0"/>
              <a:t>B</a:t>
            </a:r>
            <a:r>
              <a:rPr lang="en-US" dirty="0" smtClean="0"/>
              <a:t>. The difference of </a:t>
            </a:r>
            <a:r>
              <a:rPr lang="en-US" i="1" dirty="0" smtClean="0"/>
              <a:t>A</a:t>
            </a:r>
            <a:r>
              <a:rPr lang="en-US" dirty="0" smtClean="0"/>
              <a:t> and </a:t>
            </a:r>
            <a:r>
              <a:rPr lang="en-US" i="1" dirty="0" smtClean="0"/>
              <a:t>B</a:t>
            </a:r>
            <a:r>
              <a:rPr lang="en-US" dirty="0" smtClean="0"/>
              <a:t> is also called the complement of </a:t>
            </a:r>
            <a:r>
              <a:rPr lang="en-US" i="1" dirty="0" smtClean="0"/>
              <a:t>B</a:t>
            </a:r>
            <a:r>
              <a:rPr lang="en-US" dirty="0" smtClean="0"/>
              <a:t> with respect to </a:t>
            </a:r>
            <a:r>
              <a:rPr lang="en-US" i="1" dirty="0" smtClean="0"/>
              <a:t>A</a:t>
            </a:r>
            <a:r>
              <a:rPr lang="en-US" dirty="0" smtClean="0"/>
              <a:t>.</a:t>
            </a:r>
          </a:p>
          <a:p>
            <a:pPr>
              <a:buNone/>
            </a:pPr>
            <a:r>
              <a:rPr lang="en-US" dirty="0" smtClean="0"/>
              <a:t>               </a:t>
            </a:r>
            <a:r>
              <a:rPr lang="en-US" i="1" dirty="0" smtClean="0"/>
              <a:t>A</a:t>
            </a:r>
            <a:r>
              <a:rPr lang="en-US" dirty="0" smtClean="0"/>
              <a:t> – </a:t>
            </a:r>
            <a:r>
              <a:rPr lang="en-US" i="1" dirty="0" smtClean="0"/>
              <a:t>B</a:t>
            </a:r>
            <a:r>
              <a:rPr lang="en-US" dirty="0" smtClean="0">
                <a:latin typeface="Cambria Math" pitchFamily="18" charset="0"/>
                <a:ea typeface="Cambria Math" pitchFamily="18" charset="0"/>
              </a:rPr>
              <a:t> = {</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ea typeface="Cambria Math"/>
              </a:rPr>
              <a:t>x</a:t>
            </a:r>
            <a:r>
              <a:rPr lang="en-US" dirty="0" smtClean="0">
                <a:latin typeface="Cambria Math"/>
                <a:ea typeface="Cambria Math"/>
              </a:rPr>
              <a:t> ∈ A </a:t>
            </a:r>
            <a:r>
              <a:rPr lang="en-US" dirty="0" smtClean="0">
                <a:latin typeface="Cambria Math"/>
                <a:ea typeface="Cambria Math"/>
                <a:sym typeface="Symbol"/>
              </a:rPr>
              <a:t></a:t>
            </a:r>
            <a:r>
              <a:rPr lang="en-US" dirty="0" smtClean="0">
                <a:latin typeface="Cambria Math"/>
                <a:ea typeface="Cambria Math"/>
              </a:rPr>
              <a:t>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a:t>
            </a:r>
            <a:r>
              <a:rPr lang="en-US" i="1" dirty="0" smtClean="0">
                <a:ea typeface="Cambria Math"/>
              </a:rPr>
              <a:t>B</a:t>
            </a:r>
            <a:r>
              <a:rPr lang="en-US" dirty="0" smtClean="0">
                <a:latin typeface="Cambria Math"/>
                <a:ea typeface="Cambria Math"/>
              </a:rPr>
              <a:t>}  =   </a:t>
            </a:r>
            <a:r>
              <a:rPr lang="en-US" i="1" dirty="0" smtClean="0">
                <a:ea typeface="Cambria Math" pitchFamily="18" charset="0"/>
              </a:rPr>
              <a:t>A</a:t>
            </a:r>
            <a:r>
              <a:rPr lang="en-US" dirty="0" smtClean="0">
                <a:latin typeface="Cambria Math" pitchFamily="18" charset="0"/>
                <a:ea typeface="Cambria Math" pitchFamily="18" charset="0"/>
              </a:rPr>
              <a:t> ∩ </a:t>
            </a:r>
            <a:r>
              <a:rPr lang="en-US" i="1" dirty="0" err="1" smtClean="0"/>
              <a:t>B</a:t>
            </a:r>
            <a:r>
              <a:rPr lang="en-US" i="1" baseline="30000" dirty="0" err="1" smtClean="0"/>
              <a:t>c</a:t>
            </a:r>
            <a:endParaRPr lang="en-US" i="1" dirty="0" smtClean="0">
              <a:ea typeface="Cambria Math" pitchFamily="18" charset="0"/>
            </a:endParaRPr>
          </a:p>
        </p:txBody>
      </p:sp>
      <p:grpSp>
        <p:nvGrpSpPr>
          <p:cNvPr id="38" name="Group 37"/>
          <p:cNvGrpSpPr/>
          <p:nvPr/>
        </p:nvGrpSpPr>
        <p:grpSpPr>
          <a:xfrm>
            <a:off x="1905000" y="4953000"/>
            <a:ext cx="3429000" cy="1447800"/>
            <a:chOff x="5410200" y="4876800"/>
            <a:chExt cx="3429000" cy="1447800"/>
          </a:xfrm>
        </p:grpSpPr>
        <p:sp>
          <p:nvSpPr>
            <p:cNvPr id="29" name="Rectangle 28"/>
            <p:cNvSpPr/>
            <p:nvPr/>
          </p:nvSpPr>
          <p:spPr>
            <a:xfrm>
              <a:off x="5410200" y="48768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943600" y="5181600"/>
              <a:ext cx="1219200" cy="9906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629400" y="51816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001000" y="4953000"/>
              <a:ext cx="838200" cy="369332"/>
            </a:xfrm>
            <a:prstGeom prst="rect">
              <a:avLst/>
            </a:prstGeom>
            <a:noFill/>
          </p:spPr>
          <p:txBody>
            <a:bodyPr wrap="square" rtlCol="0">
              <a:spAutoFit/>
            </a:bodyPr>
            <a:lstStyle/>
            <a:p>
              <a:r>
                <a:rPr lang="en-US" dirty="0" smtClean="0"/>
                <a:t>U</a:t>
              </a:r>
              <a:endParaRPr lang="en-US" dirty="0"/>
            </a:p>
          </p:txBody>
        </p:sp>
        <p:sp>
          <p:nvSpPr>
            <p:cNvPr id="35" name="TextBox 34"/>
            <p:cNvSpPr txBox="1"/>
            <p:nvPr/>
          </p:nvSpPr>
          <p:spPr>
            <a:xfrm>
              <a:off x="5715000" y="5181600"/>
              <a:ext cx="381000" cy="369332"/>
            </a:xfrm>
            <a:prstGeom prst="rect">
              <a:avLst/>
            </a:prstGeom>
            <a:noFill/>
          </p:spPr>
          <p:txBody>
            <a:bodyPr wrap="square" rtlCol="0">
              <a:spAutoFit/>
            </a:bodyPr>
            <a:lstStyle/>
            <a:p>
              <a:r>
                <a:rPr lang="en-US" dirty="0" smtClean="0"/>
                <a:t>A</a:t>
              </a:r>
              <a:endParaRPr lang="en-US" dirty="0"/>
            </a:p>
          </p:txBody>
        </p:sp>
        <p:sp>
          <p:nvSpPr>
            <p:cNvPr id="36" name="TextBox 35"/>
            <p:cNvSpPr txBox="1"/>
            <p:nvPr/>
          </p:nvSpPr>
          <p:spPr>
            <a:xfrm>
              <a:off x="7315200" y="5410200"/>
              <a:ext cx="381000" cy="369332"/>
            </a:xfrm>
            <a:prstGeom prst="rect">
              <a:avLst/>
            </a:prstGeom>
            <a:noFill/>
          </p:spPr>
          <p:txBody>
            <a:bodyPr wrap="square" rtlCol="0">
              <a:spAutoFit/>
            </a:bodyPr>
            <a:lstStyle/>
            <a:p>
              <a:r>
                <a:rPr lang="en-US" dirty="0" smtClean="0"/>
                <a:t>B</a:t>
              </a:r>
              <a:endParaRPr lang="en-US" dirty="0"/>
            </a:p>
          </p:txBody>
        </p:sp>
        <p:sp>
          <p:nvSpPr>
            <p:cNvPr id="37" name="Oval 36"/>
            <p:cNvSpPr/>
            <p:nvPr/>
          </p:nvSpPr>
          <p:spPr>
            <a:xfrm>
              <a:off x="6629400" y="5257800"/>
              <a:ext cx="533400" cy="838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5181600" y="4953000"/>
            <a:ext cx="3505200" cy="369332"/>
          </a:xfrm>
          <a:prstGeom prst="rect">
            <a:avLst/>
          </a:prstGeom>
          <a:noFill/>
        </p:spPr>
        <p:txBody>
          <a:bodyPr wrap="square" rtlCol="0">
            <a:spAutoFit/>
          </a:bodyPr>
          <a:lstStyle/>
          <a:p>
            <a:r>
              <a:rPr lang="en-US" dirty="0" smtClean="0"/>
              <a:t>Venn Diagram</a:t>
            </a:r>
            <a:r>
              <a:rPr lang="en-US" dirty="0" smtClean="0">
                <a:latin typeface="Cambria Math"/>
                <a:ea typeface="Cambria Math"/>
              </a:rPr>
              <a:t>  for </a:t>
            </a:r>
            <a:r>
              <a:rPr lang="en-US" i="1" dirty="0" smtClean="0">
                <a:latin typeface="Cambria Math"/>
                <a:ea typeface="Cambria Math"/>
              </a:rPr>
              <a:t>A</a:t>
            </a:r>
            <a:r>
              <a:rPr lang="en-US" dirty="0" smtClean="0">
                <a:latin typeface="Cambria Math"/>
                <a:ea typeface="Cambria Math"/>
              </a:rPr>
              <a:t> − </a:t>
            </a:r>
            <a:r>
              <a:rPr lang="en-US" i="1" dirty="0" smtClean="0">
                <a:latin typeface="Cambria Math"/>
                <a:ea typeface="Cambria Math"/>
              </a:rPr>
              <a:t>B</a:t>
            </a:r>
            <a:r>
              <a:rPr lang="en-US" dirty="0" smtClean="0"/>
              <a:t>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The Cardinality of the Union of Two Sets</a:t>
            </a:r>
            <a:endParaRPr lang="en-US" sz="4000" dirty="0"/>
          </a:p>
        </p:txBody>
      </p:sp>
      <p:sp>
        <p:nvSpPr>
          <p:cNvPr id="13" name="Content Placeholder 2"/>
          <p:cNvSpPr txBox="1">
            <a:spLocks/>
          </p:cNvSpPr>
          <p:nvPr/>
        </p:nvSpPr>
        <p:spPr>
          <a:xfrm>
            <a:off x="685800" y="1905000"/>
            <a:ext cx="8229600" cy="4389120"/>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Inclusion-Exclusion</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a:t>
            </a:r>
            <a:r>
              <a:rPr kumimoji="0" lang="en-US" sz="2600" i="1" u="none" strike="noStrike" kern="1200" cap="none" spc="0" normalizeH="0" baseline="0" noProof="0" dirty="0" smtClean="0">
                <a:ln>
                  <a:noFill/>
                </a:ln>
                <a:solidFill>
                  <a:schemeClr val="tx1"/>
                </a:solidFill>
                <a:effectLst/>
                <a:uLnTx/>
                <a:uFillTx/>
                <a:ea typeface="Cambria Math" pitchFamily="18" charset="0"/>
              </a:rPr>
              <a:t>A</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smtClean="0">
                <a:ln>
                  <a:noFill/>
                </a:ln>
                <a:solidFill>
                  <a:schemeClr val="tx1"/>
                </a:solidFill>
                <a:effectLst/>
                <a:uLnTx/>
                <a:uFillTx/>
                <a:ea typeface="Cambria Math" pitchFamily="18" charset="0"/>
              </a:rPr>
              <a:t>B</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smtClean="0">
                <a:ln>
                  <a:noFill/>
                </a:ln>
                <a:solidFill>
                  <a:schemeClr val="tx1"/>
                </a:solidFill>
                <a:effectLst/>
                <a:uLnTx/>
                <a:uFillTx/>
                <a:ea typeface="Cambria Math" pitchFamily="18" charset="0"/>
              </a:rPr>
              <a:t>A</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 | </a:t>
            </a:r>
            <a:r>
              <a:rPr kumimoji="0" lang="en-US" sz="2600" i="1" u="none" strike="noStrike" kern="1200" cap="none" spc="0" normalizeH="0" baseline="0" noProof="0" dirty="0" smtClean="0">
                <a:ln>
                  <a:noFill/>
                </a:ln>
                <a:solidFill>
                  <a:schemeClr val="tx1"/>
                </a:solidFill>
                <a:effectLst/>
                <a:uLnTx/>
                <a:uFillTx/>
                <a:ea typeface="Cambria Math" pitchFamily="18" charset="0"/>
              </a:rPr>
              <a:t>B</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smtClean="0">
                <a:ln>
                  <a:noFill/>
                </a:ln>
                <a:solidFill>
                  <a:schemeClr val="tx1"/>
                </a:solidFill>
                <a:effectLst/>
                <a:uLnTx/>
                <a:uFillTx/>
                <a:ea typeface="Cambria Math" pitchFamily="18" charset="0"/>
              </a:rPr>
              <a:t>A</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smtClean="0">
                <a:ln>
                  <a:noFill/>
                </a:ln>
                <a:solidFill>
                  <a:schemeClr val="tx1"/>
                </a:solidFill>
                <a:effectLst/>
                <a:uLnTx/>
                <a:uFillTx/>
                <a:ea typeface="Cambria Math" pitchFamily="18" charset="0"/>
              </a:rPr>
              <a:t>B</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a:t>
            </a:r>
            <a:endParaRPr lang="en-US" sz="2600" dirty="0" smtClean="0">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b="1" dirty="0" smtClean="0"/>
              <a:t>Example</a:t>
            </a:r>
            <a:r>
              <a:rPr lang="en-US" sz="2600" dirty="0" smtClean="0"/>
              <a:t>: Let </a:t>
            </a:r>
            <a:r>
              <a:rPr lang="en-US" sz="2600" i="1" dirty="0" smtClean="0"/>
              <a:t>A</a:t>
            </a:r>
            <a:r>
              <a:rPr lang="en-US" sz="2600" dirty="0" smtClean="0"/>
              <a:t> be the math majors in your class and </a:t>
            </a:r>
            <a:r>
              <a:rPr lang="en-US" sz="2600" i="1" dirty="0" smtClean="0"/>
              <a:t>B</a:t>
            </a:r>
            <a:r>
              <a:rPr lang="en-US" sz="2600" dirty="0" smtClean="0"/>
              <a:t> be the CS majors. To count the number of students who are either math majors or CS majors, add the number of math majors and the number of CS majors, and subtract the number of joint CS/math majors.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dirty="0" smtClean="0"/>
              <a:t>We will return to this principle in Chapter 6 and Chapter 8 where we will derive a formula for the cardinality of the union of </a:t>
            </a:r>
            <a:r>
              <a:rPr lang="en-US" sz="2600" i="1" dirty="0" smtClean="0"/>
              <a:t>n</a:t>
            </a:r>
            <a:r>
              <a:rPr lang="en-US" sz="2600" dirty="0" smtClean="0"/>
              <a:t> sets, where </a:t>
            </a:r>
            <a:r>
              <a:rPr lang="en-US" sz="2600" i="1" dirty="0" smtClean="0"/>
              <a:t>n</a:t>
            </a:r>
            <a:r>
              <a:rPr lang="en-US" sz="2600" dirty="0" smtClean="0"/>
              <a:t> is a positive integer.</a:t>
            </a:r>
          </a:p>
          <a:p>
            <a:pPr marL="274320" lvl="0" indent="-274320">
              <a:spcBef>
                <a:spcPct val="20000"/>
              </a:spcBef>
              <a:buClr>
                <a:schemeClr val="accent3"/>
              </a:buClr>
              <a:buSzPct val="95000"/>
            </a:pPr>
            <a:r>
              <a:rPr lang="en-US" sz="2600" dirty="0" smtClean="0"/>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3" name="Group 22"/>
          <p:cNvGrpSpPr/>
          <p:nvPr/>
        </p:nvGrpSpPr>
        <p:grpSpPr>
          <a:xfrm>
            <a:off x="5257800" y="1905000"/>
            <a:ext cx="3429000" cy="1447800"/>
            <a:chOff x="5715000" y="4724400"/>
            <a:chExt cx="3429000" cy="1447800"/>
          </a:xfrm>
        </p:grpSpPr>
        <p:sp>
          <p:nvSpPr>
            <p:cNvPr id="24" name="Oval 23"/>
            <p:cNvSpPr/>
            <p:nvPr/>
          </p:nvSpPr>
          <p:spPr>
            <a:xfrm>
              <a:off x="6934200" y="5105400"/>
              <a:ext cx="533400" cy="8382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20"/>
            <p:cNvGrpSpPr/>
            <p:nvPr/>
          </p:nvGrpSpPr>
          <p:grpSpPr>
            <a:xfrm>
              <a:off x="5715000" y="4724400"/>
              <a:ext cx="2971800" cy="1447800"/>
              <a:chOff x="5715000" y="4724400"/>
              <a:chExt cx="2971800" cy="1447800"/>
            </a:xfrm>
          </p:grpSpPr>
          <p:sp>
            <p:nvSpPr>
              <p:cNvPr id="30" name="Rectangle 29"/>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19"/>
              <p:cNvGrpSpPr/>
              <p:nvPr/>
            </p:nvGrpSpPr>
            <p:grpSpPr>
              <a:xfrm>
                <a:off x="6248400" y="5029200"/>
                <a:ext cx="1905000" cy="990600"/>
                <a:chOff x="6248400" y="5029200"/>
                <a:chExt cx="1905000" cy="990600"/>
              </a:xfrm>
            </p:grpSpPr>
            <p:sp>
              <p:nvSpPr>
                <p:cNvPr id="32" name="Oval 31"/>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 name="Group 21"/>
            <p:cNvGrpSpPr/>
            <p:nvPr/>
          </p:nvGrpSpPr>
          <p:grpSpPr>
            <a:xfrm>
              <a:off x="6400800" y="4800600"/>
              <a:ext cx="2743200" cy="826532"/>
              <a:chOff x="6400800" y="4800600"/>
              <a:chExt cx="2743200" cy="826532"/>
            </a:xfrm>
          </p:grpSpPr>
          <p:sp>
            <p:nvSpPr>
              <p:cNvPr id="27" name="TextBox 26"/>
              <p:cNvSpPr txBox="1"/>
              <p:nvPr/>
            </p:nvSpPr>
            <p:spPr>
              <a:xfrm>
                <a:off x="8305800" y="4800600"/>
                <a:ext cx="838200" cy="369332"/>
              </a:xfrm>
              <a:prstGeom prst="rect">
                <a:avLst/>
              </a:prstGeom>
              <a:noFill/>
            </p:spPr>
            <p:txBody>
              <a:bodyPr wrap="square" rtlCol="0">
                <a:spAutoFit/>
              </a:bodyPr>
              <a:lstStyle/>
              <a:p>
                <a:r>
                  <a:rPr lang="en-US" i="1" dirty="0" smtClean="0"/>
                  <a:t>U</a:t>
                </a:r>
                <a:endParaRPr lang="en-US" i="1" dirty="0"/>
              </a:p>
            </p:txBody>
          </p:sp>
          <p:sp>
            <p:nvSpPr>
              <p:cNvPr id="28" name="TextBox 27"/>
              <p:cNvSpPr txBox="1"/>
              <p:nvPr/>
            </p:nvSpPr>
            <p:spPr>
              <a:xfrm>
                <a:off x="6400800" y="5181600"/>
                <a:ext cx="381000" cy="369332"/>
              </a:xfrm>
              <a:prstGeom prst="rect">
                <a:avLst/>
              </a:prstGeom>
              <a:noFill/>
            </p:spPr>
            <p:txBody>
              <a:bodyPr wrap="square" rtlCol="0">
                <a:spAutoFit/>
              </a:bodyPr>
              <a:lstStyle/>
              <a:p>
                <a:r>
                  <a:rPr lang="en-US" i="1" dirty="0" smtClean="0"/>
                  <a:t>A</a:t>
                </a:r>
                <a:endParaRPr lang="en-US" i="1" dirty="0"/>
              </a:p>
            </p:txBody>
          </p:sp>
          <p:sp>
            <p:nvSpPr>
              <p:cNvPr id="29" name="TextBox 28"/>
              <p:cNvSpPr txBox="1"/>
              <p:nvPr/>
            </p:nvSpPr>
            <p:spPr>
              <a:xfrm>
                <a:off x="7620000" y="5257800"/>
                <a:ext cx="381000" cy="369332"/>
              </a:xfrm>
              <a:prstGeom prst="rect">
                <a:avLst/>
              </a:prstGeom>
              <a:noFill/>
            </p:spPr>
            <p:txBody>
              <a:bodyPr wrap="square" rtlCol="0">
                <a:spAutoFit/>
              </a:bodyPr>
              <a:lstStyle/>
              <a:p>
                <a:r>
                  <a:rPr lang="en-US" i="1" dirty="0" smtClean="0"/>
                  <a:t>B</a:t>
                </a:r>
                <a:endParaRPr lang="en-US" i="1" dirty="0"/>
              </a:p>
            </p:txBody>
          </p:sp>
        </p:grpSp>
      </p:grpSp>
      <p:sp>
        <p:nvSpPr>
          <p:cNvPr id="15" name="TextBox 14"/>
          <p:cNvSpPr txBox="1"/>
          <p:nvPr/>
        </p:nvSpPr>
        <p:spPr>
          <a:xfrm>
            <a:off x="5105400" y="3505200"/>
            <a:ext cx="3962400" cy="369332"/>
          </a:xfrm>
          <a:prstGeom prst="rect">
            <a:avLst/>
          </a:prstGeom>
          <a:noFill/>
        </p:spPr>
        <p:txBody>
          <a:bodyPr wrap="square" rtlCol="0">
            <a:spAutoFit/>
          </a:bodyPr>
          <a:lstStyle/>
          <a:p>
            <a:r>
              <a:rPr lang="en-US" dirty="0" smtClean="0"/>
              <a:t>Venn Diagram</a:t>
            </a:r>
            <a:r>
              <a:rPr lang="en-US" dirty="0" smtClean="0">
                <a:latin typeface="Cambria Math"/>
                <a:ea typeface="Cambria Math"/>
              </a:rPr>
              <a:t>  for </a:t>
            </a:r>
            <a:r>
              <a:rPr lang="en-US" i="1" dirty="0" smtClean="0">
                <a:latin typeface="Cambria Math"/>
                <a:ea typeface="Cambria Math"/>
              </a:rPr>
              <a:t>A</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r>
              <a:rPr lang="en-US" i="1" dirty="0" smtClean="0">
                <a:ea typeface="Cambria Math" pitchFamily="18" charset="0"/>
              </a:rPr>
              <a:t> A</a:t>
            </a:r>
            <a:r>
              <a:rPr lang="en-US" dirty="0" smtClean="0">
                <a:latin typeface="Cambria Math" pitchFamily="18" charset="0"/>
                <a:ea typeface="Cambria Math" pitchFamily="18" charset="0"/>
              </a:rPr>
              <a:t> ∩ </a:t>
            </a:r>
            <a:r>
              <a:rPr lang="en-US" i="1" dirty="0" smtClean="0">
                <a:ea typeface="Cambria Math" pitchFamily="18" charset="0"/>
              </a:rPr>
              <a:t>B, A</a:t>
            </a:r>
            <a:r>
              <a:rPr lang="en-US" dirty="0" smtClean="0">
                <a:latin typeface="Cambria Math" pitchFamily="18" charset="0"/>
                <a:ea typeface="Cambria Math" pitchFamily="18" charset="0"/>
              </a:rPr>
              <a:t> ∪ </a:t>
            </a:r>
            <a:r>
              <a:rPr lang="en-US" i="1" dirty="0" smtClean="0">
                <a:ea typeface="Cambria Math" pitchFamily="18" charset="0"/>
              </a:rPr>
              <a:t>B </a:t>
            </a:r>
            <a:r>
              <a:rPr lang="en-US" dirty="0" smtClean="0">
                <a:latin typeface="Cambria Math"/>
                <a:ea typeface="Cambria Math"/>
              </a:rPr>
              <a:t> </a:t>
            </a:r>
            <a:r>
              <a:rPr lang="en-US" dirty="0" smtClean="0"/>
              <a:t>    </a:t>
            </a:r>
            <a:endParaRPr lang="en-US" dirty="0"/>
          </a:p>
        </p:txBody>
      </p:sp>
      <p:sp>
        <p:nvSpPr>
          <p:cNvPr id="7" name="Slide Number Placeholder 6"/>
          <p:cNvSpPr>
            <a:spLocks noGrp="1"/>
          </p:cNvSpPr>
          <p:nvPr>
            <p:ph type="sldNum" sz="quarter" idx="12"/>
          </p:nvPr>
        </p:nvSpPr>
        <p:spPr/>
        <p:txBody>
          <a:bodyPr/>
          <a:lstStyle/>
          <a:p>
            <a:fld id="{9CA217EF-0505-4C33-BB20-8A8DF2039023}"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t>Example</a:t>
            </a:r>
            <a:r>
              <a:rPr lang="en-US" sz="2000" dirty="0" smtClean="0"/>
              <a:t>: </a:t>
            </a:r>
            <a:r>
              <a:rPr lang="en-US" sz="2000" i="1" dirty="0" smtClean="0"/>
              <a:t>U</a:t>
            </a:r>
            <a:r>
              <a:rPr lang="en-US" sz="2000" dirty="0" smtClean="0"/>
              <a:t> = {</a:t>
            </a:r>
            <a:r>
              <a:rPr lang="en-US" sz="2000" dirty="0" smtClean="0">
                <a:latin typeface="Cambria Math" pitchFamily="18" charset="0"/>
                <a:ea typeface="Cambria Math" pitchFamily="18" charset="0"/>
              </a:rPr>
              <a:t>0,1,2,3,4,5</a:t>
            </a:r>
            <a:r>
              <a:rPr lang="en-US" sz="2000" dirty="0" smtClean="0"/>
              <a:t>,</a:t>
            </a:r>
            <a:r>
              <a:rPr lang="en-US" sz="2000" dirty="0" smtClean="0">
                <a:latin typeface="Cambria Math" pitchFamily="18" charset="0"/>
                <a:ea typeface="Cambria Math" pitchFamily="18" charset="0"/>
              </a:rPr>
              <a:t>6,7,8,9,10</a:t>
            </a:r>
            <a:r>
              <a:rPr lang="en-US" sz="2000" dirty="0" smtClean="0"/>
              <a:t>}  </a:t>
            </a:r>
            <a:r>
              <a:rPr lang="en-US" sz="2000" i="1" dirty="0" smtClean="0"/>
              <a:t>A</a:t>
            </a:r>
            <a:r>
              <a:rPr lang="en-US" sz="2000" dirty="0" smtClean="0"/>
              <a:t> = {</a:t>
            </a:r>
            <a:r>
              <a:rPr lang="en-US" sz="2000" dirty="0" smtClean="0">
                <a:latin typeface="Cambria Math" pitchFamily="18" charset="0"/>
                <a:ea typeface="Cambria Math" pitchFamily="18" charset="0"/>
              </a:rPr>
              <a:t>1,2,3,4,5</a:t>
            </a:r>
            <a:r>
              <a:rPr lang="en-US" sz="2000" dirty="0" smtClean="0"/>
              <a:t>},    </a:t>
            </a:r>
            <a:r>
              <a:rPr lang="en-US" sz="2000" i="1" dirty="0" smtClean="0"/>
              <a:t>B</a:t>
            </a:r>
            <a:r>
              <a:rPr lang="en-US" sz="2000" dirty="0" smtClean="0"/>
              <a:t> ={</a:t>
            </a:r>
            <a:r>
              <a:rPr lang="en-US" sz="2000" dirty="0" smtClean="0">
                <a:latin typeface="Cambria Math" pitchFamily="18" charset="0"/>
                <a:ea typeface="Cambria Math" pitchFamily="18" charset="0"/>
              </a:rPr>
              <a:t>4,5,6,7,8</a:t>
            </a:r>
            <a:r>
              <a:rPr lang="en-US" sz="2000" dirty="0" smtClean="0"/>
              <a:t>}</a:t>
            </a:r>
          </a:p>
          <a:p>
            <a:pPr marL="736092" lvl="1" indent="-342900">
              <a:buFont typeface="+mj-lt"/>
              <a:buAutoNum type="arabicPeriod"/>
            </a:pPr>
            <a:r>
              <a:rPr lang="en-US" sz="1600" i="1" dirty="0" smtClean="0">
                <a:ea typeface="Cambria Math" pitchFamily="18" charset="0"/>
              </a:rPr>
              <a:t>A</a:t>
            </a:r>
            <a:r>
              <a:rPr lang="en-US" sz="1600" b="1" dirty="0" smtClean="0">
                <a:latin typeface="Cambria Math" pitchFamily="18" charset="0"/>
                <a:ea typeface="Cambria Math" pitchFamily="18" charset="0"/>
              </a:rPr>
              <a:t> </a:t>
            </a:r>
            <a:r>
              <a:rPr lang="en-US" sz="1600" dirty="0" smtClean="0">
                <a:latin typeface="Cambria Math"/>
                <a:ea typeface="Cambria Math"/>
              </a:rPr>
              <a:t>∪ </a:t>
            </a:r>
            <a:r>
              <a:rPr lang="en-US" sz="1600" i="1" dirty="0" smtClean="0">
                <a:ea typeface="Cambria Math"/>
              </a:rPr>
              <a:t>B</a:t>
            </a:r>
            <a:r>
              <a:rPr lang="en-US" sz="1600" b="1" dirty="0" smtClean="0">
                <a:latin typeface="Cambria Math"/>
                <a:ea typeface="Cambria Math"/>
              </a:rPr>
              <a:t>             </a:t>
            </a:r>
          </a:p>
          <a:p>
            <a:pPr marL="1010412" lvl="2" indent="-342900">
              <a:buNone/>
            </a:pPr>
            <a:r>
              <a:rPr lang="en-US" sz="1600" b="1" dirty="0" smtClean="0">
                <a:latin typeface="Cambria Math"/>
                <a:ea typeface="Cambria Math"/>
              </a:rPr>
              <a:t> </a:t>
            </a:r>
            <a:r>
              <a:rPr lang="en-US" sz="1600" b="1" dirty="0" smtClean="0">
                <a:ea typeface="Cambria Math"/>
              </a:rPr>
              <a:t>Solution:</a:t>
            </a:r>
            <a:r>
              <a:rPr lang="en-US" sz="1600" b="1" dirty="0" smtClean="0">
                <a:latin typeface="Cambria Math"/>
                <a:ea typeface="Cambria Math"/>
              </a:rPr>
              <a:t> </a:t>
            </a:r>
            <a:r>
              <a:rPr lang="en-US" sz="1600" dirty="0" smtClean="0"/>
              <a:t>{</a:t>
            </a:r>
            <a:r>
              <a:rPr lang="en-US" sz="1600" dirty="0" smtClean="0">
                <a:latin typeface="Cambria Math" pitchFamily="18" charset="0"/>
                <a:ea typeface="Cambria Math" pitchFamily="18" charset="0"/>
              </a:rPr>
              <a:t>1,2,3,4,5</a:t>
            </a:r>
            <a:r>
              <a:rPr lang="en-US" sz="1600" dirty="0" smtClean="0"/>
              <a:t>,</a:t>
            </a:r>
            <a:r>
              <a:rPr lang="en-US" sz="1600" dirty="0" smtClean="0">
                <a:latin typeface="Cambria Math" pitchFamily="18" charset="0"/>
                <a:ea typeface="Cambria Math" pitchFamily="18" charset="0"/>
              </a:rPr>
              <a:t>6,7,8</a:t>
            </a:r>
            <a:r>
              <a:rPr lang="en-US" sz="1600" dirty="0" smtClean="0"/>
              <a:t>}</a:t>
            </a:r>
            <a:r>
              <a:rPr lang="en-US" sz="1600" b="1" dirty="0" smtClean="0">
                <a:latin typeface="Cambria Math"/>
                <a:ea typeface="Cambria Math"/>
              </a:rPr>
              <a:t>     </a:t>
            </a:r>
          </a:p>
          <a:p>
            <a:pPr marL="736092" lvl="1" indent="-342900">
              <a:buFont typeface="+mj-lt"/>
              <a:buAutoNum type="arabicPeriod"/>
            </a:pPr>
            <a:r>
              <a:rPr lang="en-US" sz="1600" i="1" dirty="0" smtClean="0">
                <a:ea typeface="Cambria Math" pitchFamily="18" charset="0"/>
              </a:rPr>
              <a:t>A</a:t>
            </a:r>
            <a:r>
              <a:rPr lang="en-US" sz="1600" b="1" dirty="0" smtClean="0">
                <a:latin typeface="Cambria Math" pitchFamily="18" charset="0"/>
                <a:ea typeface="Cambria Math" pitchFamily="18" charset="0"/>
              </a:rPr>
              <a:t> </a:t>
            </a:r>
            <a:r>
              <a:rPr lang="en-US" sz="1600" dirty="0" smtClean="0">
                <a:latin typeface="Cambria Math"/>
                <a:ea typeface="Cambria Math"/>
              </a:rPr>
              <a:t>∩ </a:t>
            </a:r>
            <a:r>
              <a:rPr lang="en-US" sz="1600" i="1" dirty="0" smtClean="0">
                <a:ea typeface="Cambria Math"/>
              </a:rPr>
              <a:t>B</a:t>
            </a:r>
            <a:r>
              <a:rPr lang="en-US" sz="1600" b="1" dirty="0" smtClean="0">
                <a:ea typeface="Cambria Math"/>
              </a:rPr>
              <a:t>            </a:t>
            </a:r>
          </a:p>
          <a:p>
            <a:pPr marL="1010412" lvl="2" indent="-342900">
              <a:buNone/>
            </a:pPr>
            <a:r>
              <a:rPr lang="en-US" sz="1600" b="1" dirty="0" smtClean="0">
                <a:ea typeface="Cambria Math"/>
              </a:rPr>
              <a:t> Solution:</a:t>
            </a:r>
            <a:r>
              <a:rPr lang="en-US" sz="1600" b="1" dirty="0" smtClean="0">
                <a:latin typeface="Cambria Math"/>
                <a:ea typeface="Cambria Math"/>
              </a:rPr>
              <a:t> </a:t>
            </a:r>
            <a:r>
              <a:rPr lang="en-US" sz="1600" dirty="0" smtClean="0"/>
              <a:t>{</a:t>
            </a:r>
            <a:r>
              <a:rPr lang="en-US" sz="1600" dirty="0" smtClean="0">
                <a:latin typeface="Cambria Math" pitchFamily="18" charset="0"/>
                <a:ea typeface="Cambria Math" pitchFamily="18" charset="0"/>
              </a:rPr>
              <a:t>4,5</a:t>
            </a:r>
            <a:r>
              <a:rPr lang="en-US" sz="1600" dirty="0" smtClean="0"/>
              <a:t>}</a:t>
            </a:r>
            <a:r>
              <a:rPr lang="en-US" sz="1600" b="1" dirty="0" smtClean="0">
                <a:latin typeface="Cambria Math"/>
                <a:ea typeface="Cambria Math"/>
              </a:rPr>
              <a:t> </a:t>
            </a:r>
          </a:p>
          <a:p>
            <a:pPr marL="736092" lvl="1" indent="-342900">
              <a:buFont typeface="+mj-lt"/>
              <a:buAutoNum type="arabicPeriod"/>
            </a:pPr>
            <a:r>
              <a:rPr lang="en-US" sz="1600" i="1" dirty="0" smtClean="0">
                <a:ea typeface="Cambria Math" pitchFamily="18" charset="0"/>
              </a:rPr>
              <a:t>Ā</a:t>
            </a:r>
            <a:r>
              <a:rPr lang="en-US" sz="1600" b="1" dirty="0" smtClean="0">
                <a:ea typeface="Cambria Math"/>
              </a:rPr>
              <a:t>                  </a:t>
            </a:r>
          </a:p>
          <a:p>
            <a:pPr marL="1010412" lvl="2" indent="-342900">
              <a:buNone/>
            </a:pPr>
            <a:r>
              <a:rPr lang="en-US" sz="1600" b="1" dirty="0" smtClean="0">
                <a:ea typeface="Cambria Math"/>
              </a:rPr>
              <a:t>  Solution:</a:t>
            </a:r>
            <a:r>
              <a:rPr lang="en-US" sz="1600" b="1" dirty="0" smtClean="0">
                <a:latin typeface="Cambria Math"/>
                <a:ea typeface="Cambria Math"/>
              </a:rPr>
              <a:t> </a:t>
            </a:r>
            <a:r>
              <a:rPr lang="en-US" sz="1600" dirty="0" smtClean="0"/>
              <a:t>{</a:t>
            </a:r>
            <a:r>
              <a:rPr lang="en-US" sz="1600" dirty="0" smtClean="0">
                <a:latin typeface="Cambria Math" pitchFamily="18" charset="0"/>
                <a:ea typeface="Cambria Math" pitchFamily="18" charset="0"/>
              </a:rPr>
              <a:t>0,6,7,8,9,10</a:t>
            </a:r>
            <a:r>
              <a:rPr lang="en-US" sz="1600" dirty="0" smtClean="0"/>
              <a:t>}</a:t>
            </a:r>
            <a:endParaRPr lang="en-US" sz="1600" b="1" dirty="0" smtClean="0">
              <a:latin typeface="Cambria Math" pitchFamily="18" charset="0"/>
              <a:ea typeface="Cambria Math" pitchFamily="18" charset="0"/>
            </a:endParaRPr>
          </a:p>
          <a:p>
            <a:pPr marL="736092" lvl="1" indent="-342900">
              <a:buFont typeface="+mj-lt"/>
              <a:buAutoNum type="arabicPeriod"/>
            </a:pPr>
            <a:r>
              <a:rPr lang="en-US" sz="1600" dirty="0" smtClean="0">
                <a:latin typeface="Cambria Math" pitchFamily="18" charset="0"/>
                <a:ea typeface="Cambria Math" pitchFamily="18" charset="0"/>
                <a:sym typeface="Symbol"/>
              </a:rPr>
              <a:t>                        </a:t>
            </a:r>
          </a:p>
          <a:p>
            <a:pPr marL="1010412" lvl="2" indent="-342900">
              <a:buNone/>
            </a:pPr>
            <a:r>
              <a:rPr lang="en-US" sz="1600" dirty="0" smtClean="0">
                <a:latin typeface="Cambria Math" pitchFamily="18" charset="0"/>
                <a:ea typeface="Cambria Math" pitchFamily="18" charset="0"/>
                <a:sym typeface="Symbol"/>
              </a:rPr>
              <a:t> </a:t>
            </a:r>
            <a:r>
              <a:rPr lang="en-US" sz="1600" b="1" dirty="0" smtClean="0">
                <a:ea typeface="Cambria Math"/>
              </a:rPr>
              <a:t>Solution:</a:t>
            </a:r>
            <a:r>
              <a:rPr lang="en-US" sz="1600" dirty="0" smtClean="0"/>
              <a:t> {</a:t>
            </a:r>
            <a:r>
              <a:rPr lang="en-US" sz="1600" dirty="0" smtClean="0">
                <a:latin typeface="Cambria Math" pitchFamily="18" charset="0"/>
                <a:ea typeface="Cambria Math" pitchFamily="18" charset="0"/>
              </a:rPr>
              <a:t>0,1,2,3,9,10</a:t>
            </a:r>
            <a:r>
              <a:rPr lang="en-US" sz="1600" dirty="0" smtClean="0"/>
              <a:t>}</a:t>
            </a:r>
            <a:endParaRPr lang="en-US" sz="1600" dirty="0" smtClean="0">
              <a:latin typeface="Cambria Math" pitchFamily="18" charset="0"/>
              <a:ea typeface="Cambria Math" pitchFamily="18" charset="0"/>
              <a:sym typeface="Symbol"/>
            </a:endParaRPr>
          </a:p>
          <a:p>
            <a:pPr marL="736092" lvl="1" indent="-342900">
              <a:buFont typeface="+mj-lt"/>
              <a:buAutoNum type="arabicPeriod"/>
            </a:pPr>
            <a:r>
              <a:rPr lang="en-US" sz="1600" i="1" dirty="0" smtClean="0">
                <a:ea typeface="Cambria Math" pitchFamily="18" charset="0"/>
              </a:rPr>
              <a:t>A</a:t>
            </a:r>
            <a:r>
              <a:rPr lang="en-US" sz="1600" b="1" dirty="0" smtClean="0">
                <a:latin typeface="Cambria Math" pitchFamily="18" charset="0"/>
                <a:ea typeface="Cambria Math" pitchFamily="18" charset="0"/>
              </a:rPr>
              <a:t> – </a:t>
            </a:r>
            <a:r>
              <a:rPr lang="en-US" sz="1600" i="1" dirty="0" smtClean="0">
                <a:ea typeface="Cambria Math" pitchFamily="18" charset="0"/>
              </a:rPr>
              <a:t>B</a:t>
            </a:r>
            <a:r>
              <a:rPr lang="en-US" sz="1600" b="1" dirty="0" smtClean="0">
                <a:ea typeface="Cambria Math"/>
              </a:rPr>
              <a:t>            </a:t>
            </a:r>
          </a:p>
          <a:p>
            <a:pPr marL="1010412" lvl="2" indent="-342900">
              <a:buNone/>
            </a:pPr>
            <a:r>
              <a:rPr lang="en-US" sz="1600" b="1" dirty="0" smtClean="0">
                <a:ea typeface="Cambria Math"/>
              </a:rPr>
              <a:t>  Solution:</a:t>
            </a:r>
            <a:r>
              <a:rPr lang="en-US" sz="1600" b="1" dirty="0" smtClean="0">
                <a:latin typeface="Cambria Math"/>
                <a:ea typeface="Cambria Math"/>
              </a:rPr>
              <a:t> </a:t>
            </a:r>
            <a:r>
              <a:rPr lang="en-US" sz="1600" dirty="0" smtClean="0"/>
              <a:t>{</a:t>
            </a:r>
            <a:r>
              <a:rPr lang="en-US" sz="1600" dirty="0" smtClean="0">
                <a:latin typeface="Cambria Math" pitchFamily="18" charset="0"/>
                <a:ea typeface="Cambria Math" pitchFamily="18" charset="0"/>
              </a:rPr>
              <a:t>1,2,3</a:t>
            </a:r>
            <a:r>
              <a:rPr lang="en-US" sz="1600" dirty="0" smtClean="0"/>
              <a:t>} </a:t>
            </a:r>
            <a:endParaRPr lang="en-US" sz="1600" b="1" dirty="0" smtClean="0">
              <a:latin typeface="Cambria Math" pitchFamily="18" charset="0"/>
              <a:ea typeface="Cambria Math" pitchFamily="18" charset="0"/>
            </a:endParaRPr>
          </a:p>
          <a:p>
            <a:pPr marL="736092" lvl="1" indent="-342900">
              <a:buFont typeface="+mj-lt"/>
              <a:buAutoNum type="arabicPeriod"/>
            </a:pPr>
            <a:r>
              <a:rPr lang="en-US" sz="1600" i="1" dirty="0" smtClean="0">
                <a:ea typeface="Cambria Math" pitchFamily="18" charset="0"/>
              </a:rPr>
              <a:t>B</a:t>
            </a:r>
            <a:r>
              <a:rPr lang="en-US" sz="1600" b="1" dirty="0" smtClean="0">
                <a:latin typeface="Cambria Math" pitchFamily="18" charset="0"/>
                <a:ea typeface="Cambria Math" pitchFamily="18" charset="0"/>
              </a:rPr>
              <a:t> – </a:t>
            </a:r>
            <a:r>
              <a:rPr lang="en-US" sz="1600" i="1" dirty="0" smtClean="0">
                <a:ea typeface="Cambria Math" pitchFamily="18" charset="0"/>
              </a:rPr>
              <a:t>A</a:t>
            </a:r>
            <a:r>
              <a:rPr lang="en-US" sz="1600" b="1" dirty="0" smtClean="0">
                <a:latin typeface="Cambria Math" pitchFamily="18" charset="0"/>
                <a:ea typeface="Cambria Math" pitchFamily="18" charset="0"/>
              </a:rPr>
              <a:t>               </a:t>
            </a:r>
          </a:p>
          <a:p>
            <a:pPr marL="1010412" lvl="2" indent="-342900">
              <a:buNone/>
            </a:pPr>
            <a:r>
              <a:rPr lang="en-US" sz="1600" b="1" dirty="0" smtClean="0">
                <a:ea typeface="Cambria Math"/>
              </a:rPr>
              <a:t>Solution:</a:t>
            </a:r>
            <a:r>
              <a:rPr lang="en-US" sz="1600" b="1" dirty="0" smtClean="0">
                <a:latin typeface="Cambria Math" pitchFamily="18" charset="0"/>
                <a:ea typeface="Cambria Math" pitchFamily="18" charset="0"/>
              </a:rPr>
              <a:t> </a:t>
            </a:r>
            <a:r>
              <a:rPr lang="en-US" sz="1600" dirty="0" smtClean="0"/>
              <a:t>{</a:t>
            </a:r>
            <a:r>
              <a:rPr lang="en-US" sz="1600" dirty="0" smtClean="0">
                <a:latin typeface="Cambria Math" pitchFamily="18" charset="0"/>
                <a:ea typeface="Cambria Math" pitchFamily="18" charset="0"/>
              </a:rPr>
              <a:t>6,7,8</a:t>
            </a:r>
            <a:r>
              <a:rPr lang="en-US" sz="1600" dirty="0" smtClean="0"/>
              <a:t>} </a:t>
            </a:r>
            <a:r>
              <a:rPr lang="en-US" sz="1600" b="1" dirty="0" smtClean="0">
                <a:latin typeface="Cambria Math" pitchFamily="18" charset="0"/>
                <a:ea typeface="Cambria Math" pitchFamily="18" charset="0"/>
              </a:rPr>
              <a:t>			</a:t>
            </a:r>
          </a:p>
          <a:p>
            <a:pPr lvl="1"/>
            <a:endParaRPr lang="en-US" b="1" dirty="0" smtClean="0">
              <a:latin typeface="Cambria Math" pitchFamily="18" charset="0"/>
              <a:ea typeface="Cambria Math" pitchFamily="18" charset="0"/>
            </a:endParaRPr>
          </a:p>
          <a:p>
            <a:pPr lvl="1"/>
            <a:endParaRPr lang="en-US" b="1" dirty="0" smtClean="0">
              <a:latin typeface="Cambria Math"/>
              <a:ea typeface="Cambria Math"/>
            </a:endParaRPr>
          </a:p>
          <a:p>
            <a:pPr lvl="1"/>
            <a:endParaRPr lang="en-US" b="1" dirty="0" smtClean="0">
              <a:latin typeface="Cambria Math"/>
              <a:ea typeface="Cambria Math"/>
            </a:endParaRPr>
          </a:p>
          <a:p>
            <a:pPr lvl="1"/>
            <a:endParaRPr lang="en-US" dirty="0" smtClean="0"/>
          </a:p>
          <a:p>
            <a:pPr lvl="1">
              <a:buNone/>
            </a:pP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1295400" y="4114800"/>
            <a:ext cx="128016" cy="150686"/>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Symmetric Difference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The </a:t>
            </a:r>
            <a:r>
              <a:rPr lang="en-US" i="1" dirty="0" smtClean="0"/>
              <a:t>symmetric difference </a:t>
            </a:r>
            <a:r>
              <a:rPr lang="en-US" dirty="0" smtClean="0"/>
              <a:t>of </a:t>
            </a:r>
            <a:r>
              <a:rPr lang="en-US" i="1" dirty="0" smtClean="0"/>
              <a:t>A</a:t>
            </a:r>
            <a:r>
              <a:rPr lang="en-US" dirty="0" smtClean="0"/>
              <a:t> and </a:t>
            </a:r>
            <a:r>
              <a:rPr lang="en-US" i="1" dirty="0" smtClean="0"/>
              <a:t>B</a:t>
            </a:r>
            <a:r>
              <a:rPr lang="en-US" dirty="0" smtClean="0"/>
              <a:t>, denoted by                   is the set</a:t>
            </a:r>
          </a:p>
          <a:p>
            <a:endParaRPr lang="en-US" dirty="0" smtClean="0"/>
          </a:p>
          <a:p>
            <a:pPr>
              <a:buNone/>
            </a:pPr>
            <a:r>
              <a:rPr lang="en-US" b="1" dirty="0" smtClean="0"/>
              <a:t> Example</a:t>
            </a:r>
            <a:r>
              <a:rPr lang="en-US" dirty="0" smtClean="0"/>
              <a:t>:</a:t>
            </a:r>
          </a:p>
          <a:p>
            <a:pPr lvl="1">
              <a:buNone/>
            </a:pPr>
            <a:r>
              <a:rPr lang="en-US" i="1" dirty="0" smtClean="0">
                <a:ea typeface="Cambria Math" pitchFamily="18" charset="0"/>
              </a:rPr>
              <a:t>U</a:t>
            </a:r>
            <a:r>
              <a:rPr lang="en-US" dirty="0" smtClean="0">
                <a:latin typeface="Cambria Math" pitchFamily="18" charset="0"/>
                <a:ea typeface="Cambria Math" pitchFamily="18" charset="0"/>
              </a:rPr>
              <a:t> = {0,1,2,3,4,5,6,7,8,9,10}  </a:t>
            </a:r>
          </a:p>
          <a:p>
            <a:pPr lvl="1">
              <a:buNone/>
            </a:pPr>
            <a:r>
              <a:rPr lang="en-US" i="1" dirty="0" smtClean="0">
                <a:ea typeface="Cambria Math" pitchFamily="18" charset="0"/>
              </a:rPr>
              <a:t>A</a:t>
            </a:r>
            <a:r>
              <a:rPr lang="en-US" dirty="0" smtClean="0">
                <a:ea typeface="Cambria Math" pitchFamily="18" charset="0"/>
              </a:rPr>
              <a:t> </a:t>
            </a:r>
            <a:r>
              <a:rPr lang="en-US" dirty="0" smtClean="0">
                <a:latin typeface="Cambria Math" pitchFamily="18" charset="0"/>
                <a:ea typeface="Cambria Math" pitchFamily="18" charset="0"/>
              </a:rPr>
              <a:t>= {1,2,3,4,5}   </a:t>
            </a:r>
            <a:r>
              <a:rPr lang="en-US" i="1" dirty="0" smtClean="0">
                <a:ea typeface="Cambria Math" pitchFamily="18" charset="0"/>
              </a:rPr>
              <a:t>B</a:t>
            </a:r>
            <a:r>
              <a:rPr lang="en-US" dirty="0" smtClean="0">
                <a:latin typeface="Cambria Math" pitchFamily="18" charset="0"/>
                <a:ea typeface="Cambria Math" pitchFamily="18" charset="0"/>
              </a:rPr>
              <a:t> ={4,5,6,7,8}</a:t>
            </a:r>
          </a:p>
          <a:p>
            <a:pPr lvl="1">
              <a:buNone/>
            </a:pPr>
            <a:r>
              <a:rPr lang="en-US" dirty="0" smtClean="0"/>
              <a:t>What is:</a:t>
            </a:r>
            <a:r>
              <a:rPr lang="en-US" b="1" dirty="0" smtClean="0">
                <a:latin typeface="Cambria Math" pitchFamily="18" charset="0"/>
                <a:ea typeface="Cambria Math" pitchFamily="18" charset="0"/>
              </a:rPr>
              <a:t>  </a:t>
            </a:r>
            <a:r>
              <a:rPr lang="en-US" dirty="0" smtClean="0">
                <a:latin typeface="Cambria Math" pitchFamily="18" charset="0"/>
                <a:ea typeface="Cambria Math" pitchFamily="18" charset="0"/>
              </a:rPr>
              <a:t> </a:t>
            </a:r>
          </a:p>
          <a:p>
            <a:pPr lvl="1"/>
            <a:r>
              <a:rPr lang="en-US" b="1" dirty="0" smtClean="0">
                <a:ea typeface="Cambria Math" pitchFamily="18" charset="0"/>
              </a:rPr>
              <a:t>Solution</a:t>
            </a:r>
            <a:r>
              <a:rPr lang="en-US" dirty="0" smtClean="0">
                <a:latin typeface="Cambria Math" pitchFamily="18" charset="0"/>
                <a:ea typeface="Cambria Math" pitchFamily="18" charset="0"/>
              </a:rPr>
              <a:t>: {1,2,3,6,7,8}</a:t>
            </a:r>
            <a:endParaRPr lang="en-US" dirty="0" smtClean="0"/>
          </a:p>
          <a:p>
            <a:pPr lvl="1">
              <a:buNone/>
            </a:pPr>
            <a:endParaRPr lang="en-US" dirty="0" smtClean="0"/>
          </a:p>
          <a:p>
            <a:pPr>
              <a:buNone/>
            </a:pPr>
            <a:endParaRPr lang="en-US" dirty="0"/>
          </a:p>
        </p:txBody>
      </p:sp>
      <p:pic>
        <p:nvPicPr>
          <p:cNvPr id="5" name="Picture 4" descr="addin_tmp.png"/>
          <p:cNvPicPr>
            <a:picLocks noChangeAspect="1"/>
          </p:cNvPicPr>
          <p:nvPr>
            <p:custDataLst>
              <p:tags r:id="rId1"/>
            </p:custDataLst>
          </p:nvPr>
        </p:nvPicPr>
        <p:blipFill>
          <a:blip r:embed="rId5" cstate="print"/>
          <a:stretch>
            <a:fillRect/>
          </a:stretch>
        </p:blipFill>
        <p:spPr>
          <a:xfrm>
            <a:off x="2286000" y="3048000"/>
            <a:ext cx="3051810" cy="382905"/>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590800" y="2438400"/>
            <a:ext cx="1025843" cy="308610"/>
          </a:xfrm>
          <a:prstGeom prst="rect">
            <a:avLst/>
          </a:prstGeom>
        </p:spPr>
      </p:pic>
      <p:pic>
        <p:nvPicPr>
          <p:cNvPr id="9" name="Picture 8" descr="addin_tmp.png"/>
          <p:cNvPicPr>
            <a:picLocks noChangeAspect="1"/>
          </p:cNvPicPr>
          <p:nvPr>
            <p:custDataLst>
              <p:tags r:id="rId3"/>
            </p:custDataLst>
          </p:nvPr>
        </p:nvPicPr>
        <p:blipFill>
          <a:blip r:embed="rId6" cstate="print"/>
          <a:stretch>
            <a:fillRect/>
          </a:stretch>
        </p:blipFill>
        <p:spPr>
          <a:xfrm>
            <a:off x="6172200" y="3657600"/>
            <a:ext cx="854869" cy="257175"/>
          </a:xfrm>
          <a:prstGeom prst="rect">
            <a:avLst/>
          </a:prstGeom>
        </p:spPr>
      </p:pic>
      <p:grpSp>
        <p:nvGrpSpPr>
          <p:cNvPr id="35" name="Group 34"/>
          <p:cNvGrpSpPr/>
          <p:nvPr/>
        </p:nvGrpSpPr>
        <p:grpSpPr>
          <a:xfrm>
            <a:off x="4953000" y="3581400"/>
            <a:ext cx="3493476" cy="2057400"/>
            <a:chOff x="4953000" y="3581400"/>
            <a:chExt cx="3493476" cy="2057400"/>
          </a:xfrm>
        </p:grpSpPr>
        <p:sp>
          <p:nvSpPr>
            <p:cNvPr id="10" name="Rectangle 9"/>
            <p:cNvSpPr/>
            <p:nvPr/>
          </p:nvSpPr>
          <p:spPr>
            <a:xfrm>
              <a:off x="4953000" y="3581400"/>
              <a:ext cx="33528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863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1721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543799" y="4210725"/>
              <a:ext cx="902677" cy="369332"/>
            </a:xfrm>
            <a:prstGeom prst="rect">
              <a:avLst/>
            </a:prstGeom>
            <a:noFill/>
          </p:spPr>
          <p:txBody>
            <a:bodyPr wrap="square" rtlCol="0">
              <a:spAutoFit/>
            </a:bodyPr>
            <a:lstStyle/>
            <a:p>
              <a:r>
                <a:rPr lang="en-US" dirty="0" smtClean="0"/>
                <a:t>U</a:t>
              </a:r>
              <a:endParaRPr lang="en-US" dirty="0"/>
            </a:p>
          </p:txBody>
        </p:sp>
        <p:sp>
          <p:nvSpPr>
            <p:cNvPr id="14" name="TextBox 13"/>
            <p:cNvSpPr txBox="1"/>
            <p:nvPr/>
          </p:nvSpPr>
          <p:spPr>
            <a:xfrm>
              <a:off x="5562600" y="4643862"/>
              <a:ext cx="410308" cy="369332"/>
            </a:xfrm>
            <a:prstGeom prst="rect">
              <a:avLst/>
            </a:prstGeom>
            <a:noFill/>
          </p:spPr>
          <p:txBody>
            <a:bodyPr wrap="square" rtlCol="0">
              <a:spAutoFit/>
            </a:bodyPr>
            <a:lstStyle/>
            <a:p>
              <a:r>
                <a:rPr lang="en-US" dirty="0" smtClean="0"/>
                <a:t>A</a:t>
              </a:r>
              <a:endParaRPr lang="en-US" dirty="0"/>
            </a:p>
          </p:txBody>
        </p:sp>
        <p:sp>
          <p:nvSpPr>
            <p:cNvPr id="15" name="TextBox 14"/>
            <p:cNvSpPr txBox="1"/>
            <p:nvPr/>
          </p:nvSpPr>
          <p:spPr>
            <a:xfrm>
              <a:off x="6858000" y="4643862"/>
              <a:ext cx="410308" cy="369332"/>
            </a:xfrm>
            <a:prstGeom prst="rect">
              <a:avLst/>
            </a:prstGeom>
            <a:noFill/>
          </p:spPr>
          <p:txBody>
            <a:bodyPr wrap="square" rtlCol="0">
              <a:spAutoFit/>
            </a:bodyPr>
            <a:lstStyle/>
            <a:p>
              <a:r>
                <a:rPr lang="en-US" dirty="0" smtClean="0"/>
                <a:t>B</a:t>
              </a:r>
              <a:endParaRPr lang="en-US" dirty="0"/>
            </a:p>
          </p:txBody>
        </p:sp>
        <p:sp>
          <p:nvSpPr>
            <p:cNvPr id="16" name="Oval 15"/>
            <p:cNvSpPr/>
            <p:nvPr/>
          </p:nvSpPr>
          <p:spPr>
            <a:xfrm>
              <a:off x="6172199" y="4319336"/>
              <a:ext cx="574431" cy="11028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5638800" y="5943600"/>
            <a:ext cx="2438400" cy="369332"/>
          </a:xfrm>
          <a:prstGeom prst="rect">
            <a:avLst/>
          </a:prstGeom>
          <a:noFill/>
        </p:spPr>
        <p:txBody>
          <a:bodyPr wrap="square" rtlCol="0">
            <a:spAutoFit/>
          </a:bodyPr>
          <a:lstStyle/>
          <a:p>
            <a:r>
              <a:rPr lang="en-US" dirty="0" smtClean="0"/>
              <a:t>Venn Diagram</a:t>
            </a:r>
            <a:endParaRPr lang="en-US" dirty="0"/>
          </a:p>
        </p:txBody>
      </p:sp>
      <p:cxnSp>
        <p:nvCxnSpPr>
          <p:cNvPr id="32" name="Straight Arrow Connector 31"/>
          <p:cNvCxnSpPr>
            <a:stCxn id="9" idx="2"/>
          </p:cNvCxnSpPr>
          <p:nvPr/>
        </p:nvCxnSpPr>
        <p:spPr>
          <a:xfrm rot="16200000" flipH="1">
            <a:off x="6590705" y="3923704"/>
            <a:ext cx="276225" cy="25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p:cNvCxnSpPr>
          <p:nvPr/>
        </p:nvCxnSpPr>
        <p:spPr>
          <a:xfrm rot="5400000">
            <a:off x="6285906" y="3877270"/>
            <a:ext cx="276225" cy="351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CA217EF-0505-4C33-BB20-8A8DF2039023}"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Identities</a:t>
            </a:r>
            <a:endParaRPr lang="en-US" dirty="0"/>
          </a:p>
        </p:txBody>
      </p:sp>
      <p:sp>
        <p:nvSpPr>
          <p:cNvPr id="3" name="Content Placeholder 2"/>
          <p:cNvSpPr>
            <a:spLocks noGrp="1"/>
          </p:cNvSpPr>
          <p:nvPr>
            <p:ph idx="1"/>
          </p:nvPr>
        </p:nvSpPr>
        <p:spPr/>
        <p:txBody>
          <a:bodyPr/>
          <a:lstStyle/>
          <a:p>
            <a:r>
              <a:rPr lang="en-US" dirty="0" smtClean="0"/>
              <a:t>Identity laws</a:t>
            </a:r>
          </a:p>
          <a:p>
            <a:pPr>
              <a:buNone/>
            </a:pPr>
            <a:r>
              <a:rPr lang="en-US" dirty="0" smtClean="0"/>
              <a:t>                                           </a:t>
            </a:r>
          </a:p>
          <a:p>
            <a:r>
              <a:rPr lang="en-US" dirty="0" smtClean="0"/>
              <a:t>Domination laws</a:t>
            </a:r>
          </a:p>
          <a:p>
            <a:pPr>
              <a:buNone/>
            </a:pPr>
            <a:r>
              <a:rPr lang="en-US" dirty="0" smtClean="0"/>
              <a:t>                                            </a:t>
            </a:r>
          </a:p>
          <a:p>
            <a:r>
              <a:rPr lang="en-US" dirty="0" smtClean="0"/>
              <a:t>Idempotent laws</a:t>
            </a:r>
          </a:p>
          <a:p>
            <a:pPr>
              <a:buNone/>
            </a:pPr>
            <a:r>
              <a:rPr lang="en-US" dirty="0" smtClean="0"/>
              <a:t>                                           </a:t>
            </a:r>
          </a:p>
          <a:p>
            <a:r>
              <a:rPr lang="en-US" dirty="0" smtClean="0"/>
              <a:t>Complementation law</a:t>
            </a:r>
          </a:p>
        </p:txBody>
      </p:sp>
      <p:pic>
        <p:nvPicPr>
          <p:cNvPr id="4" name="Content Placeholder 3" descr="addin_tmp.png"/>
          <p:cNvPicPr>
            <a:picLocks noChangeAspect="1"/>
          </p:cNvPicPr>
          <p:nvPr>
            <p:custDataLst>
              <p:tags r:id="rId1"/>
            </p:custDataLst>
          </p:nvPr>
        </p:nvPicPr>
        <p:blipFill>
          <a:blip r:embed="rId10" cstate="print"/>
          <a:stretch>
            <a:fillRect/>
          </a:stretch>
        </p:blipFill>
        <p:spPr>
          <a:xfrm>
            <a:off x="1828800" y="2514600"/>
            <a:ext cx="1665923" cy="320040"/>
          </a:xfrm>
          <a:prstGeom prst="rect">
            <a:avLst/>
          </a:prstGeom>
        </p:spPr>
      </p:pic>
      <p:pic>
        <p:nvPicPr>
          <p:cNvPr id="5" name="Picture 4" descr="addin_tmp.png"/>
          <p:cNvPicPr>
            <a:picLocks noChangeAspect="1"/>
          </p:cNvPicPr>
          <p:nvPr>
            <p:custDataLst>
              <p:tags r:id="rId2"/>
            </p:custDataLst>
          </p:nvPr>
        </p:nvPicPr>
        <p:blipFill>
          <a:blip r:embed="rId11" cstate="print"/>
          <a:stretch>
            <a:fillRect/>
          </a:stretch>
        </p:blipFill>
        <p:spPr>
          <a:xfrm>
            <a:off x="4191000" y="2514600"/>
            <a:ext cx="1777365" cy="274320"/>
          </a:xfrm>
          <a:prstGeom prst="rect">
            <a:avLst/>
          </a:prstGeom>
        </p:spPr>
      </p:pic>
      <p:pic>
        <p:nvPicPr>
          <p:cNvPr id="6" name="Picture 5" descr="addin_tmp.png"/>
          <p:cNvPicPr>
            <a:picLocks noChangeAspect="1"/>
          </p:cNvPicPr>
          <p:nvPr>
            <p:custDataLst>
              <p:tags r:id="rId3"/>
            </p:custDataLst>
          </p:nvPr>
        </p:nvPicPr>
        <p:blipFill>
          <a:blip r:embed="rId12" cstate="print"/>
          <a:stretch>
            <a:fillRect/>
          </a:stretch>
        </p:blipFill>
        <p:spPr>
          <a:xfrm>
            <a:off x="1828800" y="3505200"/>
            <a:ext cx="1791653" cy="274320"/>
          </a:xfrm>
          <a:prstGeom prst="rect">
            <a:avLst/>
          </a:prstGeom>
        </p:spPr>
      </p:pic>
      <p:pic>
        <p:nvPicPr>
          <p:cNvPr id="7" name="Picture 6" descr="addin_tmp.png"/>
          <p:cNvPicPr>
            <a:picLocks noChangeAspect="1"/>
          </p:cNvPicPr>
          <p:nvPr>
            <p:custDataLst>
              <p:tags r:id="rId4"/>
            </p:custDataLst>
          </p:nvPr>
        </p:nvPicPr>
        <p:blipFill>
          <a:blip r:embed="rId13" cstate="print"/>
          <a:stretch>
            <a:fillRect/>
          </a:stretch>
        </p:blipFill>
        <p:spPr>
          <a:xfrm>
            <a:off x="4191000" y="3429000"/>
            <a:ext cx="1563053" cy="320040"/>
          </a:xfrm>
          <a:prstGeom prst="rect">
            <a:avLst/>
          </a:prstGeom>
        </p:spPr>
      </p:pic>
      <p:pic>
        <p:nvPicPr>
          <p:cNvPr id="8" name="Content Placeholder 3" descr="addin_tmp.png"/>
          <p:cNvPicPr>
            <a:picLocks noChangeAspect="1"/>
          </p:cNvPicPr>
          <p:nvPr>
            <p:custDataLst>
              <p:tags r:id="rId5"/>
            </p:custDataLst>
          </p:nvPr>
        </p:nvPicPr>
        <p:blipFill>
          <a:blip r:embed="rId14" cstate="print"/>
          <a:stretch>
            <a:fillRect/>
          </a:stretch>
        </p:blipFill>
        <p:spPr>
          <a:xfrm>
            <a:off x="1828800" y="4495800"/>
            <a:ext cx="1760220" cy="274320"/>
          </a:xfrm>
          <a:prstGeom prst="rect">
            <a:avLst/>
          </a:prstGeom>
        </p:spPr>
      </p:pic>
      <p:pic>
        <p:nvPicPr>
          <p:cNvPr id="9" name="Picture 8" descr="addin_tmp.png"/>
          <p:cNvPicPr>
            <a:picLocks noChangeAspect="1"/>
          </p:cNvPicPr>
          <p:nvPr>
            <p:custDataLst>
              <p:tags r:id="rId6"/>
            </p:custDataLst>
          </p:nvPr>
        </p:nvPicPr>
        <p:blipFill>
          <a:blip r:embed="rId15" cstate="print"/>
          <a:stretch>
            <a:fillRect/>
          </a:stretch>
        </p:blipFill>
        <p:spPr>
          <a:xfrm>
            <a:off x="4267200" y="4495800"/>
            <a:ext cx="1760220" cy="274320"/>
          </a:xfrm>
          <a:prstGeom prst="rect">
            <a:avLst/>
          </a:prstGeom>
        </p:spPr>
      </p:pic>
      <p:pic>
        <p:nvPicPr>
          <p:cNvPr id="10" name="Picture 9" descr="addin_tmp.png"/>
          <p:cNvPicPr>
            <a:picLocks noChangeAspect="1"/>
          </p:cNvPicPr>
          <p:nvPr>
            <p:custDataLst>
              <p:tags r:id="rId7"/>
            </p:custDataLst>
          </p:nvPr>
        </p:nvPicPr>
        <p:blipFill>
          <a:blip r:embed="rId16" cstate="print"/>
          <a:stretch>
            <a:fillRect/>
          </a:stretch>
        </p:blipFill>
        <p:spPr>
          <a:xfrm>
            <a:off x="2895600" y="5562600"/>
            <a:ext cx="1360170" cy="494348"/>
          </a:xfrm>
          <a:prstGeom prst="rect">
            <a:avLst/>
          </a:prstGeom>
        </p:spPr>
      </p:pic>
      <p:sp>
        <p:nvSpPr>
          <p:cNvPr id="11" name="TextBox 10"/>
          <p:cNvSpPr txBox="1"/>
          <p:nvPr/>
        </p:nvSpPr>
        <p:spPr>
          <a:xfrm>
            <a:off x="4267200" y="61722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sp>
        <p:nvSpPr>
          <p:cNvPr id="12" name="Slide Number Placeholder 11"/>
          <p:cNvSpPr>
            <a:spLocks noGrp="1"/>
          </p:cNvSpPr>
          <p:nvPr>
            <p:ph type="sldNum" sz="quarter" idx="12"/>
          </p:nvPr>
        </p:nvSpPr>
        <p:spPr/>
        <p:txBody>
          <a:bodyPr/>
          <a:lstStyle/>
          <a:p>
            <a:fld id="{9CA217EF-0505-4C33-BB20-8A8DF2039023}"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Identities</a:t>
            </a:r>
            <a:endParaRPr lang="en-US" dirty="0"/>
          </a:p>
        </p:txBody>
      </p:sp>
      <p:sp>
        <p:nvSpPr>
          <p:cNvPr id="3" name="Content Placeholder 2"/>
          <p:cNvSpPr>
            <a:spLocks noGrp="1"/>
          </p:cNvSpPr>
          <p:nvPr>
            <p:ph idx="1"/>
          </p:nvPr>
        </p:nvSpPr>
        <p:spPr/>
        <p:txBody>
          <a:bodyPr/>
          <a:lstStyle/>
          <a:p>
            <a:r>
              <a:rPr lang="en-US" dirty="0" smtClean="0"/>
              <a:t>Commutative laws</a:t>
            </a:r>
          </a:p>
          <a:p>
            <a:pPr>
              <a:buNone/>
            </a:pPr>
            <a:r>
              <a:rPr lang="en-US" dirty="0" smtClean="0"/>
              <a:t>                                           </a:t>
            </a:r>
          </a:p>
          <a:p>
            <a:r>
              <a:rPr lang="en-US" dirty="0" smtClean="0"/>
              <a:t>Associative laws</a:t>
            </a:r>
          </a:p>
          <a:p>
            <a:pPr>
              <a:buNone/>
            </a:pPr>
            <a:r>
              <a:rPr lang="en-US" dirty="0" smtClean="0"/>
              <a:t>    </a:t>
            </a:r>
          </a:p>
          <a:p>
            <a:pPr>
              <a:buNone/>
            </a:pPr>
            <a:r>
              <a:rPr lang="en-US" dirty="0" smtClean="0"/>
              <a:t>                                                                         </a:t>
            </a:r>
          </a:p>
          <a:p>
            <a:r>
              <a:rPr lang="en-US" dirty="0" smtClean="0"/>
              <a:t>Distributive laws</a:t>
            </a:r>
          </a:p>
          <a:p>
            <a:pPr>
              <a:buNone/>
            </a:pPr>
            <a:endParaRPr lang="en-US" dirty="0" smtClean="0"/>
          </a:p>
          <a:p>
            <a:pPr>
              <a:buNone/>
            </a:pPr>
            <a:endParaRPr lang="en-US" dirty="0" smtClean="0"/>
          </a:p>
        </p:txBody>
      </p:sp>
      <p:pic>
        <p:nvPicPr>
          <p:cNvPr id="11" name="Content Placeholder 3" descr="addin_tmp.png"/>
          <p:cNvPicPr>
            <a:picLocks noChangeAspect="1"/>
          </p:cNvPicPr>
          <p:nvPr>
            <p:custDataLst>
              <p:tags r:id="rId1"/>
            </p:custDataLst>
          </p:nvPr>
        </p:nvPicPr>
        <p:blipFill>
          <a:blip r:embed="rId9" cstate="print"/>
          <a:stretch>
            <a:fillRect/>
          </a:stretch>
        </p:blipFill>
        <p:spPr>
          <a:xfrm>
            <a:off x="1828800" y="2590800"/>
            <a:ext cx="2511743" cy="274320"/>
          </a:xfrm>
          <a:prstGeom prst="rect">
            <a:avLst/>
          </a:prstGeom>
        </p:spPr>
      </p:pic>
      <p:pic>
        <p:nvPicPr>
          <p:cNvPr id="12" name="Picture 11" descr="addin_tmp.png"/>
          <p:cNvPicPr>
            <a:picLocks noChangeAspect="1"/>
          </p:cNvPicPr>
          <p:nvPr>
            <p:custDataLst>
              <p:tags r:id="rId2"/>
            </p:custDataLst>
          </p:nvPr>
        </p:nvPicPr>
        <p:blipFill>
          <a:blip r:embed="rId10" cstate="print"/>
          <a:stretch>
            <a:fillRect/>
          </a:stretch>
        </p:blipFill>
        <p:spPr>
          <a:xfrm>
            <a:off x="5181600" y="2590800"/>
            <a:ext cx="2511743" cy="274320"/>
          </a:xfrm>
          <a:prstGeom prst="rect">
            <a:avLst/>
          </a:prstGeom>
        </p:spPr>
      </p:pic>
      <p:pic>
        <p:nvPicPr>
          <p:cNvPr id="13" name="Picture 12" descr="addin_tmp.png"/>
          <p:cNvPicPr>
            <a:picLocks noChangeAspect="1"/>
          </p:cNvPicPr>
          <p:nvPr>
            <p:custDataLst>
              <p:tags r:id="rId3"/>
            </p:custDataLst>
          </p:nvPr>
        </p:nvPicPr>
        <p:blipFill>
          <a:blip r:embed="rId11" cstate="print"/>
          <a:stretch>
            <a:fillRect/>
          </a:stretch>
        </p:blipFill>
        <p:spPr>
          <a:xfrm>
            <a:off x="914400" y="3429000"/>
            <a:ext cx="4543425" cy="382905"/>
          </a:xfrm>
          <a:prstGeom prst="rect">
            <a:avLst/>
          </a:prstGeom>
        </p:spPr>
      </p:pic>
      <p:pic>
        <p:nvPicPr>
          <p:cNvPr id="14" name="Content Placeholder 3" descr="addin_tmp.png"/>
          <p:cNvPicPr>
            <a:picLocks noChangeAspect="1"/>
          </p:cNvPicPr>
          <p:nvPr>
            <p:custDataLst>
              <p:tags r:id="rId4"/>
            </p:custDataLst>
          </p:nvPr>
        </p:nvPicPr>
        <p:blipFill>
          <a:blip r:embed="rId12" cstate="print"/>
          <a:stretch>
            <a:fillRect/>
          </a:stretch>
        </p:blipFill>
        <p:spPr>
          <a:xfrm>
            <a:off x="914400" y="3886200"/>
            <a:ext cx="4543425" cy="382905"/>
          </a:xfrm>
          <a:prstGeom prst="rect">
            <a:avLst/>
          </a:prstGeom>
        </p:spPr>
      </p:pic>
      <p:pic>
        <p:nvPicPr>
          <p:cNvPr id="15" name="Content Placeholder 3" descr="addin_tmp.png"/>
          <p:cNvPicPr>
            <a:picLocks noChangeAspect="1"/>
          </p:cNvPicPr>
          <p:nvPr>
            <p:custDataLst>
              <p:tags r:id="rId5"/>
            </p:custDataLst>
          </p:nvPr>
        </p:nvPicPr>
        <p:blipFill>
          <a:blip r:embed="rId13" cstate="print"/>
          <a:stretch>
            <a:fillRect/>
          </a:stretch>
        </p:blipFill>
        <p:spPr>
          <a:xfrm>
            <a:off x="838200" y="4953000"/>
            <a:ext cx="5520690" cy="382905"/>
          </a:xfrm>
          <a:prstGeom prst="rect">
            <a:avLst/>
          </a:prstGeom>
        </p:spPr>
      </p:pic>
      <p:pic>
        <p:nvPicPr>
          <p:cNvPr id="16" name="Picture 15" descr="addin_tmp.png"/>
          <p:cNvPicPr>
            <a:picLocks noChangeAspect="1"/>
          </p:cNvPicPr>
          <p:nvPr>
            <p:custDataLst>
              <p:tags r:id="rId6"/>
            </p:custDataLst>
          </p:nvPr>
        </p:nvPicPr>
        <p:blipFill>
          <a:blip r:embed="rId14" cstate="print"/>
          <a:stretch>
            <a:fillRect/>
          </a:stretch>
        </p:blipFill>
        <p:spPr>
          <a:xfrm>
            <a:off x="914400" y="5562600"/>
            <a:ext cx="5520690" cy="382905"/>
          </a:xfrm>
          <a:prstGeom prst="rect">
            <a:avLst/>
          </a:prstGeom>
        </p:spPr>
      </p:pic>
      <p:sp>
        <p:nvSpPr>
          <p:cNvPr id="10" name="TextBox 9"/>
          <p:cNvSpPr txBox="1"/>
          <p:nvPr/>
        </p:nvSpPr>
        <p:spPr>
          <a:xfrm>
            <a:off x="4648200" y="61722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Identities</a:t>
            </a:r>
            <a:endParaRPr lang="en-US" dirty="0"/>
          </a:p>
        </p:txBody>
      </p:sp>
      <p:sp>
        <p:nvSpPr>
          <p:cNvPr id="3" name="Content Placeholder 2"/>
          <p:cNvSpPr>
            <a:spLocks noGrp="1"/>
          </p:cNvSpPr>
          <p:nvPr>
            <p:ph idx="1"/>
          </p:nvPr>
        </p:nvSpPr>
        <p:spPr/>
        <p:txBody>
          <a:bodyPr/>
          <a:lstStyle/>
          <a:p>
            <a:r>
              <a:rPr lang="en-US" dirty="0" smtClean="0"/>
              <a:t>De Morgan’s laws</a:t>
            </a:r>
          </a:p>
          <a:p>
            <a:endParaRPr lang="en-US" dirty="0" smtClean="0"/>
          </a:p>
          <a:p>
            <a:pPr>
              <a:buNone/>
            </a:pPr>
            <a:r>
              <a:rPr lang="en-US" dirty="0" smtClean="0"/>
              <a:t>                                 </a:t>
            </a:r>
          </a:p>
          <a:p>
            <a:r>
              <a:rPr lang="en-US" dirty="0" smtClean="0"/>
              <a:t>Absorption laws</a:t>
            </a:r>
          </a:p>
          <a:p>
            <a:pPr>
              <a:buNone/>
            </a:pPr>
            <a:r>
              <a:rPr lang="en-US" dirty="0" smtClean="0"/>
              <a:t>    </a:t>
            </a:r>
          </a:p>
          <a:p>
            <a:pPr>
              <a:buNone/>
            </a:pPr>
            <a:r>
              <a:rPr lang="en-US" dirty="0" smtClean="0"/>
              <a:t>                                                                         </a:t>
            </a:r>
          </a:p>
          <a:p>
            <a:r>
              <a:rPr lang="en-US" dirty="0" smtClean="0"/>
              <a:t>Complement laws</a:t>
            </a:r>
          </a:p>
          <a:p>
            <a:pPr>
              <a:buNone/>
            </a:pPr>
            <a:endParaRPr lang="en-US" dirty="0" smtClean="0"/>
          </a:p>
          <a:p>
            <a:pPr>
              <a:buNone/>
            </a:pPr>
            <a:endParaRPr lang="en-US" dirty="0" smtClean="0"/>
          </a:p>
        </p:txBody>
      </p:sp>
      <p:pic>
        <p:nvPicPr>
          <p:cNvPr id="10" name="Content Placeholder 3" descr="addin_tmp.png"/>
          <p:cNvPicPr>
            <a:picLocks noChangeAspect="1"/>
          </p:cNvPicPr>
          <p:nvPr>
            <p:custDataLst>
              <p:tags r:id="rId1"/>
            </p:custDataLst>
          </p:nvPr>
        </p:nvPicPr>
        <p:blipFill>
          <a:blip r:embed="rId9" cstate="print"/>
          <a:stretch>
            <a:fillRect/>
          </a:stretch>
        </p:blipFill>
        <p:spPr>
          <a:xfrm>
            <a:off x="1295400" y="2514600"/>
            <a:ext cx="2534603" cy="328613"/>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4572000" y="2514600"/>
            <a:ext cx="2534603" cy="328613"/>
          </a:xfrm>
          <a:prstGeom prst="rect">
            <a:avLst/>
          </a:prstGeom>
        </p:spPr>
      </p:pic>
      <p:pic>
        <p:nvPicPr>
          <p:cNvPr id="18" name="Content Placeholder 3" descr="addin_tmp.png"/>
          <p:cNvPicPr>
            <a:picLocks noChangeAspect="1"/>
          </p:cNvPicPr>
          <p:nvPr>
            <p:custDataLst>
              <p:tags r:id="rId3"/>
            </p:custDataLst>
          </p:nvPr>
        </p:nvPicPr>
        <p:blipFill>
          <a:blip r:embed="rId11" cstate="print"/>
          <a:stretch>
            <a:fillRect/>
          </a:stretch>
        </p:blipFill>
        <p:spPr>
          <a:xfrm>
            <a:off x="990600" y="4038600"/>
            <a:ext cx="2786063" cy="382905"/>
          </a:xfrm>
          <a:prstGeom prst="rect">
            <a:avLst/>
          </a:prstGeom>
        </p:spPr>
      </p:pic>
      <p:pic>
        <p:nvPicPr>
          <p:cNvPr id="19" name="Picture 18" descr="addin_tmp.png"/>
          <p:cNvPicPr>
            <a:picLocks noChangeAspect="1"/>
          </p:cNvPicPr>
          <p:nvPr>
            <p:custDataLst>
              <p:tags r:id="rId4"/>
            </p:custDataLst>
          </p:nvPr>
        </p:nvPicPr>
        <p:blipFill>
          <a:blip r:embed="rId12" cstate="print"/>
          <a:stretch>
            <a:fillRect/>
          </a:stretch>
        </p:blipFill>
        <p:spPr>
          <a:xfrm>
            <a:off x="4267200" y="4038600"/>
            <a:ext cx="2786063" cy="382905"/>
          </a:xfrm>
          <a:prstGeom prst="rect">
            <a:avLst/>
          </a:prstGeom>
        </p:spPr>
      </p:pic>
      <p:pic>
        <p:nvPicPr>
          <p:cNvPr id="20" name="Picture 19" descr="addin_tmp.png"/>
          <p:cNvPicPr>
            <a:picLocks noChangeAspect="1"/>
          </p:cNvPicPr>
          <p:nvPr>
            <p:custDataLst>
              <p:tags r:id="rId5"/>
            </p:custDataLst>
          </p:nvPr>
        </p:nvPicPr>
        <p:blipFill>
          <a:blip r:embed="rId13" cstate="print"/>
          <a:stretch>
            <a:fillRect/>
          </a:stretch>
        </p:blipFill>
        <p:spPr>
          <a:xfrm>
            <a:off x="1295400" y="5562600"/>
            <a:ext cx="1774508" cy="328613"/>
          </a:xfrm>
          <a:prstGeom prst="rect">
            <a:avLst/>
          </a:prstGeom>
        </p:spPr>
      </p:pic>
      <p:pic>
        <p:nvPicPr>
          <p:cNvPr id="21" name="Picture 20" descr="addin_tmp.png"/>
          <p:cNvPicPr>
            <a:picLocks noChangeAspect="1"/>
          </p:cNvPicPr>
          <p:nvPr>
            <p:custDataLst>
              <p:tags r:id="rId6"/>
            </p:custDataLst>
          </p:nvPr>
        </p:nvPicPr>
        <p:blipFill>
          <a:blip r:embed="rId14" cstate="print"/>
          <a:stretch>
            <a:fillRect/>
          </a:stretch>
        </p:blipFill>
        <p:spPr>
          <a:xfrm>
            <a:off x="4495800" y="5562600"/>
            <a:ext cx="1657350" cy="351473"/>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Set Identities</a:t>
            </a:r>
            <a:endParaRPr lang="en-US" dirty="0"/>
          </a:p>
        </p:txBody>
      </p:sp>
      <p:sp>
        <p:nvSpPr>
          <p:cNvPr id="3" name="Content Placeholder 2"/>
          <p:cNvSpPr>
            <a:spLocks noGrp="1"/>
          </p:cNvSpPr>
          <p:nvPr>
            <p:ph idx="1"/>
          </p:nvPr>
        </p:nvSpPr>
        <p:spPr/>
        <p:txBody>
          <a:bodyPr/>
          <a:lstStyle/>
          <a:p>
            <a:pPr marL="514350" indent="-514350"/>
            <a:r>
              <a:rPr lang="en-US" dirty="0" smtClean="0"/>
              <a:t>Different ways to prove set identities:</a:t>
            </a:r>
          </a:p>
          <a:p>
            <a:pPr marL="880110" lvl="1" indent="-514350">
              <a:buFont typeface="+mj-lt"/>
              <a:buAutoNum type="arabicPeriod"/>
            </a:pPr>
            <a:r>
              <a:rPr lang="en-US" dirty="0" smtClean="0"/>
              <a:t>Prove that each set (side of the identity) is a subset of the other.</a:t>
            </a:r>
          </a:p>
          <a:p>
            <a:pPr marL="880110" lvl="1" indent="-514350">
              <a:buFont typeface="+mj-lt"/>
              <a:buAutoNum type="arabicPeriod"/>
            </a:pPr>
            <a:r>
              <a:rPr lang="en-US" dirty="0" smtClean="0"/>
              <a:t>Use set builder notation and propositional logic.</a:t>
            </a:r>
          </a:p>
          <a:p>
            <a:pPr marL="880110" lvl="1" indent="-514350">
              <a:buFont typeface="+mj-lt"/>
              <a:buAutoNum type="arabicPeriod"/>
            </a:pPr>
            <a:r>
              <a:rPr lang="en-US" dirty="0" smtClean="0"/>
              <a:t>Membership Tables: Verify that elements in the same combination of sets always either belong or do not belong to the same side of the identity.  Use </a:t>
            </a:r>
            <a:r>
              <a:rPr lang="en-US" dirty="0" smtClean="0">
                <a:latin typeface="Cambria Math" pitchFamily="18" charset="0"/>
                <a:ea typeface="Cambria Math" pitchFamily="18" charset="0"/>
              </a:rPr>
              <a:t>1</a:t>
            </a:r>
            <a:r>
              <a:rPr lang="en-US" dirty="0" smtClean="0"/>
              <a:t> to indicate it is in the set and a </a:t>
            </a:r>
            <a:r>
              <a:rPr lang="en-US" dirty="0" smtClean="0">
                <a:latin typeface="Cambria Math" pitchFamily="18" charset="0"/>
                <a:ea typeface="Cambria Math" pitchFamily="18" charset="0"/>
              </a:rPr>
              <a:t>0</a:t>
            </a:r>
            <a:r>
              <a:rPr lang="en-US" dirty="0" smtClean="0"/>
              <a:t> to indicate that it is not.</a:t>
            </a:r>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Definition of sets</a:t>
            </a:r>
          </a:p>
          <a:p>
            <a:r>
              <a:rPr lang="en-US" dirty="0" smtClean="0"/>
              <a:t>Describing Sets</a:t>
            </a:r>
          </a:p>
          <a:p>
            <a:pPr lvl="1"/>
            <a:r>
              <a:rPr lang="en-US" dirty="0" smtClean="0"/>
              <a:t>Roster Method</a:t>
            </a:r>
          </a:p>
          <a:p>
            <a:pPr lvl="1"/>
            <a:r>
              <a:rPr lang="en-US" dirty="0" smtClean="0"/>
              <a:t>Set-Builder Notation</a:t>
            </a:r>
          </a:p>
          <a:p>
            <a:r>
              <a:rPr lang="en-US" dirty="0" smtClean="0"/>
              <a:t>Some Important Sets in Mathematics</a:t>
            </a:r>
          </a:p>
          <a:p>
            <a:r>
              <a:rPr lang="en-US" dirty="0" smtClean="0"/>
              <a:t>Empty Set and Universal Set</a:t>
            </a:r>
          </a:p>
          <a:p>
            <a:r>
              <a:rPr lang="en-US" dirty="0" smtClean="0"/>
              <a:t>Subsets and Set Equality</a:t>
            </a:r>
          </a:p>
          <a:p>
            <a:r>
              <a:rPr lang="en-US" dirty="0" smtClean="0"/>
              <a:t>Cardinality of Sets</a:t>
            </a:r>
          </a:p>
          <a:p>
            <a:r>
              <a:rPr lang="en-US" dirty="0" err="1" smtClean="0"/>
              <a:t>Tuples</a:t>
            </a:r>
            <a:endParaRPr lang="en-US" dirty="0" smtClean="0"/>
          </a:p>
          <a:p>
            <a:r>
              <a:rPr lang="en-US" dirty="0" smtClean="0"/>
              <a:t>Cartesian Product</a:t>
            </a:r>
          </a:p>
        </p:txBody>
      </p:sp>
      <p:sp>
        <p:nvSpPr>
          <p:cNvPr id="4" name="Slide Number Placeholder 3"/>
          <p:cNvSpPr>
            <a:spLocks noGrp="1"/>
          </p:cNvSpPr>
          <p:nvPr>
            <p:ph type="sldNum" sz="quarter" idx="12"/>
          </p:nvPr>
        </p:nvSpPr>
        <p:spPr/>
        <p:txBody>
          <a:bodyPr/>
          <a:lstStyle/>
          <a:p>
            <a:fld id="{9CA217EF-0505-4C33-BB20-8A8DF2039023}"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Proof of Second De Morgan Law</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a:t>
            </a:r>
            <a:r>
              <a:rPr lang="en-US" dirty="0" smtClean="0"/>
              <a:t>: Prove that</a:t>
            </a:r>
          </a:p>
          <a:p>
            <a:pPr>
              <a:buNone/>
            </a:pPr>
            <a:r>
              <a:rPr lang="en-US" b="1" dirty="0" smtClean="0"/>
              <a:t>Solution</a:t>
            </a:r>
            <a:r>
              <a:rPr lang="en-US" dirty="0" smtClean="0"/>
              <a:t>:   We prove this identity by showing that:</a:t>
            </a:r>
          </a:p>
          <a:p>
            <a:pPr marL="514350" indent="-514350">
              <a:buNone/>
            </a:pPr>
            <a:r>
              <a:rPr lang="en-US" dirty="0" smtClean="0"/>
              <a:t>  </a:t>
            </a:r>
          </a:p>
          <a:p>
            <a:pPr marL="514350" indent="-514350">
              <a:buNone/>
            </a:pPr>
            <a:r>
              <a:rPr lang="en-US" dirty="0" smtClean="0"/>
              <a:t>        1)                                           and</a:t>
            </a:r>
          </a:p>
          <a:p>
            <a:pPr marL="514350" indent="-514350">
              <a:buNone/>
            </a:pPr>
            <a:endParaRPr lang="en-US" dirty="0" smtClean="0"/>
          </a:p>
          <a:p>
            <a:pPr marL="514350" indent="-514350">
              <a:buNone/>
            </a:pPr>
            <a:r>
              <a:rPr lang="en-US" dirty="0" smtClean="0"/>
              <a:t>     </a:t>
            </a:r>
          </a:p>
          <a:p>
            <a:pPr marL="514350" indent="-514350">
              <a:buNone/>
            </a:pPr>
            <a:r>
              <a:rPr lang="en-US" dirty="0" smtClean="0"/>
              <a:t>         2)</a:t>
            </a:r>
          </a:p>
          <a:p>
            <a:pPr>
              <a:buNone/>
            </a:pPr>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3962400" y="2057400"/>
            <a:ext cx="2534603" cy="328613"/>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1905000" y="4876800"/>
            <a:ext cx="2534603" cy="37719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1828800" y="3429000"/>
            <a:ext cx="2534603" cy="377190"/>
          </a:xfrm>
          <a:prstGeom prst="rect">
            <a:avLst/>
          </a:prstGeom>
        </p:spPr>
      </p:pic>
      <p:sp>
        <p:nvSpPr>
          <p:cNvPr id="7" name="TextBox 6"/>
          <p:cNvSpPr txBox="1"/>
          <p:nvPr/>
        </p:nvSpPr>
        <p:spPr>
          <a:xfrm>
            <a:off x="2514600" y="61722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Proof of Second De Morgan Law </a:t>
            </a:r>
            <a:endParaRPr lang="en-US" dirty="0"/>
          </a:p>
        </p:txBody>
      </p:sp>
      <p:sp>
        <p:nvSpPr>
          <p:cNvPr id="3" name="Content Placeholder 2"/>
          <p:cNvSpPr>
            <a:spLocks noGrp="1"/>
          </p:cNvSpPr>
          <p:nvPr>
            <p:ph idx="1"/>
          </p:nvPr>
        </p:nvSpPr>
        <p:spPr/>
        <p:txBody>
          <a:bodyPr/>
          <a:lstStyle/>
          <a:p>
            <a:pPr>
              <a:buNone/>
            </a:pPr>
            <a:r>
              <a:rPr lang="en-US" dirty="0" smtClean="0"/>
              <a:t>    These steps show that:                                       </a:t>
            </a:r>
          </a:p>
          <a:p>
            <a:pPr>
              <a:buNone/>
            </a:pP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4343400" y="2057400"/>
            <a:ext cx="2534603" cy="37719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752600" y="2590801"/>
            <a:ext cx="6518910" cy="2070735"/>
          </a:xfrm>
          <a:prstGeom prst="rect">
            <a:avLst/>
          </a:prstGeom>
        </p:spPr>
      </p:pic>
      <p:sp>
        <p:nvSpPr>
          <p:cNvPr id="6" name="TextBox 5"/>
          <p:cNvSpPr txBox="1"/>
          <p:nvPr/>
        </p:nvSpPr>
        <p:spPr>
          <a:xfrm>
            <a:off x="2514600" y="61722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Proof of Second De Morgan Law </a:t>
            </a:r>
            <a:endParaRPr lang="en-US" dirty="0"/>
          </a:p>
        </p:txBody>
      </p:sp>
      <p:sp>
        <p:nvSpPr>
          <p:cNvPr id="3" name="Content Placeholder 2"/>
          <p:cNvSpPr>
            <a:spLocks noGrp="1"/>
          </p:cNvSpPr>
          <p:nvPr>
            <p:ph idx="1"/>
          </p:nvPr>
        </p:nvSpPr>
        <p:spPr/>
        <p:txBody>
          <a:bodyPr/>
          <a:lstStyle/>
          <a:p>
            <a:pPr>
              <a:buNone/>
            </a:pPr>
            <a:r>
              <a:rPr lang="en-US" dirty="0" smtClean="0"/>
              <a:t>   These steps show that:                                       </a:t>
            </a:r>
          </a:p>
          <a:p>
            <a:pPr>
              <a:buNone/>
            </a:pPr>
            <a:endParaRPr lang="en-US" dirty="0"/>
          </a:p>
        </p:txBody>
      </p:sp>
      <p:pic>
        <p:nvPicPr>
          <p:cNvPr id="12" name="Picture 11" descr="addin_tmp.png"/>
          <p:cNvPicPr>
            <a:picLocks noChangeAspect="1"/>
          </p:cNvPicPr>
          <p:nvPr>
            <p:custDataLst>
              <p:tags r:id="rId1"/>
            </p:custDataLst>
          </p:nvPr>
        </p:nvPicPr>
        <p:blipFill>
          <a:blip r:embed="rId4" cstate="print"/>
          <a:stretch>
            <a:fillRect/>
          </a:stretch>
        </p:blipFill>
        <p:spPr>
          <a:xfrm>
            <a:off x="1752600" y="2590800"/>
            <a:ext cx="6869430" cy="210883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4572000" y="2057400"/>
            <a:ext cx="2534603" cy="377190"/>
          </a:xfrm>
          <a:prstGeom prst="rect">
            <a:avLst/>
          </a:prstGeom>
        </p:spPr>
      </p:pic>
      <p:sp>
        <p:nvSpPr>
          <p:cNvPr id="9" name="Isosceles Triangle 8"/>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Set-Builder Notation: Second De Morgan Law</a:t>
            </a:r>
            <a:endParaRPr lang="en-US" dirty="0"/>
          </a:p>
        </p:txBody>
      </p:sp>
      <p:pic>
        <p:nvPicPr>
          <p:cNvPr id="7" name="Content Placeholder 6" descr="addin_tmp.png"/>
          <p:cNvPicPr>
            <a:picLocks noGrp="1" noChangeAspect="1"/>
          </p:cNvPicPr>
          <p:nvPr>
            <p:ph idx="1"/>
            <p:custDataLst>
              <p:tags r:id="rId1"/>
            </p:custDataLst>
          </p:nvPr>
        </p:nvPicPr>
        <p:blipFill>
          <a:blip r:embed="rId3" cstate="print"/>
          <a:stretch>
            <a:fillRect/>
          </a:stretch>
        </p:blipFill>
        <p:spPr>
          <a:xfrm>
            <a:off x="304800" y="1981200"/>
            <a:ext cx="8465820" cy="2731770"/>
          </a:xfrm>
        </p:spPr>
      </p:pic>
      <p:sp>
        <p:nvSpPr>
          <p:cNvPr id="4" name="Isosceles Triangle 3"/>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CA217EF-0505-4C33-BB20-8A8DF2039023}"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a:bodyPr>
          <a:lstStyle/>
          <a:p>
            <a:r>
              <a:rPr lang="en-US" dirty="0" smtClean="0"/>
              <a:t>Membership Table</a:t>
            </a:r>
            <a:endParaRPr lang="en-US" dirty="0"/>
          </a:p>
        </p:txBody>
      </p:sp>
      <p:graphicFrame>
        <p:nvGraphicFramePr>
          <p:cNvPr id="4" name="Content Placeholder 3"/>
          <p:cNvGraphicFramePr>
            <a:graphicFrameLocks noGrp="1"/>
          </p:cNvGraphicFramePr>
          <p:nvPr>
            <p:ph idx="1"/>
          </p:nvPr>
        </p:nvGraphicFramePr>
        <p:xfrm>
          <a:off x="533400" y="3200400"/>
          <a:ext cx="8229600" cy="3606800"/>
        </p:xfrm>
        <a:graphic>
          <a:graphicData uri="http://schemas.openxmlformats.org/drawingml/2006/table">
            <a:tbl>
              <a:tblPr firstRow="1" bandRow="1">
                <a:tableStyleId>{5C22544A-7EE6-4342-B048-85BDC9FD1C3A}</a:tableStyleId>
              </a:tblPr>
              <a:tblGrid>
                <a:gridCol w="381000"/>
                <a:gridCol w="304800"/>
                <a:gridCol w="381000"/>
                <a:gridCol w="914400"/>
                <a:gridCol w="1524000"/>
                <a:gridCol w="838200"/>
                <a:gridCol w="914400"/>
                <a:gridCol w="2971800"/>
              </a:tblGrid>
              <a:tr h="142240">
                <a:tc>
                  <a:txBody>
                    <a:bodyPr/>
                    <a:lstStyle/>
                    <a:p>
                      <a:r>
                        <a:rPr lang="en-US" dirty="0" smtClean="0">
                          <a:solidFill>
                            <a:schemeClr val="tx1"/>
                          </a:solidFill>
                        </a:rPr>
                        <a:t>A</a:t>
                      </a:r>
                      <a:endParaRPr lang="en-US" dirty="0">
                        <a:solidFill>
                          <a:schemeClr val="tx1"/>
                        </a:solidFill>
                      </a:endParaRPr>
                    </a:p>
                  </a:txBody>
                  <a:tcPr/>
                </a:tc>
                <a:tc>
                  <a:txBody>
                    <a:bodyPr/>
                    <a:lstStyle/>
                    <a:p>
                      <a:r>
                        <a:rPr lang="en-US" dirty="0" smtClean="0">
                          <a:solidFill>
                            <a:schemeClr val="tx1"/>
                          </a:solidFill>
                        </a:rPr>
                        <a:t>B</a:t>
                      </a:r>
                      <a:endParaRPr lang="en-US" dirty="0">
                        <a:solidFill>
                          <a:schemeClr val="tx1"/>
                        </a:solidFill>
                      </a:endParaRPr>
                    </a:p>
                  </a:txBody>
                  <a:tcPr/>
                </a:tc>
                <a:tc>
                  <a:txBody>
                    <a:bodyPr/>
                    <a:lstStyle/>
                    <a:p>
                      <a:r>
                        <a:rPr lang="en-US" dirty="0" smtClean="0">
                          <a:solidFill>
                            <a:schemeClr val="tx1"/>
                          </a:solidFill>
                        </a:rPr>
                        <a:t>C</a:t>
                      </a:r>
                      <a:endParaRPr lang="en-US" dirty="0">
                        <a:solidFill>
                          <a:schemeClr val="tx1"/>
                        </a:solidFill>
                      </a:endParaRP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pic>
        <p:nvPicPr>
          <p:cNvPr id="6" name="Picture 5" descr="addin_tmp.png"/>
          <p:cNvPicPr>
            <a:picLocks noChangeAspect="1"/>
          </p:cNvPicPr>
          <p:nvPr>
            <p:custDataLst>
              <p:tags r:id="rId1"/>
            </p:custDataLst>
          </p:nvPr>
        </p:nvPicPr>
        <p:blipFill>
          <a:blip r:embed="rId8" cstate="print"/>
          <a:stretch>
            <a:fillRect/>
          </a:stretch>
        </p:blipFill>
        <p:spPr>
          <a:xfrm>
            <a:off x="1676400" y="3276600"/>
            <a:ext cx="668655" cy="180975"/>
          </a:xfrm>
          <a:prstGeom prst="rect">
            <a:avLst/>
          </a:prstGeom>
        </p:spPr>
      </p:pic>
      <p:pic>
        <p:nvPicPr>
          <p:cNvPr id="7" name="Picture 6" descr="addin_tmp.png"/>
          <p:cNvPicPr>
            <a:picLocks noChangeAspect="1"/>
          </p:cNvPicPr>
          <p:nvPr>
            <p:custDataLst>
              <p:tags r:id="rId2"/>
            </p:custDataLst>
          </p:nvPr>
        </p:nvPicPr>
        <p:blipFill>
          <a:blip r:embed="rId9" cstate="print"/>
          <a:stretch>
            <a:fillRect/>
          </a:stretch>
        </p:blipFill>
        <p:spPr>
          <a:xfrm>
            <a:off x="2590800" y="3276600"/>
            <a:ext cx="1322070" cy="255270"/>
          </a:xfrm>
          <a:prstGeom prst="rect">
            <a:avLst/>
          </a:prstGeom>
        </p:spPr>
      </p:pic>
      <p:pic>
        <p:nvPicPr>
          <p:cNvPr id="8" name="Picture 7" descr="addin_tmp.png"/>
          <p:cNvPicPr>
            <a:picLocks noChangeAspect="1"/>
          </p:cNvPicPr>
          <p:nvPr>
            <p:custDataLst>
              <p:tags r:id="rId3"/>
            </p:custDataLst>
          </p:nvPr>
        </p:nvPicPr>
        <p:blipFill>
          <a:blip r:embed="rId10" cstate="print"/>
          <a:stretch>
            <a:fillRect/>
          </a:stretch>
        </p:blipFill>
        <p:spPr>
          <a:xfrm>
            <a:off x="4114800" y="3276600"/>
            <a:ext cx="655320" cy="182880"/>
          </a:xfrm>
          <a:prstGeom prst="rect">
            <a:avLst/>
          </a:prstGeom>
        </p:spPr>
      </p:pic>
      <p:pic>
        <p:nvPicPr>
          <p:cNvPr id="9" name="Picture 8" descr="addin_tmp.png"/>
          <p:cNvPicPr>
            <a:picLocks noChangeAspect="1"/>
          </p:cNvPicPr>
          <p:nvPr>
            <p:custDataLst>
              <p:tags r:id="rId4"/>
            </p:custDataLst>
          </p:nvPr>
        </p:nvPicPr>
        <p:blipFill>
          <a:blip r:embed="rId11" cstate="print"/>
          <a:stretch>
            <a:fillRect/>
          </a:stretch>
        </p:blipFill>
        <p:spPr>
          <a:xfrm>
            <a:off x="4953000" y="3276600"/>
            <a:ext cx="655320" cy="182880"/>
          </a:xfrm>
          <a:prstGeom prst="rect">
            <a:avLst/>
          </a:prstGeom>
        </p:spPr>
      </p:pic>
      <p:pic>
        <p:nvPicPr>
          <p:cNvPr id="10" name="Picture 9" descr="addin_tmp.png"/>
          <p:cNvPicPr>
            <a:picLocks noChangeAspect="1"/>
          </p:cNvPicPr>
          <p:nvPr>
            <p:custDataLst>
              <p:tags r:id="rId5"/>
            </p:custDataLst>
          </p:nvPr>
        </p:nvPicPr>
        <p:blipFill>
          <a:blip r:embed="rId12" cstate="print"/>
          <a:stretch>
            <a:fillRect/>
          </a:stretch>
        </p:blipFill>
        <p:spPr>
          <a:xfrm>
            <a:off x="5943600" y="3276600"/>
            <a:ext cx="1971675" cy="255270"/>
          </a:xfrm>
          <a:prstGeom prst="rect">
            <a:avLst/>
          </a:prstGeom>
        </p:spPr>
      </p:pic>
      <p:pic>
        <p:nvPicPr>
          <p:cNvPr id="11" name="Picture 10" descr="addin_tmp.png"/>
          <p:cNvPicPr>
            <a:picLocks noChangeAspect="1"/>
          </p:cNvPicPr>
          <p:nvPr>
            <p:custDataLst>
              <p:tags r:id="rId6"/>
            </p:custDataLst>
          </p:nvPr>
        </p:nvPicPr>
        <p:blipFill>
          <a:blip r:embed="rId13" cstate="print"/>
          <a:stretch>
            <a:fillRect/>
          </a:stretch>
        </p:blipFill>
        <p:spPr>
          <a:xfrm>
            <a:off x="1981200" y="2362200"/>
            <a:ext cx="5520690" cy="382905"/>
          </a:xfrm>
          <a:prstGeom prst="rect">
            <a:avLst/>
          </a:prstGeom>
        </p:spPr>
      </p:pic>
      <p:sp>
        <p:nvSpPr>
          <p:cNvPr id="12" name="TextBox 11"/>
          <p:cNvSpPr txBox="1"/>
          <p:nvPr/>
        </p:nvSpPr>
        <p:spPr>
          <a:xfrm>
            <a:off x="457200" y="1752600"/>
            <a:ext cx="1219200" cy="369332"/>
          </a:xfrm>
          <a:prstGeom prst="rect">
            <a:avLst/>
          </a:prstGeom>
          <a:noFill/>
        </p:spPr>
        <p:txBody>
          <a:bodyPr wrap="square" rtlCol="0">
            <a:spAutoFit/>
          </a:bodyPr>
          <a:lstStyle/>
          <a:p>
            <a:r>
              <a:rPr lang="en-US" b="1" dirty="0" smtClean="0"/>
              <a:t>Example</a:t>
            </a:r>
            <a:r>
              <a:rPr lang="en-US" dirty="0" smtClean="0"/>
              <a:t>:</a:t>
            </a:r>
            <a:endParaRPr lang="en-US" dirty="0"/>
          </a:p>
        </p:txBody>
      </p:sp>
      <p:sp>
        <p:nvSpPr>
          <p:cNvPr id="13" name="TextBox 12"/>
          <p:cNvSpPr txBox="1"/>
          <p:nvPr/>
        </p:nvSpPr>
        <p:spPr>
          <a:xfrm>
            <a:off x="457200" y="2743200"/>
            <a:ext cx="1219200" cy="369332"/>
          </a:xfrm>
          <a:prstGeom prst="rect">
            <a:avLst/>
          </a:prstGeom>
          <a:noFill/>
        </p:spPr>
        <p:txBody>
          <a:bodyPr wrap="square" rtlCol="0">
            <a:spAutoFit/>
          </a:bodyPr>
          <a:lstStyle/>
          <a:p>
            <a:r>
              <a:rPr lang="en-US" b="1" dirty="0" smtClean="0"/>
              <a:t>Solution</a:t>
            </a:r>
            <a:r>
              <a:rPr lang="en-US" dirty="0" smtClean="0"/>
              <a:t>:</a:t>
            </a:r>
            <a:endParaRPr lang="en-US" dirty="0"/>
          </a:p>
        </p:txBody>
      </p:sp>
      <p:sp>
        <p:nvSpPr>
          <p:cNvPr id="14" name="TextBox 13"/>
          <p:cNvSpPr txBox="1"/>
          <p:nvPr/>
        </p:nvSpPr>
        <p:spPr>
          <a:xfrm>
            <a:off x="1676400" y="1752600"/>
            <a:ext cx="6705600" cy="646331"/>
          </a:xfrm>
          <a:prstGeom prst="rect">
            <a:avLst/>
          </a:prstGeom>
          <a:noFill/>
        </p:spPr>
        <p:txBody>
          <a:bodyPr wrap="square" rtlCol="0">
            <a:spAutoFit/>
          </a:bodyPr>
          <a:lstStyle/>
          <a:p>
            <a:r>
              <a:rPr lang="en-US" dirty="0" smtClean="0"/>
              <a:t>Construct a membership table to show that the distributive law holds.</a:t>
            </a:r>
            <a:endParaRPr lang="en-US" dirty="0"/>
          </a:p>
        </p:txBody>
      </p:sp>
      <p:sp>
        <p:nvSpPr>
          <p:cNvPr id="3" name="Slide Number Placeholder 2"/>
          <p:cNvSpPr>
            <a:spLocks noGrp="1"/>
          </p:cNvSpPr>
          <p:nvPr>
            <p:ph type="sldNum" sz="quarter" idx="12"/>
          </p:nvPr>
        </p:nvSpPr>
        <p:spPr/>
        <p:txBody>
          <a:bodyPr/>
          <a:lstStyle/>
          <a:p>
            <a:fld id="{9CA217EF-0505-4C33-BB20-8A8DF2039023}"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Generalized Unions and Intersections</a:t>
            </a:r>
            <a:endParaRPr lang="en-US" dirty="0"/>
          </a:p>
        </p:txBody>
      </p:sp>
      <p:sp>
        <p:nvSpPr>
          <p:cNvPr id="3" name="Content Placeholder 2"/>
          <p:cNvSpPr>
            <a:spLocks noGrp="1"/>
          </p:cNvSpPr>
          <p:nvPr>
            <p:ph idx="1"/>
          </p:nvPr>
        </p:nvSpPr>
        <p:spPr/>
        <p:txBody>
          <a:bodyPr>
            <a:normAutofit lnSpcReduction="10000"/>
          </a:bodyPr>
          <a:lstStyle/>
          <a:p>
            <a:r>
              <a:rPr lang="en-US" dirty="0" smtClean="0"/>
              <a:t>Let </a:t>
            </a:r>
            <a:r>
              <a:rPr lang="en-US" i="1" dirty="0" smtClean="0"/>
              <a:t>A</a:t>
            </a:r>
            <a:r>
              <a:rPr lang="en-US" baseline="-25000" dirty="0" smtClean="0"/>
              <a:t>1</a:t>
            </a:r>
            <a:r>
              <a:rPr lang="en-US" dirty="0" smtClean="0"/>
              <a:t>, </a:t>
            </a:r>
            <a:r>
              <a:rPr lang="en-US" i="1" dirty="0" smtClean="0"/>
              <a:t>A</a:t>
            </a:r>
            <a:r>
              <a:rPr lang="en-US" baseline="-25000" dirty="0" smtClean="0"/>
              <a:t>2</a:t>
            </a:r>
            <a:r>
              <a:rPr lang="en-US" dirty="0" smtClean="0"/>
              <a:t> ,…, </a:t>
            </a:r>
            <a:r>
              <a:rPr lang="en-US" i="1" dirty="0" smtClean="0"/>
              <a:t>A</a:t>
            </a:r>
            <a:r>
              <a:rPr lang="en-US" i="1" baseline="-25000" dirty="0" smtClean="0"/>
              <a:t>n</a:t>
            </a:r>
            <a:r>
              <a:rPr lang="en-US" dirty="0" smtClean="0"/>
              <a:t> be an indexed collection of sets.</a:t>
            </a:r>
          </a:p>
          <a:p>
            <a:pPr>
              <a:buNone/>
            </a:pPr>
            <a:r>
              <a:rPr lang="en-US" dirty="0" smtClean="0"/>
              <a:t>    We define:</a:t>
            </a:r>
          </a:p>
          <a:p>
            <a:pPr>
              <a:buNone/>
            </a:pPr>
            <a:endParaRPr lang="en-US" dirty="0" smtClean="0"/>
          </a:p>
          <a:p>
            <a:pPr>
              <a:buNone/>
            </a:pPr>
            <a:r>
              <a:rPr lang="en-US" dirty="0" smtClean="0"/>
              <a:t>   </a:t>
            </a:r>
          </a:p>
          <a:p>
            <a:pPr>
              <a:buNone/>
            </a:pPr>
            <a:r>
              <a:rPr lang="en-US" dirty="0" smtClean="0"/>
              <a:t>   These are well defined, since union and intersection are associative.</a:t>
            </a:r>
          </a:p>
          <a:p>
            <a:r>
              <a:rPr lang="en-US" dirty="0" smtClean="0"/>
              <a:t>For </a:t>
            </a:r>
            <a:r>
              <a:rPr lang="en-US" i="1" dirty="0" smtClean="0"/>
              <a:t>i</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let </a:t>
            </a:r>
            <a:r>
              <a:rPr lang="en-US" i="1" dirty="0" smtClean="0"/>
              <a:t>A</a:t>
            </a:r>
            <a:r>
              <a:rPr lang="en-US" baseline="-25000" dirty="0" smtClean="0"/>
              <a:t>i </a:t>
            </a:r>
            <a:r>
              <a:rPr lang="en-US" dirty="0" smtClean="0"/>
              <a:t> = {</a:t>
            </a:r>
            <a:r>
              <a:rPr lang="en-US" i="1" dirty="0" err="1" smtClean="0"/>
              <a:t>i</a:t>
            </a:r>
            <a:r>
              <a:rPr lang="en-US" dirty="0" smtClean="0"/>
              <a:t>, </a:t>
            </a:r>
            <a:r>
              <a:rPr lang="en-US" i="1" dirty="0" smtClean="0"/>
              <a:t>i</a:t>
            </a:r>
            <a:r>
              <a:rPr lang="en-US" dirty="0" smtClean="0"/>
              <a:t> + </a:t>
            </a:r>
            <a:r>
              <a:rPr lang="en-US" dirty="0" smtClean="0">
                <a:latin typeface="Cambria Math" pitchFamily="18" charset="0"/>
                <a:ea typeface="Cambria Math" pitchFamily="18" charset="0"/>
              </a:rPr>
              <a:t>1</a:t>
            </a:r>
            <a:r>
              <a:rPr lang="en-US" dirty="0" smtClean="0"/>
              <a:t>, </a:t>
            </a:r>
            <a:r>
              <a:rPr lang="en-US" i="1" dirty="0" err="1" smtClean="0"/>
              <a:t>i</a:t>
            </a:r>
            <a:r>
              <a:rPr lang="en-US" dirty="0" smtClean="0"/>
              <a:t> + </a:t>
            </a:r>
            <a:r>
              <a:rPr lang="en-US" dirty="0" smtClean="0">
                <a:latin typeface="Cambria Math" pitchFamily="18" charset="0"/>
                <a:ea typeface="Cambria Math" pitchFamily="18" charset="0"/>
              </a:rPr>
              <a:t>2</a:t>
            </a:r>
            <a:r>
              <a:rPr lang="en-US" dirty="0" smtClean="0"/>
              <a:t>, ….}. Then,</a:t>
            </a:r>
          </a:p>
          <a:p>
            <a:pPr>
              <a:buNone/>
            </a:pPr>
            <a:endParaRPr lang="en-US" dirty="0" smtClean="0"/>
          </a:p>
          <a:p>
            <a:pPr>
              <a:buNone/>
            </a:pPr>
            <a:endParaRPr lang="en-US" dirty="0" smtClean="0"/>
          </a:p>
          <a:p>
            <a:pPr>
              <a:buNone/>
            </a:pPr>
            <a:r>
              <a:rPr lang="en-US" dirty="0" smtClean="0"/>
              <a:t> </a:t>
            </a:r>
            <a:endParaRPr lang="en-US" dirty="0"/>
          </a:p>
        </p:txBody>
      </p:sp>
      <p:pic>
        <p:nvPicPr>
          <p:cNvPr id="19" name="Picture 18" descr="addin_tmp.png"/>
          <p:cNvPicPr>
            <a:picLocks noChangeAspect="1"/>
          </p:cNvPicPr>
          <p:nvPr>
            <p:custDataLst>
              <p:tags r:id="rId1"/>
            </p:custDataLst>
          </p:nvPr>
        </p:nvPicPr>
        <p:blipFill>
          <a:blip r:embed="rId6" cstate="print"/>
          <a:stretch>
            <a:fillRect/>
          </a:stretch>
        </p:blipFill>
        <p:spPr>
          <a:xfrm>
            <a:off x="2895600" y="2514600"/>
            <a:ext cx="2271713" cy="521494"/>
          </a:xfrm>
          <a:prstGeom prst="rect">
            <a:avLst/>
          </a:prstGeom>
        </p:spPr>
      </p:pic>
      <p:pic>
        <p:nvPicPr>
          <p:cNvPr id="20" name="Picture 19" descr="addin_tmp.png"/>
          <p:cNvPicPr>
            <a:picLocks noChangeAspect="1"/>
          </p:cNvPicPr>
          <p:nvPr>
            <p:custDataLst>
              <p:tags r:id="rId2"/>
            </p:custDataLst>
          </p:nvPr>
        </p:nvPicPr>
        <p:blipFill>
          <a:blip r:embed="rId7" cstate="print"/>
          <a:stretch>
            <a:fillRect/>
          </a:stretch>
        </p:blipFill>
        <p:spPr>
          <a:xfrm>
            <a:off x="2895600" y="3124200"/>
            <a:ext cx="2271713" cy="521494"/>
          </a:xfrm>
          <a:prstGeom prst="rect">
            <a:avLst/>
          </a:prstGeom>
        </p:spPr>
      </p:pic>
      <p:pic>
        <p:nvPicPr>
          <p:cNvPr id="13" name="Picture 12" descr="addin_tmp.png"/>
          <p:cNvPicPr>
            <a:picLocks noChangeAspect="1"/>
          </p:cNvPicPr>
          <p:nvPr>
            <p:custDataLst>
              <p:tags r:id="rId3"/>
            </p:custDataLst>
          </p:nvPr>
        </p:nvPicPr>
        <p:blipFill>
          <a:blip r:embed="rId8" cstate="print"/>
          <a:stretch>
            <a:fillRect/>
          </a:stretch>
        </p:blipFill>
        <p:spPr>
          <a:xfrm>
            <a:off x="2286000" y="4953000"/>
            <a:ext cx="3553301" cy="521494"/>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2286000" y="5715000"/>
            <a:ext cx="4869180" cy="521494"/>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Functions</a:t>
            </a:r>
            <a:endParaRPr lang="en-US" dirty="0"/>
          </a:p>
        </p:txBody>
      </p:sp>
      <p:sp>
        <p:nvSpPr>
          <p:cNvPr id="3" name="Subtitle 2"/>
          <p:cNvSpPr>
            <a:spLocks noGrp="1"/>
          </p:cNvSpPr>
          <p:nvPr>
            <p:ph type="subTitle" idx="1"/>
          </p:nvPr>
        </p:nvSpPr>
        <p:spPr/>
        <p:txBody>
          <a:bodyPr/>
          <a:lstStyle/>
          <a:p>
            <a:r>
              <a:rPr lang="en-US" dirty="0" smtClean="0"/>
              <a:t>Section 2.3</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Definition of a Function.</a:t>
            </a:r>
          </a:p>
          <a:p>
            <a:pPr lvl="1"/>
            <a:r>
              <a:rPr lang="en-US" dirty="0" smtClean="0"/>
              <a:t>Domain, </a:t>
            </a:r>
            <a:r>
              <a:rPr lang="en-US" dirty="0" err="1" smtClean="0"/>
              <a:t>Cdomain</a:t>
            </a:r>
            <a:endParaRPr lang="en-US" dirty="0" smtClean="0"/>
          </a:p>
          <a:p>
            <a:pPr lvl="1"/>
            <a:r>
              <a:rPr lang="en-US" dirty="0" smtClean="0"/>
              <a:t>Image, </a:t>
            </a:r>
            <a:r>
              <a:rPr lang="en-US" dirty="0" err="1" smtClean="0"/>
              <a:t>Preimage</a:t>
            </a:r>
            <a:endParaRPr lang="en-US" dirty="0" smtClean="0"/>
          </a:p>
          <a:p>
            <a:r>
              <a:rPr lang="en-US" dirty="0" smtClean="0"/>
              <a:t>Injection, Surjection, </a:t>
            </a:r>
            <a:r>
              <a:rPr lang="en-US" dirty="0" err="1" smtClean="0"/>
              <a:t>Bijection</a:t>
            </a:r>
            <a:endParaRPr lang="en-US" dirty="0" smtClean="0"/>
          </a:p>
          <a:p>
            <a:r>
              <a:rPr lang="en-US" dirty="0" smtClean="0"/>
              <a:t>Inverse Function</a:t>
            </a:r>
          </a:p>
          <a:p>
            <a:r>
              <a:rPr lang="en-US" dirty="0" smtClean="0"/>
              <a:t>Function Composition</a:t>
            </a:r>
          </a:p>
          <a:p>
            <a:r>
              <a:rPr lang="en-US" dirty="0" smtClean="0"/>
              <a:t>Graphing Functions</a:t>
            </a:r>
          </a:p>
          <a:p>
            <a:r>
              <a:rPr lang="en-US" dirty="0" smtClean="0"/>
              <a:t>Floor, Ceiling, Factorial</a:t>
            </a:r>
          </a:p>
          <a:p>
            <a:r>
              <a:rPr lang="en-US" dirty="0" smtClean="0"/>
              <a:t>Partial Functions (optional)</a:t>
            </a:r>
          </a:p>
        </p:txBody>
      </p:sp>
      <p:sp>
        <p:nvSpPr>
          <p:cNvPr id="4" name="Slide Number Placeholder 3"/>
          <p:cNvSpPr>
            <a:spLocks noGrp="1"/>
          </p:cNvSpPr>
          <p:nvPr>
            <p:ph type="sldNum" sz="quarter" idx="12"/>
          </p:nvPr>
        </p:nvSpPr>
        <p:spPr/>
        <p:txBody>
          <a:bodyPr/>
          <a:lstStyle/>
          <a:p>
            <a:fld id="{9CA217EF-0505-4C33-BB20-8A8DF2039023}"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Let </a:t>
            </a:r>
            <a:r>
              <a:rPr lang="en-US" i="1" dirty="0" smtClean="0"/>
              <a:t>A</a:t>
            </a:r>
            <a:r>
              <a:rPr lang="en-US" dirty="0" smtClean="0"/>
              <a:t> and </a:t>
            </a:r>
            <a:r>
              <a:rPr lang="en-US" i="1" dirty="0" smtClean="0"/>
              <a:t>B </a:t>
            </a:r>
            <a:r>
              <a:rPr lang="en-US" dirty="0" smtClean="0"/>
              <a:t>be nonempty sets. A </a:t>
            </a:r>
            <a:r>
              <a:rPr lang="en-US" i="1" dirty="0" smtClean="0"/>
              <a:t>function</a:t>
            </a:r>
            <a:r>
              <a:rPr lang="en-US" dirty="0" smtClean="0"/>
              <a:t> </a:t>
            </a:r>
            <a:r>
              <a:rPr lang="en-US" sz="2000" dirty="0" smtClean="0">
                <a:latin typeface="Lucida Calligraphy"/>
              </a:rPr>
              <a:t>f</a:t>
            </a:r>
            <a:r>
              <a:rPr lang="en-US" dirty="0" smtClean="0">
                <a:latin typeface="Lucida Calligraphy"/>
              </a:rPr>
              <a:t>  </a:t>
            </a:r>
            <a:r>
              <a:rPr lang="en-US" dirty="0" smtClean="0"/>
              <a:t>from </a:t>
            </a:r>
            <a:r>
              <a:rPr lang="en-US" i="1" dirty="0" smtClean="0"/>
              <a:t>A</a:t>
            </a:r>
            <a:r>
              <a:rPr lang="en-US" dirty="0" smtClean="0"/>
              <a:t> to </a:t>
            </a:r>
            <a:r>
              <a:rPr lang="en-US" i="1" dirty="0" smtClean="0"/>
              <a:t>B</a:t>
            </a:r>
            <a:r>
              <a:rPr lang="en-US" dirty="0" smtClean="0"/>
              <a:t>, denoted </a:t>
            </a:r>
            <a:r>
              <a:rPr lang="en-US" dirty="0" smtClean="0">
                <a:latin typeface="Lucida Calligraphy" pitchFamily="66" charset="0"/>
              </a:rPr>
              <a:t> </a:t>
            </a:r>
            <a:r>
              <a:rPr lang="en-US" sz="2000" dirty="0" smtClean="0">
                <a:latin typeface="Lucida Calligraphy"/>
              </a:rPr>
              <a:t>f</a:t>
            </a:r>
            <a:r>
              <a:rPr lang="en-US" dirty="0" smtClean="0">
                <a:latin typeface="Cambria Math" pitchFamily="18" charset="0"/>
                <a:ea typeface="Cambria Math" pitchFamily="18" charset="0"/>
              </a:rPr>
              <a:t>: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sym typeface="Wingdings" pitchFamily="2" charset="2"/>
              </a:rPr>
              <a:t>→</a:t>
            </a:r>
            <a:r>
              <a:rPr lang="en-US" dirty="0" smtClean="0">
                <a:latin typeface="Cambria Math" pitchFamily="18" charset="0"/>
                <a:ea typeface="Cambria Math" pitchFamily="18" charset="0"/>
                <a:sym typeface="Wingdings" pitchFamily="2" charset="2"/>
              </a:rPr>
              <a:t> </a:t>
            </a:r>
            <a:r>
              <a:rPr lang="en-US" i="1" dirty="0" smtClean="0">
                <a:ea typeface="Cambria Math" pitchFamily="18" charset="0"/>
                <a:sym typeface="Wingdings" pitchFamily="2" charset="2"/>
              </a:rPr>
              <a:t>B</a:t>
            </a:r>
            <a:r>
              <a:rPr lang="en-US" b="1" dirty="0" smtClean="0">
                <a:latin typeface="Cambria Math" pitchFamily="18" charset="0"/>
                <a:ea typeface="Cambria Math" pitchFamily="18" charset="0"/>
                <a:sym typeface="Wingdings" pitchFamily="2" charset="2"/>
              </a:rPr>
              <a:t> </a:t>
            </a:r>
            <a:r>
              <a:rPr lang="en-US" dirty="0" smtClean="0">
                <a:latin typeface="Cambria Math" pitchFamily="18" charset="0"/>
                <a:ea typeface="Cambria Math" pitchFamily="18" charset="0"/>
                <a:sym typeface="Wingdings" pitchFamily="2" charset="2"/>
              </a:rPr>
              <a:t>is an assignment of each element of </a:t>
            </a:r>
            <a:r>
              <a:rPr lang="en-US" i="1" dirty="0" smtClean="0">
                <a:ea typeface="Cambria Math" pitchFamily="18" charset="0"/>
                <a:sym typeface="Wingdings" pitchFamily="2" charset="2"/>
              </a:rPr>
              <a:t>A</a:t>
            </a:r>
            <a:r>
              <a:rPr lang="en-US" dirty="0" smtClean="0">
                <a:latin typeface="Cambria Math" pitchFamily="18" charset="0"/>
                <a:ea typeface="Cambria Math" pitchFamily="18" charset="0"/>
                <a:sym typeface="Wingdings" pitchFamily="2" charset="2"/>
              </a:rPr>
              <a:t> to exactly one element of </a:t>
            </a:r>
            <a:r>
              <a:rPr lang="en-US" i="1" dirty="0" smtClean="0">
                <a:ea typeface="Cambria Math" pitchFamily="18" charset="0"/>
                <a:sym typeface="Wingdings" pitchFamily="2" charset="2"/>
              </a:rPr>
              <a:t>B</a:t>
            </a:r>
            <a:r>
              <a:rPr lang="en-US" dirty="0" smtClean="0">
                <a:latin typeface="Cambria Math" pitchFamily="18" charset="0"/>
                <a:ea typeface="Cambria Math" pitchFamily="18" charset="0"/>
                <a:sym typeface="Wingdings" pitchFamily="2" charset="2"/>
              </a:rPr>
              <a:t>.  We write</a:t>
            </a:r>
            <a:r>
              <a:rPr lang="en-US" dirty="0" smtClean="0">
                <a:sym typeface="Wingdings" pitchFamily="2" charset="2"/>
              </a:rPr>
              <a:t>  </a:t>
            </a:r>
            <a:r>
              <a:rPr lang="en-US" sz="2000" dirty="0" smtClean="0">
                <a:latin typeface="Lucida Calligraphy"/>
              </a:rPr>
              <a:t>f</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b</a:t>
            </a:r>
            <a:r>
              <a:rPr lang="en-US" b="1" dirty="0" smtClean="0">
                <a:latin typeface="Cambria Math" pitchFamily="18" charset="0"/>
                <a:ea typeface="Cambria Math" pitchFamily="18" charset="0"/>
                <a:sym typeface="Wingdings" pitchFamily="2" charset="2"/>
              </a:rPr>
              <a:t>  </a:t>
            </a:r>
            <a:r>
              <a:rPr lang="en-US" dirty="0" smtClean="0">
                <a:latin typeface="Cambria Math" pitchFamily="18" charset="0"/>
                <a:ea typeface="Cambria Math" pitchFamily="18" charset="0"/>
                <a:sym typeface="Wingdings" pitchFamily="2" charset="2"/>
              </a:rPr>
              <a:t>if </a:t>
            </a:r>
            <a:r>
              <a:rPr lang="en-US" i="1" dirty="0" smtClean="0">
                <a:latin typeface="Cambria Math" pitchFamily="18" charset="0"/>
                <a:ea typeface="Cambria Math" pitchFamily="18" charset="0"/>
                <a:sym typeface="Wingdings" pitchFamily="2" charset="2"/>
              </a:rPr>
              <a:t>b</a:t>
            </a:r>
            <a:r>
              <a:rPr lang="en-US" dirty="0" smtClean="0">
                <a:latin typeface="Cambria Math" pitchFamily="18" charset="0"/>
                <a:ea typeface="Cambria Math" pitchFamily="18" charset="0"/>
                <a:sym typeface="Wingdings" pitchFamily="2" charset="2"/>
              </a:rPr>
              <a:t> is the unique element of </a:t>
            </a:r>
            <a:r>
              <a:rPr lang="en-US" i="1" dirty="0" smtClean="0">
                <a:ea typeface="Cambria Math" pitchFamily="18" charset="0"/>
                <a:sym typeface="Wingdings" pitchFamily="2" charset="2"/>
              </a:rPr>
              <a:t>B</a:t>
            </a:r>
            <a:r>
              <a:rPr lang="en-US" dirty="0" smtClean="0">
                <a:latin typeface="Cambria Math" pitchFamily="18" charset="0"/>
                <a:ea typeface="Cambria Math" pitchFamily="18" charset="0"/>
                <a:sym typeface="Wingdings" pitchFamily="2" charset="2"/>
              </a:rPr>
              <a:t> assigned by the function </a:t>
            </a:r>
            <a:r>
              <a:rPr lang="en-US" sz="2000" dirty="0" smtClean="0">
                <a:latin typeface="Lucida Calligraphy"/>
              </a:rPr>
              <a:t>f</a:t>
            </a:r>
            <a:r>
              <a:rPr lang="en-US" dirty="0" smtClean="0">
                <a:latin typeface="Cambria Math" pitchFamily="18" charset="0"/>
                <a:ea typeface="Cambria Math" pitchFamily="18" charset="0"/>
                <a:sym typeface="Wingdings" pitchFamily="2" charset="2"/>
              </a:rPr>
              <a:t> to the element </a:t>
            </a:r>
            <a:r>
              <a:rPr lang="en-US" i="1" dirty="0" smtClean="0">
                <a:ea typeface="Cambria Math" pitchFamily="18" charset="0"/>
                <a:sym typeface="Wingdings" pitchFamily="2" charset="2"/>
              </a:rPr>
              <a:t>a</a:t>
            </a:r>
            <a:r>
              <a:rPr lang="en-US" dirty="0" smtClean="0">
                <a:latin typeface="Cambria Math" pitchFamily="18" charset="0"/>
                <a:ea typeface="Cambria Math" pitchFamily="18" charset="0"/>
                <a:sym typeface="Wingdings" pitchFamily="2" charset="2"/>
              </a:rPr>
              <a:t> of </a:t>
            </a:r>
            <a:r>
              <a:rPr lang="en-US" i="1" dirty="0" smtClean="0">
                <a:ea typeface="Cambria Math" pitchFamily="18" charset="0"/>
                <a:sym typeface="Wingdings" pitchFamily="2" charset="2"/>
              </a:rPr>
              <a:t>A</a:t>
            </a:r>
            <a:r>
              <a:rPr lang="en-US" dirty="0" smtClean="0">
                <a:latin typeface="Cambria Math" pitchFamily="18" charset="0"/>
                <a:ea typeface="Cambria Math" pitchFamily="18" charset="0"/>
                <a:sym typeface="Wingdings" pitchFamily="2" charset="2"/>
              </a:rPr>
              <a:t>. </a:t>
            </a:r>
          </a:p>
          <a:p>
            <a:r>
              <a:rPr lang="en-US" dirty="0" smtClean="0">
                <a:latin typeface="Cambria Math" pitchFamily="18" charset="0"/>
                <a:ea typeface="Cambria Math" pitchFamily="18" charset="0"/>
                <a:sym typeface="Wingdings" pitchFamily="2" charset="2"/>
              </a:rPr>
              <a:t>Functions are sometimes</a:t>
            </a:r>
          </a:p>
          <a:p>
            <a:pPr>
              <a:buNone/>
            </a:pPr>
            <a:r>
              <a:rPr lang="en-US" dirty="0" smtClean="0">
                <a:latin typeface="Cambria Math" pitchFamily="18" charset="0"/>
                <a:ea typeface="Cambria Math" pitchFamily="18" charset="0"/>
                <a:sym typeface="Wingdings" pitchFamily="2" charset="2"/>
              </a:rPr>
              <a:t>     called </a:t>
            </a:r>
            <a:r>
              <a:rPr lang="en-US" i="1" dirty="0" smtClean="0">
                <a:ea typeface="Cambria Math" pitchFamily="18" charset="0"/>
                <a:sym typeface="Wingdings" pitchFamily="2" charset="2"/>
              </a:rPr>
              <a:t>mappings</a:t>
            </a:r>
            <a:r>
              <a:rPr lang="en-US" dirty="0" smtClean="0">
                <a:latin typeface="Cambria Math" pitchFamily="18" charset="0"/>
                <a:ea typeface="Cambria Math" pitchFamily="18" charset="0"/>
                <a:sym typeface="Wingdings" pitchFamily="2" charset="2"/>
              </a:rPr>
              <a:t> or </a:t>
            </a:r>
          </a:p>
          <a:p>
            <a:pPr>
              <a:buNone/>
            </a:pPr>
            <a:r>
              <a:rPr lang="en-US" dirty="0" smtClean="0">
                <a:latin typeface="Cambria Math" pitchFamily="18" charset="0"/>
                <a:ea typeface="Cambria Math" pitchFamily="18" charset="0"/>
                <a:sym typeface="Wingdings" pitchFamily="2" charset="2"/>
              </a:rPr>
              <a:t>     </a:t>
            </a:r>
            <a:r>
              <a:rPr lang="en-US" i="1" dirty="0" smtClean="0">
                <a:ea typeface="Cambria Math" pitchFamily="18" charset="0"/>
                <a:sym typeface="Wingdings" pitchFamily="2" charset="2"/>
              </a:rPr>
              <a:t>transformations</a:t>
            </a:r>
            <a:r>
              <a:rPr lang="en-US" dirty="0" smtClean="0">
                <a:latin typeface="Cambria Math" pitchFamily="18" charset="0"/>
                <a:ea typeface="Cambria Math" pitchFamily="18" charset="0"/>
                <a:sym typeface="Wingdings" pitchFamily="2" charset="2"/>
              </a:rPr>
              <a:t>.</a:t>
            </a:r>
            <a:endParaRPr lang="en-US" b="1" dirty="0" smtClean="0">
              <a:latin typeface="Cambria Math" pitchFamily="18" charset="0"/>
              <a:ea typeface="Cambria Math" pitchFamily="18" charset="0"/>
              <a:sym typeface="Wingdings" pitchFamily="2" charset="2"/>
            </a:endParaRPr>
          </a:p>
          <a:p>
            <a:pPr>
              <a:buNone/>
            </a:pPr>
            <a:r>
              <a:rPr lang="en-US" dirty="0" smtClean="0">
                <a:latin typeface="Cambria Math" pitchFamily="18" charset="0"/>
                <a:ea typeface="Cambria Math" pitchFamily="18" charset="0"/>
                <a:sym typeface="Wingdings" pitchFamily="2" charset="2"/>
              </a:rPr>
              <a:t> </a:t>
            </a:r>
          </a:p>
          <a:p>
            <a:pPr>
              <a:buNone/>
            </a:pPr>
            <a:endParaRPr lang="en-US" dirty="0" smtClean="0">
              <a:latin typeface="Cambria Math" pitchFamily="18" charset="0"/>
              <a:ea typeface="Cambria Math" pitchFamily="18" charset="0"/>
              <a:sym typeface="Wingdings" pitchFamily="2" charset="2"/>
            </a:endParaRPr>
          </a:p>
        </p:txBody>
      </p:sp>
      <p:sp>
        <p:nvSpPr>
          <p:cNvPr id="5" name="Flowchart: Connector 4"/>
          <p:cNvSpPr/>
          <p:nvPr/>
        </p:nvSpPr>
        <p:spPr>
          <a:xfrm>
            <a:off x="6629400" y="5105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6629400" y="5715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6629400" y="4419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6705600" y="6248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8077200" y="4191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8077200" y="5181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458200" y="4114800"/>
            <a:ext cx="203200" cy="369332"/>
          </a:xfrm>
          <a:prstGeom prst="rect">
            <a:avLst/>
          </a:prstGeom>
          <a:noFill/>
        </p:spPr>
        <p:txBody>
          <a:bodyPr wrap="square" rtlCol="0">
            <a:spAutoFit/>
          </a:bodyPr>
          <a:lstStyle/>
          <a:p>
            <a:r>
              <a:rPr lang="en-US" dirty="0" smtClean="0"/>
              <a:t>A</a:t>
            </a:r>
            <a:endParaRPr lang="en-US" dirty="0"/>
          </a:p>
        </p:txBody>
      </p:sp>
      <p:sp>
        <p:nvSpPr>
          <p:cNvPr id="18" name="TextBox 17"/>
          <p:cNvSpPr txBox="1"/>
          <p:nvPr/>
        </p:nvSpPr>
        <p:spPr>
          <a:xfrm>
            <a:off x="8458200" y="4648200"/>
            <a:ext cx="203200" cy="369332"/>
          </a:xfrm>
          <a:prstGeom prst="rect">
            <a:avLst/>
          </a:prstGeom>
          <a:noFill/>
        </p:spPr>
        <p:txBody>
          <a:bodyPr wrap="square" rtlCol="0">
            <a:spAutoFit/>
          </a:bodyPr>
          <a:lstStyle/>
          <a:p>
            <a:r>
              <a:rPr lang="en-US" dirty="0" smtClean="0"/>
              <a:t>B</a:t>
            </a:r>
            <a:endParaRPr lang="en-US" dirty="0"/>
          </a:p>
        </p:txBody>
      </p:sp>
      <p:sp>
        <p:nvSpPr>
          <p:cNvPr id="19" name="TextBox 18"/>
          <p:cNvSpPr txBox="1"/>
          <p:nvPr/>
        </p:nvSpPr>
        <p:spPr>
          <a:xfrm>
            <a:off x="8534400" y="5181600"/>
            <a:ext cx="76200" cy="369332"/>
          </a:xfrm>
          <a:prstGeom prst="rect">
            <a:avLst/>
          </a:prstGeom>
          <a:noFill/>
        </p:spPr>
        <p:txBody>
          <a:bodyPr wrap="square" rtlCol="0">
            <a:spAutoFit/>
          </a:bodyPr>
          <a:lstStyle/>
          <a:p>
            <a:r>
              <a:rPr lang="en-US" dirty="0" smtClean="0"/>
              <a:t>C</a:t>
            </a:r>
            <a:endParaRPr lang="en-US" dirty="0"/>
          </a:p>
        </p:txBody>
      </p:sp>
      <p:sp>
        <p:nvSpPr>
          <p:cNvPr id="24" name="TextBox 23"/>
          <p:cNvSpPr txBox="1"/>
          <p:nvPr/>
        </p:nvSpPr>
        <p:spPr>
          <a:xfrm>
            <a:off x="6248400" y="3733800"/>
            <a:ext cx="1600200" cy="369332"/>
          </a:xfrm>
          <a:prstGeom prst="rect">
            <a:avLst/>
          </a:prstGeom>
          <a:noFill/>
        </p:spPr>
        <p:txBody>
          <a:bodyPr wrap="square" rtlCol="0">
            <a:spAutoFit/>
          </a:bodyPr>
          <a:lstStyle/>
          <a:p>
            <a:r>
              <a:rPr lang="en-US" b="1" dirty="0" smtClean="0"/>
              <a:t>Students</a:t>
            </a:r>
            <a:endParaRPr lang="en-US" b="1" dirty="0"/>
          </a:p>
        </p:txBody>
      </p:sp>
      <p:sp>
        <p:nvSpPr>
          <p:cNvPr id="25" name="TextBox 24"/>
          <p:cNvSpPr txBox="1"/>
          <p:nvPr/>
        </p:nvSpPr>
        <p:spPr>
          <a:xfrm>
            <a:off x="7772400" y="3733800"/>
            <a:ext cx="1066800" cy="369332"/>
          </a:xfrm>
          <a:prstGeom prst="rect">
            <a:avLst/>
          </a:prstGeom>
          <a:noFill/>
        </p:spPr>
        <p:txBody>
          <a:bodyPr wrap="square" rtlCol="0">
            <a:spAutoFit/>
          </a:bodyPr>
          <a:lstStyle/>
          <a:p>
            <a:r>
              <a:rPr lang="en-US" b="1" dirty="0" smtClean="0"/>
              <a:t>Grades</a:t>
            </a:r>
            <a:endParaRPr lang="en-US" b="1" dirty="0"/>
          </a:p>
        </p:txBody>
      </p:sp>
      <p:sp>
        <p:nvSpPr>
          <p:cNvPr id="26" name="Flowchart: Connector 25"/>
          <p:cNvSpPr/>
          <p:nvPr/>
        </p:nvSpPr>
        <p:spPr>
          <a:xfrm>
            <a:off x="8077200" y="4724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8077200" y="56388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8077200" y="6096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458200" y="5638800"/>
            <a:ext cx="203200" cy="369332"/>
          </a:xfrm>
          <a:prstGeom prst="rect">
            <a:avLst/>
          </a:prstGeom>
          <a:noFill/>
        </p:spPr>
        <p:txBody>
          <a:bodyPr wrap="square" rtlCol="0">
            <a:spAutoFit/>
          </a:bodyPr>
          <a:lstStyle/>
          <a:p>
            <a:r>
              <a:rPr lang="en-US" dirty="0" smtClean="0"/>
              <a:t>D</a:t>
            </a:r>
            <a:endParaRPr lang="en-US" dirty="0"/>
          </a:p>
        </p:txBody>
      </p:sp>
      <p:sp>
        <p:nvSpPr>
          <p:cNvPr id="31" name="TextBox 30"/>
          <p:cNvSpPr txBox="1"/>
          <p:nvPr/>
        </p:nvSpPr>
        <p:spPr>
          <a:xfrm>
            <a:off x="8534400" y="6096000"/>
            <a:ext cx="228600" cy="369332"/>
          </a:xfrm>
          <a:prstGeom prst="rect">
            <a:avLst/>
          </a:prstGeom>
          <a:noFill/>
        </p:spPr>
        <p:txBody>
          <a:bodyPr wrap="square" rtlCol="0">
            <a:spAutoFit/>
          </a:bodyPr>
          <a:lstStyle/>
          <a:p>
            <a:r>
              <a:rPr lang="en-US" dirty="0" smtClean="0"/>
              <a:t>F</a:t>
            </a:r>
            <a:endParaRPr lang="en-US" dirty="0"/>
          </a:p>
        </p:txBody>
      </p:sp>
      <p:sp>
        <p:nvSpPr>
          <p:cNvPr id="33" name="TextBox 32"/>
          <p:cNvSpPr txBox="1"/>
          <p:nvPr/>
        </p:nvSpPr>
        <p:spPr>
          <a:xfrm>
            <a:off x="4648200" y="6248400"/>
            <a:ext cx="1676400" cy="369332"/>
          </a:xfrm>
          <a:prstGeom prst="rect">
            <a:avLst/>
          </a:prstGeom>
          <a:noFill/>
        </p:spPr>
        <p:txBody>
          <a:bodyPr wrap="square" rtlCol="0">
            <a:spAutoFit/>
          </a:bodyPr>
          <a:lstStyle/>
          <a:p>
            <a:r>
              <a:rPr lang="en-US" dirty="0" smtClean="0"/>
              <a:t>Kathy  Scott</a:t>
            </a:r>
            <a:endParaRPr lang="en-US" dirty="0"/>
          </a:p>
        </p:txBody>
      </p:sp>
      <p:sp>
        <p:nvSpPr>
          <p:cNvPr id="34" name="TextBox 33"/>
          <p:cNvSpPr txBox="1"/>
          <p:nvPr/>
        </p:nvSpPr>
        <p:spPr>
          <a:xfrm>
            <a:off x="4572000" y="5105400"/>
            <a:ext cx="1981200" cy="369332"/>
          </a:xfrm>
          <a:prstGeom prst="rect">
            <a:avLst/>
          </a:prstGeom>
          <a:noFill/>
        </p:spPr>
        <p:txBody>
          <a:bodyPr wrap="square" rtlCol="0">
            <a:spAutoFit/>
          </a:bodyPr>
          <a:lstStyle/>
          <a:p>
            <a:r>
              <a:rPr lang="en-US" dirty="0" err="1" smtClean="0"/>
              <a:t>Sandeep</a:t>
            </a:r>
            <a:r>
              <a:rPr lang="en-US" dirty="0" smtClean="0"/>
              <a:t> Patel</a:t>
            </a:r>
            <a:endParaRPr lang="en-US" dirty="0"/>
          </a:p>
        </p:txBody>
      </p:sp>
      <p:sp>
        <p:nvSpPr>
          <p:cNvPr id="35" name="TextBox 34"/>
          <p:cNvSpPr txBox="1"/>
          <p:nvPr/>
        </p:nvSpPr>
        <p:spPr>
          <a:xfrm>
            <a:off x="4495800" y="4419600"/>
            <a:ext cx="2362200" cy="369332"/>
          </a:xfrm>
          <a:prstGeom prst="rect">
            <a:avLst/>
          </a:prstGeom>
          <a:noFill/>
        </p:spPr>
        <p:txBody>
          <a:bodyPr wrap="square" rtlCol="0">
            <a:spAutoFit/>
          </a:bodyPr>
          <a:lstStyle/>
          <a:p>
            <a:r>
              <a:rPr lang="en-US" dirty="0" smtClean="0"/>
              <a:t>Carlota Rodriguez</a:t>
            </a:r>
            <a:endParaRPr lang="en-US" dirty="0"/>
          </a:p>
        </p:txBody>
      </p:sp>
      <p:sp>
        <p:nvSpPr>
          <p:cNvPr id="36" name="TextBox 35"/>
          <p:cNvSpPr txBox="1"/>
          <p:nvPr/>
        </p:nvSpPr>
        <p:spPr>
          <a:xfrm>
            <a:off x="4648200" y="5638800"/>
            <a:ext cx="2362200" cy="369332"/>
          </a:xfrm>
          <a:prstGeom prst="rect">
            <a:avLst/>
          </a:prstGeom>
          <a:noFill/>
        </p:spPr>
        <p:txBody>
          <a:bodyPr wrap="square" rtlCol="0">
            <a:spAutoFit/>
          </a:bodyPr>
          <a:lstStyle/>
          <a:p>
            <a:r>
              <a:rPr lang="en-US" dirty="0" err="1" smtClean="0"/>
              <a:t>Jalen</a:t>
            </a:r>
            <a:r>
              <a:rPr lang="en-US" dirty="0" smtClean="0"/>
              <a:t> Williams</a:t>
            </a:r>
            <a:endParaRPr lang="en-US" dirty="0"/>
          </a:p>
        </p:txBody>
      </p:sp>
      <p:cxnSp>
        <p:nvCxnSpPr>
          <p:cNvPr id="38" name="Straight Arrow Connector 37"/>
          <p:cNvCxnSpPr>
            <a:stCxn id="7" idx="6"/>
          </p:cNvCxnSpPr>
          <p:nvPr/>
        </p:nvCxnSpPr>
        <p:spPr>
          <a:xfrm flipV="1">
            <a:off x="6934200" y="4419600"/>
            <a:ext cx="1143000" cy="149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010400" y="4953000"/>
            <a:ext cx="990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7276001" y="4382599"/>
            <a:ext cx="351636" cy="1187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6553200" y="4953000"/>
            <a:ext cx="1828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CA217EF-0505-4C33-BB20-8A8DF2039023}"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endParaRPr lang="en-US" dirty="0"/>
          </a:p>
        </p:txBody>
      </p:sp>
      <p:sp>
        <p:nvSpPr>
          <p:cNvPr id="3" name="Content Placeholder 2"/>
          <p:cNvSpPr>
            <a:spLocks noGrp="1"/>
          </p:cNvSpPr>
          <p:nvPr>
            <p:ph idx="1"/>
          </p:nvPr>
        </p:nvSpPr>
        <p:spPr/>
        <p:txBody>
          <a:bodyPr>
            <a:normAutofit/>
          </a:bodyPr>
          <a:lstStyle/>
          <a:p>
            <a:r>
              <a:rPr lang="en-US" dirty="0" smtClean="0"/>
              <a:t>A function </a:t>
            </a:r>
            <a:r>
              <a:rPr lang="en-US" dirty="0" smtClean="0">
                <a:latin typeface="Lucida Calligraphy"/>
              </a:rPr>
              <a:t>f</a:t>
            </a:r>
            <a:r>
              <a:rPr lang="en-US" dirty="0" smtClean="0">
                <a:latin typeface="Cambria Math" pitchFamily="18" charset="0"/>
                <a:ea typeface="Cambria Math" pitchFamily="18" charset="0"/>
              </a:rPr>
              <a:t>: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sym typeface="Wingdings" pitchFamily="2" charset="2"/>
              </a:rPr>
              <a:t>→</a:t>
            </a:r>
            <a:r>
              <a:rPr lang="en-US" dirty="0" smtClean="0">
                <a:latin typeface="Cambria Math" pitchFamily="18" charset="0"/>
                <a:ea typeface="Cambria Math" pitchFamily="18" charset="0"/>
                <a:sym typeface="Wingdings" pitchFamily="2" charset="2"/>
              </a:rPr>
              <a:t> </a:t>
            </a:r>
            <a:r>
              <a:rPr lang="en-US" i="1" dirty="0" smtClean="0">
                <a:ea typeface="Cambria Math" pitchFamily="18" charset="0"/>
                <a:sym typeface="Wingdings" pitchFamily="2" charset="2"/>
              </a:rPr>
              <a:t>B</a:t>
            </a:r>
            <a:r>
              <a:rPr lang="en-US" dirty="0" smtClean="0">
                <a:latin typeface="Cambria Math" pitchFamily="18" charset="0"/>
                <a:ea typeface="Cambria Math" pitchFamily="18" charset="0"/>
              </a:rPr>
              <a:t>  </a:t>
            </a:r>
            <a:r>
              <a:rPr lang="en-US" dirty="0" smtClean="0"/>
              <a:t>can also be defined as a subset of </a:t>
            </a:r>
            <a:r>
              <a:rPr lang="en-US" i="1" dirty="0" smtClean="0">
                <a:ea typeface="Cambria Math" pitchFamily="18" charset="0"/>
              </a:rPr>
              <a:t>A</a:t>
            </a:r>
            <a:r>
              <a:rPr lang="en-US" dirty="0" smtClean="0">
                <a:latin typeface="Cambria Math" pitchFamily="18" charset="0"/>
                <a:ea typeface="Cambria Math" pitchFamily="18" charset="0"/>
              </a:rPr>
              <a:t>×</a:t>
            </a:r>
            <a:r>
              <a:rPr lang="en-US" i="1" dirty="0" smtClean="0">
                <a:ea typeface="Cambria Math" pitchFamily="18" charset="0"/>
              </a:rPr>
              <a:t>B</a:t>
            </a:r>
            <a:r>
              <a:rPr lang="en-US" dirty="0" smtClean="0"/>
              <a:t> (a relation). This subset is restricted to be a relation where no two elements of the relation have the same first element. </a:t>
            </a:r>
          </a:p>
          <a:p>
            <a:r>
              <a:rPr lang="en-US" dirty="0" smtClean="0"/>
              <a:t>Specifically, a function </a:t>
            </a:r>
            <a:r>
              <a:rPr lang="en-US" dirty="0" smtClean="0">
                <a:latin typeface="Lucida Calligraphy"/>
              </a:rPr>
              <a:t>f</a:t>
            </a:r>
            <a:r>
              <a:rPr lang="en-US" dirty="0" smtClean="0"/>
              <a:t> from </a:t>
            </a:r>
            <a:r>
              <a:rPr lang="en-US" i="1" dirty="0" smtClean="0"/>
              <a:t>A</a:t>
            </a:r>
            <a:r>
              <a:rPr lang="en-US" dirty="0" smtClean="0"/>
              <a:t> to </a:t>
            </a:r>
            <a:r>
              <a:rPr lang="en-US" i="1" dirty="0" smtClean="0"/>
              <a:t>B </a:t>
            </a:r>
            <a:r>
              <a:rPr lang="en-US" dirty="0" smtClean="0"/>
              <a:t>contains one, and only one ordered pair (</a:t>
            </a:r>
            <a:r>
              <a:rPr lang="en-US" i="1" dirty="0" smtClean="0">
                <a:ea typeface="Cambria Math" pitchFamily="18" charset="0"/>
              </a:rPr>
              <a:t>a, b</a:t>
            </a:r>
            <a:r>
              <a:rPr lang="en-US" dirty="0" smtClean="0"/>
              <a:t>) for every element </a:t>
            </a:r>
            <a:r>
              <a:rPr lang="en-US" i="1" dirty="0" smtClean="0"/>
              <a:t>a</a:t>
            </a:r>
            <a:r>
              <a:rPr lang="en-US" dirty="0" smtClean="0">
                <a:latin typeface="Cambria Math"/>
                <a:ea typeface="Cambria Math"/>
              </a:rPr>
              <a:t>∈</a:t>
            </a:r>
            <a:r>
              <a:rPr lang="en-US" dirty="0" smtClean="0"/>
              <a:t> </a:t>
            </a:r>
            <a:r>
              <a:rPr lang="en-US" i="1" dirty="0" smtClean="0"/>
              <a:t>A</a:t>
            </a:r>
            <a:r>
              <a:rPr lang="en-US" dirty="0" smtClean="0"/>
              <a:t>. </a:t>
            </a:r>
          </a:p>
          <a:p>
            <a:endParaRPr lang="en-US" dirty="0" smtClean="0"/>
          </a:p>
          <a:p>
            <a:pPr>
              <a:buNone/>
            </a:pPr>
            <a:r>
              <a:rPr lang="en-US" dirty="0" smtClean="0"/>
              <a:t> and</a:t>
            </a:r>
          </a:p>
          <a:p>
            <a:pPr>
              <a:buNone/>
            </a:pPr>
            <a:endParaRPr lang="en-US" dirty="0" smtClean="0"/>
          </a:p>
          <a:p>
            <a:pPr>
              <a:buNone/>
            </a:pP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1574482" y="4648200"/>
            <a:ext cx="5740718" cy="38290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447800" y="5638800"/>
            <a:ext cx="6855143" cy="382905"/>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Sets are one of the basic building blocks for the types of objects considered in discrete mathematics.</a:t>
            </a:r>
          </a:p>
          <a:p>
            <a:pPr lvl="1"/>
            <a:r>
              <a:rPr lang="en-US" dirty="0" smtClean="0"/>
              <a:t>Important for counting.</a:t>
            </a:r>
          </a:p>
          <a:p>
            <a:pPr lvl="1"/>
            <a:r>
              <a:rPr lang="en-US" dirty="0" smtClean="0"/>
              <a:t>Programming languages have set operations.</a:t>
            </a:r>
          </a:p>
          <a:p>
            <a:r>
              <a:rPr lang="en-US" dirty="0" smtClean="0"/>
              <a:t>Set theory is an important branch of mathematics.</a:t>
            </a:r>
          </a:p>
          <a:p>
            <a:pPr lvl="1"/>
            <a:r>
              <a:rPr lang="en-US" dirty="0" smtClean="0"/>
              <a:t>Many different systems of axioms have been used to develop set theory.</a:t>
            </a:r>
          </a:p>
          <a:p>
            <a:pPr lvl="1"/>
            <a:r>
              <a:rPr lang="en-US" dirty="0" smtClean="0"/>
              <a:t>Here we are not concerned with a formal set of axioms for set theory. Instead, we will use what is called naïve set theory.</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sz="2800" dirty="0" smtClean="0"/>
              <a:t>Given a function </a:t>
            </a:r>
            <a:r>
              <a:rPr lang="en-US" sz="2800" i="1" dirty="0" smtClean="0"/>
              <a:t>f</a:t>
            </a:r>
            <a:r>
              <a:rPr lang="en-US" sz="2800" dirty="0" smtClean="0">
                <a:latin typeface="Cambria Math" pitchFamily="18" charset="0"/>
                <a:ea typeface="Cambria Math" pitchFamily="18" charset="0"/>
              </a:rPr>
              <a:t>: </a:t>
            </a:r>
            <a:r>
              <a:rPr lang="en-US" sz="2800" i="1" dirty="0" smtClean="0">
                <a:ea typeface="Cambria Math" pitchFamily="18" charset="0"/>
              </a:rPr>
              <a:t>A</a:t>
            </a:r>
            <a:r>
              <a:rPr lang="en-US" sz="2800" dirty="0" smtClean="0">
                <a:latin typeface="Cambria Math" pitchFamily="18" charset="0"/>
                <a:ea typeface="Cambria Math" pitchFamily="18" charset="0"/>
              </a:rPr>
              <a:t> </a:t>
            </a:r>
            <a:r>
              <a:rPr lang="en-US" sz="2800" dirty="0" smtClean="0">
                <a:latin typeface="Cambria Math" pitchFamily="18" charset="0"/>
                <a:ea typeface="Cambria Math" pitchFamily="18" charset="0"/>
                <a:sym typeface="Wingdings" pitchFamily="2" charset="2"/>
              </a:rPr>
              <a:t>→ </a:t>
            </a:r>
            <a:r>
              <a:rPr lang="en-US" sz="2800" i="1" dirty="0" smtClean="0">
                <a:ea typeface="Cambria Math" pitchFamily="18" charset="0"/>
                <a:sym typeface="Wingdings" pitchFamily="2" charset="2"/>
              </a:rPr>
              <a:t>B</a:t>
            </a:r>
            <a:r>
              <a:rPr lang="en-US" sz="2800" b="1" dirty="0" smtClean="0">
                <a:latin typeface="Cambria Math" pitchFamily="18" charset="0"/>
                <a:ea typeface="Cambria Math" pitchFamily="18" charset="0"/>
                <a:sym typeface="Wingdings" pitchFamily="2" charset="2"/>
              </a:rPr>
              <a:t>:</a:t>
            </a:r>
            <a:r>
              <a:rPr lang="en-US" sz="2800" dirty="0" smtClean="0"/>
              <a:t> </a:t>
            </a:r>
          </a:p>
          <a:p>
            <a:r>
              <a:rPr lang="en-US" sz="2800" dirty="0" smtClean="0"/>
              <a:t>We say </a:t>
            </a:r>
            <a:r>
              <a:rPr lang="en-US" sz="2800" i="1" dirty="0" smtClean="0"/>
              <a:t>f</a:t>
            </a:r>
            <a:r>
              <a:rPr lang="en-US" sz="2800" dirty="0" smtClean="0">
                <a:latin typeface="Lucida Calligraphy"/>
              </a:rPr>
              <a:t> </a:t>
            </a:r>
            <a:r>
              <a:rPr lang="en-US" sz="2800" i="1" dirty="0" smtClean="0"/>
              <a:t>maps</a:t>
            </a:r>
            <a:r>
              <a:rPr lang="en-US" sz="2800" dirty="0" smtClean="0"/>
              <a:t> </a:t>
            </a:r>
            <a:r>
              <a:rPr lang="en-US" sz="2800" i="1" dirty="0" smtClean="0"/>
              <a:t>A</a:t>
            </a:r>
            <a:r>
              <a:rPr lang="en-US" sz="2800" dirty="0" smtClean="0"/>
              <a:t> to </a:t>
            </a:r>
            <a:r>
              <a:rPr lang="en-US" sz="2800" i="1" dirty="0" smtClean="0"/>
              <a:t>B or </a:t>
            </a:r>
          </a:p>
          <a:p>
            <a:pPr>
              <a:buNone/>
            </a:pPr>
            <a:r>
              <a:rPr lang="en-US" sz="2800" i="1" dirty="0" smtClean="0"/>
              <a:t>        f </a:t>
            </a:r>
            <a:r>
              <a:rPr lang="en-US" sz="2800" dirty="0" smtClean="0"/>
              <a:t>is a </a:t>
            </a:r>
            <a:r>
              <a:rPr lang="en-US" sz="2800" i="1" dirty="0" smtClean="0"/>
              <a:t>mapping</a:t>
            </a:r>
            <a:r>
              <a:rPr lang="en-US" sz="2800" dirty="0" smtClean="0"/>
              <a:t> from  </a:t>
            </a:r>
            <a:r>
              <a:rPr lang="en-US" sz="2800" i="1" dirty="0" smtClean="0"/>
              <a:t>A</a:t>
            </a:r>
            <a:r>
              <a:rPr lang="en-US" sz="2800" dirty="0" smtClean="0"/>
              <a:t> to </a:t>
            </a:r>
            <a:r>
              <a:rPr lang="en-US" sz="2800" i="1" dirty="0" smtClean="0"/>
              <a:t>B</a:t>
            </a:r>
            <a:r>
              <a:rPr lang="en-US" sz="2800" dirty="0" smtClean="0"/>
              <a:t>.</a:t>
            </a:r>
          </a:p>
          <a:p>
            <a:r>
              <a:rPr lang="en-US" sz="2800" i="1" dirty="0" smtClean="0"/>
              <a:t>A</a:t>
            </a:r>
            <a:r>
              <a:rPr lang="en-US" sz="2800" dirty="0" smtClean="0"/>
              <a:t> is called the </a:t>
            </a:r>
            <a:r>
              <a:rPr lang="en-US" sz="2800" i="1" dirty="0" smtClean="0"/>
              <a:t>domain</a:t>
            </a:r>
            <a:r>
              <a:rPr lang="en-US" sz="2800" dirty="0" smtClean="0"/>
              <a:t> of </a:t>
            </a:r>
            <a:r>
              <a:rPr lang="en-US" sz="2800" i="1" dirty="0" smtClean="0"/>
              <a:t>f</a:t>
            </a:r>
            <a:r>
              <a:rPr lang="en-US" sz="2800" dirty="0" smtClean="0"/>
              <a:t>.</a:t>
            </a:r>
          </a:p>
          <a:p>
            <a:r>
              <a:rPr lang="en-US" sz="2800" i="1" dirty="0" smtClean="0"/>
              <a:t>B</a:t>
            </a:r>
            <a:r>
              <a:rPr lang="en-US" sz="2800" dirty="0" smtClean="0"/>
              <a:t> is called the </a:t>
            </a:r>
            <a:r>
              <a:rPr lang="en-US" sz="2800" i="1" dirty="0" err="1" smtClean="0"/>
              <a:t>codomain</a:t>
            </a:r>
            <a:r>
              <a:rPr lang="en-US" sz="2800" dirty="0" smtClean="0"/>
              <a:t> of </a:t>
            </a:r>
            <a:r>
              <a:rPr lang="en-US" sz="2800" i="1" dirty="0" smtClean="0"/>
              <a:t>f</a:t>
            </a:r>
            <a:r>
              <a:rPr lang="en-US" sz="2800" dirty="0" smtClean="0"/>
              <a:t>.</a:t>
            </a:r>
          </a:p>
          <a:p>
            <a:r>
              <a:rPr lang="en-US" sz="2800" dirty="0" smtClean="0"/>
              <a:t>If </a:t>
            </a:r>
            <a:r>
              <a:rPr lang="en-US" sz="2800" i="1" dirty="0" smtClean="0"/>
              <a:t>f</a:t>
            </a:r>
            <a:r>
              <a:rPr lang="en-US" sz="2800" dirty="0" smtClean="0"/>
              <a:t>(</a:t>
            </a:r>
            <a:r>
              <a:rPr lang="en-US" sz="2800" i="1" dirty="0" smtClean="0">
                <a:ea typeface="Cambria Math" pitchFamily="18" charset="0"/>
              </a:rPr>
              <a:t>a</a:t>
            </a:r>
            <a:r>
              <a:rPr lang="en-US" sz="2800" dirty="0" smtClean="0"/>
              <a:t>)</a:t>
            </a:r>
            <a:r>
              <a:rPr lang="en-US" sz="2800" i="1" dirty="0" smtClean="0"/>
              <a:t> = </a:t>
            </a:r>
            <a:r>
              <a:rPr lang="en-US" sz="2800" i="1" dirty="0" smtClean="0">
                <a:ea typeface="Cambria Math" pitchFamily="18" charset="0"/>
              </a:rPr>
              <a:t>b</a:t>
            </a:r>
            <a:r>
              <a:rPr lang="en-US" sz="2800" dirty="0" smtClean="0"/>
              <a:t>, </a:t>
            </a:r>
          </a:p>
          <a:p>
            <a:pPr lvl="1"/>
            <a:r>
              <a:rPr lang="en-US" sz="2800" dirty="0" smtClean="0"/>
              <a:t>then </a:t>
            </a:r>
            <a:r>
              <a:rPr lang="en-US" sz="2800" i="1" dirty="0" smtClean="0">
                <a:ea typeface="Cambria Math" pitchFamily="18" charset="0"/>
              </a:rPr>
              <a:t>b</a:t>
            </a:r>
            <a:r>
              <a:rPr lang="en-US" sz="2800" dirty="0" smtClean="0">
                <a:latin typeface="Cambria Math" pitchFamily="18" charset="0"/>
                <a:ea typeface="Cambria Math" pitchFamily="18" charset="0"/>
              </a:rPr>
              <a:t> </a:t>
            </a:r>
            <a:r>
              <a:rPr lang="en-US" sz="2800" dirty="0" smtClean="0"/>
              <a:t>is called the </a:t>
            </a:r>
            <a:r>
              <a:rPr lang="en-US" sz="2800" i="1" dirty="0" smtClean="0"/>
              <a:t>image</a:t>
            </a:r>
            <a:r>
              <a:rPr lang="en-US" sz="2800" dirty="0" smtClean="0"/>
              <a:t> of </a:t>
            </a:r>
            <a:r>
              <a:rPr lang="en-US" sz="2800" i="1" dirty="0" smtClean="0">
                <a:ea typeface="Cambria Math" pitchFamily="18" charset="0"/>
              </a:rPr>
              <a:t>a</a:t>
            </a:r>
            <a:r>
              <a:rPr lang="en-US" sz="2800" i="1" dirty="0" smtClean="0">
                <a:latin typeface="Cambria Math" pitchFamily="18" charset="0"/>
                <a:ea typeface="Cambria Math" pitchFamily="18" charset="0"/>
              </a:rPr>
              <a:t> </a:t>
            </a:r>
            <a:r>
              <a:rPr lang="en-US" sz="2800" dirty="0" smtClean="0"/>
              <a:t>under </a:t>
            </a:r>
            <a:r>
              <a:rPr lang="en-US" sz="2800" i="1" dirty="0" smtClean="0"/>
              <a:t>f</a:t>
            </a:r>
            <a:r>
              <a:rPr lang="en-US" sz="2800" dirty="0" smtClean="0"/>
              <a:t>.</a:t>
            </a:r>
          </a:p>
          <a:p>
            <a:pPr lvl="1"/>
            <a:r>
              <a:rPr lang="en-US" sz="2800" i="1" dirty="0" smtClean="0">
                <a:ea typeface="Cambria Math" pitchFamily="18" charset="0"/>
              </a:rPr>
              <a:t>a</a:t>
            </a:r>
            <a:r>
              <a:rPr lang="en-US" sz="2800" dirty="0" smtClean="0"/>
              <a:t> is called the </a:t>
            </a:r>
            <a:r>
              <a:rPr lang="en-US" sz="2800" i="1" dirty="0" err="1" smtClean="0"/>
              <a:t>preimage</a:t>
            </a:r>
            <a:r>
              <a:rPr lang="en-US" sz="2800" dirty="0" smtClean="0"/>
              <a:t> of </a:t>
            </a:r>
            <a:r>
              <a:rPr lang="en-US" sz="2800" i="1" dirty="0" smtClean="0">
                <a:latin typeface="Cambria Math" pitchFamily="18" charset="0"/>
                <a:ea typeface="Cambria Math" pitchFamily="18" charset="0"/>
              </a:rPr>
              <a:t>b.</a:t>
            </a:r>
          </a:p>
          <a:p>
            <a:r>
              <a:rPr lang="en-US" sz="2800" dirty="0" smtClean="0"/>
              <a:t>The range of </a:t>
            </a:r>
            <a:r>
              <a:rPr lang="en-US" sz="2800" i="1" dirty="0" smtClean="0">
                <a:latin typeface="Constantia" pitchFamily="18" charset="0"/>
              </a:rPr>
              <a:t>f</a:t>
            </a:r>
            <a:r>
              <a:rPr lang="en-US" sz="2800" dirty="0" smtClean="0"/>
              <a:t> is the set of all images of points in </a:t>
            </a:r>
            <a:r>
              <a:rPr lang="en-US" sz="2800" b="1" dirty="0" smtClean="0"/>
              <a:t>A</a:t>
            </a:r>
            <a:r>
              <a:rPr lang="en-US" sz="2800" dirty="0" smtClean="0"/>
              <a:t> under </a:t>
            </a:r>
            <a:r>
              <a:rPr lang="en-US" sz="2800" i="1" dirty="0" smtClean="0"/>
              <a:t>f</a:t>
            </a:r>
            <a:r>
              <a:rPr lang="en-US" sz="2800" dirty="0" smtClean="0"/>
              <a:t>. We denote it by </a:t>
            </a:r>
            <a:r>
              <a:rPr lang="en-US" sz="2800" i="1" dirty="0" smtClean="0"/>
              <a:t>f</a:t>
            </a:r>
            <a:r>
              <a:rPr lang="en-US" sz="2800" dirty="0" smtClean="0"/>
              <a:t>(</a:t>
            </a:r>
            <a:r>
              <a:rPr lang="en-US" sz="2800" i="1" dirty="0" smtClean="0"/>
              <a:t>A</a:t>
            </a:r>
            <a:r>
              <a:rPr lang="en-US" sz="2800" dirty="0" smtClean="0"/>
              <a:t>).</a:t>
            </a:r>
          </a:p>
          <a:p>
            <a:r>
              <a:rPr lang="en-US" sz="2800" dirty="0" smtClean="0"/>
              <a:t>Two functions are </a:t>
            </a:r>
            <a:r>
              <a:rPr lang="en-US" sz="2800" i="1" dirty="0" smtClean="0"/>
              <a:t>equal </a:t>
            </a:r>
            <a:r>
              <a:rPr lang="en-US" sz="2800" dirty="0" smtClean="0"/>
              <a:t>when they have the same domain, the same </a:t>
            </a:r>
            <a:r>
              <a:rPr lang="en-US" sz="2800" dirty="0" err="1" smtClean="0"/>
              <a:t>codomain</a:t>
            </a:r>
            <a:r>
              <a:rPr lang="en-US" sz="2800" dirty="0" smtClean="0"/>
              <a:t> and map each element of the domain to the same element of the </a:t>
            </a:r>
            <a:r>
              <a:rPr lang="en-US" sz="2800" dirty="0" err="1" smtClean="0"/>
              <a:t>codomain</a:t>
            </a:r>
            <a:r>
              <a:rPr lang="en-US" sz="2800" dirty="0" smtClean="0"/>
              <a:t>. </a:t>
            </a:r>
          </a:p>
          <a:p>
            <a:endParaRPr lang="en-US" sz="2800" dirty="0" smtClean="0"/>
          </a:p>
          <a:p>
            <a:endParaRPr lang="en-US" dirty="0" smtClean="0"/>
          </a:p>
          <a:p>
            <a:endParaRPr lang="en-US" dirty="0" smtClean="0"/>
          </a:p>
          <a:p>
            <a:endParaRPr lang="en-US" dirty="0" smtClean="0"/>
          </a:p>
        </p:txBody>
      </p:sp>
      <p:pic>
        <p:nvPicPr>
          <p:cNvPr id="6" name="Picture 5" descr="0213.jpg"/>
          <p:cNvPicPr>
            <a:picLocks noChangeAspect="1"/>
          </p:cNvPicPr>
          <p:nvPr/>
        </p:nvPicPr>
        <p:blipFill>
          <a:blip r:embed="rId2" cstate="print"/>
          <a:stretch>
            <a:fillRect/>
          </a:stretch>
        </p:blipFill>
        <p:spPr>
          <a:xfrm>
            <a:off x="5105400" y="1981200"/>
            <a:ext cx="2711196" cy="957072"/>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Functions</a:t>
            </a:r>
            <a:endParaRPr lang="en-US" dirty="0"/>
          </a:p>
        </p:txBody>
      </p:sp>
      <p:sp>
        <p:nvSpPr>
          <p:cNvPr id="3" name="Content Placeholder 2"/>
          <p:cNvSpPr>
            <a:spLocks noGrp="1"/>
          </p:cNvSpPr>
          <p:nvPr>
            <p:ph idx="1"/>
          </p:nvPr>
        </p:nvSpPr>
        <p:spPr/>
        <p:txBody>
          <a:bodyPr/>
          <a:lstStyle/>
          <a:p>
            <a:r>
              <a:rPr lang="en-US" dirty="0" smtClean="0"/>
              <a:t>Functions may be specified in different ways:</a:t>
            </a:r>
          </a:p>
          <a:p>
            <a:pPr lvl="1"/>
            <a:r>
              <a:rPr lang="en-US" dirty="0" smtClean="0"/>
              <a:t>An explicit statement of the assignment.</a:t>
            </a:r>
          </a:p>
          <a:p>
            <a:pPr lvl="2">
              <a:buNone/>
            </a:pPr>
            <a:r>
              <a:rPr lang="en-US" dirty="0" smtClean="0"/>
              <a:t>Students and grades example.</a:t>
            </a:r>
          </a:p>
          <a:p>
            <a:pPr lvl="1"/>
            <a:r>
              <a:rPr lang="en-US" dirty="0" smtClean="0"/>
              <a:t>A formula. </a:t>
            </a:r>
          </a:p>
          <a:p>
            <a:pPr lvl="2">
              <a:buNone/>
            </a:pPr>
            <a:r>
              <a:rPr lang="en-US" i="1" dirty="0" smtClean="0">
                <a:ea typeface="Cambria Math" pitchFamily="18" charset="0"/>
              </a:rPr>
              <a:t>f</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 </a:t>
            </a:r>
            <a:r>
              <a:rPr lang="en-US" i="1" dirty="0" smtClean="0">
                <a:ea typeface="Cambria Math" pitchFamily="18" charset="0"/>
              </a:rPr>
              <a:t>x</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+ 1</a:t>
            </a:r>
            <a:endParaRPr lang="en-US" dirty="0" smtClean="0"/>
          </a:p>
          <a:p>
            <a:pPr lvl="1"/>
            <a:r>
              <a:rPr lang="en-US" dirty="0" smtClean="0"/>
              <a:t>A computer program.</a:t>
            </a:r>
          </a:p>
          <a:p>
            <a:pPr lvl="2"/>
            <a:r>
              <a:rPr lang="en-US" dirty="0" smtClean="0"/>
              <a:t>A Java program that when given an integer </a:t>
            </a:r>
            <a:r>
              <a:rPr lang="en-US" i="1" dirty="0" smtClean="0"/>
              <a:t>n</a:t>
            </a:r>
            <a:r>
              <a:rPr lang="en-US" dirty="0" smtClean="0"/>
              <a:t>, produces the </a:t>
            </a:r>
            <a:r>
              <a:rPr lang="en-US" i="1" dirty="0" smtClean="0"/>
              <a:t>n</a:t>
            </a:r>
            <a:r>
              <a:rPr lang="en-US" dirty="0" smtClean="0"/>
              <a:t>th Fibonacci Number (covered in the next section and also in Chapter </a:t>
            </a:r>
            <a:r>
              <a:rPr lang="en-US" dirty="0" smtClean="0">
                <a:latin typeface="Cambria Math" pitchFamily="18" charset="0"/>
                <a:ea typeface="Cambria Math" pitchFamily="18" charset="0"/>
              </a:rPr>
              <a:t>5</a:t>
            </a:r>
            <a:r>
              <a:rPr lang="en-US" dirty="0" smtClean="0"/>
              <a:t>).</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26" name="TextBox 25"/>
          <p:cNvSpPr txBox="1"/>
          <p:nvPr/>
        </p:nvSpPr>
        <p:spPr>
          <a:xfrm>
            <a:off x="457200" y="1905000"/>
            <a:ext cx="3886200" cy="584775"/>
          </a:xfrm>
          <a:prstGeom prst="rect">
            <a:avLst/>
          </a:prstGeom>
          <a:noFill/>
        </p:spPr>
        <p:txBody>
          <a:bodyPr wrap="square" rtlCol="0">
            <a:spAutoFit/>
          </a:bodyPr>
          <a:lstStyle/>
          <a:p>
            <a:r>
              <a:rPr lang="en-US" sz="3200" i="1" dirty="0" smtClean="0"/>
              <a:t>f</a:t>
            </a:r>
            <a:r>
              <a:rPr lang="en-US" sz="3200" dirty="0" smtClean="0"/>
              <a:t>(a) = ?</a:t>
            </a:r>
            <a:endParaRPr lang="en-US" sz="3200" dirty="0"/>
          </a:p>
        </p:txBody>
      </p:sp>
      <p:grpSp>
        <p:nvGrpSpPr>
          <p:cNvPr id="29" name="Group 28"/>
          <p:cNvGrpSpPr/>
          <p:nvPr/>
        </p:nvGrpSpPr>
        <p:grpSpPr>
          <a:xfrm>
            <a:off x="5257800" y="1752600"/>
            <a:ext cx="2667000" cy="3200400"/>
            <a:chOff x="3048000" y="1219200"/>
            <a:chExt cx="3276600" cy="3733800"/>
          </a:xfrm>
        </p:grpSpPr>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825867"/>
            </a:xfrm>
            <a:prstGeom prst="rect">
              <a:avLst/>
            </a:prstGeom>
            <a:noFill/>
          </p:spPr>
          <p:txBody>
            <a:bodyPr wrap="square" rtlCol="0">
              <a:spAutoFit/>
            </a:bodyPr>
            <a:lstStyle/>
            <a:p>
              <a:r>
                <a:rPr lang="en-US" sz="4000" i="1" dirty="0" smtClean="0"/>
                <a:t>A</a:t>
              </a:r>
              <a:endParaRPr lang="en-US" sz="4000" i="1" dirty="0"/>
            </a:p>
          </p:txBody>
        </p:sp>
        <p:sp>
          <p:nvSpPr>
            <p:cNvPr id="18" name="TextBox 17"/>
            <p:cNvSpPr txBox="1"/>
            <p:nvPr/>
          </p:nvSpPr>
          <p:spPr>
            <a:xfrm>
              <a:off x="5638800" y="1219200"/>
              <a:ext cx="685800" cy="825867"/>
            </a:xfrm>
            <a:prstGeom prst="rect">
              <a:avLst/>
            </a:prstGeom>
            <a:noFill/>
          </p:spPr>
          <p:txBody>
            <a:bodyPr wrap="square" rtlCol="0">
              <a:spAutoFit/>
            </a:bodyPr>
            <a:lstStyle/>
            <a:p>
              <a:r>
                <a:rPr lang="en-US" sz="4000" i="1" dirty="0" smtClean="0"/>
                <a:t>B</a:t>
              </a:r>
              <a:endParaRPr lang="en-US" sz="4000" i="1" dirty="0"/>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smtClean="0"/>
                <a:t>a</a:t>
              </a:r>
              <a:endParaRPr lang="en-US" dirty="0"/>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smtClean="0"/>
                <a:t>b</a:t>
              </a:r>
              <a:endParaRPr lang="en-US" dirty="0"/>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smtClean="0"/>
                <a:t>c</a:t>
              </a:r>
              <a:endParaRPr lang="en-US" dirty="0"/>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smtClean="0"/>
                <a:t>d</a:t>
              </a:r>
              <a:endParaRPr lang="en-US" dirty="0"/>
            </a:p>
          </p:txBody>
        </p:sp>
        <p:sp>
          <p:nvSpPr>
            <p:cNvPr id="23" name="TextBox 22"/>
            <p:cNvSpPr txBox="1"/>
            <p:nvPr/>
          </p:nvSpPr>
          <p:spPr>
            <a:xfrm>
              <a:off x="5791200" y="2514600"/>
              <a:ext cx="304800" cy="430887"/>
            </a:xfrm>
            <a:prstGeom prst="rect">
              <a:avLst/>
            </a:prstGeom>
            <a:noFill/>
          </p:spPr>
          <p:txBody>
            <a:bodyPr wrap="square" rtlCol="0">
              <a:spAutoFit/>
            </a:bodyPr>
            <a:lstStyle/>
            <a:p>
              <a:r>
                <a:rPr lang="en-US" dirty="0" smtClean="0"/>
                <a:t>x</a:t>
              </a:r>
              <a:endParaRPr lang="en-US" dirty="0"/>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smtClean="0"/>
                <a:t>y</a:t>
              </a:r>
              <a:endParaRPr lang="en-US" dirty="0"/>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smtClean="0"/>
                <a:t>z</a:t>
              </a:r>
              <a:endParaRPr lang="en-US" dirty="0"/>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133600" y="1828800"/>
            <a:ext cx="2895600" cy="584775"/>
          </a:xfrm>
          <a:prstGeom prst="rect">
            <a:avLst/>
          </a:prstGeom>
          <a:noFill/>
        </p:spPr>
        <p:txBody>
          <a:bodyPr wrap="square" rtlCol="0">
            <a:spAutoFit/>
          </a:bodyPr>
          <a:lstStyle/>
          <a:p>
            <a:r>
              <a:rPr lang="en-US" sz="3200" dirty="0" smtClean="0"/>
              <a:t>z</a:t>
            </a:r>
            <a:endParaRPr lang="en-US" sz="3200" dirty="0"/>
          </a:p>
        </p:txBody>
      </p:sp>
      <p:sp>
        <p:nvSpPr>
          <p:cNvPr id="33" name="TextBox 32"/>
          <p:cNvSpPr txBox="1"/>
          <p:nvPr/>
        </p:nvSpPr>
        <p:spPr>
          <a:xfrm>
            <a:off x="152400" y="2590800"/>
            <a:ext cx="3886200" cy="584775"/>
          </a:xfrm>
          <a:prstGeom prst="rect">
            <a:avLst/>
          </a:prstGeom>
          <a:noFill/>
        </p:spPr>
        <p:txBody>
          <a:bodyPr wrap="square" rtlCol="0">
            <a:spAutoFit/>
          </a:bodyPr>
          <a:lstStyle/>
          <a:p>
            <a:r>
              <a:rPr lang="en-US" sz="3200" dirty="0" smtClean="0"/>
              <a:t>The image of d is ?</a:t>
            </a:r>
            <a:endParaRPr lang="en-US" sz="3200" dirty="0"/>
          </a:p>
        </p:txBody>
      </p:sp>
      <p:sp>
        <p:nvSpPr>
          <p:cNvPr id="35" name="TextBox 34"/>
          <p:cNvSpPr txBox="1"/>
          <p:nvPr/>
        </p:nvSpPr>
        <p:spPr>
          <a:xfrm>
            <a:off x="3733800" y="2590800"/>
            <a:ext cx="685800" cy="584775"/>
          </a:xfrm>
          <a:prstGeom prst="rect">
            <a:avLst/>
          </a:prstGeom>
          <a:noFill/>
        </p:spPr>
        <p:txBody>
          <a:bodyPr wrap="square" rtlCol="0">
            <a:spAutoFit/>
          </a:bodyPr>
          <a:lstStyle/>
          <a:p>
            <a:r>
              <a:rPr lang="en-US" sz="3200" dirty="0" smtClean="0"/>
              <a:t>z</a:t>
            </a:r>
            <a:endParaRPr lang="en-US" sz="3200" dirty="0"/>
          </a:p>
        </p:txBody>
      </p:sp>
      <p:sp>
        <p:nvSpPr>
          <p:cNvPr id="36" name="TextBox 35"/>
          <p:cNvSpPr txBox="1"/>
          <p:nvPr/>
        </p:nvSpPr>
        <p:spPr>
          <a:xfrm>
            <a:off x="304800" y="3352800"/>
            <a:ext cx="3886200" cy="584775"/>
          </a:xfrm>
          <a:prstGeom prst="rect">
            <a:avLst/>
          </a:prstGeom>
          <a:noFill/>
        </p:spPr>
        <p:txBody>
          <a:bodyPr wrap="square" rtlCol="0">
            <a:spAutoFit/>
          </a:bodyPr>
          <a:lstStyle/>
          <a:p>
            <a:r>
              <a:rPr lang="en-US" sz="3200" dirty="0" smtClean="0"/>
              <a:t>The domain of f is ?</a:t>
            </a:r>
            <a:endParaRPr lang="en-US" sz="3200" dirty="0"/>
          </a:p>
        </p:txBody>
      </p:sp>
      <p:sp>
        <p:nvSpPr>
          <p:cNvPr id="38" name="TextBox 37"/>
          <p:cNvSpPr txBox="1"/>
          <p:nvPr/>
        </p:nvSpPr>
        <p:spPr>
          <a:xfrm>
            <a:off x="3962400" y="3352800"/>
            <a:ext cx="609600" cy="584775"/>
          </a:xfrm>
          <a:prstGeom prst="rect">
            <a:avLst/>
          </a:prstGeom>
          <a:noFill/>
        </p:spPr>
        <p:txBody>
          <a:bodyPr wrap="square" rtlCol="0">
            <a:spAutoFit/>
          </a:bodyPr>
          <a:lstStyle/>
          <a:p>
            <a:r>
              <a:rPr lang="en-US" sz="3200" i="1" dirty="0" smtClean="0"/>
              <a:t>A</a:t>
            </a:r>
            <a:endParaRPr lang="en-US" sz="3200" i="1" dirty="0"/>
          </a:p>
        </p:txBody>
      </p:sp>
      <p:sp>
        <p:nvSpPr>
          <p:cNvPr id="39" name="TextBox 38"/>
          <p:cNvSpPr txBox="1"/>
          <p:nvPr/>
        </p:nvSpPr>
        <p:spPr>
          <a:xfrm>
            <a:off x="152400" y="4038600"/>
            <a:ext cx="4038600" cy="584775"/>
          </a:xfrm>
          <a:prstGeom prst="rect">
            <a:avLst/>
          </a:prstGeom>
          <a:noFill/>
        </p:spPr>
        <p:txBody>
          <a:bodyPr wrap="square" rtlCol="0">
            <a:spAutoFit/>
          </a:bodyPr>
          <a:lstStyle/>
          <a:p>
            <a:r>
              <a:rPr lang="en-US" sz="3200" dirty="0" smtClean="0"/>
              <a:t>The </a:t>
            </a:r>
            <a:r>
              <a:rPr lang="en-US" sz="3200" dirty="0" err="1" smtClean="0"/>
              <a:t>codomain</a:t>
            </a:r>
            <a:r>
              <a:rPr lang="en-US" sz="3200" dirty="0" smtClean="0"/>
              <a:t> of f is ?</a:t>
            </a:r>
            <a:endParaRPr lang="en-US" sz="3200" dirty="0"/>
          </a:p>
        </p:txBody>
      </p:sp>
      <p:sp>
        <p:nvSpPr>
          <p:cNvPr id="40" name="TextBox 39"/>
          <p:cNvSpPr txBox="1"/>
          <p:nvPr/>
        </p:nvSpPr>
        <p:spPr>
          <a:xfrm>
            <a:off x="4267200" y="4038600"/>
            <a:ext cx="381000" cy="584775"/>
          </a:xfrm>
          <a:prstGeom prst="rect">
            <a:avLst/>
          </a:prstGeom>
          <a:noFill/>
        </p:spPr>
        <p:txBody>
          <a:bodyPr wrap="square" rtlCol="0">
            <a:spAutoFit/>
          </a:bodyPr>
          <a:lstStyle/>
          <a:p>
            <a:r>
              <a:rPr lang="en-US" sz="3200" i="1" dirty="0" smtClean="0"/>
              <a:t>B</a:t>
            </a:r>
            <a:endParaRPr lang="en-US" sz="3200" i="1" dirty="0"/>
          </a:p>
        </p:txBody>
      </p:sp>
      <p:sp>
        <p:nvSpPr>
          <p:cNvPr id="41" name="TextBox 40"/>
          <p:cNvSpPr txBox="1"/>
          <p:nvPr/>
        </p:nvSpPr>
        <p:spPr>
          <a:xfrm>
            <a:off x="152400" y="4724400"/>
            <a:ext cx="4114800" cy="584775"/>
          </a:xfrm>
          <a:prstGeom prst="rect">
            <a:avLst/>
          </a:prstGeom>
          <a:noFill/>
        </p:spPr>
        <p:txBody>
          <a:bodyPr wrap="square" rtlCol="0">
            <a:spAutoFit/>
          </a:bodyPr>
          <a:lstStyle/>
          <a:p>
            <a:r>
              <a:rPr lang="en-US" sz="3200" dirty="0" smtClean="0"/>
              <a:t>The </a:t>
            </a:r>
            <a:r>
              <a:rPr lang="en-US" sz="3200" dirty="0" err="1" smtClean="0"/>
              <a:t>preimage</a:t>
            </a:r>
            <a:r>
              <a:rPr lang="en-US" sz="3200" dirty="0" smtClean="0"/>
              <a:t> of y is ?</a:t>
            </a:r>
            <a:endParaRPr lang="en-US" sz="3200" dirty="0"/>
          </a:p>
        </p:txBody>
      </p:sp>
      <p:sp>
        <p:nvSpPr>
          <p:cNvPr id="42" name="TextBox 41"/>
          <p:cNvSpPr txBox="1"/>
          <p:nvPr/>
        </p:nvSpPr>
        <p:spPr>
          <a:xfrm>
            <a:off x="4114800" y="4724400"/>
            <a:ext cx="457200" cy="584775"/>
          </a:xfrm>
          <a:prstGeom prst="rect">
            <a:avLst/>
          </a:prstGeom>
          <a:noFill/>
        </p:spPr>
        <p:txBody>
          <a:bodyPr wrap="square" rtlCol="0">
            <a:spAutoFit/>
          </a:bodyPr>
          <a:lstStyle/>
          <a:p>
            <a:r>
              <a:rPr lang="en-US" sz="3200" dirty="0" smtClean="0"/>
              <a:t>b</a:t>
            </a:r>
            <a:endParaRPr lang="en-US" sz="3200" dirty="0"/>
          </a:p>
        </p:txBody>
      </p:sp>
      <p:sp>
        <p:nvSpPr>
          <p:cNvPr id="43" name="TextBox 42"/>
          <p:cNvSpPr txBox="1"/>
          <p:nvPr/>
        </p:nvSpPr>
        <p:spPr>
          <a:xfrm>
            <a:off x="457200" y="5486400"/>
            <a:ext cx="1600200" cy="584775"/>
          </a:xfrm>
          <a:prstGeom prst="rect">
            <a:avLst/>
          </a:prstGeom>
          <a:noFill/>
        </p:spPr>
        <p:txBody>
          <a:bodyPr wrap="square" rtlCol="0">
            <a:spAutoFit/>
          </a:bodyPr>
          <a:lstStyle/>
          <a:p>
            <a:r>
              <a:rPr lang="en-US" sz="3200" i="1" dirty="0" smtClean="0"/>
              <a:t>f</a:t>
            </a:r>
            <a:r>
              <a:rPr lang="en-US" sz="3200" dirty="0" smtClean="0"/>
              <a:t>(</a:t>
            </a:r>
            <a:r>
              <a:rPr lang="en-US" sz="3200" i="1" dirty="0" smtClean="0"/>
              <a:t>A</a:t>
            </a:r>
            <a:r>
              <a:rPr lang="en-US" sz="3200" dirty="0" smtClean="0"/>
              <a:t>) = ?</a:t>
            </a:r>
            <a:endParaRPr lang="en-US" sz="3200" dirty="0"/>
          </a:p>
        </p:txBody>
      </p:sp>
      <p:sp>
        <p:nvSpPr>
          <p:cNvPr id="44" name="TextBox 43"/>
          <p:cNvSpPr txBox="1"/>
          <p:nvPr/>
        </p:nvSpPr>
        <p:spPr>
          <a:xfrm>
            <a:off x="6477000" y="6019800"/>
            <a:ext cx="2667000" cy="584775"/>
          </a:xfrm>
          <a:prstGeom prst="rect">
            <a:avLst/>
          </a:prstGeom>
          <a:noFill/>
        </p:spPr>
        <p:txBody>
          <a:bodyPr wrap="square" rtlCol="0">
            <a:spAutoFit/>
          </a:bodyPr>
          <a:lstStyle/>
          <a:p>
            <a:r>
              <a:rPr lang="en-US" sz="3200" dirty="0" smtClean="0"/>
              <a:t>{</a:t>
            </a:r>
            <a:r>
              <a:rPr lang="en-US" sz="3200" dirty="0" err="1" smtClean="0"/>
              <a:t>a,c,d</a:t>
            </a:r>
            <a:r>
              <a:rPr lang="en-US" sz="3200" dirty="0" smtClean="0"/>
              <a:t>}</a:t>
            </a:r>
            <a:endParaRPr lang="en-US" sz="3200" dirty="0"/>
          </a:p>
        </p:txBody>
      </p:sp>
      <p:sp>
        <p:nvSpPr>
          <p:cNvPr id="45" name="TextBox 44"/>
          <p:cNvSpPr txBox="1"/>
          <p:nvPr/>
        </p:nvSpPr>
        <p:spPr>
          <a:xfrm>
            <a:off x="304800" y="6096000"/>
            <a:ext cx="6019800" cy="584775"/>
          </a:xfrm>
          <a:prstGeom prst="rect">
            <a:avLst/>
          </a:prstGeom>
          <a:noFill/>
        </p:spPr>
        <p:txBody>
          <a:bodyPr wrap="square" rtlCol="0">
            <a:spAutoFit/>
          </a:bodyPr>
          <a:lstStyle/>
          <a:p>
            <a:r>
              <a:rPr lang="en-US" sz="3200" dirty="0" smtClean="0"/>
              <a:t>The </a:t>
            </a:r>
            <a:r>
              <a:rPr lang="en-US" sz="3200" dirty="0" err="1" smtClean="0"/>
              <a:t>preimage</a:t>
            </a:r>
            <a:r>
              <a:rPr lang="en-US" sz="3200" dirty="0" smtClean="0"/>
              <a:t>(s) of z is (are) ?</a:t>
            </a:r>
            <a:endParaRPr lang="en-US" sz="3200" dirty="0"/>
          </a:p>
        </p:txBody>
      </p:sp>
      <p:sp>
        <p:nvSpPr>
          <p:cNvPr id="3" name="Slide Number Placeholder 2"/>
          <p:cNvSpPr>
            <a:spLocks noGrp="1"/>
          </p:cNvSpPr>
          <p:nvPr>
            <p:ph type="sldNum" sz="quarter" idx="12"/>
          </p:nvPr>
        </p:nvSpPr>
        <p:spPr/>
        <p:txBody>
          <a:bodyPr/>
          <a:lstStyle/>
          <a:p>
            <a:fld id="{9CA217EF-0505-4C33-BB20-8A8DF2039023}" type="slidenum">
              <a:rPr lang="en-US" smtClean="0"/>
              <a:pPr/>
              <a:t>52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5" grpId="0"/>
      <p:bldP spid="36" grpId="0"/>
      <p:bldP spid="39" grpId="0"/>
      <p:bldP spid="40" grpId="0"/>
      <p:bldP spid="41" grpId="0"/>
      <p:bldP spid="42" grpId="0"/>
      <p:bldP spid="43" grpId="0"/>
      <p:bldP spid="44" grpId="0"/>
      <p:bldP spid="4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on Functions and Sets </a:t>
            </a:r>
            <a:endParaRPr lang="en-US" dirty="0"/>
          </a:p>
        </p:txBody>
      </p:sp>
      <p:sp>
        <p:nvSpPr>
          <p:cNvPr id="3" name="Content Placeholder 2"/>
          <p:cNvSpPr>
            <a:spLocks noGrp="1"/>
          </p:cNvSpPr>
          <p:nvPr>
            <p:ph idx="1"/>
          </p:nvPr>
        </p:nvSpPr>
        <p:spPr/>
        <p:txBody>
          <a:bodyPr/>
          <a:lstStyle/>
          <a:p>
            <a:r>
              <a:rPr lang="en-US" dirty="0" smtClean="0"/>
              <a:t>If                         and  S is a subset of A, then </a:t>
            </a:r>
          </a:p>
          <a:p>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514600" y="2895600"/>
            <a:ext cx="3317558" cy="382905"/>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1143000" y="2057400"/>
            <a:ext cx="1688783" cy="345758"/>
          </a:xfrm>
          <a:prstGeom prst="rect">
            <a:avLst/>
          </a:prstGeom>
        </p:spPr>
      </p:pic>
      <p:grpSp>
        <p:nvGrpSpPr>
          <p:cNvPr id="6" name="Group 5"/>
          <p:cNvGrpSpPr/>
          <p:nvPr/>
        </p:nvGrpSpPr>
        <p:grpSpPr>
          <a:xfrm>
            <a:off x="5943600" y="2971800"/>
            <a:ext cx="2667000" cy="3200400"/>
            <a:chOff x="3048000" y="1219200"/>
            <a:chExt cx="3276600" cy="3733800"/>
          </a:xfrm>
        </p:grpSpPr>
        <p:sp>
          <p:nvSpPr>
            <p:cNvPr id="7" name="Flowchart: Connector 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48000" y="1219200"/>
              <a:ext cx="685800" cy="825867"/>
            </a:xfrm>
            <a:prstGeom prst="rect">
              <a:avLst/>
            </a:prstGeom>
            <a:noFill/>
          </p:spPr>
          <p:txBody>
            <a:bodyPr wrap="square" rtlCol="0">
              <a:spAutoFit/>
            </a:bodyPr>
            <a:lstStyle/>
            <a:p>
              <a:r>
                <a:rPr lang="en-US" sz="4000" i="1" dirty="0" smtClean="0"/>
                <a:t>A</a:t>
              </a:r>
              <a:endParaRPr lang="en-US" sz="4000" i="1" dirty="0"/>
            </a:p>
          </p:txBody>
        </p:sp>
        <p:sp>
          <p:nvSpPr>
            <p:cNvPr id="15" name="TextBox 14"/>
            <p:cNvSpPr txBox="1"/>
            <p:nvPr/>
          </p:nvSpPr>
          <p:spPr>
            <a:xfrm>
              <a:off x="5638800" y="1219200"/>
              <a:ext cx="685800" cy="825867"/>
            </a:xfrm>
            <a:prstGeom prst="rect">
              <a:avLst/>
            </a:prstGeom>
            <a:noFill/>
          </p:spPr>
          <p:txBody>
            <a:bodyPr wrap="square" rtlCol="0">
              <a:spAutoFit/>
            </a:bodyPr>
            <a:lstStyle/>
            <a:p>
              <a:r>
                <a:rPr lang="en-US" sz="4000" i="1" dirty="0" smtClean="0"/>
                <a:t>B</a:t>
              </a:r>
              <a:endParaRPr lang="en-US" sz="4000" i="1" dirty="0"/>
            </a:p>
          </p:txBody>
        </p:sp>
        <p:sp>
          <p:nvSpPr>
            <p:cNvPr id="16" name="TextBox 15"/>
            <p:cNvSpPr txBox="1"/>
            <p:nvPr/>
          </p:nvSpPr>
          <p:spPr>
            <a:xfrm>
              <a:off x="3200400" y="2133600"/>
              <a:ext cx="304800" cy="369332"/>
            </a:xfrm>
            <a:prstGeom prst="rect">
              <a:avLst/>
            </a:prstGeom>
            <a:noFill/>
          </p:spPr>
          <p:txBody>
            <a:bodyPr wrap="square" rtlCol="0">
              <a:spAutoFit/>
            </a:bodyPr>
            <a:lstStyle/>
            <a:p>
              <a:r>
                <a:rPr lang="en-US" dirty="0" smtClean="0"/>
                <a:t>a</a:t>
              </a:r>
              <a:endParaRPr lang="en-US" dirty="0"/>
            </a:p>
          </p:txBody>
        </p:sp>
        <p:sp>
          <p:nvSpPr>
            <p:cNvPr id="17" name="TextBox 16"/>
            <p:cNvSpPr txBox="1"/>
            <p:nvPr/>
          </p:nvSpPr>
          <p:spPr>
            <a:xfrm>
              <a:off x="3200400" y="3048000"/>
              <a:ext cx="304800" cy="369332"/>
            </a:xfrm>
            <a:prstGeom prst="rect">
              <a:avLst/>
            </a:prstGeom>
            <a:noFill/>
          </p:spPr>
          <p:txBody>
            <a:bodyPr wrap="square" rtlCol="0">
              <a:spAutoFit/>
            </a:bodyPr>
            <a:lstStyle/>
            <a:p>
              <a:r>
                <a:rPr lang="en-US" dirty="0" smtClean="0"/>
                <a:t>b</a:t>
              </a:r>
              <a:endParaRPr lang="en-US" dirty="0"/>
            </a:p>
          </p:txBody>
        </p:sp>
        <p:sp>
          <p:nvSpPr>
            <p:cNvPr id="18" name="TextBox 17"/>
            <p:cNvSpPr txBox="1"/>
            <p:nvPr/>
          </p:nvSpPr>
          <p:spPr>
            <a:xfrm>
              <a:off x="3200400" y="3810000"/>
              <a:ext cx="304800" cy="369332"/>
            </a:xfrm>
            <a:prstGeom prst="rect">
              <a:avLst/>
            </a:prstGeom>
            <a:noFill/>
          </p:spPr>
          <p:txBody>
            <a:bodyPr wrap="square" rtlCol="0">
              <a:spAutoFit/>
            </a:bodyPr>
            <a:lstStyle/>
            <a:p>
              <a:r>
                <a:rPr lang="en-US" dirty="0" smtClean="0"/>
                <a:t>c</a:t>
              </a:r>
              <a:endParaRPr lang="en-US" dirty="0"/>
            </a:p>
          </p:txBody>
        </p:sp>
        <p:sp>
          <p:nvSpPr>
            <p:cNvPr id="19" name="TextBox 18"/>
            <p:cNvSpPr txBox="1"/>
            <p:nvPr/>
          </p:nvSpPr>
          <p:spPr>
            <a:xfrm>
              <a:off x="3200400" y="4495800"/>
              <a:ext cx="304800" cy="369332"/>
            </a:xfrm>
            <a:prstGeom prst="rect">
              <a:avLst/>
            </a:prstGeom>
            <a:noFill/>
          </p:spPr>
          <p:txBody>
            <a:bodyPr wrap="square" rtlCol="0">
              <a:spAutoFit/>
            </a:bodyPr>
            <a:lstStyle/>
            <a:p>
              <a:r>
                <a:rPr lang="en-US" dirty="0" smtClean="0"/>
                <a:t>d</a:t>
              </a:r>
              <a:endParaRPr lang="en-US" dirty="0"/>
            </a:p>
          </p:txBody>
        </p:sp>
        <p:sp>
          <p:nvSpPr>
            <p:cNvPr id="20" name="TextBox 19"/>
            <p:cNvSpPr txBox="1"/>
            <p:nvPr/>
          </p:nvSpPr>
          <p:spPr>
            <a:xfrm>
              <a:off x="5791200" y="2514600"/>
              <a:ext cx="304800" cy="369332"/>
            </a:xfrm>
            <a:prstGeom prst="rect">
              <a:avLst/>
            </a:prstGeom>
            <a:noFill/>
          </p:spPr>
          <p:txBody>
            <a:bodyPr wrap="square" rtlCol="0">
              <a:spAutoFit/>
            </a:bodyPr>
            <a:lstStyle/>
            <a:p>
              <a:r>
                <a:rPr lang="en-US" dirty="0" smtClean="0"/>
                <a:t>x</a:t>
              </a:r>
              <a:endParaRPr lang="en-US" dirty="0"/>
            </a:p>
          </p:txBody>
        </p:sp>
        <p:sp>
          <p:nvSpPr>
            <p:cNvPr id="21" name="TextBox 20"/>
            <p:cNvSpPr txBox="1"/>
            <p:nvPr/>
          </p:nvSpPr>
          <p:spPr>
            <a:xfrm>
              <a:off x="5791200" y="3352800"/>
              <a:ext cx="304800" cy="369332"/>
            </a:xfrm>
            <a:prstGeom prst="rect">
              <a:avLst/>
            </a:prstGeom>
            <a:noFill/>
          </p:spPr>
          <p:txBody>
            <a:bodyPr wrap="square" rtlCol="0">
              <a:spAutoFit/>
            </a:bodyPr>
            <a:lstStyle/>
            <a:p>
              <a:r>
                <a:rPr lang="en-US" dirty="0" smtClean="0"/>
                <a:t>y</a:t>
              </a:r>
              <a:endParaRPr lang="en-US" dirty="0"/>
            </a:p>
          </p:txBody>
        </p:sp>
        <p:sp>
          <p:nvSpPr>
            <p:cNvPr id="22" name="TextBox 21"/>
            <p:cNvSpPr txBox="1"/>
            <p:nvPr/>
          </p:nvSpPr>
          <p:spPr>
            <a:xfrm>
              <a:off x="5791200" y="4419600"/>
              <a:ext cx="304800" cy="369332"/>
            </a:xfrm>
            <a:prstGeom prst="rect">
              <a:avLst/>
            </a:prstGeom>
            <a:noFill/>
          </p:spPr>
          <p:txBody>
            <a:bodyPr wrap="square" rtlCol="0">
              <a:spAutoFit/>
            </a:bodyPr>
            <a:lstStyle/>
            <a:p>
              <a:r>
                <a:rPr lang="en-US" dirty="0" smtClean="0"/>
                <a:t>z</a:t>
              </a:r>
              <a:endParaRPr lang="en-US" dirty="0"/>
            </a:p>
          </p:txBody>
        </p:sp>
        <p:cxnSp>
          <p:nvCxnSpPr>
            <p:cNvPr id="23" name="Straight Arrow Connector 22"/>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524000" y="4648200"/>
            <a:ext cx="2514600" cy="584775"/>
          </a:xfrm>
          <a:prstGeom prst="rect">
            <a:avLst/>
          </a:prstGeom>
          <a:noFill/>
        </p:spPr>
        <p:txBody>
          <a:bodyPr wrap="square" rtlCol="0">
            <a:spAutoFit/>
          </a:bodyPr>
          <a:lstStyle/>
          <a:p>
            <a:r>
              <a:rPr lang="en-US" sz="3200" i="1" dirty="0" smtClean="0"/>
              <a:t>f </a:t>
            </a:r>
            <a:r>
              <a:rPr lang="en-US" sz="3200" dirty="0" smtClean="0"/>
              <a:t>{</a:t>
            </a:r>
            <a:r>
              <a:rPr lang="en-US" sz="3200" dirty="0" err="1" smtClean="0"/>
              <a:t>c,d</a:t>
            </a:r>
            <a:r>
              <a:rPr lang="en-US" sz="3200" dirty="0" smtClean="0"/>
              <a:t>} is ?</a:t>
            </a:r>
            <a:endParaRPr lang="en-US" sz="3200" dirty="0"/>
          </a:p>
        </p:txBody>
      </p:sp>
      <p:sp>
        <p:nvSpPr>
          <p:cNvPr id="28" name="TextBox 27"/>
          <p:cNvSpPr txBox="1"/>
          <p:nvPr/>
        </p:nvSpPr>
        <p:spPr>
          <a:xfrm>
            <a:off x="3962400" y="3810000"/>
            <a:ext cx="1066800" cy="461665"/>
          </a:xfrm>
          <a:prstGeom prst="rect">
            <a:avLst/>
          </a:prstGeom>
          <a:noFill/>
        </p:spPr>
        <p:txBody>
          <a:bodyPr wrap="square" rtlCol="0">
            <a:spAutoFit/>
          </a:bodyPr>
          <a:lstStyle/>
          <a:p>
            <a:r>
              <a:rPr lang="en-US" sz="2400" dirty="0" smtClean="0"/>
              <a:t>{</a:t>
            </a:r>
            <a:r>
              <a:rPr lang="en-US" sz="2400" dirty="0" err="1" smtClean="0"/>
              <a:t>y,z</a:t>
            </a:r>
            <a:r>
              <a:rPr lang="en-US" sz="2400" dirty="0" smtClean="0"/>
              <a:t>}</a:t>
            </a:r>
            <a:endParaRPr lang="en-US" sz="2400" dirty="0"/>
          </a:p>
        </p:txBody>
      </p:sp>
      <p:sp>
        <p:nvSpPr>
          <p:cNvPr id="29" name="TextBox 28"/>
          <p:cNvSpPr txBox="1"/>
          <p:nvPr/>
        </p:nvSpPr>
        <p:spPr>
          <a:xfrm>
            <a:off x="1524000" y="3733800"/>
            <a:ext cx="2514600" cy="584775"/>
          </a:xfrm>
          <a:prstGeom prst="rect">
            <a:avLst/>
          </a:prstGeom>
          <a:noFill/>
        </p:spPr>
        <p:txBody>
          <a:bodyPr wrap="square" rtlCol="0">
            <a:spAutoFit/>
          </a:bodyPr>
          <a:lstStyle/>
          <a:p>
            <a:r>
              <a:rPr lang="en-US" sz="3200" i="1" dirty="0" smtClean="0"/>
              <a:t>f </a:t>
            </a:r>
            <a:r>
              <a:rPr lang="en-US" sz="3200" dirty="0" smtClean="0"/>
              <a:t>{</a:t>
            </a:r>
            <a:r>
              <a:rPr lang="en-US" sz="3200" dirty="0" err="1" smtClean="0"/>
              <a:t>a,b,c</a:t>
            </a:r>
            <a:r>
              <a:rPr lang="en-US" sz="3200" dirty="0" smtClean="0"/>
              <a:t>,} is ?</a:t>
            </a:r>
            <a:endParaRPr lang="en-US" sz="3200" dirty="0"/>
          </a:p>
        </p:txBody>
      </p:sp>
      <p:sp>
        <p:nvSpPr>
          <p:cNvPr id="30" name="TextBox 29"/>
          <p:cNvSpPr txBox="1"/>
          <p:nvPr/>
        </p:nvSpPr>
        <p:spPr>
          <a:xfrm>
            <a:off x="4038600" y="4724400"/>
            <a:ext cx="609600" cy="461665"/>
          </a:xfrm>
          <a:prstGeom prst="rect">
            <a:avLst/>
          </a:prstGeom>
          <a:noFill/>
        </p:spPr>
        <p:txBody>
          <a:bodyPr wrap="square" rtlCol="0">
            <a:spAutoFit/>
          </a:bodyPr>
          <a:lstStyle/>
          <a:p>
            <a:r>
              <a:rPr lang="en-US" sz="2400" dirty="0" smtClean="0"/>
              <a:t>{</a:t>
            </a:r>
            <a:r>
              <a:rPr lang="en-US" sz="2400" i="1" dirty="0" smtClean="0"/>
              <a:t>z</a:t>
            </a:r>
            <a:r>
              <a:rPr lang="en-US" sz="2400" dirty="0" smtClean="0"/>
              <a:t>}</a:t>
            </a:r>
            <a:endParaRPr lang="en-US" sz="2400" dirty="0"/>
          </a:p>
        </p:txBody>
      </p:sp>
      <p:sp>
        <p:nvSpPr>
          <p:cNvPr id="31" name="Slide Number Placeholder 30"/>
          <p:cNvSpPr>
            <a:spLocks noGrp="1"/>
          </p:cNvSpPr>
          <p:nvPr>
            <p:ph type="sldNum" sz="quarter" idx="12"/>
          </p:nvPr>
        </p:nvSpPr>
        <p:spPr/>
        <p:txBody>
          <a:bodyPr/>
          <a:lstStyle/>
          <a:p>
            <a:fld id="{9CA217EF-0505-4C33-BB20-8A8DF2039023}" type="slidenum">
              <a:rPr lang="en-US" smtClean="0"/>
              <a:pPr/>
              <a:t>53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Injections</a:t>
            </a:r>
            <a:endParaRPr lang="en-US" dirty="0"/>
          </a:p>
        </p:txBody>
      </p:sp>
      <p:sp>
        <p:nvSpPr>
          <p:cNvPr id="5" name="Content Placeholder 4"/>
          <p:cNvSpPr>
            <a:spLocks noGrp="1"/>
          </p:cNvSpPr>
          <p:nvPr>
            <p:ph idx="1"/>
          </p:nvPr>
        </p:nvSpPr>
        <p:spPr/>
        <p:txBody>
          <a:bodyPr/>
          <a:lstStyle/>
          <a:p>
            <a:pPr>
              <a:buNone/>
            </a:pPr>
            <a:r>
              <a:rPr lang="en-US" b="1" dirty="0" smtClean="0"/>
              <a:t>   Definition</a:t>
            </a:r>
            <a:r>
              <a:rPr lang="en-US" dirty="0" smtClean="0"/>
              <a:t>: A function f is said to be </a:t>
            </a:r>
            <a:r>
              <a:rPr lang="en-US" i="1" dirty="0" smtClean="0"/>
              <a:t>one-to-one</a:t>
            </a:r>
            <a:r>
              <a:rPr lang="en-US" dirty="0" smtClean="0"/>
              <a:t> ,  or </a:t>
            </a:r>
            <a:r>
              <a:rPr lang="en-US" i="1" dirty="0" smtClean="0"/>
              <a:t>injective</a:t>
            </a:r>
            <a:r>
              <a:rPr lang="en-US" dirty="0" smtClean="0"/>
              <a:t>, if and only if </a:t>
            </a:r>
            <a:r>
              <a:rPr lang="en-US" i="1" dirty="0" smtClean="0"/>
              <a:t>f</a:t>
            </a:r>
            <a:r>
              <a:rPr lang="en-US" dirty="0" smtClean="0"/>
              <a:t>(</a:t>
            </a:r>
            <a:r>
              <a:rPr lang="en-US" i="1" dirty="0" smtClean="0"/>
              <a:t>a</a:t>
            </a:r>
            <a:r>
              <a:rPr lang="en-US" dirty="0" smtClean="0"/>
              <a:t>) = </a:t>
            </a:r>
            <a:r>
              <a:rPr lang="en-US" i="1" dirty="0" smtClean="0"/>
              <a:t>f</a:t>
            </a:r>
            <a:r>
              <a:rPr lang="en-US" dirty="0" smtClean="0"/>
              <a:t>(</a:t>
            </a:r>
            <a:r>
              <a:rPr lang="en-US" i="1" dirty="0" smtClean="0"/>
              <a:t>b</a:t>
            </a:r>
            <a:r>
              <a:rPr lang="en-US" dirty="0" smtClean="0"/>
              <a:t>) implies that  </a:t>
            </a:r>
            <a:r>
              <a:rPr lang="en-US" i="1" dirty="0" smtClean="0"/>
              <a:t>a</a:t>
            </a:r>
            <a:r>
              <a:rPr lang="en-US" dirty="0" smtClean="0"/>
              <a:t> = </a:t>
            </a:r>
            <a:r>
              <a:rPr lang="en-US" i="1" dirty="0" smtClean="0"/>
              <a:t>b</a:t>
            </a:r>
            <a:r>
              <a:rPr lang="en-US" dirty="0" smtClean="0"/>
              <a:t> for all </a:t>
            </a:r>
            <a:r>
              <a:rPr lang="en-US" i="1" dirty="0" smtClean="0"/>
              <a:t>a</a:t>
            </a:r>
            <a:r>
              <a:rPr lang="en-US" dirty="0" smtClean="0"/>
              <a:t> and </a:t>
            </a:r>
            <a:r>
              <a:rPr lang="en-US" i="1" dirty="0" smtClean="0"/>
              <a:t>b</a:t>
            </a:r>
            <a:r>
              <a:rPr lang="en-US" dirty="0" smtClean="0"/>
              <a:t> in the domain of </a:t>
            </a:r>
            <a:r>
              <a:rPr lang="en-US" i="1" dirty="0" smtClean="0"/>
              <a:t>f</a:t>
            </a:r>
            <a:r>
              <a:rPr lang="en-US" dirty="0" smtClean="0"/>
              <a:t>. A function is said to be an </a:t>
            </a:r>
            <a:r>
              <a:rPr lang="en-US" i="1" dirty="0" smtClean="0"/>
              <a:t>injection</a:t>
            </a:r>
            <a:r>
              <a:rPr lang="en-US" dirty="0" smtClean="0"/>
              <a:t> if it is one-to-one.</a:t>
            </a:r>
            <a:endParaRPr lang="en-US" dirty="0"/>
          </a:p>
        </p:txBody>
      </p:sp>
      <p:grpSp>
        <p:nvGrpSpPr>
          <p:cNvPr id="7" name="Group 6"/>
          <p:cNvGrpSpPr/>
          <p:nvPr/>
        </p:nvGrpSpPr>
        <p:grpSpPr>
          <a:xfrm>
            <a:off x="5638800" y="3352800"/>
            <a:ext cx="2438400" cy="3276600"/>
            <a:chOff x="3048000" y="1219200"/>
            <a:chExt cx="3429000" cy="4495800"/>
          </a:xfrm>
        </p:grpSpPr>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867400" y="2743200"/>
              <a:ext cx="304800" cy="369332"/>
            </a:xfrm>
            <a:prstGeom prst="rect">
              <a:avLst/>
            </a:prstGeom>
            <a:noFill/>
          </p:spPr>
          <p:txBody>
            <a:bodyPr wrap="square" rtlCol="0">
              <a:spAutoFit/>
            </a:bodyPr>
            <a:lstStyle/>
            <a:p>
              <a:r>
                <a:rPr lang="en-US" dirty="0" smtClean="0"/>
                <a:t>v</a:t>
              </a:r>
              <a:endParaRPr lang="en-US" dirty="0"/>
            </a:p>
          </p:txBody>
        </p:sp>
        <p:sp>
          <p:nvSpPr>
            <p:cNvPr id="10" name="Flowchart: Connector 9"/>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867400" y="5334000"/>
              <a:ext cx="304800" cy="369332"/>
            </a:xfrm>
            <a:prstGeom prst="rect">
              <a:avLst/>
            </a:prstGeom>
            <a:noFill/>
          </p:spPr>
          <p:txBody>
            <a:bodyPr wrap="square" rtlCol="0">
              <a:spAutoFit/>
            </a:bodyPr>
            <a:lstStyle/>
            <a:p>
              <a:r>
                <a:rPr lang="en-US" dirty="0" smtClean="0"/>
                <a:t>w</a:t>
              </a:r>
              <a:endParaRPr lang="en-US" dirty="0"/>
            </a:p>
          </p:txBody>
        </p:sp>
        <p:grpSp>
          <p:nvGrpSpPr>
            <p:cNvPr id="12" name="Group 34"/>
            <p:cNvGrpSpPr/>
            <p:nvPr/>
          </p:nvGrpSpPr>
          <p:grpSpPr>
            <a:xfrm>
              <a:off x="3048000" y="1219200"/>
              <a:ext cx="3429000" cy="4114800"/>
              <a:chOff x="3048000" y="1219200"/>
              <a:chExt cx="3429000" cy="4114800"/>
            </a:xfrm>
          </p:grpSpPr>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91200" y="4191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48000" y="1219200"/>
                <a:ext cx="685800" cy="707886"/>
              </a:xfrm>
              <a:prstGeom prst="rect">
                <a:avLst/>
              </a:prstGeom>
              <a:noFill/>
            </p:spPr>
            <p:txBody>
              <a:bodyPr wrap="square" rtlCol="0">
                <a:spAutoFit/>
              </a:bodyPr>
              <a:lstStyle/>
              <a:p>
                <a:r>
                  <a:rPr lang="en-US" sz="4000" b="1" dirty="0" smtClean="0"/>
                  <a:t>A</a:t>
                </a:r>
                <a:endParaRPr lang="en-US" sz="4000" b="1" dirty="0"/>
              </a:p>
            </p:txBody>
          </p:sp>
          <p:sp>
            <p:nvSpPr>
              <p:cNvPr id="20" name="TextBox 19"/>
              <p:cNvSpPr txBox="1"/>
              <p:nvPr/>
            </p:nvSpPr>
            <p:spPr>
              <a:xfrm>
                <a:off x="5791200" y="1219200"/>
                <a:ext cx="685800" cy="707886"/>
              </a:xfrm>
              <a:prstGeom prst="rect">
                <a:avLst/>
              </a:prstGeom>
              <a:noFill/>
            </p:spPr>
            <p:txBody>
              <a:bodyPr wrap="square" rtlCol="0">
                <a:spAutoFit/>
              </a:bodyPr>
              <a:lstStyle/>
              <a:p>
                <a:r>
                  <a:rPr lang="en-US" sz="4000" b="1" dirty="0" smtClean="0"/>
                  <a:t>B</a:t>
                </a:r>
                <a:endParaRPr lang="en-US" sz="4000" b="1" dirty="0"/>
              </a:p>
            </p:txBody>
          </p:sp>
          <p:sp>
            <p:nvSpPr>
              <p:cNvPr id="21" name="TextBox 20"/>
              <p:cNvSpPr txBox="1"/>
              <p:nvPr/>
            </p:nvSpPr>
            <p:spPr>
              <a:xfrm>
                <a:off x="3200400" y="2133600"/>
                <a:ext cx="304800" cy="369332"/>
              </a:xfrm>
              <a:prstGeom prst="rect">
                <a:avLst/>
              </a:prstGeom>
              <a:noFill/>
            </p:spPr>
            <p:txBody>
              <a:bodyPr wrap="square" rtlCol="0">
                <a:spAutoFit/>
              </a:bodyPr>
              <a:lstStyle/>
              <a:p>
                <a:r>
                  <a:rPr lang="en-US" dirty="0" smtClean="0"/>
                  <a:t>a</a:t>
                </a:r>
                <a:endParaRPr lang="en-US" dirty="0"/>
              </a:p>
            </p:txBody>
          </p:sp>
          <p:sp>
            <p:nvSpPr>
              <p:cNvPr id="22" name="TextBox 21"/>
              <p:cNvSpPr txBox="1"/>
              <p:nvPr/>
            </p:nvSpPr>
            <p:spPr>
              <a:xfrm>
                <a:off x="3200400" y="3048000"/>
                <a:ext cx="304800" cy="369332"/>
              </a:xfrm>
              <a:prstGeom prst="rect">
                <a:avLst/>
              </a:prstGeom>
              <a:noFill/>
            </p:spPr>
            <p:txBody>
              <a:bodyPr wrap="square" rtlCol="0">
                <a:spAutoFit/>
              </a:bodyPr>
              <a:lstStyle/>
              <a:p>
                <a:r>
                  <a:rPr lang="en-US" dirty="0" smtClean="0"/>
                  <a:t>b</a:t>
                </a:r>
                <a:endParaRPr lang="en-US" dirty="0"/>
              </a:p>
            </p:txBody>
          </p:sp>
          <p:sp>
            <p:nvSpPr>
              <p:cNvPr id="23" name="TextBox 22"/>
              <p:cNvSpPr txBox="1"/>
              <p:nvPr/>
            </p:nvSpPr>
            <p:spPr>
              <a:xfrm>
                <a:off x="3200400" y="3810000"/>
                <a:ext cx="304800" cy="369332"/>
              </a:xfrm>
              <a:prstGeom prst="rect">
                <a:avLst/>
              </a:prstGeom>
              <a:noFill/>
            </p:spPr>
            <p:txBody>
              <a:bodyPr wrap="square" rtlCol="0">
                <a:spAutoFit/>
              </a:bodyPr>
              <a:lstStyle/>
              <a:p>
                <a:r>
                  <a:rPr lang="en-US" dirty="0" smtClean="0"/>
                  <a:t>c</a:t>
                </a:r>
                <a:endParaRPr lang="en-US" dirty="0"/>
              </a:p>
            </p:txBody>
          </p:sp>
          <p:sp>
            <p:nvSpPr>
              <p:cNvPr id="24" name="TextBox 23"/>
              <p:cNvSpPr txBox="1"/>
              <p:nvPr/>
            </p:nvSpPr>
            <p:spPr>
              <a:xfrm>
                <a:off x="3200400" y="4495800"/>
                <a:ext cx="304800" cy="369332"/>
              </a:xfrm>
              <a:prstGeom prst="rect">
                <a:avLst/>
              </a:prstGeom>
              <a:noFill/>
            </p:spPr>
            <p:txBody>
              <a:bodyPr wrap="square" rtlCol="0">
                <a:spAutoFit/>
              </a:bodyPr>
              <a:lstStyle/>
              <a:p>
                <a:r>
                  <a:rPr lang="en-US" dirty="0" smtClean="0"/>
                  <a:t>d</a:t>
                </a:r>
                <a:endParaRPr lang="en-US" dirty="0"/>
              </a:p>
            </p:txBody>
          </p:sp>
          <p:sp>
            <p:nvSpPr>
              <p:cNvPr id="25" name="TextBox 24"/>
              <p:cNvSpPr txBox="1"/>
              <p:nvPr/>
            </p:nvSpPr>
            <p:spPr>
              <a:xfrm>
                <a:off x="5867400" y="2057400"/>
                <a:ext cx="304800" cy="369332"/>
              </a:xfrm>
              <a:prstGeom prst="rect">
                <a:avLst/>
              </a:prstGeom>
              <a:noFill/>
            </p:spPr>
            <p:txBody>
              <a:bodyPr wrap="square" rtlCol="0">
                <a:spAutoFit/>
              </a:bodyPr>
              <a:lstStyle/>
              <a:p>
                <a:r>
                  <a:rPr lang="en-US" dirty="0" smtClean="0"/>
                  <a:t>x</a:t>
                </a:r>
                <a:endParaRPr lang="en-US" dirty="0"/>
              </a:p>
            </p:txBody>
          </p:sp>
          <p:sp>
            <p:nvSpPr>
              <p:cNvPr id="26" name="TextBox 25"/>
              <p:cNvSpPr txBox="1"/>
              <p:nvPr/>
            </p:nvSpPr>
            <p:spPr>
              <a:xfrm>
                <a:off x="5791200" y="3352800"/>
                <a:ext cx="304800" cy="369332"/>
              </a:xfrm>
              <a:prstGeom prst="rect">
                <a:avLst/>
              </a:prstGeom>
              <a:noFill/>
            </p:spPr>
            <p:txBody>
              <a:bodyPr wrap="square" rtlCol="0">
                <a:spAutoFit/>
              </a:bodyPr>
              <a:lstStyle/>
              <a:p>
                <a:r>
                  <a:rPr lang="en-US" dirty="0" smtClean="0"/>
                  <a:t>y</a:t>
                </a:r>
                <a:endParaRPr lang="en-US" dirty="0"/>
              </a:p>
            </p:txBody>
          </p:sp>
          <p:sp>
            <p:nvSpPr>
              <p:cNvPr id="27" name="TextBox 26"/>
              <p:cNvSpPr txBox="1"/>
              <p:nvPr/>
            </p:nvSpPr>
            <p:spPr>
              <a:xfrm>
                <a:off x="5867400" y="4267200"/>
                <a:ext cx="304800" cy="369332"/>
              </a:xfrm>
              <a:prstGeom prst="rect">
                <a:avLst/>
              </a:prstGeom>
              <a:noFill/>
            </p:spPr>
            <p:txBody>
              <a:bodyPr wrap="square" rtlCol="0">
                <a:spAutoFit/>
              </a:bodyPr>
              <a:lstStyle/>
              <a:p>
                <a:r>
                  <a:rPr lang="en-US" dirty="0" smtClean="0"/>
                  <a:t>z</a:t>
                </a:r>
                <a:endParaRPr lang="en-US" dirty="0"/>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5791200" y="2667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pic>
        <p:nvPicPr>
          <p:cNvPr id="2050" name="Picture 2" descr="C:\Documents and Settings\Richard Scherl\Local Settings\Temporary Internet Files\Content.IE5\X53FR289\MC900347475[1].wmf"/>
          <p:cNvPicPr>
            <a:picLocks noChangeAspect="1" noChangeArrowheads="1"/>
          </p:cNvPicPr>
          <p:nvPr/>
        </p:nvPicPr>
        <p:blipFill>
          <a:blip r:embed="rId2" cstate="print"/>
          <a:srcRect/>
          <a:stretch>
            <a:fillRect/>
          </a:stretch>
        </p:blipFill>
        <p:spPr bwMode="auto">
          <a:xfrm>
            <a:off x="914400" y="4343400"/>
            <a:ext cx="1806854" cy="1752905"/>
          </a:xfrm>
          <a:prstGeom prst="rect">
            <a:avLst/>
          </a:prstGeom>
          <a:noFill/>
        </p:spPr>
      </p:pic>
      <p:sp>
        <p:nvSpPr>
          <p:cNvPr id="3" name="Slide Number Placeholder 2"/>
          <p:cNvSpPr>
            <a:spLocks noGrp="1"/>
          </p:cNvSpPr>
          <p:nvPr>
            <p:ph type="sldNum" sz="quarter" idx="12"/>
          </p:nvPr>
        </p:nvSpPr>
        <p:spPr/>
        <p:txBody>
          <a:bodyPr/>
          <a:lstStyle/>
          <a:p>
            <a:fld id="{9CA217EF-0505-4C33-BB20-8A8DF2039023}"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Surjections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function </a:t>
            </a:r>
            <a:r>
              <a:rPr lang="en-US" i="1" dirty="0" smtClean="0"/>
              <a:t>f</a:t>
            </a:r>
            <a:r>
              <a:rPr lang="en-US" dirty="0" smtClean="0"/>
              <a:t> from </a:t>
            </a:r>
            <a:r>
              <a:rPr lang="en-US" i="1" dirty="0" smtClean="0"/>
              <a:t>A</a:t>
            </a:r>
            <a:r>
              <a:rPr lang="en-US" dirty="0" smtClean="0"/>
              <a:t> to </a:t>
            </a:r>
            <a:r>
              <a:rPr lang="en-US" i="1" dirty="0" smtClean="0"/>
              <a:t>B</a:t>
            </a:r>
            <a:r>
              <a:rPr lang="en-US" dirty="0" smtClean="0"/>
              <a:t> is called </a:t>
            </a:r>
            <a:r>
              <a:rPr lang="en-US" i="1" dirty="0" smtClean="0"/>
              <a:t>onto</a:t>
            </a:r>
            <a:r>
              <a:rPr lang="en-US" dirty="0" smtClean="0"/>
              <a:t> or </a:t>
            </a:r>
            <a:r>
              <a:rPr lang="en-US" i="1" dirty="0" err="1" smtClean="0"/>
              <a:t>surjective</a:t>
            </a:r>
            <a:r>
              <a:rPr lang="en-US" dirty="0" smtClean="0"/>
              <a:t>, if and only if for every element               there is an element               with                 .  A function </a:t>
            </a:r>
            <a:r>
              <a:rPr lang="en-US" i="1" dirty="0" smtClean="0"/>
              <a:t>f</a:t>
            </a:r>
            <a:r>
              <a:rPr lang="en-US" b="1" dirty="0" smtClean="0"/>
              <a:t> </a:t>
            </a:r>
            <a:r>
              <a:rPr lang="en-US" dirty="0" smtClean="0"/>
              <a:t>is called a </a:t>
            </a:r>
            <a:r>
              <a:rPr lang="en-US" i="1" dirty="0" smtClean="0"/>
              <a:t>surjection</a:t>
            </a:r>
            <a:r>
              <a:rPr lang="en-US" dirty="0" smtClean="0"/>
              <a:t> if it is onto.</a:t>
            </a: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6934200" y="2438400"/>
            <a:ext cx="900113" cy="282893"/>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3657600" y="2819400"/>
            <a:ext cx="925830" cy="285750"/>
          </a:xfrm>
          <a:prstGeom prst="rect">
            <a:avLst/>
          </a:prstGeom>
        </p:spPr>
      </p:pic>
      <p:pic>
        <p:nvPicPr>
          <p:cNvPr id="6" name="Picture 5" descr="addin_tmp.png"/>
          <p:cNvPicPr>
            <a:picLocks noChangeAspect="1"/>
          </p:cNvPicPr>
          <p:nvPr>
            <p:custDataLst>
              <p:tags r:id="rId3"/>
            </p:custDataLst>
          </p:nvPr>
        </p:nvPicPr>
        <p:blipFill>
          <a:blip r:embed="rId7" cstate="print"/>
          <a:stretch>
            <a:fillRect/>
          </a:stretch>
        </p:blipFill>
        <p:spPr>
          <a:xfrm>
            <a:off x="5486400" y="2819400"/>
            <a:ext cx="1365885" cy="382905"/>
          </a:xfrm>
          <a:prstGeom prst="rect">
            <a:avLst/>
          </a:prstGeom>
        </p:spPr>
      </p:pic>
      <p:grpSp>
        <p:nvGrpSpPr>
          <p:cNvPr id="7" name="Group 6"/>
          <p:cNvGrpSpPr/>
          <p:nvPr/>
        </p:nvGrpSpPr>
        <p:grpSpPr>
          <a:xfrm>
            <a:off x="4724400" y="3886200"/>
            <a:ext cx="2575560" cy="2590800"/>
            <a:chOff x="3048000" y="985838"/>
            <a:chExt cx="3408829" cy="3967162"/>
          </a:xfrm>
        </p:grpSpPr>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48000" y="985838"/>
              <a:ext cx="685800" cy="707886"/>
            </a:xfrm>
            <a:prstGeom prst="rect">
              <a:avLst/>
            </a:prstGeom>
            <a:noFill/>
          </p:spPr>
          <p:txBody>
            <a:bodyPr wrap="square" rtlCol="0">
              <a:spAutoFit/>
            </a:bodyPr>
            <a:lstStyle/>
            <a:p>
              <a:r>
                <a:rPr lang="en-US" sz="4000" b="1" dirty="0" smtClean="0"/>
                <a:t>A</a:t>
              </a:r>
              <a:endParaRPr lang="en-US" sz="4000" b="1" dirty="0"/>
            </a:p>
          </p:txBody>
        </p:sp>
        <p:sp>
          <p:nvSpPr>
            <p:cNvPr id="16" name="TextBox 15"/>
            <p:cNvSpPr txBox="1"/>
            <p:nvPr/>
          </p:nvSpPr>
          <p:spPr>
            <a:xfrm>
              <a:off x="5771029" y="985838"/>
              <a:ext cx="685800" cy="707886"/>
            </a:xfrm>
            <a:prstGeom prst="rect">
              <a:avLst/>
            </a:prstGeom>
            <a:noFill/>
          </p:spPr>
          <p:txBody>
            <a:bodyPr wrap="square" rtlCol="0">
              <a:spAutoFit/>
            </a:bodyPr>
            <a:lstStyle/>
            <a:p>
              <a:r>
                <a:rPr lang="en-US" sz="4000" b="1" dirty="0" smtClean="0"/>
                <a:t>B</a:t>
              </a:r>
              <a:endParaRPr lang="en-US" sz="4000" b="1" dirty="0"/>
            </a:p>
          </p:txBody>
        </p:sp>
        <p:sp>
          <p:nvSpPr>
            <p:cNvPr id="17" name="TextBox 16"/>
            <p:cNvSpPr txBox="1"/>
            <p:nvPr/>
          </p:nvSpPr>
          <p:spPr>
            <a:xfrm>
              <a:off x="3148853" y="2035969"/>
              <a:ext cx="304800" cy="369331"/>
            </a:xfrm>
            <a:prstGeom prst="rect">
              <a:avLst/>
            </a:prstGeom>
            <a:noFill/>
          </p:spPr>
          <p:txBody>
            <a:bodyPr wrap="square" rtlCol="0">
              <a:spAutoFit/>
            </a:bodyPr>
            <a:lstStyle/>
            <a:p>
              <a:r>
                <a:rPr lang="en-US" dirty="0" smtClean="0"/>
                <a:t>a</a:t>
              </a:r>
              <a:endParaRPr lang="en-US" dirty="0"/>
            </a:p>
          </p:txBody>
        </p:sp>
        <p:sp>
          <p:nvSpPr>
            <p:cNvPr id="18" name="TextBox 17"/>
            <p:cNvSpPr txBox="1"/>
            <p:nvPr/>
          </p:nvSpPr>
          <p:spPr>
            <a:xfrm>
              <a:off x="3148853" y="2969419"/>
              <a:ext cx="304800" cy="369331"/>
            </a:xfrm>
            <a:prstGeom prst="rect">
              <a:avLst/>
            </a:prstGeom>
            <a:noFill/>
          </p:spPr>
          <p:txBody>
            <a:bodyPr wrap="square" rtlCol="0">
              <a:spAutoFit/>
            </a:bodyPr>
            <a:lstStyle/>
            <a:p>
              <a:r>
                <a:rPr lang="en-US" dirty="0" smtClean="0"/>
                <a:t>b</a:t>
              </a:r>
              <a:endParaRPr lang="en-US" dirty="0"/>
            </a:p>
          </p:txBody>
        </p:sp>
        <p:sp>
          <p:nvSpPr>
            <p:cNvPr id="19" name="TextBox 18"/>
            <p:cNvSpPr txBox="1"/>
            <p:nvPr/>
          </p:nvSpPr>
          <p:spPr>
            <a:xfrm>
              <a:off x="3148853" y="3669506"/>
              <a:ext cx="304800" cy="565540"/>
            </a:xfrm>
            <a:prstGeom prst="rect">
              <a:avLst/>
            </a:prstGeom>
            <a:noFill/>
          </p:spPr>
          <p:txBody>
            <a:bodyPr wrap="square" rtlCol="0">
              <a:spAutoFit/>
            </a:bodyPr>
            <a:lstStyle/>
            <a:p>
              <a:r>
                <a:rPr lang="en-US" dirty="0" smtClean="0"/>
                <a:t>c</a:t>
              </a:r>
              <a:endParaRPr lang="en-US" dirty="0"/>
            </a:p>
          </p:txBody>
        </p:sp>
        <p:sp>
          <p:nvSpPr>
            <p:cNvPr id="20" name="TextBox 19"/>
            <p:cNvSpPr txBox="1"/>
            <p:nvPr/>
          </p:nvSpPr>
          <p:spPr>
            <a:xfrm>
              <a:off x="3148853" y="4486275"/>
              <a:ext cx="304800" cy="369331"/>
            </a:xfrm>
            <a:prstGeom prst="rect">
              <a:avLst/>
            </a:prstGeom>
            <a:noFill/>
          </p:spPr>
          <p:txBody>
            <a:bodyPr wrap="square" rtlCol="0">
              <a:spAutoFit/>
            </a:bodyPr>
            <a:lstStyle/>
            <a:p>
              <a:r>
                <a:rPr lang="en-US" dirty="0" smtClean="0"/>
                <a:t>d</a:t>
              </a:r>
              <a:endParaRPr lang="en-US" dirty="0"/>
            </a:p>
          </p:txBody>
        </p:sp>
        <p:sp>
          <p:nvSpPr>
            <p:cNvPr id="21" name="TextBox 20"/>
            <p:cNvSpPr txBox="1"/>
            <p:nvPr/>
          </p:nvSpPr>
          <p:spPr>
            <a:xfrm>
              <a:off x="5871882" y="1919288"/>
              <a:ext cx="304800" cy="369331"/>
            </a:xfrm>
            <a:prstGeom prst="rect">
              <a:avLst/>
            </a:prstGeom>
            <a:noFill/>
          </p:spPr>
          <p:txBody>
            <a:bodyPr wrap="square" rtlCol="0">
              <a:spAutoFit/>
            </a:bodyPr>
            <a:lstStyle/>
            <a:p>
              <a:r>
                <a:rPr lang="en-US" dirty="0" smtClean="0"/>
                <a:t>x</a:t>
              </a:r>
              <a:endParaRPr lang="en-US" dirty="0"/>
            </a:p>
          </p:txBody>
        </p:sp>
        <p:sp>
          <p:nvSpPr>
            <p:cNvPr id="22" name="TextBox 21"/>
            <p:cNvSpPr txBox="1"/>
            <p:nvPr/>
          </p:nvSpPr>
          <p:spPr>
            <a:xfrm>
              <a:off x="5771029" y="3202781"/>
              <a:ext cx="304800" cy="369331"/>
            </a:xfrm>
            <a:prstGeom prst="rect">
              <a:avLst/>
            </a:prstGeom>
            <a:noFill/>
          </p:spPr>
          <p:txBody>
            <a:bodyPr wrap="square" rtlCol="0">
              <a:spAutoFit/>
            </a:bodyPr>
            <a:lstStyle/>
            <a:p>
              <a:r>
                <a:rPr lang="en-US" dirty="0" smtClean="0"/>
                <a:t>y</a:t>
              </a:r>
              <a:endParaRPr lang="en-US" dirty="0"/>
            </a:p>
          </p:txBody>
        </p:sp>
        <p:sp>
          <p:nvSpPr>
            <p:cNvPr id="23" name="TextBox 22"/>
            <p:cNvSpPr txBox="1"/>
            <p:nvPr/>
          </p:nvSpPr>
          <p:spPr>
            <a:xfrm>
              <a:off x="5771029" y="4252913"/>
              <a:ext cx="304800" cy="369331"/>
            </a:xfrm>
            <a:prstGeom prst="rect">
              <a:avLst/>
            </a:prstGeom>
            <a:noFill/>
          </p:spPr>
          <p:txBody>
            <a:bodyPr wrap="square" rtlCol="0">
              <a:spAutoFit/>
            </a:bodyPr>
            <a:lstStyle/>
            <a:p>
              <a:r>
                <a:rPr lang="en-US" dirty="0" smtClean="0"/>
                <a:t>z</a:t>
              </a:r>
              <a:endParaRPr lang="en-US" dirty="0"/>
            </a:p>
          </p:txBody>
        </p:sp>
        <p:cxnSp>
          <p:nvCxnSpPr>
            <p:cNvPr id="24" name="Straight Arrow Connector 23"/>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657600" y="4572000"/>
              <a:ext cx="1981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8" name="Slide Number Placeholder 27"/>
          <p:cNvSpPr>
            <a:spLocks noGrp="1"/>
          </p:cNvSpPr>
          <p:nvPr>
            <p:ph type="sldNum" sz="quarter" idx="12"/>
          </p:nvPr>
        </p:nvSpPr>
        <p:spPr/>
        <p:txBody>
          <a:bodyPr/>
          <a:lstStyle/>
          <a:p>
            <a:fld id="{9CA217EF-0505-4C33-BB20-8A8DF2039023}"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Bijections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function f is a </a:t>
            </a:r>
            <a:r>
              <a:rPr lang="en-US" i="1" dirty="0" smtClean="0"/>
              <a:t>one-to-one correspondence</a:t>
            </a:r>
            <a:r>
              <a:rPr lang="en-US" dirty="0" smtClean="0"/>
              <a:t>, or a </a:t>
            </a:r>
            <a:r>
              <a:rPr lang="en-US" i="1" dirty="0" err="1" smtClean="0"/>
              <a:t>bijection</a:t>
            </a:r>
            <a:r>
              <a:rPr lang="en-US" dirty="0" smtClean="0"/>
              <a:t>, if it is both one-to-one and onto (</a:t>
            </a:r>
            <a:r>
              <a:rPr lang="en-US" dirty="0" err="1" smtClean="0"/>
              <a:t>surjective</a:t>
            </a:r>
            <a:r>
              <a:rPr lang="en-US" dirty="0" smtClean="0"/>
              <a:t> and injective).</a:t>
            </a:r>
            <a:endParaRPr lang="en-US" dirty="0"/>
          </a:p>
        </p:txBody>
      </p:sp>
      <p:grpSp>
        <p:nvGrpSpPr>
          <p:cNvPr id="4" name="Group 3"/>
          <p:cNvGrpSpPr/>
          <p:nvPr/>
        </p:nvGrpSpPr>
        <p:grpSpPr>
          <a:xfrm>
            <a:off x="4648200" y="3429000"/>
            <a:ext cx="2956560" cy="3048000"/>
            <a:chOff x="3048000" y="1219200"/>
            <a:chExt cx="3411415" cy="4495800"/>
          </a:xfrm>
        </p:grpSpPr>
        <p:sp>
          <p:nvSpPr>
            <p:cNvPr id="5" name="Flowchart: Connector 4"/>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73615" y="211836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smtClean="0"/>
                <a:t>A</a:t>
              </a:r>
              <a:endParaRPr lang="en-US" sz="4000" b="1" dirty="0"/>
            </a:p>
          </p:txBody>
        </p:sp>
        <p:sp>
          <p:nvSpPr>
            <p:cNvPr id="13" name="TextBox 12"/>
            <p:cNvSpPr txBox="1"/>
            <p:nvPr/>
          </p:nvSpPr>
          <p:spPr>
            <a:xfrm>
              <a:off x="5773615" y="1219200"/>
              <a:ext cx="685800" cy="707886"/>
            </a:xfrm>
            <a:prstGeom prst="rect">
              <a:avLst/>
            </a:prstGeom>
            <a:noFill/>
          </p:spPr>
          <p:txBody>
            <a:bodyPr wrap="square" rtlCol="0">
              <a:spAutoFit/>
            </a:bodyPr>
            <a:lstStyle/>
            <a:p>
              <a:r>
                <a:rPr lang="en-US" sz="4000" b="1" dirty="0" smtClean="0"/>
                <a:t>B</a:t>
              </a:r>
              <a:endParaRPr lang="en-US" sz="4000" b="1" dirty="0"/>
            </a:p>
          </p:txBody>
        </p:sp>
        <p:sp>
          <p:nvSpPr>
            <p:cNvPr id="14" name="TextBox 13"/>
            <p:cNvSpPr txBox="1"/>
            <p:nvPr/>
          </p:nvSpPr>
          <p:spPr>
            <a:xfrm>
              <a:off x="3135923" y="2005965"/>
              <a:ext cx="304800" cy="369333"/>
            </a:xfrm>
            <a:prstGeom prst="rect">
              <a:avLst/>
            </a:prstGeom>
            <a:noFill/>
          </p:spPr>
          <p:txBody>
            <a:bodyPr wrap="square" rtlCol="0">
              <a:spAutoFit/>
            </a:bodyPr>
            <a:lstStyle/>
            <a:p>
              <a:r>
                <a:rPr lang="en-US" dirty="0" smtClean="0"/>
                <a:t>a</a:t>
              </a:r>
              <a:endParaRPr lang="en-US" dirty="0"/>
            </a:p>
          </p:txBody>
        </p:sp>
        <p:sp>
          <p:nvSpPr>
            <p:cNvPr id="15" name="TextBox 14"/>
            <p:cNvSpPr txBox="1"/>
            <p:nvPr/>
          </p:nvSpPr>
          <p:spPr>
            <a:xfrm>
              <a:off x="3223846" y="3017520"/>
              <a:ext cx="304800" cy="369333"/>
            </a:xfrm>
            <a:prstGeom prst="rect">
              <a:avLst/>
            </a:prstGeom>
            <a:noFill/>
          </p:spPr>
          <p:txBody>
            <a:bodyPr wrap="square" rtlCol="0">
              <a:spAutoFit/>
            </a:bodyPr>
            <a:lstStyle/>
            <a:p>
              <a:r>
                <a:rPr lang="en-US" dirty="0" smtClean="0"/>
                <a:t>b</a:t>
              </a:r>
              <a:endParaRPr lang="en-US" dirty="0"/>
            </a:p>
          </p:txBody>
        </p:sp>
        <p:sp>
          <p:nvSpPr>
            <p:cNvPr id="16" name="TextBox 15"/>
            <p:cNvSpPr txBox="1"/>
            <p:nvPr/>
          </p:nvSpPr>
          <p:spPr>
            <a:xfrm>
              <a:off x="3223846" y="3691890"/>
              <a:ext cx="304800" cy="369333"/>
            </a:xfrm>
            <a:prstGeom prst="rect">
              <a:avLst/>
            </a:prstGeom>
            <a:noFill/>
          </p:spPr>
          <p:txBody>
            <a:bodyPr wrap="square" rtlCol="0">
              <a:spAutoFit/>
            </a:bodyPr>
            <a:lstStyle/>
            <a:p>
              <a:r>
                <a:rPr lang="en-US" dirty="0" smtClean="0"/>
                <a:t>c</a:t>
              </a:r>
              <a:endParaRPr lang="en-US" dirty="0"/>
            </a:p>
          </p:txBody>
        </p:sp>
        <p:sp>
          <p:nvSpPr>
            <p:cNvPr id="17" name="TextBox 16"/>
            <p:cNvSpPr txBox="1"/>
            <p:nvPr/>
          </p:nvSpPr>
          <p:spPr>
            <a:xfrm>
              <a:off x="3200400" y="4495800"/>
              <a:ext cx="304800" cy="369332"/>
            </a:xfrm>
            <a:prstGeom prst="rect">
              <a:avLst/>
            </a:prstGeom>
            <a:noFill/>
          </p:spPr>
          <p:txBody>
            <a:bodyPr wrap="square" rtlCol="0">
              <a:spAutoFit/>
            </a:bodyPr>
            <a:lstStyle/>
            <a:p>
              <a:r>
                <a:rPr lang="en-US" dirty="0" smtClean="0"/>
                <a:t>d</a:t>
              </a:r>
              <a:endParaRPr lang="en-US" dirty="0"/>
            </a:p>
          </p:txBody>
        </p:sp>
        <p:sp>
          <p:nvSpPr>
            <p:cNvPr id="18" name="TextBox 17"/>
            <p:cNvSpPr txBox="1"/>
            <p:nvPr/>
          </p:nvSpPr>
          <p:spPr>
            <a:xfrm>
              <a:off x="5861538" y="2005965"/>
              <a:ext cx="304800" cy="369333"/>
            </a:xfrm>
            <a:prstGeom prst="rect">
              <a:avLst/>
            </a:prstGeom>
            <a:noFill/>
          </p:spPr>
          <p:txBody>
            <a:bodyPr wrap="square" rtlCol="0">
              <a:spAutoFit/>
            </a:bodyPr>
            <a:lstStyle/>
            <a:p>
              <a:r>
                <a:rPr lang="en-US" dirty="0" smtClean="0"/>
                <a:t>x</a:t>
              </a:r>
              <a:endParaRPr lang="en-US" dirty="0"/>
            </a:p>
          </p:txBody>
        </p:sp>
        <p:sp>
          <p:nvSpPr>
            <p:cNvPr id="19" name="TextBox 18"/>
            <p:cNvSpPr txBox="1"/>
            <p:nvPr/>
          </p:nvSpPr>
          <p:spPr>
            <a:xfrm>
              <a:off x="5773615" y="3242310"/>
              <a:ext cx="304800" cy="369333"/>
            </a:xfrm>
            <a:prstGeom prst="rect">
              <a:avLst/>
            </a:prstGeom>
            <a:noFill/>
          </p:spPr>
          <p:txBody>
            <a:bodyPr wrap="square" rtlCol="0">
              <a:spAutoFit/>
            </a:bodyPr>
            <a:lstStyle/>
            <a:p>
              <a:r>
                <a:rPr lang="en-US" dirty="0" smtClean="0"/>
                <a:t>y</a:t>
              </a:r>
              <a:endParaRPr lang="en-US" dirty="0"/>
            </a:p>
          </p:txBody>
        </p:sp>
        <p:sp>
          <p:nvSpPr>
            <p:cNvPr id="20" name="TextBox 19"/>
            <p:cNvSpPr txBox="1"/>
            <p:nvPr/>
          </p:nvSpPr>
          <p:spPr>
            <a:xfrm>
              <a:off x="5773615" y="4366260"/>
              <a:ext cx="304800" cy="369333"/>
            </a:xfrm>
            <a:prstGeom prst="rect">
              <a:avLst/>
            </a:prstGeom>
            <a:noFill/>
          </p:spPr>
          <p:txBody>
            <a:bodyPr wrap="square" rtlCol="0">
              <a:spAutoFit/>
            </a:bodyPr>
            <a:lstStyle/>
            <a:p>
              <a:r>
                <a:rPr lang="en-US" dirty="0" smtClean="0"/>
                <a:t>z</a:t>
              </a:r>
              <a:endParaRPr lang="en-US" dirty="0"/>
            </a:p>
          </p:txBody>
        </p:sp>
        <p:cxnSp>
          <p:nvCxnSpPr>
            <p:cNvPr id="21" name="Straight Arrow Connector 20"/>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Flowchart: Connector 22"/>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861538" y="5265420"/>
              <a:ext cx="304800" cy="369333"/>
            </a:xfrm>
            <a:prstGeom prst="rect">
              <a:avLst/>
            </a:prstGeom>
            <a:noFill/>
          </p:spPr>
          <p:txBody>
            <a:bodyPr wrap="square" rtlCol="0">
              <a:spAutoFit/>
            </a:bodyPr>
            <a:lstStyle/>
            <a:p>
              <a:r>
                <a:rPr lang="en-US" dirty="0" smtClean="0"/>
                <a:t>w</a:t>
              </a:r>
              <a:endParaRPr lang="en-US" dirty="0"/>
            </a:p>
          </p:txBody>
        </p:sp>
        <p:cxnSp>
          <p:nvCxnSpPr>
            <p:cNvPr id="25" name="Straight Arrow Connector 24"/>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7" name="Slide Number Placeholder 26"/>
          <p:cNvSpPr>
            <a:spLocks noGrp="1"/>
          </p:cNvSpPr>
          <p:nvPr>
            <p:ph type="sldNum" sz="quarter" idx="12"/>
          </p:nvPr>
        </p:nvSpPr>
        <p:spPr/>
        <p:txBody>
          <a:bodyPr/>
          <a:lstStyle/>
          <a:p>
            <a:fld id="{9CA217EF-0505-4C33-BB20-8A8DF2039023}"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Showing that </a:t>
            </a:r>
            <a:r>
              <a:rPr lang="en-US" sz="4000" i="1" dirty="0" smtClean="0"/>
              <a:t>f</a:t>
            </a:r>
            <a:r>
              <a:rPr lang="en-US" sz="4000" dirty="0" smtClean="0"/>
              <a:t> is one-to-one or onto</a:t>
            </a:r>
            <a:endParaRPr lang="en-US" sz="4000" dirty="0"/>
          </a:p>
        </p:txBody>
      </p:sp>
      <p:pic>
        <p:nvPicPr>
          <p:cNvPr id="4" name="Content Placeholder 3" descr="Rosen_page_145_screen.jpg"/>
          <p:cNvPicPr>
            <a:picLocks noGrp="1" noChangeAspect="1"/>
          </p:cNvPicPr>
          <p:nvPr>
            <p:ph idx="1"/>
          </p:nvPr>
        </p:nvPicPr>
        <p:blipFill>
          <a:blip r:embed="rId2" cstate="print"/>
          <a:stretch>
            <a:fillRect/>
          </a:stretch>
        </p:blipFill>
        <p:spPr>
          <a:xfrm>
            <a:off x="381000" y="2514600"/>
            <a:ext cx="8319232" cy="3160173"/>
          </a:xfrm>
        </p:spPr>
      </p:pic>
      <p:sp>
        <p:nvSpPr>
          <p:cNvPr id="3" name="Slide Number Placeholder 2"/>
          <p:cNvSpPr>
            <a:spLocks noGrp="1"/>
          </p:cNvSpPr>
          <p:nvPr>
            <p:ph type="sldNum" sz="quarter" idx="12"/>
          </p:nvPr>
        </p:nvSpPr>
        <p:spPr/>
        <p:txBody>
          <a:bodyPr/>
          <a:lstStyle/>
          <a:p>
            <a:fld id="{9CA217EF-0505-4C33-BB20-8A8DF2039023}"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Showing that </a:t>
            </a:r>
            <a:r>
              <a:rPr lang="en-US" sz="4000" i="1" dirty="0" smtClean="0"/>
              <a:t>f</a:t>
            </a:r>
            <a:r>
              <a:rPr lang="en-US" sz="4000" dirty="0" smtClean="0"/>
              <a:t> is one-to-one or onto</a:t>
            </a:r>
            <a:endParaRPr lang="en-US" sz="4000" dirty="0"/>
          </a:p>
        </p:txBody>
      </p:sp>
      <p:sp>
        <p:nvSpPr>
          <p:cNvPr id="5" name="Content Placeholder 4"/>
          <p:cNvSpPr>
            <a:spLocks noGrp="1"/>
          </p:cNvSpPr>
          <p:nvPr>
            <p:ph idx="1"/>
          </p:nvPr>
        </p:nvSpPr>
        <p:spPr/>
        <p:txBody>
          <a:bodyPr>
            <a:normAutofit lnSpcReduction="10000"/>
          </a:bodyPr>
          <a:lstStyle/>
          <a:p>
            <a:pPr>
              <a:buNone/>
            </a:pPr>
            <a:r>
              <a:rPr lang="en-US" dirty="0" smtClean="0"/>
              <a:t>   </a:t>
            </a:r>
            <a:r>
              <a:rPr lang="en-US" b="1" dirty="0" smtClean="0"/>
              <a:t>Example </a:t>
            </a:r>
            <a:r>
              <a:rPr lang="en-US" b="1" dirty="0" smtClean="0">
                <a:latin typeface="Cambria Math" pitchFamily="18" charset="0"/>
                <a:ea typeface="Cambria Math" pitchFamily="18" charset="0"/>
              </a:rPr>
              <a:t>1</a:t>
            </a:r>
            <a:r>
              <a:rPr lang="en-US" dirty="0" smtClean="0"/>
              <a:t>: Let </a:t>
            </a:r>
            <a:r>
              <a:rPr lang="en-US" i="1" dirty="0" smtClean="0"/>
              <a:t>f </a:t>
            </a:r>
            <a:r>
              <a:rPr lang="en-US" dirty="0" smtClean="0"/>
              <a:t>be the function from {</a:t>
            </a:r>
            <a:r>
              <a:rPr lang="en-US" i="1" dirty="0" err="1" smtClean="0"/>
              <a:t>a,b,c,d</a:t>
            </a:r>
            <a:r>
              <a:rPr lang="en-US" dirty="0" smtClean="0"/>
              <a:t>} to {</a:t>
            </a:r>
            <a:r>
              <a:rPr lang="en-US" dirty="0" smtClean="0">
                <a:latin typeface="Cambria Math" pitchFamily="18" charset="0"/>
                <a:ea typeface="Cambria Math" pitchFamily="18" charset="0"/>
              </a:rPr>
              <a:t>1,2,3</a:t>
            </a:r>
            <a:r>
              <a:rPr lang="en-US" dirty="0" smtClean="0"/>
              <a:t>} defined by </a:t>
            </a:r>
            <a:r>
              <a:rPr lang="en-US" i="1" dirty="0" smtClean="0"/>
              <a:t>f</a:t>
            </a:r>
            <a:r>
              <a:rPr lang="en-US" dirty="0" smtClean="0"/>
              <a:t>(</a:t>
            </a:r>
            <a:r>
              <a:rPr lang="en-US" i="1" dirty="0" smtClean="0"/>
              <a:t>a</a:t>
            </a:r>
            <a:r>
              <a:rPr lang="en-US" dirty="0" smtClean="0"/>
              <a:t>) = </a:t>
            </a:r>
            <a:r>
              <a:rPr lang="en-US" dirty="0" smtClean="0">
                <a:latin typeface="Cambria Math" pitchFamily="18" charset="0"/>
                <a:ea typeface="Cambria Math" pitchFamily="18" charset="0"/>
              </a:rPr>
              <a:t>3</a:t>
            </a:r>
            <a:r>
              <a:rPr lang="en-US" dirty="0" smtClean="0"/>
              <a:t>, </a:t>
            </a:r>
            <a:r>
              <a:rPr lang="en-US" i="1" dirty="0" smtClean="0"/>
              <a:t>f</a:t>
            </a:r>
            <a:r>
              <a:rPr lang="en-US" dirty="0" smtClean="0"/>
              <a:t>(</a:t>
            </a:r>
            <a:r>
              <a:rPr lang="en-US" i="1" dirty="0" smtClean="0"/>
              <a:t>b</a:t>
            </a:r>
            <a:r>
              <a:rPr lang="en-US" dirty="0" smtClean="0"/>
              <a:t>) = </a:t>
            </a:r>
            <a:r>
              <a:rPr lang="en-US" dirty="0" smtClean="0">
                <a:latin typeface="Cambria Math" pitchFamily="18" charset="0"/>
                <a:ea typeface="Cambria Math" pitchFamily="18" charset="0"/>
              </a:rPr>
              <a:t>2</a:t>
            </a:r>
            <a:r>
              <a:rPr lang="en-US" dirty="0" smtClean="0"/>
              <a:t>, </a:t>
            </a:r>
            <a:r>
              <a:rPr lang="en-US" i="1" dirty="0" smtClean="0"/>
              <a:t>f</a:t>
            </a:r>
            <a:r>
              <a:rPr lang="en-US" dirty="0" smtClean="0"/>
              <a:t>(</a:t>
            </a:r>
            <a:r>
              <a:rPr lang="en-US" i="1" dirty="0" smtClean="0"/>
              <a:t>c</a:t>
            </a:r>
            <a:r>
              <a:rPr lang="en-US" dirty="0" smtClean="0"/>
              <a:t>) = </a:t>
            </a:r>
            <a:r>
              <a:rPr lang="en-US" dirty="0" smtClean="0">
                <a:latin typeface="Cambria Math" pitchFamily="18" charset="0"/>
                <a:ea typeface="Cambria Math" pitchFamily="18" charset="0"/>
              </a:rPr>
              <a:t>1</a:t>
            </a:r>
            <a:r>
              <a:rPr lang="en-US" dirty="0" smtClean="0"/>
              <a:t>, and </a:t>
            </a:r>
            <a:r>
              <a:rPr lang="en-US" i="1" dirty="0" smtClean="0"/>
              <a:t>f</a:t>
            </a:r>
            <a:r>
              <a:rPr lang="en-US" dirty="0" smtClean="0"/>
              <a:t>(</a:t>
            </a:r>
            <a:r>
              <a:rPr lang="en-US" i="1" dirty="0" smtClean="0"/>
              <a:t>d</a:t>
            </a:r>
            <a:r>
              <a:rPr lang="en-US" dirty="0" smtClean="0"/>
              <a:t>) = </a:t>
            </a:r>
            <a:r>
              <a:rPr lang="en-US" dirty="0" smtClean="0">
                <a:latin typeface="Cambria Math" pitchFamily="18" charset="0"/>
                <a:ea typeface="Cambria Math" pitchFamily="18" charset="0"/>
              </a:rPr>
              <a:t>3</a:t>
            </a:r>
            <a:r>
              <a:rPr lang="en-US" dirty="0" smtClean="0"/>
              <a:t>. Is </a:t>
            </a:r>
            <a:r>
              <a:rPr lang="en-US" i="1" dirty="0" smtClean="0"/>
              <a:t>f</a:t>
            </a:r>
            <a:r>
              <a:rPr lang="en-US" dirty="0" smtClean="0"/>
              <a:t> an onto function?</a:t>
            </a:r>
          </a:p>
          <a:p>
            <a:pPr>
              <a:buNone/>
            </a:pPr>
            <a:r>
              <a:rPr lang="en-US" dirty="0" smtClean="0"/>
              <a:t>    </a:t>
            </a:r>
            <a:r>
              <a:rPr lang="en-US" b="1" dirty="0" smtClean="0"/>
              <a:t>Solution</a:t>
            </a:r>
            <a:r>
              <a:rPr lang="en-US" dirty="0" smtClean="0"/>
              <a:t>: Yes, </a:t>
            </a:r>
            <a:r>
              <a:rPr lang="en-US" i="1" dirty="0" smtClean="0"/>
              <a:t>f </a:t>
            </a:r>
            <a:r>
              <a:rPr lang="en-US" dirty="0" smtClean="0"/>
              <a:t>is onto since all three elements of the </a:t>
            </a:r>
            <a:r>
              <a:rPr lang="en-US" dirty="0" err="1" smtClean="0"/>
              <a:t>codomain</a:t>
            </a:r>
            <a:r>
              <a:rPr lang="en-US" dirty="0" smtClean="0"/>
              <a:t> are images of elements in the domain. If the </a:t>
            </a:r>
            <a:r>
              <a:rPr lang="en-US" dirty="0" err="1" smtClean="0"/>
              <a:t>codomain</a:t>
            </a:r>
            <a:r>
              <a:rPr lang="en-US" dirty="0" smtClean="0"/>
              <a:t> were changed to {</a:t>
            </a:r>
            <a:r>
              <a:rPr lang="en-US" dirty="0" smtClean="0">
                <a:latin typeface="Cambria Math" pitchFamily="18" charset="0"/>
                <a:ea typeface="Cambria Math" pitchFamily="18" charset="0"/>
              </a:rPr>
              <a:t>1,2,3,4</a:t>
            </a:r>
            <a:r>
              <a:rPr lang="en-US" dirty="0" smtClean="0"/>
              <a:t>}, </a:t>
            </a:r>
            <a:r>
              <a:rPr lang="en-US" i="1" dirty="0" smtClean="0"/>
              <a:t>f  </a:t>
            </a:r>
            <a:r>
              <a:rPr lang="en-US" dirty="0" smtClean="0"/>
              <a:t>would not be onto. </a:t>
            </a:r>
          </a:p>
          <a:p>
            <a:pPr>
              <a:buNone/>
            </a:pPr>
            <a:r>
              <a:rPr lang="en-US" b="1" dirty="0" smtClean="0"/>
              <a:t>   Example </a:t>
            </a:r>
            <a:r>
              <a:rPr lang="en-US" b="1" dirty="0" smtClean="0">
                <a:latin typeface="Cambria Math" pitchFamily="18" charset="0"/>
                <a:ea typeface="Cambria Math" pitchFamily="18" charset="0"/>
              </a:rPr>
              <a:t>2</a:t>
            </a:r>
            <a:r>
              <a:rPr lang="en-US" dirty="0" smtClean="0"/>
              <a:t>: Is the function  </a:t>
            </a:r>
            <a:r>
              <a:rPr lang="en-US" i="1" dirty="0" smtClean="0"/>
              <a:t>f</a:t>
            </a:r>
            <a:r>
              <a:rPr lang="en-US" dirty="0" smtClean="0"/>
              <a:t>(</a:t>
            </a:r>
            <a:r>
              <a:rPr lang="en-US" i="1" dirty="0" smtClean="0"/>
              <a:t>x</a:t>
            </a:r>
            <a:r>
              <a:rPr lang="en-US" dirty="0" smtClean="0"/>
              <a:t>)</a:t>
            </a:r>
            <a:r>
              <a:rPr lang="en-US" i="1" dirty="0" smtClean="0"/>
              <a:t> = x</a:t>
            </a:r>
            <a:r>
              <a:rPr lang="en-US" baseline="30000" dirty="0" smtClean="0"/>
              <a:t>2</a:t>
            </a:r>
            <a:r>
              <a:rPr lang="en-US" i="1" baseline="30000" dirty="0" smtClean="0"/>
              <a:t>   </a:t>
            </a:r>
            <a:r>
              <a:rPr lang="en-US" dirty="0" smtClean="0"/>
              <a:t> from the set of integers onto?  </a:t>
            </a:r>
          </a:p>
          <a:p>
            <a:pPr>
              <a:buNone/>
            </a:pPr>
            <a:r>
              <a:rPr lang="en-US" b="1" dirty="0" smtClean="0"/>
              <a:t>   Solution</a:t>
            </a:r>
            <a:r>
              <a:rPr lang="en-US" dirty="0" smtClean="0"/>
              <a:t>: No, </a:t>
            </a:r>
            <a:r>
              <a:rPr lang="en-US" i="1" dirty="0" smtClean="0"/>
              <a:t>f</a:t>
            </a:r>
            <a:r>
              <a:rPr lang="en-US" dirty="0" smtClean="0"/>
              <a:t> is  not onto because there is no integer </a:t>
            </a:r>
            <a:r>
              <a:rPr lang="en-US" i="1" dirty="0" smtClean="0"/>
              <a:t>x </a:t>
            </a:r>
            <a:r>
              <a:rPr lang="en-US" dirty="0" smtClean="0"/>
              <a:t>with </a:t>
            </a:r>
            <a:r>
              <a:rPr lang="en-US" i="1" dirty="0" smtClean="0"/>
              <a:t>x</a:t>
            </a:r>
            <a:r>
              <a:rPr lang="en-US" baseline="30000" dirty="0" smtClean="0"/>
              <a:t>2</a:t>
            </a:r>
            <a:r>
              <a:rPr lang="en-US" i="1" baseline="30000" dirty="0" smtClean="0"/>
              <a:t>  </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 for example. </a:t>
            </a:r>
            <a:endParaRPr lang="en-US" i="1" dirty="0"/>
          </a:p>
        </p:txBody>
      </p:sp>
      <p:sp>
        <p:nvSpPr>
          <p:cNvPr id="3" name="Slide Number Placeholder 2"/>
          <p:cNvSpPr>
            <a:spLocks noGrp="1"/>
          </p:cNvSpPr>
          <p:nvPr>
            <p:ph type="sldNum" sz="quarter" idx="12"/>
          </p:nvPr>
        </p:nvSpPr>
        <p:spPr/>
        <p:txBody>
          <a:bodyPr/>
          <a:lstStyle/>
          <a:p>
            <a:fld id="{9CA217EF-0505-4C33-BB20-8A8DF2039023}"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Inverse Functions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Let </a:t>
            </a:r>
            <a:r>
              <a:rPr lang="en-US" i="1" dirty="0" smtClean="0"/>
              <a:t>f</a:t>
            </a:r>
            <a:r>
              <a:rPr lang="en-US" dirty="0" smtClean="0"/>
              <a:t> be a </a:t>
            </a:r>
            <a:r>
              <a:rPr lang="en-US" dirty="0" err="1" smtClean="0"/>
              <a:t>bijection</a:t>
            </a:r>
            <a:r>
              <a:rPr lang="en-US" dirty="0" smtClean="0"/>
              <a:t> from </a:t>
            </a:r>
            <a:r>
              <a:rPr lang="en-US" i="1" dirty="0" smtClean="0"/>
              <a:t>A</a:t>
            </a:r>
            <a:r>
              <a:rPr lang="en-US" dirty="0" smtClean="0"/>
              <a:t> to </a:t>
            </a:r>
            <a:r>
              <a:rPr lang="en-US" i="1" dirty="0" smtClean="0"/>
              <a:t>B</a:t>
            </a:r>
            <a:r>
              <a:rPr lang="en-US" dirty="0" smtClean="0"/>
              <a:t>. Then the </a:t>
            </a:r>
            <a:r>
              <a:rPr lang="en-US" i="1" dirty="0" smtClean="0"/>
              <a:t>inverse</a:t>
            </a:r>
            <a:r>
              <a:rPr lang="en-US" dirty="0" smtClean="0"/>
              <a:t> of </a:t>
            </a:r>
            <a:r>
              <a:rPr lang="en-US" i="1" dirty="0" smtClean="0"/>
              <a:t>f</a:t>
            </a:r>
            <a:r>
              <a:rPr lang="en-US" dirty="0" smtClean="0"/>
              <a:t>, denoted          , is the function from </a:t>
            </a:r>
            <a:r>
              <a:rPr lang="en-US" i="1" dirty="0" smtClean="0"/>
              <a:t>B</a:t>
            </a:r>
            <a:r>
              <a:rPr lang="en-US" dirty="0" smtClean="0"/>
              <a:t> to </a:t>
            </a:r>
            <a:r>
              <a:rPr lang="en-US" i="1" dirty="0" smtClean="0"/>
              <a:t>A</a:t>
            </a:r>
            <a:r>
              <a:rPr lang="en-US" b="1" dirty="0" smtClean="0"/>
              <a:t> </a:t>
            </a:r>
            <a:r>
              <a:rPr lang="en-US" dirty="0" smtClean="0"/>
              <a:t>defined as</a:t>
            </a:r>
            <a:endParaRPr lang="en-US" b="1" dirty="0" smtClean="0"/>
          </a:p>
          <a:p>
            <a:pPr>
              <a:buNone/>
            </a:pPr>
            <a:r>
              <a:rPr lang="en-US" dirty="0" smtClean="0"/>
              <a:t>   No inverse exists unless </a:t>
            </a:r>
            <a:r>
              <a:rPr lang="en-US" i="1" dirty="0" smtClean="0"/>
              <a:t>f</a:t>
            </a:r>
            <a:r>
              <a:rPr lang="en-US" dirty="0" smtClean="0"/>
              <a:t> is a </a:t>
            </a:r>
            <a:r>
              <a:rPr lang="en-US" dirty="0" err="1" smtClean="0"/>
              <a:t>bijection</a:t>
            </a:r>
            <a:r>
              <a:rPr lang="en-US" dirty="0" smtClean="0"/>
              <a:t>. Why?</a:t>
            </a:r>
          </a:p>
          <a:p>
            <a:pPr>
              <a:buNone/>
            </a:pPr>
            <a:r>
              <a:rPr lang="en-US" dirty="0" smtClean="0"/>
              <a:t>      </a:t>
            </a:r>
            <a:endParaRPr lang="en-US" dirty="0"/>
          </a:p>
        </p:txBody>
      </p:sp>
      <p:pic>
        <p:nvPicPr>
          <p:cNvPr id="5" name="Picture 4" descr="addin_tmp.png"/>
          <p:cNvPicPr>
            <a:picLocks noChangeAspect="1"/>
          </p:cNvPicPr>
          <p:nvPr>
            <p:custDataLst>
              <p:tags r:id="rId1"/>
            </p:custDataLst>
          </p:nvPr>
        </p:nvPicPr>
        <p:blipFill>
          <a:blip r:embed="rId4" cstate="print"/>
          <a:stretch>
            <a:fillRect/>
          </a:stretch>
        </p:blipFill>
        <p:spPr>
          <a:xfrm>
            <a:off x="3886200" y="2438400"/>
            <a:ext cx="571500" cy="38862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2743200" y="2819400"/>
            <a:ext cx="3803333" cy="408623"/>
          </a:xfrm>
          <a:prstGeom prst="rect">
            <a:avLst/>
          </a:prstGeom>
        </p:spPr>
      </p:pic>
      <p:pic>
        <p:nvPicPr>
          <p:cNvPr id="6" name="Picture 5" descr="0217.jpg"/>
          <p:cNvPicPr>
            <a:picLocks noChangeAspect="1"/>
          </p:cNvPicPr>
          <p:nvPr/>
        </p:nvPicPr>
        <p:blipFill>
          <a:blip r:embed="rId6" cstate="print"/>
          <a:stretch>
            <a:fillRect/>
          </a:stretch>
        </p:blipFill>
        <p:spPr>
          <a:xfrm>
            <a:off x="2743200" y="4038600"/>
            <a:ext cx="4495800" cy="2197729"/>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US" dirty="0"/>
          </a:p>
        </p:txBody>
      </p:sp>
      <p:sp>
        <p:nvSpPr>
          <p:cNvPr id="3" name="Content Placeholder 2"/>
          <p:cNvSpPr>
            <a:spLocks noGrp="1"/>
          </p:cNvSpPr>
          <p:nvPr>
            <p:ph idx="1"/>
          </p:nvPr>
        </p:nvSpPr>
        <p:spPr/>
        <p:txBody>
          <a:bodyPr/>
          <a:lstStyle/>
          <a:p>
            <a:r>
              <a:rPr lang="en-US" dirty="0" smtClean="0"/>
              <a:t>A </a:t>
            </a:r>
            <a:r>
              <a:rPr lang="en-US" i="1" dirty="0" smtClean="0"/>
              <a:t>set</a:t>
            </a:r>
            <a:r>
              <a:rPr lang="en-US" dirty="0" smtClean="0"/>
              <a:t> is an unordered collection of objects.</a:t>
            </a:r>
          </a:p>
          <a:p>
            <a:pPr lvl="1"/>
            <a:r>
              <a:rPr lang="en-US" dirty="0" smtClean="0"/>
              <a:t> the students in this class</a:t>
            </a:r>
          </a:p>
          <a:p>
            <a:pPr lvl="1"/>
            <a:r>
              <a:rPr lang="en-US" dirty="0" smtClean="0"/>
              <a:t> the chairs in this room</a:t>
            </a:r>
          </a:p>
          <a:p>
            <a:r>
              <a:rPr lang="en-US" dirty="0" smtClean="0"/>
              <a:t>The objects in a set are called the </a:t>
            </a:r>
            <a:r>
              <a:rPr lang="en-US" i="1" dirty="0" smtClean="0"/>
              <a:t>elements</a:t>
            </a:r>
            <a:r>
              <a:rPr lang="en-US" dirty="0" smtClean="0"/>
              <a:t>, or </a:t>
            </a:r>
            <a:r>
              <a:rPr lang="en-US" i="1" dirty="0" smtClean="0"/>
              <a:t>members</a:t>
            </a:r>
            <a:r>
              <a:rPr lang="en-US" dirty="0" smtClean="0"/>
              <a:t> of the set. A set is said to </a:t>
            </a:r>
            <a:r>
              <a:rPr lang="en-US" i="1" dirty="0" smtClean="0"/>
              <a:t>contain</a:t>
            </a:r>
            <a:r>
              <a:rPr lang="en-US" dirty="0" smtClean="0"/>
              <a:t> its elements.</a:t>
            </a:r>
          </a:p>
          <a:p>
            <a:r>
              <a:rPr lang="en-US" dirty="0" smtClean="0"/>
              <a:t>The notation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r>
              <a:rPr lang="en-US" dirty="0" smtClean="0"/>
              <a:t>denotes that </a:t>
            </a:r>
            <a:r>
              <a:rPr lang="en-US" i="1" dirty="0" smtClean="0">
                <a:latin typeface="Cambria Math" pitchFamily="18" charset="0"/>
                <a:ea typeface="Cambria Math" pitchFamily="18" charset="0"/>
              </a:rPr>
              <a:t>a</a:t>
            </a:r>
            <a:r>
              <a:rPr lang="en-US" dirty="0" smtClean="0"/>
              <a:t> is an element of the set </a:t>
            </a:r>
            <a:r>
              <a:rPr lang="en-US" i="1" dirty="0" smtClean="0">
                <a:latin typeface="Cambria Math" pitchFamily="18" charset="0"/>
                <a:ea typeface="Cambria Math" pitchFamily="18" charset="0"/>
              </a:rPr>
              <a:t>A</a:t>
            </a:r>
            <a:r>
              <a:rPr lang="en-US" dirty="0" smtClean="0"/>
              <a:t>.</a:t>
            </a:r>
          </a:p>
          <a:p>
            <a:r>
              <a:rPr lang="en-US" dirty="0" smtClean="0"/>
              <a:t>If </a:t>
            </a:r>
            <a:r>
              <a:rPr lang="en-US" i="1" dirty="0" smtClean="0">
                <a:latin typeface="Cambria Math" pitchFamily="18" charset="0"/>
                <a:ea typeface="Cambria Math" pitchFamily="18" charset="0"/>
              </a:rPr>
              <a:t>a</a:t>
            </a:r>
            <a:r>
              <a:rPr lang="en-US" dirty="0" smtClean="0"/>
              <a:t> is not a member of </a:t>
            </a:r>
            <a:r>
              <a:rPr lang="en-US" i="1" dirty="0" smtClean="0">
                <a:latin typeface="Cambria Math" pitchFamily="18" charset="0"/>
                <a:ea typeface="Cambria Math" pitchFamily="18" charset="0"/>
              </a:rPr>
              <a:t>A</a:t>
            </a:r>
            <a:r>
              <a:rPr lang="en-US" dirty="0" smtClean="0"/>
              <a:t>, write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A</a:t>
            </a:r>
            <a:r>
              <a:rPr lang="en-US" dirty="0" smtClean="0">
                <a:latin typeface="Cambria Math" pitchFamily="18" charset="0"/>
                <a:ea typeface="Cambria Math" pitchFamily="18" charset="0"/>
              </a:rPr>
              <a:t>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Inverse Functions </a:t>
            </a:r>
            <a:endParaRPr lang="en-US" dirty="0"/>
          </a:p>
        </p:txBody>
      </p:sp>
      <p:grpSp>
        <p:nvGrpSpPr>
          <p:cNvPr id="3" name="Group 44"/>
          <p:cNvGrpSpPr/>
          <p:nvPr/>
        </p:nvGrpSpPr>
        <p:grpSpPr>
          <a:xfrm>
            <a:off x="533400" y="1905000"/>
            <a:ext cx="3429000" cy="4495800"/>
            <a:chOff x="3048000" y="1219200"/>
            <a:chExt cx="3429000" cy="4495800"/>
          </a:xfrm>
        </p:grpSpPr>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smtClean="0"/>
                <a:t>A</a:t>
              </a:r>
              <a:endParaRPr lang="en-US" sz="4000" b="1" dirty="0"/>
            </a:p>
          </p:txBody>
        </p:sp>
        <p:sp>
          <p:nvSpPr>
            <p:cNvPr id="18" name="TextBox 17"/>
            <p:cNvSpPr txBox="1"/>
            <p:nvPr/>
          </p:nvSpPr>
          <p:spPr>
            <a:xfrm>
              <a:off x="5791200" y="1219200"/>
              <a:ext cx="685800" cy="707886"/>
            </a:xfrm>
            <a:prstGeom prst="rect">
              <a:avLst/>
            </a:prstGeom>
            <a:noFill/>
          </p:spPr>
          <p:txBody>
            <a:bodyPr wrap="square" rtlCol="0">
              <a:spAutoFit/>
            </a:bodyPr>
            <a:lstStyle/>
            <a:p>
              <a:r>
                <a:rPr lang="en-US" sz="4000" b="1" dirty="0" smtClean="0"/>
                <a:t>B</a:t>
              </a:r>
              <a:endParaRPr lang="en-US" sz="4000" b="1" dirty="0"/>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smtClean="0"/>
                <a:t>a</a:t>
              </a:r>
              <a:endParaRPr lang="en-US" dirty="0"/>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smtClean="0"/>
                <a:t>b</a:t>
              </a:r>
              <a:endParaRPr lang="en-US" dirty="0"/>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smtClean="0"/>
                <a:t>c</a:t>
              </a:r>
              <a:endParaRPr lang="en-US" dirty="0"/>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smtClean="0"/>
                <a:t>d</a:t>
              </a:r>
              <a:endParaRPr lang="en-US" dirty="0"/>
            </a:p>
          </p:txBody>
        </p:sp>
        <p:sp>
          <p:nvSpPr>
            <p:cNvPr id="23" name="TextBox 22"/>
            <p:cNvSpPr txBox="1"/>
            <p:nvPr/>
          </p:nvSpPr>
          <p:spPr>
            <a:xfrm>
              <a:off x="5867400" y="2057400"/>
              <a:ext cx="304800" cy="369332"/>
            </a:xfrm>
            <a:prstGeom prst="rect">
              <a:avLst/>
            </a:prstGeom>
            <a:noFill/>
          </p:spPr>
          <p:txBody>
            <a:bodyPr wrap="square" rtlCol="0">
              <a:spAutoFit/>
            </a:bodyPr>
            <a:lstStyle/>
            <a:p>
              <a:r>
                <a:rPr lang="en-US" dirty="0"/>
                <a:t>V</a:t>
              </a:r>
              <a:endParaRPr lang="en-US" dirty="0" smtClean="0"/>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smtClean="0"/>
                <a:t>W</a:t>
              </a:r>
              <a:endParaRPr lang="en-US" dirty="0"/>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smtClean="0"/>
                <a:t>X</a:t>
              </a:r>
              <a:endParaRPr lang="en-US" dirty="0"/>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867400" y="5334000"/>
              <a:ext cx="304800" cy="369332"/>
            </a:xfrm>
            <a:prstGeom prst="rect">
              <a:avLst/>
            </a:prstGeom>
            <a:noFill/>
          </p:spPr>
          <p:txBody>
            <a:bodyPr wrap="square" rtlCol="0">
              <a:spAutoFit/>
            </a:bodyPr>
            <a:lstStyle/>
            <a:p>
              <a:r>
                <a:rPr lang="en-US" dirty="0" smtClean="0"/>
                <a:t>Y</a:t>
              </a:r>
              <a:endParaRPr lang="en-US" dirty="0"/>
            </a:p>
          </p:txBody>
        </p:sp>
        <p:cxnSp>
          <p:nvCxnSpPr>
            <p:cNvPr id="31" name="Straight Arrow Connector 30"/>
            <p:cNvCxnSpPr/>
            <p:nvPr/>
          </p:nvCxnSpPr>
          <p:spPr>
            <a:xfrm rot="16200000" flipH="1">
              <a:off x="3352800" y="2819400"/>
              <a:ext cx="27432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3619500" y="2476500"/>
              <a:ext cx="22860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57600" y="3962400"/>
              <a:ext cx="1981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657600" y="1524000"/>
              <a:ext cx="1981200" cy="1588"/>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19600" y="1600200"/>
              <a:ext cx="533400" cy="461665"/>
            </a:xfrm>
            <a:prstGeom prst="rect">
              <a:avLst/>
            </a:prstGeom>
            <a:noFill/>
          </p:spPr>
          <p:txBody>
            <a:bodyPr wrap="square" rtlCol="0">
              <a:spAutoFit/>
            </a:bodyPr>
            <a:lstStyle/>
            <a:p>
              <a:r>
                <a:rPr lang="en-US" sz="2400" i="1" dirty="0" smtClean="0"/>
                <a:t>f</a:t>
              </a:r>
              <a:endParaRPr lang="en-US" sz="2400" i="1" dirty="0"/>
            </a:p>
          </p:txBody>
        </p:sp>
      </p:grpSp>
      <p:grpSp>
        <p:nvGrpSpPr>
          <p:cNvPr id="10" name="Group 45"/>
          <p:cNvGrpSpPr/>
          <p:nvPr/>
        </p:nvGrpSpPr>
        <p:grpSpPr>
          <a:xfrm>
            <a:off x="4876800" y="1981200"/>
            <a:ext cx="3429000" cy="4495800"/>
            <a:chOff x="3048000" y="1219200"/>
            <a:chExt cx="3429000" cy="4495800"/>
          </a:xfrm>
        </p:grpSpPr>
        <p:sp>
          <p:nvSpPr>
            <p:cNvPr id="47" name="Flowchart: Connector 46"/>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3048000" y="1219200"/>
              <a:ext cx="685800" cy="707886"/>
            </a:xfrm>
            <a:prstGeom prst="rect">
              <a:avLst/>
            </a:prstGeom>
            <a:noFill/>
          </p:spPr>
          <p:txBody>
            <a:bodyPr wrap="square" rtlCol="0">
              <a:spAutoFit/>
            </a:bodyPr>
            <a:lstStyle/>
            <a:p>
              <a:r>
                <a:rPr lang="en-US" sz="4000" b="1" dirty="0" smtClean="0"/>
                <a:t>A</a:t>
              </a:r>
              <a:endParaRPr lang="en-US" sz="4000" b="1" dirty="0"/>
            </a:p>
          </p:txBody>
        </p:sp>
        <p:sp>
          <p:nvSpPr>
            <p:cNvPr id="55" name="TextBox 54"/>
            <p:cNvSpPr txBox="1"/>
            <p:nvPr/>
          </p:nvSpPr>
          <p:spPr>
            <a:xfrm>
              <a:off x="5791200" y="1219200"/>
              <a:ext cx="685800" cy="707886"/>
            </a:xfrm>
            <a:prstGeom prst="rect">
              <a:avLst/>
            </a:prstGeom>
            <a:noFill/>
          </p:spPr>
          <p:txBody>
            <a:bodyPr wrap="square" rtlCol="0">
              <a:spAutoFit/>
            </a:bodyPr>
            <a:lstStyle/>
            <a:p>
              <a:r>
                <a:rPr lang="en-US" sz="4000" b="1" dirty="0" smtClean="0"/>
                <a:t>B</a:t>
              </a:r>
              <a:endParaRPr lang="en-US" sz="4000" b="1" dirty="0"/>
            </a:p>
          </p:txBody>
        </p:sp>
        <p:sp>
          <p:nvSpPr>
            <p:cNvPr id="56" name="TextBox 55"/>
            <p:cNvSpPr txBox="1"/>
            <p:nvPr/>
          </p:nvSpPr>
          <p:spPr>
            <a:xfrm>
              <a:off x="3200400" y="2133600"/>
              <a:ext cx="304800" cy="369332"/>
            </a:xfrm>
            <a:prstGeom prst="rect">
              <a:avLst/>
            </a:prstGeom>
            <a:noFill/>
          </p:spPr>
          <p:txBody>
            <a:bodyPr wrap="square" rtlCol="0">
              <a:spAutoFit/>
            </a:bodyPr>
            <a:lstStyle/>
            <a:p>
              <a:r>
                <a:rPr lang="en-US" dirty="0" smtClean="0"/>
                <a:t>a</a:t>
              </a:r>
              <a:endParaRPr lang="en-US" dirty="0"/>
            </a:p>
          </p:txBody>
        </p:sp>
        <p:sp>
          <p:nvSpPr>
            <p:cNvPr id="57" name="TextBox 56"/>
            <p:cNvSpPr txBox="1"/>
            <p:nvPr/>
          </p:nvSpPr>
          <p:spPr>
            <a:xfrm>
              <a:off x="3200400" y="3048000"/>
              <a:ext cx="304800" cy="369332"/>
            </a:xfrm>
            <a:prstGeom prst="rect">
              <a:avLst/>
            </a:prstGeom>
            <a:noFill/>
          </p:spPr>
          <p:txBody>
            <a:bodyPr wrap="square" rtlCol="0">
              <a:spAutoFit/>
            </a:bodyPr>
            <a:lstStyle/>
            <a:p>
              <a:r>
                <a:rPr lang="en-US" dirty="0" smtClean="0"/>
                <a:t>b</a:t>
              </a:r>
              <a:endParaRPr lang="en-US" dirty="0"/>
            </a:p>
          </p:txBody>
        </p:sp>
        <p:sp>
          <p:nvSpPr>
            <p:cNvPr id="58" name="TextBox 57"/>
            <p:cNvSpPr txBox="1"/>
            <p:nvPr/>
          </p:nvSpPr>
          <p:spPr>
            <a:xfrm>
              <a:off x="3200400" y="3810000"/>
              <a:ext cx="304800" cy="369332"/>
            </a:xfrm>
            <a:prstGeom prst="rect">
              <a:avLst/>
            </a:prstGeom>
            <a:noFill/>
          </p:spPr>
          <p:txBody>
            <a:bodyPr wrap="square" rtlCol="0">
              <a:spAutoFit/>
            </a:bodyPr>
            <a:lstStyle/>
            <a:p>
              <a:r>
                <a:rPr lang="en-US" dirty="0" smtClean="0"/>
                <a:t>c</a:t>
              </a:r>
              <a:endParaRPr lang="en-US" dirty="0"/>
            </a:p>
          </p:txBody>
        </p:sp>
        <p:sp>
          <p:nvSpPr>
            <p:cNvPr id="59" name="TextBox 58"/>
            <p:cNvSpPr txBox="1"/>
            <p:nvPr/>
          </p:nvSpPr>
          <p:spPr>
            <a:xfrm>
              <a:off x="3200400" y="4495800"/>
              <a:ext cx="304800" cy="369332"/>
            </a:xfrm>
            <a:prstGeom prst="rect">
              <a:avLst/>
            </a:prstGeom>
            <a:noFill/>
          </p:spPr>
          <p:txBody>
            <a:bodyPr wrap="square" rtlCol="0">
              <a:spAutoFit/>
            </a:bodyPr>
            <a:lstStyle/>
            <a:p>
              <a:r>
                <a:rPr lang="en-US" dirty="0" smtClean="0"/>
                <a:t>d</a:t>
              </a:r>
              <a:endParaRPr lang="en-US" dirty="0"/>
            </a:p>
          </p:txBody>
        </p:sp>
        <p:sp>
          <p:nvSpPr>
            <p:cNvPr id="60" name="TextBox 59"/>
            <p:cNvSpPr txBox="1"/>
            <p:nvPr/>
          </p:nvSpPr>
          <p:spPr>
            <a:xfrm>
              <a:off x="5867400" y="2057400"/>
              <a:ext cx="304800" cy="369332"/>
            </a:xfrm>
            <a:prstGeom prst="rect">
              <a:avLst/>
            </a:prstGeom>
            <a:noFill/>
          </p:spPr>
          <p:txBody>
            <a:bodyPr wrap="square" rtlCol="0">
              <a:spAutoFit/>
            </a:bodyPr>
            <a:lstStyle/>
            <a:p>
              <a:r>
                <a:rPr lang="en-US" dirty="0"/>
                <a:t>V</a:t>
              </a:r>
              <a:endParaRPr lang="en-US" dirty="0" smtClean="0"/>
            </a:p>
          </p:txBody>
        </p:sp>
        <p:sp>
          <p:nvSpPr>
            <p:cNvPr id="61" name="TextBox 60"/>
            <p:cNvSpPr txBox="1"/>
            <p:nvPr/>
          </p:nvSpPr>
          <p:spPr>
            <a:xfrm>
              <a:off x="5791200" y="3352800"/>
              <a:ext cx="304800" cy="369332"/>
            </a:xfrm>
            <a:prstGeom prst="rect">
              <a:avLst/>
            </a:prstGeom>
            <a:noFill/>
          </p:spPr>
          <p:txBody>
            <a:bodyPr wrap="square" rtlCol="0">
              <a:spAutoFit/>
            </a:bodyPr>
            <a:lstStyle/>
            <a:p>
              <a:r>
                <a:rPr lang="en-US" dirty="0" smtClean="0"/>
                <a:t>W</a:t>
              </a:r>
              <a:endParaRPr lang="en-US" dirty="0"/>
            </a:p>
          </p:txBody>
        </p:sp>
        <p:sp>
          <p:nvSpPr>
            <p:cNvPr id="62" name="TextBox 61"/>
            <p:cNvSpPr txBox="1"/>
            <p:nvPr/>
          </p:nvSpPr>
          <p:spPr>
            <a:xfrm>
              <a:off x="5791200" y="4419600"/>
              <a:ext cx="304800" cy="369332"/>
            </a:xfrm>
            <a:prstGeom prst="rect">
              <a:avLst/>
            </a:prstGeom>
            <a:noFill/>
          </p:spPr>
          <p:txBody>
            <a:bodyPr wrap="square" rtlCol="0">
              <a:spAutoFit/>
            </a:bodyPr>
            <a:lstStyle/>
            <a:p>
              <a:r>
                <a:rPr lang="en-US" dirty="0" smtClean="0"/>
                <a:t>X</a:t>
              </a:r>
              <a:endParaRPr lang="en-US" dirty="0"/>
            </a:p>
          </p:txBody>
        </p:sp>
        <p:cxnSp>
          <p:nvCxnSpPr>
            <p:cNvPr id="63" name="Straight Arrow Connector 62"/>
            <p:cNvCxnSpPr/>
            <p:nvPr/>
          </p:nvCxnSpPr>
          <p:spPr>
            <a:xfrm>
              <a:off x="3657600" y="3200400"/>
              <a:ext cx="1981200" cy="304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Flowchart: Connector 63"/>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867400" y="5334000"/>
              <a:ext cx="304800" cy="369332"/>
            </a:xfrm>
            <a:prstGeom prst="rect">
              <a:avLst/>
            </a:prstGeom>
            <a:noFill/>
          </p:spPr>
          <p:txBody>
            <a:bodyPr wrap="square" rtlCol="0">
              <a:spAutoFit/>
            </a:bodyPr>
            <a:lstStyle/>
            <a:p>
              <a:r>
                <a:rPr lang="en-US" dirty="0" smtClean="0"/>
                <a:t>Y</a:t>
              </a:r>
              <a:endParaRPr lang="en-US" dirty="0"/>
            </a:p>
          </p:txBody>
        </p:sp>
        <p:cxnSp>
          <p:nvCxnSpPr>
            <p:cNvPr id="66" name="Straight Arrow Connector 65"/>
            <p:cNvCxnSpPr/>
            <p:nvPr/>
          </p:nvCxnSpPr>
          <p:spPr>
            <a:xfrm rot="16200000" flipH="1">
              <a:off x="3352800" y="2819400"/>
              <a:ext cx="2743200" cy="21336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3619500" y="2476500"/>
              <a:ext cx="2286000" cy="2209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657600" y="3962400"/>
              <a:ext cx="1981200" cy="4572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657600" y="1524000"/>
              <a:ext cx="1981200" cy="1588"/>
            </a:xfrm>
            <a:prstGeom prst="straightConnector1">
              <a:avLst/>
            </a:prstGeom>
            <a:ln w="28575">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419600" y="1600200"/>
              <a:ext cx="533400" cy="461665"/>
            </a:xfrm>
            <a:prstGeom prst="rect">
              <a:avLst/>
            </a:prstGeom>
            <a:noFill/>
          </p:spPr>
          <p:txBody>
            <a:bodyPr wrap="square" rtlCol="0">
              <a:spAutoFit/>
            </a:bodyPr>
            <a:lstStyle/>
            <a:p>
              <a:endParaRPr lang="en-US" sz="2400" i="1" dirty="0"/>
            </a:p>
          </p:txBody>
        </p:sp>
      </p:grpSp>
      <p:pic>
        <p:nvPicPr>
          <p:cNvPr id="71" name="Picture 70" descr="addin_tmp.png"/>
          <p:cNvPicPr>
            <a:picLocks noChangeAspect="1"/>
          </p:cNvPicPr>
          <p:nvPr>
            <p:custDataLst>
              <p:tags r:id="rId1"/>
            </p:custDataLst>
          </p:nvPr>
        </p:nvPicPr>
        <p:blipFill>
          <a:blip r:embed="rId3" cstate="print"/>
          <a:stretch>
            <a:fillRect/>
          </a:stretch>
        </p:blipFill>
        <p:spPr>
          <a:xfrm>
            <a:off x="6324600" y="1905000"/>
            <a:ext cx="571500" cy="388620"/>
          </a:xfrm>
          <a:prstGeom prst="rect">
            <a:avLst/>
          </a:prstGeom>
        </p:spPr>
      </p:pic>
      <p:sp>
        <p:nvSpPr>
          <p:cNvPr id="13" name="Slide Number Placeholder 12"/>
          <p:cNvSpPr>
            <a:spLocks noGrp="1"/>
          </p:cNvSpPr>
          <p:nvPr>
            <p:ph type="sldNum" sz="quarter" idx="12"/>
          </p:nvPr>
        </p:nvSpPr>
        <p:spPr/>
        <p:txBody>
          <a:bodyPr/>
          <a:lstStyle/>
          <a:p>
            <a:fld id="{9CA217EF-0505-4C33-BB20-8A8DF2039023}"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Let </a:t>
            </a:r>
            <a:r>
              <a:rPr lang="en-US" i="1" dirty="0" smtClean="0"/>
              <a:t>f</a:t>
            </a:r>
            <a:r>
              <a:rPr lang="en-US" dirty="0" smtClean="0"/>
              <a:t> be the function from {</a:t>
            </a:r>
            <a:r>
              <a:rPr lang="en-US" i="1" dirty="0" err="1" smtClean="0"/>
              <a:t>a,b,c</a:t>
            </a:r>
            <a:r>
              <a:rPr lang="en-US" dirty="0" smtClean="0"/>
              <a:t>} to {1,2,3} such that </a:t>
            </a:r>
            <a:r>
              <a:rPr lang="en-US" i="1" dirty="0" smtClean="0"/>
              <a:t>f</a:t>
            </a:r>
            <a:r>
              <a:rPr lang="en-US" dirty="0" smtClean="0"/>
              <a:t>(</a:t>
            </a:r>
            <a:r>
              <a:rPr lang="en-US" i="1" dirty="0" smtClean="0"/>
              <a:t>a</a:t>
            </a:r>
            <a:r>
              <a:rPr lang="en-US" dirty="0" smtClean="0"/>
              <a:t>)</a:t>
            </a:r>
            <a:r>
              <a:rPr lang="en-US" i="1" dirty="0" smtClean="0"/>
              <a:t> = </a:t>
            </a:r>
            <a:r>
              <a:rPr lang="en-US" dirty="0" smtClean="0">
                <a:latin typeface="Cambria Math" pitchFamily="18" charset="0"/>
                <a:ea typeface="Cambria Math" pitchFamily="18" charset="0"/>
              </a:rPr>
              <a:t>2</a:t>
            </a:r>
            <a:r>
              <a:rPr lang="en-US" dirty="0" smtClean="0"/>
              <a:t>, </a:t>
            </a:r>
            <a:r>
              <a:rPr lang="en-US" i="1" dirty="0" smtClean="0"/>
              <a:t>f</a:t>
            </a:r>
            <a:r>
              <a:rPr lang="en-US" dirty="0" smtClean="0"/>
              <a:t>(</a:t>
            </a:r>
            <a:r>
              <a:rPr lang="en-US" i="1" dirty="0" smtClean="0"/>
              <a:t>b</a:t>
            </a:r>
            <a:r>
              <a:rPr lang="en-US" dirty="0" smtClean="0"/>
              <a:t>) </a:t>
            </a:r>
            <a:r>
              <a:rPr lang="en-US" i="1" dirty="0" smtClean="0"/>
              <a:t>= </a:t>
            </a:r>
            <a:r>
              <a:rPr lang="en-US" dirty="0" smtClean="0">
                <a:latin typeface="Cambria Math" pitchFamily="18" charset="0"/>
                <a:ea typeface="Cambria Math" pitchFamily="18" charset="0"/>
              </a:rPr>
              <a:t>3</a:t>
            </a:r>
            <a:r>
              <a:rPr lang="en-US" dirty="0" smtClean="0"/>
              <a:t>, and </a:t>
            </a:r>
            <a:r>
              <a:rPr lang="en-US" i="1" dirty="0" smtClean="0"/>
              <a:t>f</a:t>
            </a:r>
            <a:r>
              <a:rPr lang="en-US" dirty="0" smtClean="0"/>
              <a:t>(</a:t>
            </a:r>
            <a:r>
              <a:rPr lang="en-US" i="1" dirty="0" smtClean="0"/>
              <a:t>c</a:t>
            </a:r>
            <a:r>
              <a:rPr lang="en-US" dirty="0" smtClean="0"/>
              <a:t>)</a:t>
            </a:r>
            <a:r>
              <a:rPr lang="en-US" i="1" dirty="0" smtClean="0"/>
              <a:t> = </a:t>
            </a:r>
            <a:r>
              <a:rPr lang="en-US" dirty="0" smtClean="0">
                <a:latin typeface="Cambria Math" pitchFamily="18" charset="0"/>
                <a:ea typeface="Cambria Math" pitchFamily="18" charset="0"/>
              </a:rPr>
              <a:t>1</a:t>
            </a:r>
            <a:r>
              <a:rPr lang="en-US" dirty="0" smtClean="0"/>
              <a:t>. Is f invertible and if so what is its inverse?</a:t>
            </a:r>
            <a:endParaRPr lang="en-US" dirty="0"/>
          </a:p>
        </p:txBody>
      </p:sp>
      <p:sp>
        <p:nvSpPr>
          <p:cNvPr id="4" name="TextBox 3"/>
          <p:cNvSpPr txBox="1"/>
          <p:nvPr/>
        </p:nvSpPr>
        <p:spPr>
          <a:xfrm>
            <a:off x="1600200" y="4114800"/>
            <a:ext cx="5410200" cy="1200329"/>
          </a:xfrm>
          <a:prstGeom prst="rect">
            <a:avLst/>
          </a:prstGeom>
          <a:noFill/>
        </p:spPr>
        <p:txBody>
          <a:bodyPr wrap="square" rtlCol="0">
            <a:spAutoFit/>
          </a:bodyPr>
          <a:lstStyle/>
          <a:p>
            <a:r>
              <a:rPr lang="en-US" b="1" dirty="0" smtClean="0"/>
              <a:t>Solution</a:t>
            </a:r>
            <a:r>
              <a:rPr lang="en-US" dirty="0" smtClean="0"/>
              <a:t>: The function </a:t>
            </a:r>
            <a:r>
              <a:rPr lang="en-US" i="1" dirty="0" smtClean="0"/>
              <a:t>f</a:t>
            </a:r>
            <a:r>
              <a:rPr lang="en-US" dirty="0" smtClean="0"/>
              <a:t> is invertible because it is a one-to-one correspondence. The inverse function </a:t>
            </a:r>
            <a:r>
              <a:rPr lang="en-US" i="1" dirty="0" smtClean="0"/>
              <a:t>f</a:t>
            </a:r>
            <a:r>
              <a:rPr lang="en-US" i="1" baseline="30000" dirty="0" smtClean="0"/>
              <a:t>-1</a:t>
            </a:r>
            <a:r>
              <a:rPr lang="en-US" baseline="30000" dirty="0" smtClean="0"/>
              <a:t> </a:t>
            </a:r>
            <a:r>
              <a:rPr lang="en-US" dirty="0" smtClean="0"/>
              <a:t> reverses the correspondence given by </a:t>
            </a:r>
            <a:r>
              <a:rPr lang="en-US" i="1" dirty="0" smtClean="0"/>
              <a:t>f</a:t>
            </a:r>
            <a:r>
              <a:rPr lang="en-US" dirty="0" smtClean="0"/>
              <a:t>, so </a:t>
            </a:r>
            <a:r>
              <a:rPr lang="en-US" i="1" dirty="0" smtClean="0">
                <a:ea typeface="Cambria Math" pitchFamily="18" charset="0"/>
              </a:rPr>
              <a:t>f</a:t>
            </a:r>
            <a:r>
              <a:rPr lang="en-US" i="1" baseline="30000" dirty="0" smtClean="0">
                <a:ea typeface="Cambria Math" pitchFamily="18" charset="0"/>
              </a:rPr>
              <a:t>-</a:t>
            </a:r>
            <a:r>
              <a:rPr lang="en-US" baseline="30000" dirty="0" smtClean="0">
                <a:ea typeface="Cambria Math" pitchFamily="18" charset="0"/>
              </a:rPr>
              <a:t>1</a:t>
            </a:r>
            <a:r>
              <a:rPr lang="en-US" i="1" baseline="30000" dirty="0" smtClean="0">
                <a:ea typeface="Cambria Math" pitchFamily="18" charset="0"/>
              </a:rPr>
              <a:t> </a:t>
            </a:r>
            <a:r>
              <a:rPr lang="en-US" dirty="0" smtClean="0">
                <a:ea typeface="Cambria Math" pitchFamily="18" charset="0"/>
              </a:rPr>
              <a:t>(</a:t>
            </a:r>
            <a:r>
              <a:rPr lang="en-US" dirty="0" smtClean="0">
                <a:latin typeface="Cambria Math" pitchFamily="18" charset="0"/>
                <a:ea typeface="Cambria Math" pitchFamily="18" charset="0"/>
              </a:rPr>
              <a:t>1</a:t>
            </a:r>
            <a:r>
              <a:rPr lang="en-US" dirty="0" smtClean="0">
                <a:ea typeface="Cambria Math" pitchFamily="18" charset="0"/>
              </a:rPr>
              <a:t>) </a:t>
            </a:r>
            <a:r>
              <a:rPr lang="en-US" i="1" dirty="0" smtClean="0">
                <a:ea typeface="Cambria Math" pitchFamily="18" charset="0"/>
              </a:rPr>
              <a:t>= c</a:t>
            </a:r>
            <a:r>
              <a:rPr lang="en-US" dirty="0" smtClean="0">
                <a:latin typeface="Cambria Math" pitchFamily="18" charset="0"/>
                <a:ea typeface="Cambria Math" pitchFamily="18" charset="0"/>
              </a:rPr>
              <a:t>,    </a:t>
            </a:r>
            <a:r>
              <a:rPr lang="en-US" i="1" dirty="0" smtClean="0"/>
              <a:t>f</a:t>
            </a:r>
            <a:r>
              <a:rPr lang="en-US" i="1" baseline="30000" dirty="0" smtClean="0"/>
              <a:t>-</a:t>
            </a:r>
            <a:r>
              <a:rPr lang="en-US" baseline="30000" dirty="0" smtClean="0"/>
              <a:t>1</a:t>
            </a:r>
            <a:r>
              <a:rPr lang="en-US" i="1" baseline="30000" dirty="0" smtClean="0"/>
              <a:t> </a:t>
            </a:r>
            <a:r>
              <a:rPr lang="en-US" i="1" dirty="0" smtClean="0"/>
              <a:t>(</a:t>
            </a:r>
            <a:r>
              <a:rPr lang="en-US" dirty="0" smtClean="0">
                <a:latin typeface="Cambria Math" pitchFamily="18" charset="0"/>
                <a:ea typeface="Cambria Math" pitchFamily="18" charset="0"/>
              </a:rPr>
              <a:t>2</a:t>
            </a:r>
            <a:r>
              <a:rPr lang="en-US" dirty="0" smtClean="0"/>
              <a:t>)</a:t>
            </a:r>
            <a:r>
              <a:rPr lang="en-US" i="1" dirty="0" smtClean="0"/>
              <a:t> = a,  </a:t>
            </a:r>
            <a:r>
              <a:rPr lang="en-US" dirty="0" smtClean="0"/>
              <a:t>and</a:t>
            </a:r>
            <a:r>
              <a:rPr lang="en-US" i="1" dirty="0" smtClean="0"/>
              <a:t> f</a:t>
            </a:r>
            <a:r>
              <a:rPr lang="en-US" i="1" baseline="30000" dirty="0" smtClean="0"/>
              <a:t>-</a:t>
            </a:r>
            <a:r>
              <a:rPr lang="en-US" baseline="30000" dirty="0" smtClean="0"/>
              <a:t>1</a:t>
            </a:r>
            <a:r>
              <a:rPr lang="en-US" i="1" baseline="30000" dirty="0" smtClean="0"/>
              <a:t> </a:t>
            </a:r>
            <a:r>
              <a:rPr lang="en-US" i="1" dirty="0" smtClean="0"/>
              <a:t>(</a:t>
            </a:r>
            <a:r>
              <a:rPr lang="en-US" dirty="0" smtClean="0">
                <a:latin typeface="Cambria Math" pitchFamily="18" charset="0"/>
                <a:ea typeface="Cambria Math" pitchFamily="18" charset="0"/>
              </a:rPr>
              <a:t>3</a:t>
            </a:r>
            <a:r>
              <a:rPr lang="en-US" dirty="0" smtClean="0"/>
              <a:t>)</a:t>
            </a:r>
            <a:r>
              <a:rPr lang="en-US" i="1" dirty="0" smtClean="0"/>
              <a:t> = b.</a:t>
            </a:r>
            <a:endParaRPr lang="en-US" dirty="0"/>
          </a:p>
        </p:txBody>
      </p:sp>
      <p:sp>
        <p:nvSpPr>
          <p:cNvPr id="5" name="Slide Number Placeholder 4"/>
          <p:cNvSpPr>
            <a:spLocks noGrp="1"/>
          </p:cNvSpPr>
          <p:nvPr>
            <p:ph type="sldNum" sz="quarter" idx="12"/>
          </p:nvPr>
        </p:nvSpPr>
        <p:spPr/>
        <p:txBody>
          <a:bodyPr/>
          <a:lstStyle/>
          <a:p>
            <a:fld id="{9CA217EF-0505-4C33-BB20-8A8DF2039023}" type="slidenum">
              <a:rPr lang="en-US" smtClean="0"/>
              <a:pPr/>
              <a:t>61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b="1" dirty="0" smtClean="0">
                <a:latin typeface="Cambria Math" pitchFamily="18" charset="0"/>
                <a:ea typeface="Cambria Math" pitchFamily="18" charset="0"/>
              </a:rPr>
              <a:t> </a:t>
            </a:r>
            <a:r>
              <a:rPr lang="en-US" dirty="0" smtClean="0"/>
              <a:t>Let </a:t>
            </a:r>
            <a:r>
              <a:rPr lang="en-US" i="1" dirty="0" smtClean="0"/>
              <a:t>f: </a:t>
            </a:r>
            <a:r>
              <a:rPr lang="en-US" b="1" dirty="0" smtClean="0"/>
              <a:t>Z </a:t>
            </a:r>
            <a:r>
              <a:rPr lang="en-US" i="1" dirty="0" smtClean="0">
                <a:sym typeface="Wingdings" pitchFamily="2" charset="2"/>
              </a:rPr>
              <a:t> </a:t>
            </a:r>
            <a:r>
              <a:rPr lang="en-US" b="1" dirty="0" smtClean="0">
                <a:sym typeface="Wingdings" pitchFamily="2" charset="2"/>
              </a:rPr>
              <a:t>Z</a:t>
            </a:r>
            <a:r>
              <a:rPr lang="en-US" i="1" dirty="0" smtClean="0">
                <a:sym typeface="Wingdings" pitchFamily="2" charset="2"/>
              </a:rPr>
              <a:t> </a:t>
            </a:r>
            <a:r>
              <a:rPr lang="en-US" dirty="0" smtClean="0">
                <a:sym typeface="Wingdings" pitchFamily="2" charset="2"/>
              </a:rPr>
              <a:t>be such that </a:t>
            </a:r>
            <a:r>
              <a:rPr lang="en-US" i="1" dirty="0" smtClean="0">
                <a:sym typeface="Wingdings" pitchFamily="2" charset="2"/>
              </a:rPr>
              <a:t>f(x) = x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Is </a:t>
            </a:r>
            <a:r>
              <a:rPr lang="en-US" i="1" dirty="0" smtClean="0">
                <a:sym typeface="Wingdings" pitchFamily="2" charset="2"/>
              </a:rPr>
              <a:t>f</a:t>
            </a:r>
            <a:r>
              <a:rPr lang="en-US" dirty="0" smtClean="0">
                <a:sym typeface="Wingdings" pitchFamily="2" charset="2"/>
              </a:rPr>
              <a:t> invertible, and if so, what is its inverse? </a:t>
            </a:r>
            <a:endParaRPr lang="en-US" dirty="0"/>
          </a:p>
        </p:txBody>
      </p:sp>
      <p:sp>
        <p:nvSpPr>
          <p:cNvPr id="4" name="TextBox 3"/>
          <p:cNvSpPr txBox="1"/>
          <p:nvPr/>
        </p:nvSpPr>
        <p:spPr>
          <a:xfrm>
            <a:off x="1600200" y="4114800"/>
            <a:ext cx="5410200" cy="923330"/>
          </a:xfrm>
          <a:prstGeom prst="rect">
            <a:avLst/>
          </a:prstGeom>
          <a:noFill/>
        </p:spPr>
        <p:txBody>
          <a:bodyPr wrap="square" rtlCol="0">
            <a:spAutoFit/>
          </a:bodyPr>
          <a:lstStyle/>
          <a:p>
            <a:r>
              <a:rPr lang="en-US" b="1" dirty="0" smtClean="0"/>
              <a:t>Solution</a:t>
            </a:r>
            <a:r>
              <a:rPr lang="en-US" dirty="0" smtClean="0"/>
              <a:t>: The function </a:t>
            </a:r>
            <a:r>
              <a:rPr lang="en-US" i="1" dirty="0" smtClean="0"/>
              <a:t>f</a:t>
            </a:r>
            <a:r>
              <a:rPr lang="en-US" dirty="0" smtClean="0"/>
              <a:t> is invertible because it is a one-to-one correspondence. The inverse function </a:t>
            </a:r>
            <a:r>
              <a:rPr lang="en-US" i="1" dirty="0" smtClean="0"/>
              <a:t>f</a:t>
            </a:r>
            <a:r>
              <a:rPr lang="en-US" i="1" baseline="30000" dirty="0" smtClean="0"/>
              <a:t>-1</a:t>
            </a:r>
            <a:r>
              <a:rPr lang="en-US" baseline="30000" dirty="0" smtClean="0"/>
              <a:t> </a:t>
            </a:r>
            <a:r>
              <a:rPr lang="en-US" dirty="0" smtClean="0"/>
              <a:t> reverses the correspondence  so </a:t>
            </a:r>
            <a:r>
              <a:rPr lang="en-US" i="1" dirty="0" smtClean="0">
                <a:ea typeface="Cambria Math" pitchFamily="18" charset="0"/>
              </a:rPr>
              <a:t>f</a:t>
            </a:r>
            <a:r>
              <a:rPr lang="en-US" i="1" baseline="30000" dirty="0" smtClean="0">
                <a:ea typeface="Cambria Math" pitchFamily="18" charset="0"/>
              </a:rPr>
              <a:t>-</a:t>
            </a:r>
            <a:r>
              <a:rPr lang="en-US" baseline="30000" dirty="0" smtClean="0">
                <a:ea typeface="Cambria Math" pitchFamily="18" charset="0"/>
              </a:rPr>
              <a:t>1</a:t>
            </a:r>
            <a:r>
              <a:rPr lang="en-US" i="1" baseline="30000" dirty="0" smtClean="0">
                <a:ea typeface="Cambria Math" pitchFamily="18" charset="0"/>
              </a:rPr>
              <a:t> </a:t>
            </a:r>
            <a:r>
              <a:rPr lang="en-US" i="1" dirty="0" smtClean="0">
                <a:ea typeface="Cambria Math" pitchFamily="18" charset="0"/>
              </a:rPr>
              <a:t>(y) = y – </a:t>
            </a:r>
            <a:r>
              <a:rPr lang="en-US" dirty="0" smtClean="0">
                <a:latin typeface="Cambria Math" pitchFamily="18" charset="0"/>
                <a:ea typeface="Cambria Math" pitchFamily="18" charset="0"/>
              </a:rPr>
              <a:t>1.   </a:t>
            </a:r>
            <a:endParaRPr lang="en-US" dirty="0"/>
          </a:p>
        </p:txBody>
      </p:sp>
      <p:sp>
        <p:nvSpPr>
          <p:cNvPr id="5" name="Slide Number Placeholder 4"/>
          <p:cNvSpPr>
            <a:spLocks noGrp="1"/>
          </p:cNvSpPr>
          <p:nvPr>
            <p:ph type="sldNum" sz="quarter" idx="12"/>
          </p:nvPr>
        </p:nvSpPr>
        <p:spPr/>
        <p:txBody>
          <a:bodyPr/>
          <a:lstStyle/>
          <a:p>
            <a:fld id="{9CA217EF-0505-4C33-BB20-8A8DF2039023}" type="slidenum">
              <a:rPr lang="en-US" smtClean="0"/>
              <a:pPr/>
              <a:t>62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3</a:t>
            </a:r>
            <a:r>
              <a:rPr lang="en-US" dirty="0" smtClean="0">
                <a:latin typeface="Cambria Math" pitchFamily="18" charset="0"/>
                <a:ea typeface="Cambria Math" pitchFamily="18" charset="0"/>
              </a:rPr>
              <a:t>: </a:t>
            </a:r>
            <a:r>
              <a:rPr lang="en-US" dirty="0" smtClean="0"/>
              <a:t>Let </a:t>
            </a:r>
            <a:r>
              <a:rPr lang="en-US" i="1" dirty="0" smtClean="0"/>
              <a:t>f: </a:t>
            </a:r>
            <a:r>
              <a:rPr lang="en-US" b="1" dirty="0" smtClean="0"/>
              <a:t>R</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a:t>
            </a:r>
            <a:r>
              <a:rPr lang="en-US" b="1" dirty="0" smtClean="0">
                <a:sym typeface="Wingdings" pitchFamily="2" charset="2"/>
              </a:rPr>
              <a:t>R</a:t>
            </a:r>
            <a:r>
              <a:rPr lang="en-US" i="1" dirty="0" smtClean="0">
                <a:sym typeface="Wingdings" pitchFamily="2" charset="2"/>
              </a:rPr>
              <a:t> </a:t>
            </a:r>
            <a:r>
              <a:rPr lang="en-US" dirty="0" smtClean="0">
                <a:sym typeface="Wingdings" pitchFamily="2" charset="2"/>
              </a:rPr>
              <a:t>be such that </a:t>
            </a:r>
            <a:r>
              <a:rPr lang="en-US" i="1" dirty="0" smtClean="0">
                <a:sym typeface="Wingdings" pitchFamily="2" charset="2"/>
              </a:rPr>
              <a:t>                   </a:t>
            </a:r>
            <a:r>
              <a:rPr lang="en-US" dirty="0" smtClean="0">
                <a:sym typeface="Wingdings" pitchFamily="2" charset="2"/>
              </a:rPr>
              <a:t>.    Is </a:t>
            </a:r>
            <a:r>
              <a:rPr lang="en-US" i="1" dirty="0" smtClean="0">
                <a:sym typeface="Wingdings" pitchFamily="2" charset="2"/>
              </a:rPr>
              <a:t>f</a:t>
            </a:r>
            <a:r>
              <a:rPr lang="en-US" dirty="0" smtClean="0">
                <a:sym typeface="Wingdings" pitchFamily="2" charset="2"/>
              </a:rPr>
              <a:t> invertible, and if so, what is its inverse?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6172200" y="1981200"/>
            <a:ext cx="1577340" cy="408623"/>
          </a:xfrm>
          <a:prstGeom prst="rect">
            <a:avLst/>
          </a:prstGeom>
        </p:spPr>
      </p:pic>
      <p:sp>
        <p:nvSpPr>
          <p:cNvPr id="6" name="TextBox 5"/>
          <p:cNvSpPr txBox="1"/>
          <p:nvPr/>
        </p:nvSpPr>
        <p:spPr>
          <a:xfrm>
            <a:off x="1600200" y="4114800"/>
            <a:ext cx="5410200" cy="646331"/>
          </a:xfrm>
          <a:prstGeom prst="rect">
            <a:avLst/>
          </a:prstGeom>
          <a:noFill/>
        </p:spPr>
        <p:txBody>
          <a:bodyPr wrap="square" rtlCol="0">
            <a:spAutoFit/>
          </a:bodyPr>
          <a:lstStyle/>
          <a:p>
            <a:r>
              <a:rPr lang="en-US" b="1" dirty="0" smtClean="0"/>
              <a:t>Solution</a:t>
            </a:r>
            <a:r>
              <a:rPr lang="en-US" dirty="0" smtClean="0"/>
              <a:t>: The function </a:t>
            </a:r>
            <a:r>
              <a:rPr lang="en-US" i="1" dirty="0" smtClean="0"/>
              <a:t>f</a:t>
            </a:r>
            <a:r>
              <a:rPr lang="en-US" dirty="0" smtClean="0"/>
              <a:t> is not invertible because it is not one-to-one .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63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idx="1"/>
          </p:nvPr>
        </p:nvSpPr>
        <p:spPr/>
        <p:txBody>
          <a:bodyPr/>
          <a:lstStyle/>
          <a:p>
            <a:r>
              <a:rPr lang="en-US" b="1" dirty="0" smtClean="0"/>
              <a:t>Definition</a:t>
            </a:r>
            <a:r>
              <a:rPr lang="en-US" dirty="0" smtClean="0"/>
              <a:t>: Let </a:t>
            </a:r>
            <a:r>
              <a:rPr lang="en-US" i="1" dirty="0" smtClean="0"/>
              <a:t>f</a:t>
            </a:r>
            <a:r>
              <a:rPr lang="en-US" dirty="0" smtClean="0"/>
              <a:t>: </a:t>
            </a:r>
            <a:r>
              <a:rPr lang="en-US" i="1" dirty="0" smtClean="0"/>
              <a:t>B</a:t>
            </a:r>
            <a:r>
              <a:rPr lang="en-US" dirty="0" smtClean="0"/>
              <a:t> </a:t>
            </a:r>
            <a:r>
              <a:rPr lang="en-US" dirty="0" smtClean="0">
                <a:latin typeface="Cambria Math"/>
                <a:ea typeface="Cambria Math"/>
              </a:rPr>
              <a:t>→</a:t>
            </a:r>
            <a:r>
              <a:rPr lang="en-US" dirty="0" smtClean="0">
                <a:sym typeface="Wingdings" pitchFamily="2" charset="2"/>
              </a:rPr>
              <a:t> </a:t>
            </a:r>
            <a:r>
              <a:rPr lang="en-US" i="1" dirty="0" smtClean="0">
                <a:sym typeface="Wingdings" pitchFamily="2" charset="2"/>
              </a:rPr>
              <a:t>C</a:t>
            </a:r>
            <a:r>
              <a:rPr lang="en-US" dirty="0" smtClean="0">
                <a:sym typeface="Wingdings" pitchFamily="2" charset="2"/>
              </a:rPr>
              <a:t>, </a:t>
            </a:r>
            <a:r>
              <a:rPr lang="en-US" i="1" dirty="0" smtClean="0">
                <a:sym typeface="Wingdings" pitchFamily="2" charset="2"/>
              </a:rPr>
              <a:t>g</a:t>
            </a:r>
            <a:r>
              <a:rPr lang="en-US" dirty="0" smtClean="0">
                <a:sym typeface="Wingdings" pitchFamily="2" charset="2"/>
              </a:rPr>
              <a:t>: </a:t>
            </a:r>
            <a:r>
              <a:rPr lang="en-US" i="1" dirty="0" smtClean="0">
                <a:sym typeface="Wingdings" pitchFamily="2" charset="2"/>
              </a:rPr>
              <a:t>A</a:t>
            </a:r>
            <a:r>
              <a:rPr lang="en-US" dirty="0" smtClean="0">
                <a:sym typeface="Wingdings" pitchFamily="2" charset="2"/>
              </a:rPr>
              <a:t> </a:t>
            </a:r>
            <a:r>
              <a:rPr lang="en-US" dirty="0" smtClean="0">
                <a:latin typeface="Cambria Math"/>
                <a:ea typeface="Cambria Math"/>
              </a:rPr>
              <a:t>→</a:t>
            </a:r>
            <a:r>
              <a:rPr lang="en-US" dirty="0" smtClean="0">
                <a:sym typeface="Wingdings" pitchFamily="2" charset="2"/>
              </a:rPr>
              <a:t> </a:t>
            </a:r>
            <a:r>
              <a:rPr lang="en-US" i="1" dirty="0" smtClean="0">
                <a:sym typeface="Wingdings" pitchFamily="2" charset="2"/>
              </a:rPr>
              <a:t>B</a:t>
            </a:r>
            <a:r>
              <a:rPr lang="en-US" dirty="0" smtClean="0">
                <a:sym typeface="Wingdings" pitchFamily="2" charset="2"/>
              </a:rPr>
              <a:t>. The </a:t>
            </a:r>
            <a:r>
              <a:rPr lang="en-US" i="1" dirty="0" smtClean="0">
                <a:sym typeface="Wingdings" pitchFamily="2" charset="2"/>
              </a:rPr>
              <a:t>composition of f with g</a:t>
            </a:r>
            <a:r>
              <a:rPr lang="en-US" dirty="0" smtClean="0">
                <a:sym typeface="Wingdings" pitchFamily="2" charset="2"/>
              </a:rPr>
              <a:t>, denoted            is the function from </a:t>
            </a:r>
            <a:r>
              <a:rPr lang="en-US" i="1" dirty="0" smtClean="0">
                <a:sym typeface="Wingdings" pitchFamily="2" charset="2"/>
              </a:rPr>
              <a:t>A</a:t>
            </a:r>
            <a:r>
              <a:rPr lang="en-US" dirty="0" smtClean="0">
                <a:sym typeface="Wingdings" pitchFamily="2" charset="2"/>
              </a:rPr>
              <a:t> to </a:t>
            </a:r>
            <a:r>
              <a:rPr lang="en-US" i="1" dirty="0" smtClean="0">
                <a:sym typeface="Wingdings" pitchFamily="2" charset="2"/>
              </a:rPr>
              <a:t>C </a:t>
            </a:r>
            <a:r>
              <a:rPr lang="en-US" dirty="0" smtClean="0">
                <a:sym typeface="Wingdings" pitchFamily="2" charset="2"/>
              </a:rPr>
              <a:t>defined by</a:t>
            </a:r>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3276600" y="2438400"/>
            <a:ext cx="745808" cy="345758"/>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819400" y="2971800"/>
            <a:ext cx="3186113" cy="382905"/>
          </a:xfrm>
          <a:prstGeom prst="rect">
            <a:avLst/>
          </a:prstGeom>
        </p:spPr>
      </p:pic>
      <p:pic>
        <p:nvPicPr>
          <p:cNvPr id="6" name="Picture 5" descr="0218.jpg"/>
          <p:cNvPicPr>
            <a:picLocks noChangeAspect="1"/>
          </p:cNvPicPr>
          <p:nvPr/>
        </p:nvPicPr>
        <p:blipFill>
          <a:blip r:embed="rId6" cstate="print"/>
          <a:stretch>
            <a:fillRect/>
          </a:stretch>
        </p:blipFill>
        <p:spPr>
          <a:xfrm>
            <a:off x="2438400" y="3810000"/>
            <a:ext cx="5410200" cy="2590800"/>
          </a:xfrm>
          <a:prstGeom prst="rect">
            <a:avLst/>
          </a:prstGeom>
        </p:spPr>
      </p:pic>
      <p:sp>
        <p:nvSpPr>
          <p:cNvPr id="7" name="Slide Number Placeholder 6"/>
          <p:cNvSpPr>
            <a:spLocks noGrp="1"/>
          </p:cNvSpPr>
          <p:nvPr>
            <p:ph type="sldNum" sz="quarter" idx="12"/>
          </p:nvPr>
        </p:nvSpPr>
        <p:spPr/>
        <p:txBody>
          <a:bodyPr/>
          <a:lstStyle/>
          <a:p>
            <a:fld id="{9CA217EF-0505-4C33-BB20-8A8DF2039023}"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Composition </a:t>
            </a:r>
            <a:endParaRPr lang="en-US" dirty="0"/>
          </a:p>
        </p:txBody>
      </p:sp>
      <p:sp>
        <p:nvSpPr>
          <p:cNvPr id="57" name="Flowchart: Connector 56"/>
          <p:cNvSpPr/>
          <p:nvPr/>
        </p:nvSpPr>
        <p:spPr>
          <a:xfrm>
            <a:off x="5176520" y="2784529"/>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p:cNvSpPr/>
          <p:nvPr/>
        </p:nvSpPr>
        <p:spPr>
          <a:xfrm>
            <a:off x="5176520" y="336571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5176520" y="208710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5176520" y="3946902"/>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7620000" y="2438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7696200" y="31242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105400" y="1524000"/>
            <a:ext cx="640080" cy="539913"/>
          </a:xfrm>
          <a:prstGeom prst="rect">
            <a:avLst/>
          </a:prstGeom>
          <a:noFill/>
        </p:spPr>
        <p:txBody>
          <a:bodyPr wrap="square" rtlCol="0">
            <a:spAutoFit/>
          </a:bodyPr>
          <a:lstStyle/>
          <a:p>
            <a:r>
              <a:rPr lang="en-US" sz="4000" b="1" dirty="0" smtClean="0"/>
              <a:t>A</a:t>
            </a:r>
            <a:endParaRPr lang="en-US" sz="4000" b="1" dirty="0"/>
          </a:p>
        </p:txBody>
      </p:sp>
      <p:sp>
        <p:nvSpPr>
          <p:cNvPr id="65" name="TextBox 64"/>
          <p:cNvSpPr txBox="1"/>
          <p:nvPr/>
        </p:nvSpPr>
        <p:spPr>
          <a:xfrm>
            <a:off x="7620000" y="1524000"/>
            <a:ext cx="640080" cy="707886"/>
          </a:xfrm>
          <a:prstGeom prst="rect">
            <a:avLst/>
          </a:prstGeom>
          <a:noFill/>
        </p:spPr>
        <p:txBody>
          <a:bodyPr wrap="square" rtlCol="0">
            <a:spAutoFit/>
          </a:bodyPr>
          <a:lstStyle/>
          <a:p>
            <a:r>
              <a:rPr lang="en-US" sz="4000" b="1" dirty="0" smtClean="0"/>
              <a:t>C</a:t>
            </a:r>
            <a:endParaRPr lang="en-US" sz="4000" b="1" dirty="0"/>
          </a:p>
        </p:txBody>
      </p:sp>
      <p:sp>
        <p:nvSpPr>
          <p:cNvPr id="66" name="TextBox 65"/>
          <p:cNvSpPr txBox="1"/>
          <p:nvPr/>
        </p:nvSpPr>
        <p:spPr>
          <a:xfrm>
            <a:off x="5257800" y="2133600"/>
            <a:ext cx="284480" cy="281694"/>
          </a:xfrm>
          <a:prstGeom prst="rect">
            <a:avLst/>
          </a:prstGeom>
          <a:noFill/>
        </p:spPr>
        <p:txBody>
          <a:bodyPr wrap="square" rtlCol="0">
            <a:spAutoFit/>
          </a:bodyPr>
          <a:lstStyle/>
          <a:p>
            <a:r>
              <a:rPr lang="en-US" dirty="0" smtClean="0"/>
              <a:t>a</a:t>
            </a:r>
            <a:endParaRPr lang="en-US" dirty="0"/>
          </a:p>
        </p:txBody>
      </p:sp>
      <p:sp>
        <p:nvSpPr>
          <p:cNvPr id="67" name="TextBox 66"/>
          <p:cNvSpPr txBox="1"/>
          <p:nvPr/>
        </p:nvSpPr>
        <p:spPr>
          <a:xfrm>
            <a:off x="5247640" y="2842647"/>
            <a:ext cx="284480" cy="281694"/>
          </a:xfrm>
          <a:prstGeom prst="rect">
            <a:avLst/>
          </a:prstGeom>
          <a:noFill/>
        </p:spPr>
        <p:txBody>
          <a:bodyPr wrap="square" rtlCol="0">
            <a:spAutoFit/>
          </a:bodyPr>
          <a:lstStyle/>
          <a:p>
            <a:r>
              <a:rPr lang="en-US" dirty="0" smtClean="0"/>
              <a:t>b</a:t>
            </a:r>
            <a:endParaRPr lang="en-US" dirty="0"/>
          </a:p>
        </p:txBody>
      </p:sp>
      <p:sp>
        <p:nvSpPr>
          <p:cNvPr id="68" name="TextBox 67"/>
          <p:cNvSpPr txBox="1"/>
          <p:nvPr/>
        </p:nvSpPr>
        <p:spPr>
          <a:xfrm>
            <a:off x="5247640" y="3423834"/>
            <a:ext cx="284480" cy="281694"/>
          </a:xfrm>
          <a:prstGeom prst="rect">
            <a:avLst/>
          </a:prstGeom>
          <a:noFill/>
        </p:spPr>
        <p:txBody>
          <a:bodyPr wrap="square" rtlCol="0">
            <a:spAutoFit/>
          </a:bodyPr>
          <a:lstStyle/>
          <a:p>
            <a:r>
              <a:rPr lang="en-US" dirty="0" smtClean="0"/>
              <a:t>c</a:t>
            </a:r>
            <a:endParaRPr lang="en-US" dirty="0"/>
          </a:p>
        </p:txBody>
      </p:sp>
      <p:sp>
        <p:nvSpPr>
          <p:cNvPr id="69" name="TextBox 68"/>
          <p:cNvSpPr txBox="1"/>
          <p:nvPr/>
        </p:nvSpPr>
        <p:spPr>
          <a:xfrm>
            <a:off x="5247640" y="3946902"/>
            <a:ext cx="284480" cy="281694"/>
          </a:xfrm>
          <a:prstGeom prst="rect">
            <a:avLst/>
          </a:prstGeom>
          <a:noFill/>
        </p:spPr>
        <p:txBody>
          <a:bodyPr wrap="square" rtlCol="0">
            <a:spAutoFit/>
          </a:bodyPr>
          <a:lstStyle/>
          <a:p>
            <a:r>
              <a:rPr lang="en-US" dirty="0" smtClean="0"/>
              <a:t>d</a:t>
            </a:r>
            <a:endParaRPr lang="en-US" dirty="0"/>
          </a:p>
        </p:txBody>
      </p:sp>
      <p:sp>
        <p:nvSpPr>
          <p:cNvPr id="71" name="TextBox 70"/>
          <p:cNvSpPr txBox="1"/>
          <p:nvPr/>
        </p:nvSpPr>
        <p:spPr>
          <a:xfrm>
            <a:off x="7772400" y="3124200"/>
            <a:ext cx="284480" cy="369332"/>
          </a:xfrm>
          <a:prstGeom prst="rect">
            <a:avLst/>
          </a:prstGeom>
          <a:noFill/>
        </p:spPr>
        <p:txBody>
          <a:bodyPr wrap="square" rtlCol="0">
            <a:spAutoFit/>
          </a:bodyPr>
          <a:lstStyle/>
          <a:p>
            <a:r>
              <a:rPr lang="en-US" dirty="0" smtClean="0"/>
              <a:t>i</a:t>
            </a:r>
            <a:endParaRPr lang="en-US" dirty="0"/>
          </a:p>
        </p:txBody>
      </p:sp>
      <p:sp>
        <p:nvSpPr>
          <p:cNvPr id="72" name="TextBox 71"/>
          <p:cNvSpPr txBox="1"/>
          <p:nvPr/>
        </p:nvSpPr>
        <p:spPr>
          <a:xfrm>
            <a:off x="7665720" y="3888783"/>
            <a:ext cx="284480" cy="369332"/>
          </a:xfrm>
          <a:prstGeom prst="rect">
            <a:avLst/>
          </a:prstGeom>
          <a:noFill/>
        </p:spPr>
        <p:txBody>
          <a:bodyPr wrap="square" rtlCol="0">
            <a:spAutoFit/>
          </a:bodyPr>
          <a:lstStyle/>
          <a:p>
            <a:r>
              <a:rPr lang="en-US" dirty="0" smtClean="0"/>
              <a:t>j</a:t>
            </a:r>
            <a:endParaRPr lang="en-US" dirty="0"/>
          </a:p>
        </p:txBody>
      </p:sp>
      <p:sp>
        <p:nvSpPr>
          <p:cNvPr id="74" name="Flowchart: Connector 73"/>
          <p:cNvSpPr/>
          <p:nvPr/>
        </p:nvSpPr>
        <p:spPr>
          <a:xfrm>
            <a:off x="7543800" y="3962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696200" y="2438400"/>
            <a:ext cx="284480" cy="369332"/>
          </a:xfrm>
          <a:prstGeom prst="rect">
            <a:avLst/>
          </a:prstGeom>
          <a:noFill/>
        </p:spPr>
        <p:txBody>
          <a:bodyPr wrap="square" rtlCol="0">
            <a:spAutoFit/>
          </a:bodyPr>
          <a:lstStyle/>
          <a:p>
            <a:r>
              <a:rPr lang="en-US" dirty="0" smtClean="0"/>
              <a:t>h</a:t>
            </a:r>
            <a:endParaRPr lang="en-US" dirty="0"/>
          </a:p>
        </p:txBody>
      </p:sp>
      <p:cxnSp>
        <p:nvCxnSpPr>
          <p:cNvPr id="79" name="Straight Arrow Connector 78"/>
          <p:cNvCxnSpPr/>
          <p:nvPr/>
        </p:nvCxnSpPr>
        <p:spPr>
          <a:xfrm>
            <a:off x="5638800" y="1905000"/>
            <a:ext cx="1849120" cy="1211"/>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385560" y="1738393"/>
            <a:ext cx="497840" cy="352117"/>
          </a:xfrm>
          <a:prstGeom prst="rect">
            <a:avLst/>
          </a:prstGeom>
          <a:noFill/>
        </p:spPr>
        <p:txBody>
          <a:bodyPr wrap="square" rtlCol="0">
            <a:spAutoFit/>
          </a:bodyPr>
          <a:lstStyle/>
          <a:p>
            <a:endParaRPr lang="en-US" sz="2400" i="1" dirty="0"/>
          </a:p>
        </p:txBody>
      </p:sp>
      <p:pic>
        <p:nvPicPr>
          <p:cNvPr id="81" name="Picture 80" descr="addin_tmp.png"/>
          <p:cNvPicPr>
            <a:picLocks noChangeAspect="1"/>
          </p:cNvPicPr>
          <p:nvPr>
            <p:custDataLst>
              <p:tags r:id="rId1"/>
            </p:custDataLst>
          </p:nvPr>
        </p:nvPicPr>
        <p:blipFill>
          <a:blip r:embed="rId3" cstate="print"/>
          <a:stretch>
            <a:fillRect/>
          </a:stretch>
        </p:blipFill>
        <p:spPr>
          <a:xfrm>
            <a:off x="6172200" y="1524000"/>
            <a:ext cx="745808" cy="345758"/>
          </a:xfrm>
          <a:prstGeom prst="rect">
            <a:avLst/>
          </a:prstGeom>
        </p:spPr>
      </p:pic>
      <p:cxnSp>
        <p:nvCxnSpPr>
          <p:cNvPr id="83" name="Straight Arrow Connector 82"/>
          <p:cNvCxnSpPr/>
          <p:nvPr/>
        </p:nvCxnSpPr>
        <p:spPr>
          <a:xfrm>
            <a:off x="5715000" y="2362200"/>
            <a:ext cx="1828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5715000" y="2819400"/>
            <a:ext cx="19050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5715000" y="2743200"/>
            <a:ext cx="1828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63" idx="2"/>
          </p:cNvCxnSpPr>
          <p:nvPr/>
        </p:nvCxnSpPr>
        <p:spPr>
          <a:xfrm flipV="1">
            <a:off x="5715000" y="3298556"/>
            <a:ext cx="1981200" cy="206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304800" y="1524000"/>
            <a:ext cx="4495800" cy="2971800"/>
            <a:chOff x="304800" y="990600"/>
            <a:chExt cx="4495800" cy="2971800"/>
          </a:xfrm>
        </p:grpSpPr>
        <p:sp>
          <p:nvSpPr>
            <p:cNvPr id="12" name="TextBox 11"/>
            <p:cNvSpPr txBox="1"/>
            <p:nvPr/>
          </p:nvSpPr>
          <p:spPr>
            <a:xfrm>
              <a:off x="304800" y="990600"/>
              <a:ext cx="685800" cy="707886"/>
            </a:xfrm>
            <a:prstGeom prst="rect">
              <a:avLst/>
            </a:prstGeom>
            <a:noFill/>
          </p:spPr>
          <p:txBody>
            <a:bodyPr wrap="square" rtlCol="0">
              <a:spAutoFit/>
            </a:bodyPr>
            <a:lstStyle/>
            <a:p>
              <a:r>
                <a:rPr lang="en-US" sz="4000" b="1" dirty="0" smtClean="0"/>
                <a:t>A</a:t>
              </a:r>
              <a:endParaRPr lang="en-US" sz="4000" b="1" dirty="0"/>
            </a:p>
          </p:txBody>
        </p:sp>
        <p:sp>
          <p:nvSpPr>
            <p:cNvPr id="18" name="TextBox 17"/>
            <p:cNvSpPr txBox="1"/>
            <p:nvPr/>
          </p:nvSpPr>
          <p:spPr>
            <a:xfrm>
              <a:off x="2133600" y="990600"/>
              <a:ext cx="685800" cy="707886"/>
            </a:xfrm>
            <a:prstGeom prst="rect">
              <a:avLst/>
            </a:prstGeom>
            <a:noFill/>
          </p:spPr>
          <p:txBody>
            <a:bodyPr wrap="square" rtlCol="0">
              <a:spAutoFit/>
            </a:bodyPr>
            <a:lstStyle/>
            <a:p>
              <a:r>
                <a:rPr lang="en-US" sz="4000" b="1" dirty="0" smtClean="0"/>
                <a:t>B</a:t>
              </a:r>
              <a:endParaRPr lang="en-US" sz="4000" b="1" dirty="0"/>
            </a:p>
          </p:txBody>
        </p:sp>
        <p:sp>
          <p:nvSpPr>
            <p:cNvPr id="32" name="TextBox 31"/>
            <p:cNvSpPr txBox="1"/>
            <p:nvPr/>
          </p:nvSpPr>
          <p:spPr>
            <a:xfrm>
              <a:off x="4114800" y="1066800"/>
              <a:ext cx="685800" cy="707886"/>
            </a:xfrm>
            <a:prstGeom prst="rect">
              <a:avLst/>
            </a:prstGeom>
            <a:noFill/>
          </p:spPr>
          <p:txBody>
            <a:bodyPr wrap="square" rtlCol="0">
              <a:spAutoFit/>
            </a:bodyPr>
            <a:lstStyle/>
            <a:p>
              <a:r>
                <a:rPr lang="en-US" sz="4000" b="1" dirty="0" smtClean="0"/>
                <a:t>C</a:t>
              </a:r>
              <a:endParaRPr lang="en-US" sz="4000" b="1" dirty="0"/>
            </a:p>
          </p:txBody>
        </p:sp>
        <p:sp>
          <p:nvSpPr>
            <p:cNvPr id="4" name="Flowchart: Connector 3"/>
            <p:cNvSpPr/>
            <p:nvPr/>
          </p:nvSpPr>
          <p:spPr>
            <a:xfrm>
              <a:off x="457200" y="23164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457200" y="27736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457200" y="17678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457200" y="32308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2235200" y="172212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2184400" y="249936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21844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57200" y="1752600"/>
              <a:ext cx="203200" cy="221599"/>
            </a:xfrm>
            <a:prstGeom prst="rect">
              <a:avLst/>
            </a:prstGeom>
            <a:noFill/>
          </p:spPr>
          <p:txBody>
            <a:bodyPr wrap="square" rtlCol="0">
              <a:spAutoFit/>
            </a:bodyPr>
            <a:lstStyle/>
            <a:p>
              <a:r>
                <a:rPr lang="en-US" dirty="0" smtClean="0"/>
                <a:t>a</a:t>
              </a:r>
              <a:endParaRPr lang="en-US" dirty="0"/>
            </a:p>
          </p:txBody>
        </p:sp>
        <p:sp>
          <p:nvSpPr>
            <p:cNvPr id="20" name="TextBox 19"/>
            <p:cNvSpPr txBox="1"/>
            <p:nvPr/>
          </p:nvSpPr>
          <p:spPr>
            <a:xfrm>
              <a:off x="457200" y="2286000"/>
              <a:ext cx="203200" cy="221599"/>
            </a:xfrm>
            <a:prstGeom prst="rect">
              <a:avLst/>
            </a:prstGeom>
            <a:noFill/>
          </p:spPr>
          <p:txBody>
            <a:bodyPr wrap="square" rtlCol="0">
              <a:spAutoFit/>
            </a:bodyPr>
            <a:lstStyle/>
            <a:p>
              <a:r>
                <a:rPr lang="en-US" dirty="0" smtClean="0"/>
                <a:t>b</a:t>
              </a:r>
              <a:endParaRPr lang="en-US" dirty="0"/>
            </a:p>
          </p:txBody>
        </p:sp>
        <p:sp>
          <p:nvSpPr>
            <p:cNvPr id="21" name="TextBox 20"/>
            <p:cNvSpPr txBox="1"/>
            <p:nvPr/>
          </p:nvSpPr>
          <p:spPr>
            <a:xfrm>
              <a:off x="457200" y="2743200"/>
              <a:ext cx="203200" cy="221599"/>
            </a:xfrm>
            <a:prstGeom prst="rect">
              <a:avLst/>
            </a:prstGeom>
            <a:noFill/>
          </p:spPr>
          <p:txBody>
            <a:bodyPr wrap="square" rtlCol="0">
              <a:spAutoFit/>
            </a:bodyPr>
            <a:lstStyle/>
            <a:p>
              <a:r>
                <a:rPr lang="en-US" dirty="0" smtClean="0"/>
                <a:t>c</a:t>
              </a:r>
              <a:endParaRPr lang="en-US" dirty="0"/>
            </a:p>
          </p:txBody>
        </p:sp>
        <p:sp>
          <p:nvSpPr>
            <p:cNvPr id="22" name="TextBox 21"/>
            <p:cNvSpPr txBox="1"/>
            <p:nvPr/>
          </p:nvSpPr>
          <p:spPr>
            <a:xfrm>
              <a:off x="457200" y="3200400"/>
              <a:ext cx="203200" cy="221599"/>
            </a:xfrm>
            <a:prstGeom prst="rect">
              <a:avLst/>
            </a:prstGeom>
            <a:noFill/>
          </p:spPr>
          <p:txBody>
            <a:bodyPr wrap="square" rtlCol="0">
              <a:spAutoFit/>
            </a:bodyPr>
            <a:lstStyle/>
            <a:p>
              <a:r>
                <a:rPr lang="en-US" dirty="0" smtClean="0"/>
                <a:t>d</a:t>
              </a:r>
              <a:endParaRPr lang="en-US" dirty="0"/>
            </a:p>
          </p:txBody>
        </p:sp>
        <p:sp>
          <p:nvSpPr>
            <p:cNvPr id="23" name="TextBox 22"/>
            <p:cNvSpPr txBox="1"/>
            <p:nvPr/>
          </p:nvSpPr>
          <p:spPr>
            <a:xfrm>
              <a:off x="2209800" y="1676400"/>
              <a:ext cx="228600" cy="369332"/>
            </a:xfrm>
            <a:prstGeom prst="rect">
              <a:avLst/>
            </a:prstGeom>
            <a:noFill/>
          </p:spPr>
          <p:txBody>
            <a:bodyPr wrap="square" rtlCol="0">
              <a:spAutoFit/>
            </a:bodyPr>
            <a:lstStyle/>
            <a:p>
              <a:r>
                <a:rPr lang="en-US" dirty="0"/>
                <a:t>V</a:t>
              </a:r>
              <a:endParaRPr lang="en-US" dirty="0" smtClean="0"/>
            </a:p>
          </p:txBody>
        </p:sp>
        <p:sp>
          <p:nvSpPr>
            <p:cNvPr id="24" name="TextBox 23"/>
            <p:cNvSpPr txBox="1"/>
            <p:nvPr/>
          </p:nvSpPr>
          <p:spPr>
            <a:xfrm>
              <a:off x="2133600" y="2514600"/>
              <a:ext cx="203200" cy="221599"/>
            </a:xfrm>
            <a:prstGeom prst="rect">
              <a:avLst/>
            </a:prstGeom>
            <a:noFill/>
          </p:spPr>
          <p:txBody>
            <a:bodyPr wrap="square" rtlCol="0">
              <a:spAutoFit/>
            </a:bodyPr>
            <a:lstStyle/>
            <a:p>
              <a:r>
                <a:rPr lang="en-US" dirty="0" smtClean="0"/>
                <a:t>W</a:t>
              </a:r>
              <a:endParaRPr lang="en-US" dirty="0"/>
            </a:p>
          </p:txBody>
        </p:sp>
        <p:sp>
          <p:nvSpPr>
            <p:cNvPr id="25" name="TextBox 24"/>
            <p:cNvSpPr txBox="1"/>
            <p:nvPr/>
          </p:nvSpPr>
          <p:spPr>
            <a:xfrm>
              <a:off x="2235200" y="3124200"/>
              <a:ext cx="127000" cy="369332"/>
            </a:xfrm>
            <a:prstGeom prst="rect">
              <a:avLst/>
            </a:prstGeom>
            <a:noFill/>
          </p:spPr>
          <p:txBody>
            <a:bodyPr wrap="square" rtlCol="0">
              <a:spAutoFit/>
            </a:bodyPr>
            <a:lstStyle/>
            <a:p>
              <a:r>
                <a:rPr lang="en-US" dirty="0" smtClean="0"/>
                <a:t>X</a:t>
              </a:r>
              <a:endParaRPr lang="en-US" dirty="0"/>
            </a:p>
          </p:txBody>
        </p:sp>
        <p:cxnSp>
          <p:nvCxnSpPr>
            <p:cNvPr id="28" name="Straight Arrow Connector 27"/>
            <p:cNvCxnSpPr/>
            <p:nvPr/>
          </p:nvCxnSpPr>
          <p:spPr>
            <a:xfrm>
              <a:off x="812800" y="2453640"/>
              <a:ext cx="1320800" cy="182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2235200" y="36880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286000" y="3657600"/>
              <a:ext cx="203200" cy="221599"/>
            </a:xfrm>
            <a:prstGeom prst="rect">
              <a:avLst/>
            </a:prstGeom>
            <a:noFill/>
          </p:spPr>
          <p:txBody>
            <a:bodyPr wrap="square" rtlCol="0">
              <a:spAutoFit/>
            </a:bodyPr>
            <a:lstStyle/>
            <a:p>
              <a:r>
                <a:rPr lang="en-US" dirty="0" smtClean="0"/>
                <a:t>Y</a:t>
              </a:r>
              <a:endParaRPr lang="en-US" dirty="0"/>
            </a:p>
          </p:txBody>
        </p:sp>
        <p:cxnSp>
          <p:nvCxnSpPr>
            <p:cNvPr id="31" name="Straight Arrow Connector 30"/>
            <p:cNvCxnSpPr/>
            <p:nvPr/>
          </p:nvCxnSpPr>
          <p:spPr>
            <a:xfrm rot="16200000" flipH="1">
              <a:off x="701040" y="2153920"/>
              <a:ext cx="1645920" cy="142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12800" y="2910840"/>
              <a:ext cx="1320800" cy="27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128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371600" y="990600"/>
              <a:ext cx="355600" cy="276999"/>
            </a:xfrm>
            <a:prstGeom prst="rect">
              <a:avLst/>
            </a:prstGeom>
            <a:noFill/>
          </p:spPr>
          <p:txBody>
            <a:bodyPr wrap="square" rtlCol="0">
              <a:spAutoFit/>
            </a:bodyPr>
            <a:lstStyle/>
            <a:p>
              <a:r>
                <a:rPr lang="en-US" sz="2400" i="1" dirty="0" smtClean="0"/>
                <a:t>g</a:t>
              </a:r>
              <a:endParaRPr lang="en-US" sz="2400" i="1" dirty="0"/>
            </a:p>
          </p:txBody>
        </p:sp>
        <p:cxnSp>
          <p:nvCxnSpPr>
            <p:cNvPr id="30" name="Straight Arrow Connector 29"/>
            <p:cNvCxnSpPr/>
            <p:nvPr/>
          </p:nvCxnSpPr>
          <p:spPr>
            <a:xfrm>
              <a:off x="27432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34" name="Flowchart: Connector 33"/>
            <p:cNvSpPr/>
            <p:nvPr/>
          </p:nvSpPr>
          <p:spPr>
            <a:xfrm>
              <a:off x="4165600" y="18592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p:nvPr/>
          </p:nvSpPr>
          <p:spPr>
            <a:xfrm>
              <a:off x="4216400" y="236220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p:cNvSpPr/>
            <p:nvPr/>
          </p:nvSpPr>
          <p:spPr>
            <a:xfrm>
              <a:off x="42672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191000" y="1828800"/>
              <a:ext cx="203200" cy="221599"/>
            </a:xfrm>
            <a:prstGeom prst="rect">
              <a:avLst/>
            </a:prstGeom>
            <a:noFill/>
          </p:spPr>
          <p:txBody>
            <a:bodyPr wrap="square" rtlCol="0">
              <a:spAutoFit/>
            </a:bodyPr>
            <a:lstStyle/>
            <a:p>
              <a:r>
                <a:rPr lang="en-US" dirty="0" smtClean="0"/>
                <a:t>h</a:t>
              </a:r>
            </a:p>
          </p:txBody>
        </p:sp>
        <p:sp>
          <p:nvSpPr>
            <p:cNvPr id="39" name="TextBox 38"/>
            <p:cNvSpPr txBox="1"/>
            <p:nvPr/>
          </p:nvSpPr>
          <p:spPr>
            <a:xfrm>
              <a:off x="4267200" y="3048000"/>
              <a:ext cx="228600" cy="369332"/>
            </a:xfrm>
            <a:prstGeom prst="rect">
              <a:avLst/>
            </a:prstGeom>
            <a:noFill/>
          </p:spPr>
          <p:txBody>
            <a:bodyPr wrap="square" rtlCol="0">
              <a:spAutoFit/>
            </a:bodyPr>
            <a:lstStyle/>
            <a:p>
              <a:r>
                <a:rPr lang="en-US" dirty="0" smtClean="0"/>
                <a:t>j</a:t>
              </a:r>
            </a:p>
          </p:txBody>
        </p:sp>
        <p:sp>
          <p:nvSpPr>
            <p:cNvPr id="40" name="TextBox 39"/>
            <p:cNvSpPr txBox="1"/>
            <p:nvPr/>
          </p:nvSpPr>
          <p:spPr>
            <a:xfrm>
              <a:off x="4267200" y="2286000"/>
              <a:ext cx="203200" cy="221599"/>
            </a:xfrm>
            <a:prstGeom prst="rect">
              <a:avLst/>
            </a:prstGeom>
            <a:noFill/>
          </p:spPr>
          <p:txBody>
            <a:bodyPr wrap="square" rtlCol="0">
              <a:spAutoFit/>
            </a:bodyPr>
            <a:lstStyle/>
            <a:p>
              <a:r>
                <a:rPr lang="en-US" dirty="0" smtClean="0"/>
                <a:t>i</a:t>
              </a:r>
            </a:p>
          </p:txBody>
        </p:sp>
        <p:cxnSp>
          <p:nvCxnSpPr>
            <p:cNvPr id="47" name="Straight Arrow Connector 46"/>
            <p:cNvCxnSpPr/>
            <p:nvPr/>
          </p:nvCxnSpPr>
          <p:spPr>
            <a:xfrm>
              <a:off x="2590800" y="1767840"/>
              <a:ext cx="1574800" cy="64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540000" y="2545080"/>
              <a:ext cx="1625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7" idx="6"/>
            </p:cNvCxnSpPr>
            <p:nvPr/>
          </p:nvCxnSpPr>
          <p:spPr>
            <a:xfrm flipV="1">
              <a:off x="2540000" y="3322320"/>
              <a:ext cx="1676400" cy="502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540000" y="2042160"/>
              <a:ext cx="1574800" cy="548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24200" y="990600"/>
              <a:ext cx="355600" cy="461665"/>
            </a:xfrm>
            <a:prstGeom prst="rect">
              <a:avLst/>
            </a:prstGeom>
            <a:noFill/>
          </p:spPr>
          <p:txBody>
            <a:bodyPr wrap="square" rtlCol="0">
              <a:spAutoFit/>
            </a:bodyPr>
            <a:lstStyle/>
            <a:p>
              <a:r>
                <a:rPr lang="en-US" sz="2400" i="1" dirty="0" smtClean="0"/>
                <a:t>f</a:t>
              </a:r>
              <a:endParaRPr lang="en-US" sz="2400" i="1" dirty="0"/>
            </a:p>
          </p:txBody>
        </p:sp>
        <p:cxnSp>
          <p:nvCxnSpPr>
            <p:cNvPr id="91" name="Straight Arrow Connector 90"/>
            <p:cNvCxnSpPr>
              <a:endCxn id="9" idx="3"/>
            </p:cNvCxnSpPr>
            <p:nvPr/>
          </p:nvCxnSpPr>
          <p:spPr>
            <a:xfrm flipV="1">
              <a:off x="838200" y="2733507"/>
              <a:ext cx="1390837" cy="619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9CA217EF-0505-4C33-BB20-8A8DF2039023}"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If                         and                                  , then </a:t>
            </a:r>
          </a:p>
          <a:p>
            <a:endParaRPr lang="en-US" dirty="0" smtClean="0"/>
          </a:p>
          <a:p>
            <a:pPr>
              <a:buNone/>
            </a:pPr>
            <a:r>
              <a:rPr lang="en-US" dirty="0" smtClean="0"/>
              <a:t>     and  </a:t>
            </a:r>
            <a:endParaRPr lang="en-US" dirty="0"/>
          </a:p>
        </p:txBody>
      </p:sp>
      <p:pic>
        <p:nvPicPr>
          <p:cNvPr id="4" name="Picture 3" descr="addin_tmp.png"/>
          <p:cNvPicPr>
            <a:picLocks noChangeAspect="1"/>
          </p:cNvPicPr>
          <p:nvPr>
            <p:custDataLst>
              <p:tags r:id="rId1"/>
            </p:custDataLst>
          </p:nvPr>
        </p:nvPicPr>
        <p:blipFill>
          <a:blip r:embed="rId6" cstate="print"/>
          <a:stretch>
            <a:fillRect/>
          </a:stretch>
        </p:blipFill>
        <p:spPr>
          <a:xfrm>
            <a:off x="3048000" y="1981200"/>
            <a:ext cx="1577340" cy="408623"/>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5562600" y="1981200"/>
            <a:ext cx="2240280" cy="382905"/>
          </a:xfrm>
          <a:prstGeom prst="rect">
            <a:avLst/>
          </a:prstGeom>
        </p:spPr>
      </p:pic>
      <p:pic>
        <p:nvPicPr>
          <p:cNvPr id="6" name="Picture 5" descr="addin_tmp.png"/>
          <p:cNvPicPr>
            <a:picLocks noChangeAspect="1"/>
          </p:cNvPicPr>
          <p:nvPr>
            <p:custDataLst>
              <p:tags r:id="rId3"/>
            </p:custDataLst>
          </p:nvPr>
        </p:nvPicPr>
        <p:blipFill>
          <a:blip r:embed="rId8" cstate="print"/>
          <a:stretch>
            <a:fillRect/>
          </a:stretch>
        </p:blipFill>
        <p:spPr>
          <a:xfrm>
            <a:off x="2667000" y="2819400"/>
            <a:ext cx="3206115" cy="408623"/>
          </a:xfrm>
          <a:prstGeom prst="rect">
            <a:avLst/>
          </a:prstGeom>
        </p:spPr>
      </p:pic>
      <p:pic>
        <p:nvPicPr>
          <p:cNvPr id="9" name="Picture 8" descr="addin_tmp.png"/>
          <p:cNvPicPr>
            <a:picLocks noChangeAspect="1"/>
          </p:cNvPicPr>
          <p:nvPr>
            <p:custDataLst>
              <p:tags r:id="rId4"/>
            </p:custDataLst>
          </p:nvPr>
        </p:nvPicPr>
        <p:blipFill>
          <a:blip r:embed="rId9" cstate="print"/>
          <a:stretch>
            <a:fillRect/>
          </a:stretch>
        </p:blipFill>
        <p:spPr>
          <a:xfrm>
            <a:off x="2590800" y="3886200"/>
            <a:ext cx="2931795" cy="408623"/>
          </a:xfrm>
          <a:prstGeom prst="rect">
            <a:avLst/>
          </a:prstGeom>
        </p:spPr>
      </p:pic>
      <p:sp>
        <p:nvSpPr>
          <p:cNvPr id="7" name="Slide Number Placeholder 6"/>
          <p:cNvSpPr>
            <a:spLocks noGrp="1"/>
          </p:cNvSpPr>
          <p:nvPr>
            <p:ph type="sldNum" sz="quarter" idx="12"/>
          </p:nvPr>
        </p:nvSpPr>
        <p:spPr/>
        <p:txBody>
          <a:bodyPr/>
          <a:lstStyle/>
          <a:p>
            <a:fld id="{9CA217EF-0505-4C33-BB20-8A8DF2039023}"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Questions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 </a:t>
            </a:r>
            <a:r>
              <a:rPr lang="en-US" b="1" dirty="0" smtClean="0">
                <a:latin typeface="Cambria Math" pitchFamily="18" charset="0"/>
                <a:ea typeface="Cambria Math" pitchFamily="18" charset="0"/>
              </a:rPr>
              <a:t>2</a:t>
            </a:r>
            <a:r>
              <a:rPr lang="en-US" dirty="0" smtClean="0"/>
              <a:t>: Let </a:t>
            </a:r>
            <a:r>
              <a:rPr lang="en-US" i="1" dirty="0" smtClean="0"/>
              <a:t>g</a:t>
            </a:r>
            <a:r>
              <a:rPr lang="en-US" dirty="0" smtClean="0"/>
              <a:t> be the function from the set {</a:t>
            </a:r>
            <a:r>
              <a:rPr lang="en-US" i="1" dirty="0" err="1" smtClean="0"/>
              <a:t>a,b,c</a:t>
            </a:r>
            <a:r>
              <a:rPr lang="en-US" dirty="0" smtClean="0"/>
              <a:t>}</a:t>
            </a:r>
            <a:r>
              <a:rPr lang="en-US" i="1" dirty="0" smtClean="0"/>
              <a:t> </a:t>
            </a:r>
            <a:r>
              <a:rPr lang="en-US" dirty="0" smtClean="0"/>
              <a:t>to itself such that </a:t>
            </a:r>
            <a:r>
              <a:rPr lang="en-US" i="1" dirty="0" smtClean="0"/>
              <a:t>g</a:t>
            </a:r>
            <a:r>
              <a:rPr lang="en-US" dirty="0" smtClean="0"/>
              <a:t>(</a:t>
            </a:r>
            <a:r>
              <a:rPr lang="en-US" i="1" dirty="0" smtClean="0"/>
              <a:t>a</a:t>
            </a:r>
            <a:r>
              <a:rPr lang="en-US" dirty="0" smtClean="0"/>
              <a:t>)</a:t>
            </a:r>
            <a:r>
              <a:rPr lang="en-US" i="1" dirty="0" smtClean="0"/>
              <a:t> = b</a:t>
            </a:r>
            <a:r>
              <a:rPr lang="en-US" dirty="0" smtClean="0"/>
              <a:t>, </a:t>
            </a:r>
            <a:r>
              <a:rPr lang="en-US" i="1" dirty="0" smtClean="0"/>
              <a:t>g</a:t>
            </a:r>
            <a:r>
              <a:rPr lang="en-US" dirty="0" smtClean="0"/>
              <a:t>(</a:t>
            </a:r>
            <a:r>
              <a:rPr lang="en-US" i="1" dirty="0" smtClean="0"/>
              <a:t>b</a:t>
            </a:r>
            <a:r>
              <a:rPr lang="en-US" dirty="0" smtClean="0"/>
              <a:t>)</a:t>
            </a:r>
            <a:r>
              <a:rPr lang="en-US" i="1" dirty="0" smtClean="0"/>
              <a:t> = c</a:t>
            </a:r>
            <a:r>
              <a:rPr lang="en-US" dirty="0" smtClean="0"/>
              <a:t>, and </a:t>
            </a:r>
            <a:r>
              <a:rPr lang="en-US" i="1" dirty="0" smtClean="0"/>
              <a:t>g</a:t>
            </a:r>
            <a:r>
              <a:rPr lang="en-US" dirty="0" smtClean="0"/>
              <a:t>(</a:t>
            </a:r>
            <a:r>
              <a:rPr lang="en-US" i="1" dirty="0" smtClean="0"/>
              <a:t>c</a:t>
            </a:r>
            <a:r>
              <a:rPr lang="en-US" dirty="0" smtClean="0"/>
              <a:t>)</a:t>
            </a:r>
            <a:r>
              <a:rPr lang="en-US" i="1" dirty="0" smtClean="0"/>
              <a:t> = a</a:t>
            </a:r>
            <a:r>
              <a:rPr lang="en-US" dirty="0" smtClean="0"/>
              <a:t>. Let  </a:t>
            </a:r>
            <a:r>
              <a:rPr lang="en-US" i="1" dirty="0" smtClean="0"/>
              <a:t>f</a:t>
            </a:r>
            <a:r>
              <a:rPr lang="en-US" dirty="0" smtClean="0"/>
              <a:t> be the function from the set {</a:t>
            </a:r>
            <a:r>
              <a:rPr lang="en-US" i="1" dirty="0" err="1" smtClean="0"/>
              <a:t>a,b,c</a:t>
            </a:r>
            <a:r>
              <a:rPr lang="en-US" dirty="0" smtClean="0"/>
              <a:t>}</a:t>
            </a:r>
            <a:r>
              <a:rPr lang="en-US" i="1" dirty="0" smtClean="0"/>
              <a:t> </a:t>
            </a:r>
            <a:r>
              <a:rPr lang="en-US" dirty="0" smtClean="0"/>
              <a:t>to the set {</a:t>
            </a:r>
            <a:r>
              <a:rPr lang="en-US" dirty="0" smtClean="0">
                <a:latin typeface="Cambria Math" pitchFamily="18" charset="0"/>
                <a:ea typeface="Cambria Math" pitchFamily="18" charset="0"/>
              </a:rPr>
              <a:t>1,2,3</a:t>
            </a:r>
            <a:r>
              <a:rPr lang="en-US" dirty="0" smtClean="0"/>
              <a:t>}</a:t>
            </a:r>
            <a:r>
              <a:rPr lang="en-US" i="1" dirty="0" smtClean="0"/>
              <a:t> </a:t>
            </a:r>
            <a:r>
              <a:rPr lang="en-US" dirty="0" smtClean="0"/>
              <a:t>such that     </a:t>
            </a:r>
            <a:r>
              <a:rPr lang="en-US" i="1" dirty="0" smtClean="0"/>
              <a:t>f</a:t>
            </a:r>
            <a:r>
              <a:rPr lang="en-US" dirty="0" smtClean="0"/>
              <a:t>(</a:t>
            </a:r>
            <a:r>
              <a:rPr lang="en-US" i="1" dirty="0" smtClean="0"/>
              <a:t>a</a:t>
            </a:r>
            <a:r>
              <a:rPr lang="en-US" dirty="0" smtClean="0"/>
              <a:t>)</a:t>
            </a:r>
            <a:r>
              <a:rPr lang="en-US" i="1" dirty="0" smtClean="0"/>
              <a:t> = </a:t>
            </a:r>
            <a:r>
              <a:rPr lang="en-US" dirty="0" smtClean="0">
                <a:latin typeface="Cambria Math" pitchFamily="18" charset="0"/>
                <a:ea typeface="Cambria Math" pitchFamily="18" charset="0"/>
              </a:rPr>
              <a:t>3</a:t>
            </a:r>
            <a:r>
              <a:rPr lang="en-US" dirty="0" smtClean="0"/>
              <a:t>, </a:t>
            </a:r>
            <a:r>
              <a:rPr lang="en-US" i="1" dirty="0" smtClean="0"/>
              <a:t>f</a:t>
            </a:r>
            <a:r>
              <a:rPr lang="en-US" dirty="0" smtClean="0"/>
              <a:t>(</a:t>
            </a:r>
            <a:r>
              <a:rPr lang="en-US" i="1" dirty="0" smtClean="0"/>
              <a:t>b</a:t>
            </a:r>
            <a:r>
              <a:rPr lang="en-US" dirty="0" smtClean="0"/>
              <a:t>)</a:t>
            </a:r>
            <a:r>
              <a:rPr lang="en-US" i="1" dirty="0" smtClean="0"/>
              <a:t> = </a:t>
            </a:r>
            <a:r>
              <a:rPr lang="en-US" dirty="0" smtClean="0">
                <a:latin typeface="Cambria Math" pitchFamily="18" charset="0"/>
                <a:ea typeface="Cambria Math" pitchFamily="18" charset="0"/>
              </a:rPr>
              <a:t>2</a:t>
            </a:r>
            <a:r>
              <a:rPr lang="en-US" dirty="0" smtClean="0"/>
              <a:t>, and </a:t>
            </a:r>
            <a:r>
              <a:rPr lang="en-US" i="1" dirty="0" smtClean="0"/>
              <a:t>f</a:t>
            </a:r>
            <a:r>
              <a:rPr lang="en-US" dirty="0" smtClean="0"/>
              <a:t>(</a:t>
            </a:r>
            <a:r>
              <a:rPr lang="en-US" i="1" dirty="0" smtClean="0"/>
              <a:t>c</a:t>
            </a:r>
            <a:r>
              <a:rPr lang="en-US" dirty="0" smtClean="0"/>
              <a:t>)</a:t>
            </a:r>
            <a:r>
              <a:rPr lang="en-US" i="1" dirty="0" smtClean="0"/>
              <a:t>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1</a:t>
            </a:r>
            <a:r>
              <a:rPr lang="en-US" dirty="0" smtClean="0"/>
              <a:t>.</a:t>
            </a:r>
          </a:p>
          <a:p>
            <a:pPr>
              <a:buNone/>
            </a:pPr>
            <a:r>
              <a:rPr lang="en-US" dirty="0" smtClean="0"/>
              <a:t>    What is the composition of </a:t>
            </a:r>
            <a:r>
              <a:rPr lang="en-US" i="1" dirty="0" smtClean="0"/>
              <a:t>f</a:t>
            </a:r>
            <a:r>
              <a:rPr lang="en-US" dirty="0" smtClean="0"/>
              <a:t> and </a:t>
            </a:r>
            <a:r>
              <a:rPr lang="en-US" i="1" dirty="0" smtClean="0"/>
              <a:t>g</a:t>
            </a:r>
            <a:r>
              <a:rPr lang="en-US" dirty="0" smtClean="0"/>
              <a:t>, and what is the composition of </a:t>
            </a:r>
            <a:r>
              <a:rPr lang="en-US" i="1" dirty="0" smtClean="0"/>
              <a:t>g </a:t>
            </a:r>
            <a:r>
              <a:rPr lang="en-US" dirty="0" smtClean="0"/>
              <a:t>and </a:t>
            </a:r>
            <a:r>
              <a:rPr lang="en-US" i="1" dirty="0" smtClean="0"/>
              <a:t>f</a:t>
            </a:r>
            <a:r>
              <a:rPr lang="en-US" dirty="0" smtClean="0"/>
              <a:t>.</a:t>
            </a:r>
          </a:p>
          <a:p>
            <a:pPr>
              <a:buNone/>
            </a:pPr>
            <a:r>
              <a:rPr lang="en-US" b="1" dirty="0" smtClean="0"/>
              <a:t>    Solution:  </a:t>
            </a:r>
            <a:r>
              <a:rPr lang="en-US" dirty="0" smtClean="0"/>
              <a:t>The composition </a:t>
            </a:r>
            <a:r>
              <a:rPr lang="en-US" i="1" dirty="0" err="1" smtClean="0"/>
              <a:t>f</a:t>
            </a:r>
            <a:r>
              <a:rPr lang="en-US" i="1" dirty="0" err="1" smtClean="0">
                <a:latin typeface="Cambria Math"/>
                <a:ea typeface="Cambria Math"/>
              </a:rPr>
              <a:t>∘g</a:t>
            </a:r>
            <a:r>
              <a:rPr lang="en-US" dirty="0" smtClean="0"/>
              <a:t>  is defined by </a:t>
            </a:r>
          </a:p>
          <a:p>
            <a:pPr lvl="1">
              <a:buNone/>
            </a:pPr>
            <a:r>
              <a:rPr lang="en-US" i="1" dirty="0" err="1" smtClean="0"/>
              <a:t>f</a:t>
            </a:r>
            <a:r>
              <a:rPr lang="en-US" i="1" dirty="0" err="1" smtClean="0">
                <a:latin typeface="Cambria Math"/>
                <a:ea typeface="Cambria Math"/>
              </a:rPr>
              <a:t>∘g</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a</a:t>
            </a:r>
            <a:r>
              <a:rPr lang="en-US" dirty="0" smtClean="0">
                <a:latin typeface="Cambria Math"/>
                <a:ea typeface="Cambria Math"/>
              </a:rPr>
              <a:t>)</a:t>
            </a:r>
            <a:r>
              <a:rPr lang="en-US" i="1" dirty="0" smtClean="0">
                <a:latin typeface="Cambria Math"/>
                <a:ea typeface="Cambria Math"/>
              </a:rPr>
              <a:t>= </a:t>
            </a:r>
            <a:r>
              <a:rPr lang="en-US" i="1" dirty="0" smtClean="0">
                <a:ea typeface="Cambria Math"/>
              </a:rPr>
              <a:t>f</a:t>
            </a:r>
            <a:r>
              <a:rPr lang="en-US" i="1" dirty="0" smtClean="0">
                <a:latin typeface="Cambria Math"/>
                <a:ea typeface="Cambria Math"/>
              </a:rPr>
              <a:t>(g</a:t>
            </a:r>
            <a:r>
              <a:rPr lang="en-US" dirty="0" smtClean="0">
                <a:latin typeface="Cambria Math"/>
                <a:ea typeface="Cambria Math"/>
              </a:rPr>
              <a:t>(</a:t>
            </a:r>
            <a:r>
              <a:rPr lang="en-US" i="1" dirty="0" smtClean="0">
                <a:latin typeface="Cambria Math"/>
                <a:ea typeface="Cambria Math"/>
              </a:rPr>
              <a:t>a</a:t>
            </a:r>
            <a:r>
              <a:rPr lang="en-US" dirty="0" smtClean="0">
                <a:latin typeface="Cambria Math"/>
                <a:ea typeface="Cambria Math"/>
              </a:rPr>
              <a:t>))</a:t>
            </a:r>
            <a:r>
              <a:rPr lang="en-US" i="1" dirty="0" smtClean="0">
                <a:latin typeface="Cambria Math"/>
                <a:ea typeface="Cambria Math"/>
              </a:rPr>
              <a:t> = </a:t>
            </a:r>
            <a:r>
              <a:rPr lang="en-US" i="1" dirty="0" smtClean="0">
                <a:ea typeface="Cambria Math"/>
              </a:rPr>
              <a:t>f</a:t>
            </a:r>
            <a:r>
              <a:rPr lang="en-US" dirty="0" smtClean="0">
                <a:latin typeface="Cambria Math"/>
                <a:ea typeface="Cambria Math"/>
              </a:rPr>
              <a:t>(</a:t>
            </a:r>
            <a:r>
              <a:rPr lang="en-US" i="1" dirty="0" smtClean="0">
                <a:latin typeface="Cambria Math"/>
                <a:ea typeface="Cambria Math"/>
              </a:rPr>
              <a:t>b</a:t>
            </a:r>
            <a:r>
              <a:rPr lang="en-US" dirty="0" smtClean="0">
                <a:latin typeface="Cambria Math"/>
                <a:ea typeface="Cambria Math"/>
              </a:rPr>
              <a:t>)</a:t>
            </a:r>
            <a:r>
              <a:rPr lang="en-US" i="1" dirty="0" smtClean="0">
                <a:latin typeface="Cambria Math"/>
                <a:ea typeface="Cambria Math"/>
              </a:rPr>
              <a:t> = </a:t>
            </a:r>
            <a:r>
              <a:rPr lang="en-US" dirty="0" smtClean="0">
                <a:latin typeface="Cambria Math"/>
                <a:ea typeface="Cambria Math"/>
              </a:rPr>
              <a:t>2</a:t>
            </a:r>
            <a:r>
              <a:rPr lang="en-US" i="1" dirty="0" smtClean="0">
                <a:latin typeface="Cambria Math"/>
                <a:ea typeface="Cambria Math"/>
              </a:rPr>
              <a:t>.</a:t>
            </a:r>
            <a:r>
              <a:rPr lang="en-US" dirty="0" smtClean="0"/>
              <a:t> </a:t>
            </a:r>
          </a:p>
          <a:p>
            <a:pPr lvl="1">
              <a:buNone/>
            </a:pPr>
            <a:r>
              <a:rPr lang="en-US" i="1" dirty="0" err="1" smtClean="0"/>
              <a:t>f</a:t>
            </a:r>
            <a:r>
              <a:rPr lang="en-US" i="1" dirty="0" err="1" smtClean="0">
                <a:latin typeface="Cambria Math"/>
                <a:ea typeface="Cambria Math"/>
              </a:rPr>
              <a:t>∘g</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b</a:t>
            </a:r>
            <a:r>
              <a:rPr lang="en-US" dirty="0" smtClean="0">
                <a:latin typeface="Cambria Math"/>
                <a:ea typeface="Cambria Math"/>
              </a:rPr>
              <a:t>)</a:t>
            </a:r>
            <a:r>
              <a:rPr lang="en-US" i="1" dirty="0" smtClean="0">
                <a:latin typeface="Cambria Math"/>
                <a:ea typeface="Cambria Math"/>
              </a:rPr>
              <a:t>= </a:t>
            </a:r>
            <a:r>
              <a:rPr lang="en-US" i="1" dirty="0" smtClean="0">
                <a:ea typeface="Cambria Math"/>
              </a:rPr>
              <a:t>f</a:t>
            </a:r>
            <a:r>
              <a:rPr lang="en-US" dirty="0" smtClean="0">
                <a:latin typeface="Cambria Math"/>
                <a:ea typeface="Cambria Math"/>
              </a:rPr>
              <a:t>(</a:t>
            </a:r>
            <a:r>
              <a:rPr lang="en-US" i="1" dirty="0" smtClean="0">
                <a:latin typeface="Cambria Math"/>
                <a:ea typeface="Cambria Math"/>
              </a:rPr>
              <a:t>g</a:t>
            </a:r>
            <a:r>
              <a:rPr lang="en-US" dirty="0" smtClean="0">
                <a:latin typeface="Cambria Math"/>
                <a:ea typeface="Cambria Math"/>
              </a:rPr>
              <a:t>(</a:t>
            </a:r>
            <a:r>
              <a:rPr lang="en-US" i="1" dirty="0" smtClean="0">
                <a:latin typeface="Cambria Math"/>
                <a:ea typeface="Cambria Math"/>
              </a:rPr>
              <a:t>b</a:t>
            </a:r>
            <a:r>
              <a:rPr lang="en-US" dirty="0" smtClean="0">
                <a:latin typeface="Cambria Math"/>
                <a:ea typeface="Cambria Math"/>
              </a:rPr>
              <a:t>)) </a:t>
            </a:r>
            <a:r>
              <a:rPr lang="en-US" i="1" dirty="0" smtClean="0">
                <a:latin typeface="Cambria Math"/>
                <a:ea typeface="Cambria Math"/>
              </a:rPr>
              <a:t>= </a:t>
            </a:r>
            <a:r>
              <a:rPr lang="en-US" i="1" dirty="0" smtClean="0">
                <a:ea typeface="Cambria Math"/>
              </a:rPr>
              <a:t>f</a:t>
            </a:r>
            <a:r>
              <a:rPr lang="en-US" dirty="0" smtClean="0">
                <a:latin typeface="Cambria Math"/>
                <a:ea typeface="Cambria Math"/>
              </a:rPr>
              <a:t>(</a:t>
            </a:r>
            <a:r>
              <a:rPr lang="en-US" i="1" dirty="0" smtClean="0">
                <a:latin typeface="Cambria Math"/>
                <a:ea typeface="Cambria Math"/>
              </a:rPr>
              <a:t>c</a:t>
            </a:r>
            <a:r>
              <a:rPr lang="en-US" dirty="0" smtClean="0">
                <a:latin typeface="Cambria Math"/>
                <a:ea typeface="Cambria Math"/>
              </a:rPr>
              <a:t>)</a:t>
            </a:r>
            <a:r>
              <a:rPr lang="en-US" i="1" dirty="0" smtClean="0">
                <a:latin typeface="Cambria Math"/>
                <a:ea typeface="Cambria Math"/>
              </a:rPr>
              <a:t> = </a:t>
            </a:r>
            <a:r>
              <a:rPr lang="en-US" dirty="0" smtClean="0">
                <a:latin typeface="Cambria Math"/>
                <a:ea typeface="Cambria Math"/>
              </a:rPr>
              <a:t>1</a:t>
            </a:r>
            <a:r>
              <a:rPr lang="en-US" i="1" dirty="0" smtClean="0">
                <a:latin typeface="Cambria Math"/>
                <a:ea typeface="Cambria Math"/>
              </a:rPr>
              <a:t>.</a:t>
            </a:r>
            <a:r>
              <a:rPr lang="en-US" dirty="0" smtClean="0"/>
              <a:t> </a:t>
            </a:r>
          </a:p>
          <a:p>
            <a:pPr lvl="1">
              <a:buNone/>
            </a:pPr>
            <a:r>
              <a:rPr lang="en-US" i="1" dirty="0" err="1" smtClean="0"/>
              <a:t>f</a:t>
            </a:r>
            <a:r>
              <a:rPr lang="en-US" i="1" dirty="0" err="1" smtClean="0">
                <a:latin typeface="Cambria Math"/>
                <a:ea typeface="Cambria Math"/>
              </a:rPr>
              <a:t>∘g</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c</a:t>
            </a:r>
            <a:r>
              <a:rPr lang="en-US" dirty="0" smtClean="0">
                <a:latin typeface="Cambria Math"/>
                <a:ea typeface="Cambria Math"/>
              </a:rPr>
              <a:t>)</a:t>
            </a:r>
            <a:r>
              <a:rPr lang="en-US" i="1" dirty="0" smtClean="0">
                <a:latin typeface="Cambria Math"/>
                <a:ea typeface="Cambria Math"/>
              </a:rPr>
              <a:t>= </a:t>
            </a:r>
            <a:r>
              <a:rPr lang="en-US" i="1" dirty="0" smtClean="0">
                <a:ea typeface="Cambria Math"/>
              </a:rPr>
              <a:t>f</a:t>
            </a:r>
            <a:r>
              <a:rPr lang="en-US" dirty="0" smtClean="0">
                <a:latin typeface="Cambria Math"/>
                <a:ea typeface="Cambria Math"/>
              </a:rPr>
              <a:t>(</a:t>
            </a:r>
            <a:r>
              <a:rPr lang="en-US" i="1" dirty="0" smtClean="0">
                <a:latin typeface="Cambria Math"/>
                <a:ea typeface="Cambria Math"/>
              </a:rPr>
              <a:t>g</a:t>
            </a:r>
            <a:r>
              <a:rPr lang="en-US" dirty="0" smtClean="0">
                <a:latin typeface="Cambria Math"/>
                <a:ea typeface="Cambria Math"/>
              </a:rPr>
              <a:t>(</a:t>
            </a:r>
            <a:r>
              <a:rPr lang="en-US" i="1" dirty="0" smtClean="0">
                <a:latin typeface="Cambria Math"/>
                <a:ea typeface="Cambria Math"/>
              </a:rPr>
              <a:t>c</a:t>
            </a:r>
            <a:r>
              <a:rPr lang="en-US" dirty="0" smtClean="0">
                <a:latin typeface="Cambria Math"/>
                <a:ea typeface="Cambria Math"/>
              </a:rPr>
              <a:t>))</a:t>
            </a:r>
            <a:r>
              <a:rPr lang="en-US" i="1" dirty="0" smtClean="0">
                <a:latin typeface="Cambria Math"/>
                <a:ea typeface="Cambria Math"/>
              </a:rPr>
              <a:t> = </a:t>
            </a:r>
            <a:r>
              <a:rPr lang="en-US" i="1" dirty="0" smtClean="0">
                <a:ea typeface="Cambria Math"/>
              </a:rPr>
              <a:t>f</a:t>
            </a:r>
            <a:r>
              <a:rPr lang="en-US" dirty="0" smtClean="0">
                <a:latin typeface="Cambria Math"/>
                <a:ea typeface="Cambria Math"/>
              </a:rPr>
              <a:t>(</a:t>
            </a:r>
            <a:r>
              <a:rPr lang="en-US" i="1" dirty="0" smtClean="0">
                <a:latin typeface="Cambria Math"/>
                <a:ea typeface="Cambria Math"/>
              </a:rPr>
              <a:t>a</a:t>
            </a:r>
            <a:r>
              <a:rPr lang="en-US" dirty="0" smtClean="0">
                <a:latin typeface="Cambria Math"/>
                <a:ea typeface="Cambria Math"/>
              </a:rPr>
              <a:t>)</a:t>
            </a:r>
            <a:r>
              <a:rPr lang="en-US" i="1" dirty="0" smtClean="0">
                <a:latin typeface="Cambria Math"/>
                <a:ea typeface="Cambria Math"/>
              </a:rPr>
              <a:t> = </a:t>
            </a:r>
            <a:r>
              <a:rPr lang="en-US" dirty="0" smtClean="0">
                <a:latin typeface="Cambria Math"/>
                <a:ea typeface="Cambria Math"/>
              </a:rPr>
              <a:t>3</a:t>
            </a:r>
            <a:r>
              <a:rPr lang="en-US" i="1" dirty="0" smtClean="0">
                <a:latin typeface="Cambria Math"/>
                <a:ea typeface="Cambria Math"/>
              </a:rPr>
              <a:t>.</a:t>
            </a:r>
            <a:r>
              <a:rPr lang="en-US" dirty="0" smtClean="0"/>
              <a:t> </a:t>
            </a:r>
          </a:p>
          <a:p>
            <a:pPr lvl="1">
              <a:buNone/>
            </a:pPr>
            <a:r>
              <a:rPr lang="en-US" dirty="0" smtClean="0"/>
              <a:t>Note that </a:t>
            </a:r>
            <a:r>
              <a:rPr lang="en-US" i="1" dirty="0" err="1" smtClean="0"/>
              <a:t>g</a:t>
            </a:r>
            <a:r>
              <a:rPr lang="en-US" i="1" dirty="0" err="1" smtClean="0">
                <a:latin typeface="Cambria Math"/>
                <a:ea typeface="Cambria Math"/>
              </a:rPr>
              <a:t>∘f</a:t>
            </a:r>
            <a:r>
              <a:rPr lang="en-US" i="1" dirty="0" smtClean="0">
                <a:latin typeface="Cambria Math"/>
                <a:ea typeface="Cambria Math"/>
              </a:rPr>
              <a:t>  </a:t>
            </a:r>
            <a:r>
              <a:rPr lang="en-US" dirty="0" smtClean="0">
                <a:latin typeface="Cambria Math"/>
                <a:ea typeface="Cambria Math"/>
              </a:rPr>
              <a:t>is not defined, because the range of </a:t>
            </a:r>
            <a:r>
              <a:rPr lang="en-US" i="1" dirty="0" smtClean="0">
                <a:ea typeface="Cambria Math"/>
              </a:rPr>
              <a:t>f</a:t>
            </a:r>
            <a:r>
              <a:rPr lang="en-US" dirty="0" smtClean="0">
                <a:latin typeface="Cambria Math"/>
                <a:ea typeface="Cambria Math"/>
              </a:rPr>
              <a:t> is not a subset of the domain of </a:t>
            </a:r>
            <a:r>
              <a:rPr lang="en-US" i="1" dirty="0" smtClean="0">
                <a:ea typeface="Cambria Math"/>
              </a:rPr>
              <a:t>g</a:t>
            </a:r>
            <a:r>
              <a:rPr lang="en-US" dirty="0" smtClean="0">
                <a:latin typeface="Cambria Math"/>
                <a:ea typeface="Cambria Math"/>
              </a:rPr>
              <a:t>. </a:t>
            </a:r>
            <a:endParaRPr lang="en-US" dirty="0" smtClean="0"/>
          </a:p>
          <a:p>
            <a:pPr lvl="1"/>
            <a:endParaRPr lang="en-US" dirty="0" smtClean="0"/>
          </a:p>
          <a:p>
            <a:pPr lvl="1"/>
            <a:endParaRPr lang="en-US" dirty="0" smtClean="0"/>
          </a:p>
          <a:p>
            <a:pPr lvl="1"/>
            <a:endParaRPr lang="en-US" dirty="0" smtClean="0"/>
          </a:p>
          <a:p>
            <a:endParaRPr lang="en-US" dirty="0" smtClean="0"/>
          </a:p>
          <a:p>
            <a:endParaRPr lang="en-US" b="1"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67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Questions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 </a:t>
            </a:r>
            <a:r>
              <a:rPr lang="en-US" b="1" dirty="0" smtClean="0">
                <a:latin typeface="Cambria Math" pitchFamily="18" charset="0"/>
                <a:ea typeface="Cambria Math" pitchFamily="18" charset="0"/>
              </a:rPr>
              <a:t>2</a:t>
            </a:r>
            <a:r>
              <a:rPr lang="en-US" dirty="0" smtClean="0"/>
              <a:t>: Let f and g be functions from the set of integers to the set of integers defined by  </a:t>
            </a:r>
            <a:r>
              <a:rPr lang="en-US" i="1" dirty="0" smtClean="0"/>
              <a:t>f</a:t>
            </a:r>
            <a:r>
              <a:rPr lang="en-US" dirty="0" smtClean="0"/>
              <a:t>(</a:t>
            </a:r>
            <a:r>
              <a:rPr lang="en-US" i="1" dirty="0" smtClean="0"/>
              <a:t>x</a:t>
            </a:r>
            <a:r>
              <a:rPr lang="en-US" dirty="0" smtClean="0"/>
              <a:t>)</a:t>
            </a:r>
            <a:r>
              <a:rPr lang="en-US" i="1" dirty="0" smtClean="0"/>
              <a:t> = </a:t>
            </a:r>
            <a:r>
              <a:rPr lang="en-US" dirty="0" smtClean="0">
                <a:latin typeface="Cambria Math" pitchFamily="18" charset="0"/>
                <a:ea typeface="Cambria Math" pitchFamily="18" charset="0"/>
              </a:rPr>
              <a:t>2</a:t>
            </a:r>
            <a:r>
              <a:rPr lang="en-US" i="1" dirty="0" smtClean="0"/>
              <a:t>x </a:t>
            </a:r>
            <a:r>
              <a:rPr lang="en-US" dirty="0" smtClean="0"/>
              <a:t>+</a:t>
            </a:r>
            <a:r>
              <a:rPr lang="en-US" i="1" dirty="0" smtClean="0"/>
              <a:t> </a:t>
            </a:r>
            <a:r>
              <a:rPr lang="en-US" dirty="0" smtClean="0">
                <a:latin typeface="Cambria Math" pitchFamily="18" charset="0"/>
                <a:ea typeface="Cambria Math" pitchFamily="18" charset="0"/>
              </a:rPr>
              <a:t>3</a:t>
            </a:r>
            <a:r>
              <a:rPr lang="en-US" i="1" dirty="0" smtClean="0"/>
              <a:t> </a:t>
            </a:r>
            <a:r>
              <a:rPr lang="en-US" dirty="0" smtClean="0"/>
              <a:t>and </a:t>
            </a:r>
            <a:r>
              <a:rPr lang="en-US" i="1" dirty="0" smtClean="0"/>
              <a:t>g</a:t>
            </a:r>
            <a:r>
              <a:rPr lang="en-US" dirty="0" smtClean="0"/>
              <a:t>(</a:t>
            </a:r>
            <a:r>
              <a:rPr lang="en-US" i="1" dirty="0" smtClean="0"/>
              <a:t>x</a:t>
            </a:r>
            <a:r>
              <a:rPr lang="en-US" dirty="0" smtClean="0"/>
              <a:t>)</a:t>
            </a:r>
            <a:r>
              <a:rPr lang="en-US" i="1" dirty="0" smtClean="0"/>
              <a:t> = </a:t>
            </a:r>
            <a:r>
              <a:rPr lang="en-US" dirty="0" smtClean="0">
                <a:latin typeface="Cambria Math" pitchFamily="18" charset="0"/>
                <a:ea typeface="Cambria Math" pitchFamily="18" charset="0"/>
              </a:rPr>
              <a:t>3</a:t>
            </a:r>
            <a:r>
              <a:rPr lang="en-US" i="1" dirty="0" smtClean="0"/>
              <a:t>x </a:t>
            </a:r>
            <a:r>
              <a:rPr lang="en-US" dirty="0" smtClean="0"/>
              <a:t>+</a:t>
            </a:r>
            <a:r>
              <a:rPr lang="en-US" i="1" dirty="0" smtClean="0"/>
              <a:t> </a:t>
            </a:r>
            <a:r>
              <a:rPr lang="en-US" dirty="0" smtClean="0">
                <a:latin typeface="Cambria Math" pitchFamily="18" charset="0"/>
                <a:ea typeface="Cambria Math" pitchFamily="18" charset="0"/>
              </a:rPr>
              <a:t>2</a:t>
            </a:r>
            <a:r>
              <a:rPr lang="en-US" dirty="0" smtClean="0"/>
              <a:t>. </a:t>
            </a:r>
          </a:p>
          <a:p>
            <a:pPr>
              <a:buNone/>
            </a:pPr>
            <a:r>
              <a:rPr lang="en-US" dirty="0" smtClean="0"/>
              <a:t>   What is the composition of </a:t>
            </a:r>
            <a:r>
              <a:rPr lang="en-US" i="1" dirty="0" smtClean="0"/>
              <a:t>f</a:t>
            </a:r>
            <a:r>
              <a:rPr lang="en-US" dirty="0" smtClean="0"/>
              <a:t> and </a:t>
            </a:r>
            <a:r>
              <a:rPr lang="en-US" i="1" dirty="0" smtClean="0"/>
              <a:t>g</a:t>
            </a:r>
            <a:r>
              <a:rPr lang="en-US" dirty="0" smtClean="0"/>
              <a:t>, and also the composition of </a:t>
            </a:r>
            <a:r>
              <a:rPr lang="en-US" i="1" dirty="0" smtClean="0"/>
              <a:t>g</a:t>
            </a:r>
            <a:r>
              <a:rPr lang="en-US" dirty="0" smtClean="0"/>
              <a:t> and </a:t>
            </a:r>
            <a:r>
              <a:rPr lang="en-US" i="1" dirty="0" smtClean="0"/>
              <a:t>f </a:t>
            </a:r>
            <a:r>
              <a:rPr lang="en-US" dirty="0" smtClean="0"/>
              <a:t>?</a:t>
            </a:r>
          </a:p>
          <a:p>
            <a:pPr>
              <a:buNone/>
            </a:pPr>
            <a:r>
              <a:rPr lang="en-US" b="1" dirty="0" smtClean="0"/>
              <a:t>     Solution:</a:t>
            </a:r>
            <a:endParaRPr lang="en-US" dirty="0" smtClean="0"/>
          </a:p>
          <a:p>
            <a:pPr lvl="1">
              <a:buNone/>
            </a:pPr>
            <a:r>
              <a:rPr lang="en-US" i="1" dirty="0" err="1" smtClean="0"/>
              <a:t>f</a:t>
            </a:r>
            <a:r>
              <a:rPr lang="en-US" i="1" dirty="0" err="1" smtClean="0">
                <a:latin typeface="Cambria Math"/>
                <a:ea typeface="Cambria Math"/>
              </a:rPr>
              <a:t>∘g</a:t>
            </a:r>
            <a:r>
              <a:rPr lang="en-US" i="1" dirty="0" smtClean="0">
                <a:latin typeface="Cambria Math"/>
                <a:ea typeface="Cambria Math"/>
              </a:rPr>
              <a:t>  </a:t>
            </a:r>
            <a:r>
              <a:rPr lang="en-US" dirty="0" smtClean="0">
                <a:latin typeface="Cambria Math"/>
                <a:ea typeface="Cambria Math"/>
              </a:rPr>
              <a:t>(</a:t>
            </a:r>
            <a:r>
              <a:rPr lang="en-US" i="1" dirty="0" smtClean="0">
                <a:ea typeface="Cambria Math"/>
              </a:rPr>
              <a:t>x</a:t>
            </a:r>
            <a:r>
              <a:rPr lang="en-US" dirty="0" smtClean="0">
                <a:latin typeface="Cambria Math"/>
                <a:ea typeface="Cambria Math"/>
              </a:rPr>
              <a:t>)= </a:t>
            </a:r>
            <a:r>
              <a:rPr lang="en-US" i="1" dirty="0" smtClean="0">
                <a:ea typeface="Cambria Math"/>
              </a:rPr>
              <a:t>f</a:t>
            </a:r>
            <a:r>
              <a:rPr lang="en-US" dirty="0" smtClean="0">
                <a:latin typeface="Cambria Math"/>
                <a:ea typeface="Cambria Math"/>
              </a:rPr>
              <a:t>(</a:t>
            </a:r>
            <a:r>
              <a:rPr lang="en-US" i="1" dirty="0" smtClean="0">
                <a:latin typeface="Cambria Math"/>
                <a:ea typeface="Cambria Math"/>
              </a:rPr>
              <a:t>g</a:t>
            </a:r>
            <a:r>
              <a:rPr lang="en-US" dirty="0" smtClean="0">
                <a:latin typeface="Cambria Math"/>
                <a:ea typeface="Cambria Math"/>
              </a:rPr>
              <a:t>(</a:t>
            </a:r>
            <a:r>
              <a:rPr lang="en-US" i="1" dirty="0" smtClean="0">
                <a:ea typeface="Cambria Math"/>
              </a:rPr>
              <a:t>x</a:t>
            </a:r>
            <a:r>
              <a:rPr lang="en-US" dirty="0" smtClean="0">
                <a:latin typeface="Cambria Math"/>
                <a:ea typeface="Cambria Math"/>
              </a:rPr>
              <a:t>)) =</a:t>
            </a:r>
            <a:r>
              <a:rPr lang="en-US" i="1" dirty="0" smtClean="0">
                <a:latin typeface="Cambria Math"/>
                <a:ea typeface="Cambria Math"/>
              </a:rPr>
              <a:t> </a:t>
            </a:r>
            <a:r>
              <a:rPr lang="en-US" i="1" dirty="0" smtClean="0">
                <a:ea typeface="Cambria Math"/>
              </a:rPr>
              <a:t>f</a:t>
            </a:r>
            <a:r>
              <a:rPr lang="en-US" dirty="0" smtClean="0">
                <a:latin typeface="Cambria Math"/>
                <a:ea typeface="Cambria Math"/>
              </a:rPr>
              <a:t>(3</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 </a:t>
            </a:r>
            <a:r>
              <a:rPr lang="en-US" dirty="0" smtClean="0">
                <a:latin typeface="Cambria Math"/>
                <a:ea typeface="Cambria Math"/>
              </a:rPr>
              <a:t>2)</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 </a:t>
            </a:r>
            <a:r>
              <a:rPr lang="en-US" dirty="0" smtClean="0">
                <a:latin typeface="Cambria Math"/>
                <a:ea typeface="Cambria Math"/>
              </a:rPr>
              <a:t>2(3</a:t>
            </a:r>
            <a:r>
              <a:rPr lang="en-US" i="1" dirty="0" smtClean="0">
                <a:ea typeface="Cambria Math"/>
              </a:rPr>
              <a:t>x</a:t>
            </a:r>
            <a:r>
              <a:rPr lang="en-US" dirty="0" smtClean="0">
                <a:latin typeface="Cambria Math"/>
                <a:ea typeface="Cambria Math"/>
              </a:rPr>
              <a:t> +</a:t>
            </a:r>
            <a:r>
              <a:rPr lang="en-US" i="1" dirty="0" smtClean="0">
                <a:latin typeface="Cambria Math"/>
                <a:ea typeface="Cambria Math"/>
              </a:rPr>
              <a:t> </a:t>
            </a:r>
            <a:r>
              <a:rPr lang="en-US" dirty="0" smtClean="0">
                <a:latin typeface="Cambria Math"/>
                <a:ea typeface="Cambria Math"/>
              </a:rPr>
              <a:t>2)</a:t>
            </a:r>
            <a:r>
              <a:rPr lang="en-US" i="1" dirty="0" smtClean="0">
                <a:latin typeface="Cambria Math"/>
                <a:ea typeface="Cambria Math"/>
              </a:rPr>
              <a:t> </a:t>
            </a:r>
            <a:r>
              <a:rPr lang="en-US" dirty="0" smtClean="0">
                <a:latin typeface="Cambria Math"/>
                <a:ea typeface="Cambria Math"/>
              </a:rPr>
              <a:t>+ 3</a:t>
            </a:r>
            <a:r>
              <a:rPr lang="en-US" i="1" dirty="0" smtClean="0">
                <a:latin typeface="Cambria Math"/>
                <a:ea typeface="Cambria Math"/>
              </a:rPr>
              <a:t> = </a:t>
            </a:r>
            <a:r>
              <a:rPr lang="en-US" dirty="0" smtClean="0">
                <a:latin typeface="Cambria Math"/>
                <a:ea typeface="Cambria Math"/>
              </a:rPr>
              <a:t>6</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+ 7</a:t>
            </a:r>
            <a:endParaRPr lang="en-US" dirty="0" smtClean="0"/>
          </a:p>
          <a:p>
            <a:pPr lvl="1">
              <a:buNone/>
            </a:pPr>
            <a:r>
              <a:rPr lang="en-US" i="1" dirty="0" err="1" smtClean="0"/>
              <a:t>g</a:t>
            </a:r>
            <a:r>
              <a:rPr lang="en-US" i="1" dirty="0" err="1" smtClean="0">
                <a:latin typeface="Cambria Math"/>
                <a:ea typeface="Cambria Math"/>
              </a:rPr>
              <a:t>∘f</a:t>
            </a:r>
            <a:r>
              <a:rPr lang="en-US" i="1" dirty="0" smtClean="0">
                <a:latin typeface="Cambria Math"/>
                <a:ea typeface="Cambria Math"/>
              </a:rPr>
              <a:t>  </a:t>
            </a:r>
            <a:r>
              <a:rPr lang="en-US" dirty="0" smtClean="0">
                <a:latin typeface="Cambria Math"/>
                <a:ea typeface="Cambria Math"/>
              </a:rPr>
              <a:t>(</a:t>
            </a:r>
            <a:r>
              <a:rPr lang="en-US" i="1" dirty="0" smtClean="0">
                <a:ea typeface="Cambria Math"/>
              </a:rPr>
              <a:t>x</a:t>
            </a:r>
            <a:r>
              <a:rPr lang="en-US" dirty="0" smtClean="0">
                <a:latin typeface="Cambria Math"/>
                <a:ea typeface="Cambria Math"/>
              </a:rPr>
              <a:t>)=</a:t>
            </a:r>
            <a:r>
              <a:rPr lang="en-US" i="1" dirty="0" smtClean="0">
                <a:latin typeface="Cambria Math"/>
                <a:ea typeface="Cambria Math"/>
              </a:rPr>
              <a:t> </a:t>
            </a:r>
            <a:r>
              <a:rPr lang="en-US" i="1" dirty="0" smtClean="0">
                <a:ea typeface="Cambria Math"/>
              </a:rPr>
              <a:t>g</a:t>
            </a:r>
            <a:r>
              <a:rPr lang="en-US" dirty="0" smtClean="0">
                <a:latin typeface="Cambria Math"/>
                <a:ea typeface="Cambria Math"/>
              </a:rPr>
              <a:t>(</a:t>
            </a:r>
            <a:r>
              <a:rPr lang="en-US" i="1" dirty="0" smtClean="0">
                <a:latin typeface="Cambria Math"/>
                <a:ea typeface="Cambria Math"/>
              </a:rPr>
              <a:t>f</a:t>
            </a:r>
            <a:r>
              <a:rPr lang="en-US" dirty="0" smtClean="0">
                <a:latin typeface="Cambria Math"/>
                <a:ea typeface="Cambria Math"/>
              </a:rPr>
              <a:t>(</a:t>
            </a:r>
            <a:r>
              <a:rPr lang="en-US" i="1" dirty="0" smtClean="0">
                <a:ea typeface="Cambria Math"/>
              </a:rPr>
              <a:t>x</a:t>
            </a:r>
            <a:r>
              <a:rPr lang="en-US" dirty="0" smtClean="0">
                <a:latin typeface="Cambria Math"/>
                <a:ea typeface="Cambria Math"/>
              </a:rPr>
              <a:t>)) =</a:t>
            </a:r>
            <a:r>
              <a:rPr lang="en-US" i="1" dirty="0" smtClean="0">
                <a:latin typeface="Cambria Math"/>
                <a:ea typeface="Cambria Math"/>
              </a:rPr>
              <a:t> </a:t>
            </a:r>
            <a:r>
              <a:rPr lang="en-US" i="1" dirty="0" smtClean="0">
                <a:ea typeface="Cambria Math"/>
              </a:rPr>
              <a:t>g</a:t>
            </a:r>
            <a:r>
              <a:rPr lang="en-US" dirty="0" smtClean="0">
                <a:latin typeface="Cambria Math"/>
                <a:ea typeface="Cambria Math"/>
              </a:rPr>
              <a:t>(2</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+ 3) = 3(2</a:t>
            </a:r>
            <a:r>
              <a:rPr lang="en-US" i="1" dirty="0" smtClean="0">
                <a:ea typeface="Cambria Math"/>
              </a:rPr>
              <a:t>x </a:t>
            </a:r>
            <a:r>
              <a:rPr lang="en-US" dirty="0" smtClean="0">
                <a:latin typeface="Cambria Math"/>
                <a:ea typeface="Cambria Math"/>
              </a:rPr>
              <a:t>+</a:t>
            </a:r>
            <a:r>
              <a:rPr lang="en-US" i="1" dirty="0" smtClean="0">
                <a:latin typeface="Cambria Math"/>
                <a:ea typeface="Cambria Math"/>
              </a:rPr>
              <a:t> </a:t>
            </a:r>
            <a:r>
              <a:rPr lang="en-US" dirty="0" smtClean="0">
                <a:latin typeface="Cambria Math"/>
                <a:ea typeface="Cambria Math"/>
              </a:rPr>
              <a:t>3)</a:t>
            </a:r>
            <a:r>
              <a:rPr lang="en-US" i="1" dirty="0" smtClean="0">
                <a:latin typeface="Cambria Math"/>
                <a:ea typeface="Cambria Math"/>
              </a:rPr>
              <a:t> </a:t>
            </a:r>
            <a:r>
              <a:rPr lang="en-US" dirty="0" smtClean="0">
                <a:latin typeface="Cambria Math"/>
                <a:ea typeface="Cambria Math"/>
              </a:rPr>
              <a:t>+ 2</a:t>
            </a:r>
            <a:r>
              <a:rPr lang="en-US" i="1" dirty="0" smtClean="0">
                <a:latin typeface="Cambria Math"/>
                <a:ea typeface="Cambria Math"/>
              </a:rPr>
              <a:t> = </a:t>
            </a:r>
            <a:r>
              <a:rPr lang="en-US" dirty="0" smtClean="0">
                <a:latin typeface="Cambria Math"/>
                <a:ea typeface="Cambria Math"/>
              </a:rPr>
              <a:t>6</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+ 11</a:t>
            </a:r>
            <a:r>
              <a:rPr lang="en-US" dirty="0" smtClean="0"/>
              <a:t>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68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of Functions</a:t>
            </a:r>
            <a:endParaRPr lang="en-US" dirty="0"/>
          </a:p>
        </p:txBody>
      </p:sp>
      <p:sp>
        <p:nvSpPr>
          <p:cNvPr id="3" name="Content Placeholder 2"/>
          <p:cNvSpPr>
            <a:spLocks noGrp="1"/>
          </p:cNvSpPr>
          <p:nvPr>
            <p:ph idx="1"/>
          </p:nvPr>
        </p:nvSpPr>
        <p:spPr/>
        <p:txBody>
          <a:bodyPr/>
          <a:lstStyle/>
          <a:p>
            <a:r>
              <a:rPr lang="en-US" dirty="0" smtClean="0"/>
              <a:t>Let </a:t>
            </a:r>
            <a:r>
              <a:rPr lang="en-US" i="1" dirty="0" smtClean="0"/>
              <a:t>f</a:t>
            </a:r>
            <a:r>
              <a:rPr lang="en-US" dirty="0" smtClean="0"/>
              <a:t> be a function from the set </a:t>
            </a:r>
            <a:r>
              <a:rPr lang="en-US" i="1" dirty="0" smtClean="0"/>
              <a:t>A</a:t>
            </a:r>
            <a:r>
              <a:rPr lang="en-US" dirty="0" smtClean="0"/>
              <a:t> to the set </a:t>
            </a:r>
            <a:r>
              <a:rPr lang="en-US" i="1" dirty="0" smtClean="0"/>
              <a:t>B</a:t>
            </a:r>
            <a:r>
              <a:rPr lang="en-US" dirty="0" smtClean="0"/>
              <a:t>. The </a:t>
            </a:r>
            <a:r>
              <a:rPr lang="en-US" i="1" dirty="0" smtClean="0"/>
              <a:t>graph</a:t>
            </a:r>
            <a:r>
              <a:rPr lang="en-US" dirty="0" smtClean="0"/>
              <a:t> of the function </a:t>
            </a:r>
            <a:r>
              <a:rPr lang="en-US" i="1" dirty="0" smtClean="0"/>
              <a:t>f</a:t>
            </a:r>
            <a:r>
              <a:rPr lang="en-US" dirty="0" smtClean="0"/>
              <a:t> is the set of ordered pairs   </a:t>
            </a:r>
            <a:r>
              <a:rPr lang="en-US" dirty="0" smtClean="0">
                <a:latin typeface="Cambria Math" pitchFamily="18" charset="0"/>
                <a:ea typeface="Cambria Math" pitchFamily="18" charset="0"/>
              </a:rPr>
              <a:t>{(</a:t>
            </a:r>
            <a:r>
              <a:rPr lang="en-US" i="1" dirty="0" err="1" smtClean="0">
                <a:ea typeface="Cambria Math" pitchFamily="18" charset="0"/>
              </a:rPr>
              <a:t>a,b</a:t>
            </a:r>
            <a:r>
              <a:rPr lang="en-US" dirty="0" smtClean="0">
                <a:latin typeface="Cambria Math" pitchFamily="18" charset="0"/>
                <a:ea typeface="Cambria Math" pitchFamily="18" charset="0"/>
              </a:rPr>
              <a:t>) | </a:t>
            </a:r>
            <a:r>
              <a:rPr lang="en-US" i="1" dirty="0" smtClean="0">
                <a:ea typeface="Cambria Math" pitchFamily="18" charset="0"/>
              </a:rPr>
              <a:t>a</a:t>
            </a:r>
            <a:r>
              <a:rPr lang="en-US" dirty="0" smtClean="0">
                <a:latin typeface="Cambria Math" pitchFamily="18" charset="0"/>
                <a:ea typeface="Cambria Math" pitchFamily="18" charset="0"/>
              </a:rPr>
              <a:t> ∈</a:t>
            </a:r>
            <a:r>
              <a:rPr lang="en-US" i="1" dirty="0" smtClean="0">
                <a:latin typeface="Cambria Math"/>
                <a:ea typeface="Cambria Math"/>
              </a:rPr>
              <a:t>A</a:t>
            </a:r>
            <a:r>
              <a:rPr lang="en-US" dirty="0" smtClean="0">
                <a:latin typeface="Cambria Math"/>
                <a:ea typeface="Cambria Math"/>
              </a:rPr>
              <a:t> and </a:t>
            </a:r>
            <a:r>
              <a:rPr lang="en-US" i="1" dirty="0" smtClean="0">
                <a:ea typeface="Cambria Math"/>
              </a:rPr>
              <a:t>f</a:t>
            </a:r>
            <a:r>
              <a:rPr lang="en-US" dirty="0" smtClean="0">
                <a:latin typeface="Cambria Math"/>
                <a:ea typeface="Cambria Math"/>
              </a:rPr>
              <a:t>(</a:t>
            </a:r>
            <a:r>
              <a:rPr lang="en-US" i="1" dirty="0" smtClean="0">
                <a:ea typeface="Cambria Math"/>
              </a:rPr>
              <a:t>a</a:t>
            </a:r>
            <a:r>
              <a:rPr lang="en-US" dirty="0" smtClean="0">
                <a:latin typeface="Cambria Math"/>
                <a:ea typeface="Cambria Math"/>
              </a:rPr>
              <a:t>) = </a:t>
            </a:r>
            <a:r>
              <a:rPr lang="en-US" i="1" dirty="0" smtClean="0">
                <a:ea typeface="Cambria Math"/>
              </a:rPr>
              <a:t>b</a:t>
            </a:r>
            <a:r>
              <a:rPr lang="en-US" dirty="0" smtClean="0">
                <a:latin typeface="Cambria Math"/>
                <a:ea typeface="Cambria Math"/>
              </a:rPr>
              <a:t>}.</a:t>
            </a:r>
            <a:endParaRPr lang="en-US" dirty="0"/>
          </a:p>
        </p:txBody>
      </p:sp>
      <p:pic>
        <p:nvPicPr>
          <p:cNvPr id="4" name="Picture 3" descr="0219.jpg"/>
          <p:cNvPicPr>
            <a:picLocks noChangeAspect="1"/>
          </p:cNvPicPr>
          <p:nvPr/>
        </p:nvPicPr>
        <p:blipFill>
          <a:blip r:embed="rId2" cstate="print"/>
          <a:stretch>
            <a:fillRect/>
          </a:stretch>
        </p:blipFill>
        <p:spPr>
          <a:xfrm>
            <a:off x="1524000" y="3810000"/>
            <a:ext cx="1879854" cy="1879854"/>
          </a:xfrm>
          <a:prstGeom prst="rect">
            <a:avLst/>
          </a:prstGeom>
        </p:spPr>
      </p:pic>
      <p:pic>
        <p:nvPicPr>
          <p:cNvPr id="5" name="Picture 4" descr="0220.jpg"/>
          <p:cNvPicPr>
            <a:picLocks noChangeAspect="1"/>
          </p:cNvPicPr>
          <p:nvPr/>
        </p:nvPicPr>
        <p:blipFill>
          <a:blip r:embed="rId3" cstate="print"/>
          <a:stretch>
            <a:fillRect/>
          </a:stretch>
        </p:blipFill>
        <p:spPr>
          <a:xfrm>
            <a:off x="5029200" y="3810000"/>
            <a:ext cx="2079498" cy="1879092"/>
          </a:xfrm>
          <a:prstGeom prst="rect">
            <a:avLst/>
          </a:prstGeom>
        </p:spPr>
      </p:pic>
      <p:sp>
        <p:nvSpPr>
          <p:cNvPr id="6" name="TextBox 5"/>
          <p:cNvSpPr txBox="1"/>
          <p:nvPr/>
        </p:nvSpPr>
        <p:spPr>
          <a:xfrm>
            <a:off x="762000" y="5867400"/>
            <a:ext cx="4572000" cy="830997"/>
          </a:xfrm>
          <a:prstGeom prst="rect">
            <a:avLst/>
          </a:prstGeom>
          <a:noFill/>
        </p:spPr>
        <p:txBody>
          <a:bodyPr wrap="square" rtlCol="0">
            <a:spAutoFit/>
          </a:bodyPr>
          <a:lstStyle/>
          <a:p>
            <a:r>
              <a:rPr lang="en-US" sz="2400" dirty="0" smtClean="0"/>
              <a:t>Graph of </a:t>
            </a:r>
            <a:r>
              <a:rPr lang="en-US" sz="2400" i="1" dirty="0" smtClean="0"/>
              <a:t>f</a:t>
            </a:r>
            <a:r>
              <a:rPr lang="en-US" sz="2400" dirty="0" smtClean="0"/>
              <a:t>(</a:t>
            </a:r>
            <a:r>
              <a:rPr lang="en-US" sz="2400" i="1" dirty="0" smtClean="0"/>
              <a:t>n</a:t>
            </a:r>
            <a:r>
              <a:rPr lang="en-US" sz="2400" dirty="0" smtClean="0"/>
              <a:t>) = </a:t>
            </a:r>
            <a:r>
              <a:rPr lang="en-US" sz="2400" dirty="0" smtClean="0">
                <a:latin typeface="Cambria Math" pitchFamily="18" charset="0"/>
                <a:ea typeface="Cambria Math" pitchFamily="18" charset="0"/>
              </a:rPr>
              <a:t>2</a:t>
            </a:r>
            <a:r>
              <a:rPr lang="en-US" sz="2400" i="1" dirty="0" smtClean="0"/>
              <a:t>n</a:t>
            </a:r>
            <a:r>
              <a:rPr lang="en-US" sz="2400" dirty="0" smtClean="0"/>
              <a:t> </a:t>
            </a:r>
            <a:r>
              <a:rPr lang="en-US" sz="2400" dirty="0" smtClean="0">
                <a:latin typeface="Cambria Math" pitchFamily="18" charset="0"/>
                <a:ea typeface="Cambria Math" pitchFamily="18" charset="0"/>
              </a:rPr>
              <a:t>+ 1 </a:t>
            </a:r>
          </a:p>
          <a:p>
            <a:r>
              <a:rPr lang="en-US" sz="2400" dirty="0" smtClean="0"/>
              <a:t>    from Z to Z</a:t>
            </a:r>
            <a:endParaRPr lang="en-US" sz="2400" dirty="0"/>
          </a:p>
        </p:txBody>
      </p:sp>
      <p:sp>
        <p:nvSpPr>
          <p:cNvPr id="7" name="TextBox 6"/>
          <p:cNvSpPr txBox="1"/>
          <p:nvPr/>
        </p:nvSpPr>
        <p:spPr>
          <a:xfrm>
            <a:off x="4724400" y="5791200"/>
            <a:ext cx="4572000" cy="830997"/>
          </a:xfrm>
          <a:prstGeom prst="rect">
            <a:avLst/>
          </a:prstGeom>
          <a:noFill/>
        </p:spPr>
        <p:txBody>
          <a:bodyPr wrap="square" rtlCol="0">
            <a:spAutoFit/>
          </a:bodyPr>
          <a:lstStyle/>
          <a:p>
            <a:r>
              <a:rPr lang="en-US" sz="2400" dirty="0" smtClean="0"/>
              <a:t>Graph of </a:t>
            </a:r>
            <a:r>
              <a:rPr lang="en-US" sz="2400" i="1" dirty="0" smtClean="0"/>
              <a:t>f</a:t>
            </a:r>
            <a:r>
              <a:rPr lang="en-US" sz="2400" dirty="0" smtClean="0"/>
              <a:t>(</a:t>
            </a:r>
            <a:r>
              <a:rPr lang="en-US" sz="2400" i="1" dirty="0" smtClean="0"/>
              <a:t>x</a:t>
            </a:r>
            <a:r>
              <a:rPr lang="en-US" sz="2400" dirty="0" smtClean="0"/>
              <a:t>) = </a:t>
            </a:r>
            <a:r>
              <a:rPr lang="en-US" sz="2400" i="1" dirty="0" smtClean="0"/>
              <a:t>x</a:t>
            </a:r>
            <a:r>
              <a:rPr lang="en-US" sz="2400" baseline="30000" dirty="0" smtClean="0">
                <a:latin typeface="Cambria Math" pitchFamily="18" charset="0"/>
                <a:ea typeface="Cambria Math" pitchFamily="18" charset="0"/>
              </a:rPr>
              <a:t>2</a:t>
            </a:r>
            <a:r>
              <a:rPr lang="en-US" sz="2400" dirty="0" smtClean="0"/>
              <a:t> </a:t>
            </a:r>
          </a:p>
          <a:p>
            <a:r>
              <a:rPr lang="en-US" sz="2400" dirty="0" smtClean="0"/>
              <a:t>    from Z to Z</a:t>
            </a:r>
            <a:endParaRPr lang="en-US" sz="2400" dirty="0"/>
          </a:p>
        </p:txBody>
      </p:sp>
      <p:sp>
        <p:nvSpPr>
          <p:cNvPr id="8" name="Slide Number Placeholder 7"/>
          <p:cNvSpPr>
            <a:spLocks noGrp="1"/>
          </p:cNvSpPr>
          <p:nvPr>
            <p:ph type="sldNum" sz="quarter" idx="12"/>
          </p:nvPr>
        </p:nvSpPr>
        <p:spPr/>
        <p:txBody>
          <a:bodyPr/>
          <a:lstStyle/>
          <a:p>
            <a:fld id="{9CA217EF-0505-4C33-BB20-8A8DF2039023}"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Describing a Set: Roster Method</a:t>
            </a:r>
            <a:endParaRPr lang="en-US" dirty="0"/>
          </a:p>
        </p:txBody>
      </p:sp>
      <p:sp>
        <p:nvSpPr>
          <p:cNvPr id="3" name="Content Placeholder 2"/>
          <p:cNvSpPr>
            <a:spLocks noGrp="1"/>
          </p:cNvSpPr>
          <p:nvPr>
            <p:ph idx="1"/>
          </p:nvPr>
        </p:nvSpPr>
        <p:spPr/>
        <p:txBody>
          <a:bodyPr/>
          <a:lstStyle/>
          <a:p>
            <a:r>
              <a:rPr lang="en-US" i="1" dirty="0" smtClean="0">
                <a:latin typeface="Cambria Math" pitchFamily="18" charset="0"/>
                <a:ea typeface="Cambria Math" pitchFamily="18" charset="0"/>
              </a:rPr>
              <a:t>S</a:t>
            </a:r>
            <a:r>
              <a:rPr lang="en-US" dirty="0" smtClean="0">
                <a:latin typeface="Cambria Math" pitchFamily="18" charset="0"/>
                <a:ea typeface="Cambria Math" pitchFamily="18" charset="0"/>
              </a:rPr>
              <a:t> = {</a:t>
            </a:r>
            <a:r>
              <a:rPr lang="en-US" i="1" dirty="0" err="1" smtClean="0">
                <a:latin typeface="Cambria Math" pitchFamily="18" charset="0"/>
                <a:ea typeface="Cambria Math" pitchFamily="18" charset="0"/>
              </a:rPr>
              <a:t>a,b,c,d</a:t>
            </a:r>
            <a:r>
              <a:rPr lang="en-US" dirty="0" smtClean="0">
                <a:latin typeface="Cambria Math" pitchFamily="18" charset="0"/>
                <a:ea typeface="Cambria Math" pitchFamily="18" charset="0"/>
              </a:rPr>
              <a:t>}</a:t>
            </a:r>
          </a:p>
          <a:p>
            <a:r>
              <a:rPr lang="en-US" dirty="0" smtClean="0"/>
              <a:t>Order not important </a:t>
            </a:r>
          </a:p>
          <a:p>
            <a:pPr>
              <a:buNone/>
            </a:pPr>
            <a:r>
              <a:rPr lang="en-US" dirty="0" smtClean="0"/>
              <a:t>         </a:t>
            </a:r>
            <a:r>
              <a:rPr lang="en-US" i="1" dirty="0" smtClean="0">
                <a:latin typeface="Cambria Math" pitchFamily="18" charset="0"/>
                <a:ea typeface="Cambria Math" pitchFamily="18" charset="0"/>
              </a:rPr>
              <a:t>S</a:t>
            </a:r>
            <a:r>
              <a:rPr lang="en-US" dirty="0" smtClean="0">
                <a:latin typeface="Cambria Math" pitchFamily="18" charset="0"/>
                <a:ea typeface="Cambria Math" pitchFamily="18" charset="0"/>
              </a:rPr>
              <a:t> = {</a:t>
            </a:r>
            <a:r>
              <a:rPr lang="en-US" i="1" dirty="0" err="1" smtClean="0">
                <a:latin typeface="Cambria Math" pitchFamily="18" charset="0"/>
                <a:ea typeface="Cambria Math" pitchFamily="18" charset="0"/>
              </a:rPr>
              <a:t>a,b,c,d</a:t>
            </a:r>
            <a:r>
              <a:rPr lang="en-US" dirty="0" smtClean="0">
                <a:latin typeface="Cambria Math" pitchFamily="18" charset="0"/>
                <a:ea typeface="Cambria Math" pitchFamily="18" charset="0"/>
              </a:rPr>
              <a:t>} = {</a:t>
            </a:r>
            <a:r>
              <a:rPr lang="en-US" i="1" dirty="0" err="1" smtClean="0">
                <a:latin typeface="Cambria Math" pitchFamily="18" charset="0"/>
                <a:ea typeface="Cambria Math" pitchFamily="18" charset="0"/>
              </a:rPr>
              <a:t>b,c,a,d</a:t>
            </a:r>
            <a:r>
              <a:rPr lang="en-US" dirty="0" smtClean="0">
                <a:latin typeface="Cambria Math" pitchFamily="18" charset="0"/>
                <a:ea typeface="Cambria Math" pitchFamily="18" charset="0"/>
              </a:rPr>
              <a:t>}</a:t>
            </a:r>
          </a:p>
          <a:p>
            <a:r>
              <a:rPr lang="en-US" dirty="0" smtClean="0"/>
              <a:t>Each distinct object is either a member or not; listing more than once does not change the set.</a:t>
            </a:r>
          </a:p>
          <a:p>
            <a:pPr>
              <a:buNone/>
            </a:pP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S</a:t>
            </a:r>
            <a:r>
              <a:rPr lang="en-US" b="1"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i="1" dirty="0" err="1" smtClean="0">
                <a:latin typeface="Cambria Math" pitchFamily="18" charset="0"/>
                <a:ea typeface="Cambria Math" pitchFamily="18" charset="0"/>
              </a:rPr>
              <a:t>a,b,c,d</a:t>
            </a:r>
            <a:r>
              <a:rPr lang="en-US" dirty="0" smtClean="0">
                <a:latin typeface="Cambria Math" pitchFamily="18" charset="0"/>
                <a:ea typeface="Cambria Math" pitchFamily="18" charset="0"/>
              </a:rPr>
              <a:t>} = {</a:t>
            </a:r>
            <a:r>
              <a:rPr lang="en-US" i="1" dirty="0" err="1" smtClean="0">
                <a:latin typeface="Cambria Math" pitchFamily="18" charset="0"/>
                <a:ea typeface="Cambria Math" pitchFamily="18" charset="0"/>
              </a:rPr>
              <a:t>a,b,c,b,c,d</a:t>
            </a:r>
            <a:r>
              <a:rPr lang="en-US" dirty="0" smtClean="0">
                <a:latin typeface="Cambria Math" pitchFamily="18" charset="0"/>
                <a:ea typeface="Cambria Math" pitchFamily="18" charset="0"/>
              </a:rPr>
              <a:t>}</a:t>
            </a:r>
          </a:p>
          <a:p>
            <a:r>
              <a:rPr lang="en-US" dirty="0" err="1" smtClean="0">
                <a:latin typeface="Cambria Math" pitchFamily="18" charset="0"/>
                <a:ea typeface="Cambria Math" pitchFamily="18" charset="0"/>
              </a:rPr>
              <a:t>Elipses</a:t>
            </a:r>
            <a:r>
              <a:rPr lang="en-US" dirty="0" smtClean="0">
                <a:latin typeface="Cambria Math" pitchFamily="18" charset="0"/>
                <a:ea typeface="Cambria Math" pitchFamily="18" charset="0"/>
              </a:rPr>
              <a:t> (…) may be used to describe a set without listing all of the members when the pattern is clear.</a:t>
            </a:r>
          </a:p>
          <a:p>
            <a:pPr>
              <a:buNone/>
            </a:pP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S</a:t>
            </a:r>
            <a:r>
              <a:rPr lang="en-US" b="1"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i="1" dirty="0" err="1" smtClean="0">
                <a:latin typeface="Cambria Math" pitchFamily="18" charset="0"/>
                <a:ea typeface="Cambria Math" pitchFamily="18" charset="0"/>
              </a:rPr>
              <a:t>a,b,c,d</a:t>
            </a:r>
            <a:r>
              <a:rPr lang="en-US" i="1" dirty="0" smtClean="0">
                <a:latin typeface="Cambria Math" pitchFamily="18" charset="0"/>
                <a:ea typeface="Cambria Math" pitchFamily="18" charset="0"/>
              </a:rPr>
              <a:t>, …,z </a:t>
            </a:r>
            <a:r>
              <a:rPr lang="en-US" dirty="0" smtClean="0">
                <a:latin typeface="Cambria Math" pitchFamily="18" charset="0"/>
                <a:ea typeface="Cambria Math" pitchFamily="18" charset="0"/>
              </a:rPr>
              <a:t>}</a:t>
            </a:r>
          </a:p>
          <a:p>
            <a:pPr>
              <a:buNone/>
            </a:pP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9CA217EF-0505-4C33-BB20-8A8DF2039023}"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Important Functions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i="1" dirty="0" smtClean="0"/>
              <a:t>floor</a:t>
            </a:r>
            <a:r>
              <a:rPr lang="en-US" dirty="0" smtClean="0"/>
              <a:t> function, denoted</a:t>
            </a:r>
          </a:p>
          <a:p>
            <a:endParaRPr lang="en-US" dirty="0" smtClean="0"/>
          </a:p>
          <a:p>
            <a:pPr>
              <a:buNone/>
            </a:pPr>
            <a:r>
              <a:rPr lang="en-US" dirty="0" smtClean="0"/>
              <a:t>  is the largest integer less than or equal to </a:t>
            </a:r>
            <a:r>
              <a:rPr lang="en-US" i="1" dirty="0" smtClean="0"/>
              <a:t>x</a:t>
            </a:r>
            <a:r>
              <a:rPr lang="en-US" dirty="0" smtClean="0"/>
              <a:t>.</a:t>
            </a:r>
          </a:p>
          <a:p>
            <a:endParaRPr lang="en-US" dirty="0" smtClean="0"/>
          </a:p>
          <a:p>
            <a:r>
              <a:rPr lang="en-US" dirty="0" smtClean="0"/>
              <a:t>The </a:t>
            </a:r>
            <a:r>
              <a:rPr lang="en-US" i="1" dirty="0" smtClean="0"/>
              <a:t>ceiling </a:t>
            </a:r>
            <a:r>
              <a:rPr lang="en-US" dirty="0" smtClean="0"/>
              <a:t>function, denoted</a:t>
            </a:r>
          </a:p>
          <a:p>
            <a:endParaRPr lang="en-US" dirty="0" smtClean="0"/>
          </a:p>
          <a:p>
            <a:pPr>
              <a:buNone/>
            </a:pPr>
            <a:r>
              <a:rPr lang="en-US" dirty="0" smtClean="0"/>
              <a:t>  is the smallest integer greater than or  equal to </a:t>
            </a:r>
            <a:r>
              <a:rPr lang="en-US" i="1" dirty="0" smtClean="0"/>
              <a:t>x</a:t>
            </a:r>
            <a:endParaRPr lang="en-US" i="1" dirty="0"/>
          </a:p>
        </p:txBody>
      </p:sp>
      <p:pic>
        <p:nvPicPr>
          <p:cNvPr id="4" name="Picture 3" descr="addin_tmp.png"/>
          <p:cNvPicPr>
            <a:picLocks noChangeAspect="1"/>
          </p:cNvPicPr>
          <p:nvPr>
            <p:custDataLst>
              <p:tags r:id="rId1"/>
            </p:custDataLst>
          </p:nvPr>
        </p:nvPicPr>
        <p:blipFill>
          <a:blip r:embed="rId8" cstate="print"/>
          <a:stretch>
            <a:fillRect/>
          </a:stretch>
        </p:blipFill>
        <p:spPr>
          <a:xfrm>
            <a:off x="2438400" y="2436495"/>
            <a:ext cx="1714500" cy="382905"/>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3276600" y="4419600"/>
            <a:ext cx="1714500" cy="382905"/>
          </a:xfrm>
          <a:prstGeom prst="rect">
            <a:avLst/>
          </a:prstGeom>
        </p:spPr>
      </p:pic>
      <p:sp>
        <p:nvSpPr>
          <p:cNvPr id="6" name="TextBox 5"/>
          <p:cNvSpPr txBox="1"/>
          <p:nvPr/>
        </p:nvSpPr>
        <p:spPr>
          <a:xfrm>
            <a:off x="685800" y="5562600"/>
            <a:ext cx="2057400" cy="461665"/>
          </a:xfrm>
          <a:prstGeom prst="rect">
            <a:avLst/>
          </a:prstGeom>
          <a:noFill/>
        </p:spPr>
        <p:txBody>
          <a:bodyPr wrap="square" rtlCol="0">
            <a:spAutoFit/>
          </a:bodyPr>
          <a:lstStyle/>
          <a:p>
            <a:r>
              <a:rPr lang="en-US" sz="2400" b="1" dirty="0" smtClean="0"/>
              <a:t>Example:</a:t>
            </a:r>
            <a:endParaRPr lang="en-US" sz="2400" b="1" dirty="0"/>
          </a:p>
        </p:txBody>
      </p:sp>
      <p:pic>
        <p:nvPicPr>
          <p:cNvPr id="7" name="Picture 6" descr="addin_tmp.png"/>
          <p:cNvPicPr>
            <a:picLocks noChangeAspect="1"/>
          </p:cNvPicPr>
          <p:nvPr>
            <p:custDataLst>
              <p:tags r:id="rId3"/>
            </p:custDataLst>
          </p:nvPr>
        </p:nvPicPr>
        <p:blipFill>
          <a:blip r:embed="rId10" cstate="print"/>
          <a:stretch>
            <a:fillRect/>
          </a:stretch>
        </p:blipFill>
        <p:spPr>
          <a:xfrm>
            <a:off x="2667000" y="5486400"/>
            <a:ext cx="1443038" cy="382905"/>
          </a:xfrm>
          <a:prstGeom prst="rect">
            <a:avLst/>
          </a:prstGeom>
        </p:spPr>
      </p:pic>
      <p:pic>
        <p:nvPicPr>
          <p:cNvPr id="8" name="Picture 7" descr="addin_tmp.png"/>
          <p:cNvPicPr>
            <a:picLocks noChangeAspect="1"/>
          </p:cNvPicPr>
          <p:nvPr>
            <p:custDataLst>
              <p:tags r:id="rId4"/>
            </p:custDataLst>
          </p:nvPr>
        </p:nvPicPr>
        <p:blipFill>
          <a:blip r:embed="rId11" cstate="print"/>
          <a:stretch>
            <a:fillRect/>
          </a:stretch>
        </p:blipFill>
        <p:spPr>
          <a:xfrm>
            <a:off x="5105400" y="5410200"/>
            <a:ext cx="1437323" cy="382905"/>
          </a:xfrm>
          <a:prstGeom prst="rect">
            <a:avLst/>
          </a:prstGeom>
        </p:spPr>
      </p:pic>
      <p:pic>
        <p:nvPicPr>
          <p:cNvPr id="12" name="Picture 11" descr="addin_tmp.png"/>
          <p:cNvPicPr>
            <a:picLocks noChangeAspect="1"/>
          </p:cNvPicPr>
          <p:nvPr>
            <p:custDataLst>
              <p:tags r:id="rId5"/>
            </p:custDataLst>
          </p:nvPr>
        </p:nvPicPr>
        <p:blipFill>
          <a:blip r:embed="rId12" cstate="print"/>
          <a:stretch>
            <a:fillRect/>
          </a:stretch>
        </p:blipFill>
        <p:spPr>
          <a:xfrm>
            <a:off x="2514600" y="6172201"/>
            <a:ext cx="2014538" cy="382905"/>
          </a:xfrm>
          <a:prstGeom prst="rect">
            <a:avLst/>
          </a:prstGeom>
        </p:spPr>
      </p:pic>
      <p:pic>
        <p:nvPicPr>
          <p:cNvPr id="14" name="Picture 13" descr="addin_tmp.png"/>
          <p:cNvPicPr>
            <a:picLocks noChangeAspect="1"/>
          </p:cNvPicPr>
          <p:nvPr>
            <p:custDataLst>
              <p:tags r:id="rId6"/>
            </p:custDataLst>
          </p:nvPr>
        </p:nvPicPr>
        <p:blipFill>
          <a:blip r:embed="rId13" cstate="print"/>
          <a:stretch>
            <a:fillRect/>
          </a:stretch>
        </p:blipFill>
        <p:spPr>
          <a:xfrm>
            <a:off x="4953000" y="6172202"/>
            <a:ext cx="2025968" cy="382905"/>
          </a:xfrm>
          <a:prstGeom prst="rect">
            <a:avLst/>
          </a:prstGeom>
        </p:spPr>
      </p:pic>
      <p:sp>
        <p:nvSpPr>
          <p:cNvPr id="9" name="Slide Number Placeholder 8"/>
          <p:cNvSpPr>
            <a:spLocks noGrp="1"/>
          </p:cNvSpPr>
          <p:nvPr>
            <p:ph type="sldNum" sz="quarter" idx="12"/>
          </p:nvPr>
        </p:nvSpPr>
        <p:spPr/>
        <p:txBody>
          <a:bodyPr/>
          <a:lstStyle/>
          <a:p>
            <a:fld id="{9CA217EF-0505-4C33-BB20-8A8DF2039023}"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Floor and Ceiling Functions </a:t>
            </a:r>
            <a:endParaRPr lang="en-US" dirty="0"/>
          </a:p>
        </p:txBody>
      </p:sp>
      <p:pic>
        <p:nvPicPr>
          <p:cNvPr id="5" name="Picture 4" descr="0221.jpg"/>
          <p:cNvPicPr>
            <a:picLocks noChangeAspect="1"/>
          </p:cNvPicPr>
          <p:nvPr/>
        </p:nvPicPr>
        <p:blipFill>
          <a:blip r:embed="rId2" cstate="print"/>
          <a:stretch>
            <a:fillRect/>
          </a:stretch>
        </p:blipFill>
        <p:spPr>
          <a:xfrm>
            <a:off x="1905000" y="2514600"/>
            <a:ext cx="5596182" cy="2590800"/>
          </a:xfrm>
          <a:prstGeom prst="rect">
            <a:avLst/>
          </a:prstGeom>
        </p:spPr>
      </p:pic>
      <p:sp>
        <p:nvSpPr>
          <p:cNvPr id="11" name="TextBox 10"/>
          <p:cNvSpPr txBox="1"/>
          <p:nvPr/>
        </p:nvSpPr>
        <p:spPr>
          <a:xfrm>
            <a:off x="1600200" y="5562600"/>
            <a:ext cx="6629400" cy="830997"/>
          </a:xfrm>
          <a:prstGeom prst="rect">
            <a:avLst/>
          </a:prstGeom>
          <a:noFill/>
        </p:spPr>
        <p:txBody>
          <a:bodyPr wrap="square" rtlCol="0">
            <a:spAutoFit/>
          </a:bodyPr>
          <a:lstStyle/>
          <a:p>
            <a:r>
              <a:rPr lang="en-US" sz="2400" dirty="0" smtClean="0"/>
              <a:t>Graph of (a) Floor and (b) Ceiling Functions </a:t>
            </a:r>
          </a:p>
          <a:p>
            <a:r>
              <a:rPr lang="en-US" sz="2400" dirty="0" smtClean="0"/>
              <a:t>    </a:t>
            </a:r>
            <a:endParaRPr lang="en-US" sz="2400" dirty="0"/>
          </a:p>
        </p:txBody>
      </p:sp>
      <p:sp>
        <p:nvSpPr>
          <p:cNvPr id="3" name="Slide Number Placeholder 2"/>
          <p:cNvSpPr>
            <a:spLocks noGrp="1"/>
          </p:cNvSpPr>
          <p:nvPr>
            <p:ph type="sldNum" sz="quarter" idx="12"/>
          </p:nvPr>
        </p:nvSpPr>
        <p:spPr/>
        <p:txBody>
          <a:bodyPr/>
          <a:lstStyle/>
          <a:p>
            <a:fld id="{9CA217EF-0505-4C33-BB20-8A8DF2039023}"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Floor and Ceiling Functions </a:t>
            </a:r>
            <a:endParaRPr lang="en-US" dirty="0"/>
          </a:p>
        </p:txBody>
      </p:sp>
      <p:pic>
        <p:nvPicPr>
          <p:cNvPr id="4" name="Content Placeholder 3" descr="table26.jpg"/>
          <p:cNvPicPr>
            <a:picLocks noGrp="1" noChangeAspect="1"/>
          </p:cNvPicPr>
          <p:nvPr>
            <p:ph idx="1"/>
          </p:nvPr>
        </p:nvPicPr>
        <p:blipFill>
          <a:blip r:embed="rId2" cstate="print"/>
          <a:stretch>
            <a:fillRect/>
          </a:stretch>
        </p:blipFill>
        <p:spPr>
          <a:xfrm>
            <a:off x="2133600" y="1905000"/>
            <a:ext cx="4742688" cy="4758248"/>
          </a:xfrm>
        </p:spPr>
      </p:pic>
      <p:sp>
        <p:nvSpPr>
          <p:cNvPr id="3" name="Slide Number Placeholder 2"/>
          <p:cNvSpPr>
            <a:spLocks noGrp="1"/>
          </p:cNvSpPr>
          <p:nvPr>
            <p:ph type="sldNum" sz="quarter" idx="12"/>
          </p:nvPr>
        </p:nvSpPr>
        <p:spPr/>
        <p:txBody>
          <a:bodyPr/>
          <a:lstStyle/>
          <a:p>
            <a:fld id="{9CA217EF-0505-4C33-BB20-8A8DF2039023}"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Properties of Functions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Prove that x is a real number, then</a:t>
            </a:r>
          </a:p>
          <a:p>
            <a:pPr>
              <a:buNone/>
            </a:pPr>
            <a:r>
              <a:rPr lang="en-US" dirty="0" smtClean="0">
                <a:latin typeface="Cambria Math"/>
                <a:ea typeface="Cambria Math"/>
              </a:rPr>
              <a:t>                          ⌊2</a:t>
            </a:r>
            <a:r>
              <a:rPr lang="en-US" i="1" dirty="0" smtClean="0">
                <a:latin typeface="Cambria Math"/>
                <a:ea typeface="Cambria Math"/>
              </a:rPr>
              <a:t>x</a:t>
            </a:r>
            <a:r>
              <a:rPr lang="en-US" dirty="0" smtClean="0">
                <a:latin typeface="Cambria Math"/>
                <a:ea typeface="Cambria Math"/>
              </a:rPr>
              <a:t>⌋= ⌊</a:t>
            </a:r>
            <a:r>
              <a:rPr lang="en-US" i="1" dirty="0" smtClean="0">
                <a:latin typeface="Cambria Math"/>
                <a:ea typeface="Cambria Math"/>
              </a:rPr>
              <a:t>x</a:t>
            </a:r>
            <a:r>
              <a:rPr lang="en-US" dirty="0" smtClean="0">
                <a:latin typeface="Cambria Math"/>
                <a:ea typeface="Cambria Math"/>
              </a:rPr>
              <a:t>⌋ + ⌊</a:t>
            </a:r>
            <a:r>
              <a:rPr lang="en-US" i="1" dirty="0" smtClean="0">
                <a:latin typeface="Cambria Math"/>
                <a:ea typeface="Cambria Math"/>
              </a:rPr>
              <a:t>x</a:t>
            </a:r>
            <a:r>
              <a:rPr lang="en-US" dirty="0" smtClean="0">
                <a:latin typeface="Cambria Math"/>
                <a:ea typeface="Cambria Math"/>
              </a:rPr>
              <a:t> + 1/2⌋</a:t>
            </a:r>
          </a:p>
          <a:p>
            <a:pPr>
              <a:buNone/>
            </a:pPr>
            <a:r>
              <a:rPr lang="en-US" b="1" dirty="0" smtClean="0"/>
              <a:t>    Solution</a:t>
            </a:r>
            <a:r>
              <a:rPr lang="en-US" dirty="0" smtClean="0"/>
              <a:t>: Let </a:t>
            </a:r>
            <a:r>
              <a:rPr lang="en-US" i="1" dirty="0" smtClean="0"/>
              <a:t>x</a:t>
            </a:r>
            <a:r>
              <a:rPr lang="en-US" dirty="0" smtClean="0"/>
              <a:t> = </a:t>
            </a:r>
            <a:r>
              <a:rPr lang="en-US" i="1" dirty="0" smtClean="0"/>
              <a:t>n</a:t>
            </a:r>
            <a:r>
              <a:rPr lang="en-US" dirty="0" smtClean="0"/>
              <a:t> + </a:t>
            </a:r>
            <a:r>
              <a:rPr lang="el-GR" dirty="0" smtClean="0">
                <a:latin typeface="Cambria Math"/>
                <a:ea typeface="Cambria Math"/>
              </a:rPr>
              <a:t>ε</a:t>
            </a:r>
            <a:r>
              <a:rPr lang="en-US" dirty="0" smtClean="0">
                <a:latin typeface="Cambria Math"/>
                <a:ea typeface="Cambria Math"/>
              </a:rPr>
              <a:t>, </a:t>
            </a:r>
            <a:r>
              <a:rPr lang="en-US" dirty="0" smtClean="0">
                <a:ea typeface="Cambria Math"/>
              </a:rPr>
              <a:t>where </a:t>
            </a:r>
            <a:r>
              <a:rPr lang="en-US" i="1" dirty="0" smtClean="0">
                <a:ea typeface="Cambria Math"/>
              </a:rPr>
              <a:t>n</a:t>
            </a:r>
            <a:r>
              <a:rPr lang="en-US" dirty="0" smtClean="0">
                <a:ea typeface="Cambria Math"/>
              </a:rPr>
              <a:t> is an integer and </a:t>
            </a:r>
            <a:r>
              <a:rPr lang="en-US" dirty="0" smtClean="0">
                <a:latin typeface="Cambria Math" pitchFamily="18" charset="0"/>
                <a:ea typeface="Cambria Math" pitchFamily="18" charset="0"/>
              </a:rPr>
              <a:t>0 ≤ </a:t>
            </a:r>
            <a:r>
              <a:rPr lang="el-GR" dirty="0" smtClean="0">
                <a:latin typeface="Cambria Math" pitchFamily="18" charset="0"/>
                <a:ea typeface="Cambria Math" pitchFamily="18" charset="0"/>
              </a:rPr>
              <a:t>ε</a:t>
            </a:r>
            <a:r>
              <a:rPr lang="en-US" dirty="0" smtClean="0">
                <a:latin typeface="Cambria Math" pitchFamily="18" charset="0"/>
                <a:ea typeface="Cambria Math" pitchFamily="18" charset="0"/>
              </a:rPr>
              <a:t>&lt; 1</a:t>
            </a:r>
            <a:r>
              <a:rPr lang="en-US" dirty="0" smtClean="0">
                <a:latin typeface="Cambria Math"/>
                <a:ea typeface="Cambria Math"/>
              </a:rPr>
              <a:t>. </a:t>
            </a:r>
          </a:p>
          <a:p>
            <a:pPr>
              <a:buNone/>
            </a:pPr>
            <a:r>
              <a:rPr lang="en-US" i="1" dirty="0" smtClean="0">
                <a:latin typeface="Cambria Math"/>
                <a:ea typeface="Cambria Math"/>
              </a:rPr>
              <a:t>  Case 1:   </a:t>
            </a:r>
            <a:r>
              <a:rPr lang="en-US" dirty="0" smtClean="0">
                <a:latin typeface="Cambria Math"/>
                <a:ea typeface="Cambria Math"/>
              </a:rPr>
              <a:t> </a:t>
            </a:r>
            <a:r>
              <a:rPr lang="el-GR" dirty="0" smtClean="0">
                <a:latin typeface="Cambria Math"/>
                <a:ea typeface="Cambria Math"/>
              </a:rPr>
              <a:t>ε </a:t>
            </a:r>
            <a:r>
              <a:rPr lang="en-US" dirty="0" smtClean="0">
                <a:latin typeface="Cambria Math"/>
                <a:ea typeface="Cambria Math"/>
              </a:rPr>
              <a:t>&lt; ½</a:t>
            </a:r>
          </a:p>
          <a:p>
            <a:pPr lvl="1"/>
            <a:r>
              <a:rPr lang="en-US" dirty="0" smtClean="0">
                <a:latin typeface="Cambria Math"/>
                <a:ea typeface="Cambria Math"/>
              </a:rPr>
              <a:t>2</a:t>
            </a:r>
            <a:r>
              <a:rPr lang="en-US" i="1" dirty="0" smtClean="0">
                <a:latin typeface="Cambria Math"/>
                <a:ea typeface="Cambria Math"/>
              </a:rPr>
              <a:t>x</a:t>
            </a:r>
            <a:r>
              <a:rPr lang="en-US" dirty="0" smtClean="0">
                <a:latin typeface="Cambria Math"/>
                <a:ea typeface="Cambria Math"/>
              </a:rPr>
              <a:t> = 2</a:t>
            </a:r>
            <a:r>
              <a:rPr lang="en-US" i="1" dirty="0" smtClean="0">
                <a:latin typeface="Cambria Math"/>
                <a:ea typeface="Cambria Math"/>
              </a:rPr>
              <a:t>n</a:t>
            </a:r>
            <a:r>
              <a:rPr lang="en-US" dirty="0" smtClean="0">
                <a:latin typeface="Cambria Math"/>
                <a:ea typeface="Cambria Math"/>
              </a:rPr>
              <a:t> + 2</a:t>
            </a:r>
            <a:r>
              <a:rPr lang="el-GR" dirty="0" smtClean="0">
                <a:latin typeface="Cambria Math"/>
                <a:ea typeface="Cambria Math"/>
              </a:rPr>
              <a:t>ε</a:t>
            </a:r>
            <a:r>
              <a:rPr lang="en-US" dirty="0" smtClean="0">
                <a:latin typeface="Cambria Math"/>
                <a:ea typeface="Cambria Math"/>
              </a:rPr>
              <a:t>  and  ⌊2</a:t>
            </a:r>
            <a:r>
              <a:rPr lang="en-US" i="1" dirty="0" smtClean="0">
                <a:latin typeface="Cambria Math"/>
                <a:ea typeface="Cambria Math"/>
              </a:rPr>
              <a:t>x</a:t>
            </a:r>
            <a:r>
              <a:rPr lang="en-US" dirty="0" smtClean="0">
                <a:latin typeface="Cambria Math"/>
                <a:ea typeface="Cambria Math"/>
              </a:rPr>
              <a:t>⌋ = 2</a:t>
            </a:r>
            <a:r>
              <a:rPr lang="en-US" i="1" dirty="0" smtClean="0">
                <a:latin typeface="Cambria Math"/>
                <a:ea typeface="Cambria Math"/>
              </a:rPr>
              <a:t>n,</a:t>
            </a:r>
            <a:r>
              <a:rPr lang="en-US" dirty="0" smtClean="0">
                <a:latin typeface="Cambria Math"/>
                <a:ea typeface="Cambria Math"/>
              </a:rPr>
              <a:t> since </a:t>
            </a:r>
            <a:r>
              <a:rPr lang="en-US" dirty="0" smtClean="0">
                <a:latin typeface="Cambria Math" pitchFamily="18" charset="0"/>
                <a:ea typeface="Cambria Math" pitchFamily="18" charset="0"/>
              </a:rPr>
              <a:t>0 </a:t>
            </a:r>
            <a:r>
              <a:rPr lang="en-US" dirty="0" smtClean="0">
                <a:latin typeface="Cambria Math"/>
                <a:ea typeface="Cambria Math"/>
              </a:rPr>
              <a:t>≤</a:t>
            </a:r>
            <a:r>
              <a:rPr lang="en-US" dirty="0" smtClean="0">
                <a:ea typeface="Cambria Math"/>
              </a:rPr>
              <a:t> </a:t>
            </a:r>
            <a:r>
              <a:rPr lang="en-US" dirty="0" smtClean="0">
                <a:latin typeface="Cambria Math" pitchFamily="18" charset="0"/>
                <a:ea typeface="Cambria Math" pitchFamily="18" charset="0"/>
              </a:rPr>
              <a:t>2</a:t>
            </a:r>
            <a:r>
              <a:rPr lang="el-GR" dirty="0" smtClean="0">
                <a:latin typeface="Cambria Math"/>
                <a:ea typeface="Cambria Math"/>
              </a:rPr>
              <a:t>ε</a:t>
            </a:r>
            <a:r>
              <a:rPr lang="en-US" dirty="0" smtClean="0">
                <a:latin typeface="Cambria Math"/>
                <a:ea typeface="Cambria Math"/>
              </a:rPr>
              <a:t>&lt; 1.</a:t>
            </a:r>
          </a:p>
          <a:p>
            <a:pPr lvl="1"/>
            <a:r>
              <a:rPr lang="en-US" dirty="0" smtClean="0">
                <a:latin typeface="Cambria Math"/>
                <a:ea typeface="Cambria Math"/>
              </a:rPr>
              <a:t>⌊</a:t>
            </a:r>
            <a:r>
              <a:rPr lang="en-US" i="1" dirty="0" smtClean="0">
                <a:latin typeface="Cambria Math"/>
                <a:ea typeface="Cambria Math"/>
              </a:rPr>
              <a:t>x</a:t>
            </a:r>
            <a:r>
              <a:rPr lang="en-US" dirty="0" smtClean="0">
                <a:latin typeface="Cambria Math"/>
                <a:ea typeface="Cambria Math"/>
              </a:rPr>
              <a:t> + 1/2⌋ = </a:t>
            </a:r>
            <a:r>
              <a:rPr lang="en-US" i="1" dirty="0" smtClean="0">
                <a:latin typeface="Cambria Math"/>
                <a:ea typeface="Cambria Math"/>
              </a:rPr>
              <a:t>n,</a:t>
            </a:r>
            <a:r>
              <a:rPr lang="en-US" dirty="0" smtClean="0">
                <a:latin typeface="Cambria Math"/>
                <a:ea typeface="Cambria Math"/>
              </a:rPr>
              <a:t> since</a:t>
            </a:r>
            <a:r>
              <a:rPr lang="en-US" i="1" dirty="0" smtClean="0">
                <a:latin typeface="Cambria Math"/>
                <a:ea typeface="Cambria Math"/>
              </a:rPr>
              <a:t> x</a:t>
            </a:r>
            <a:r>
              <a:rPr lang="en-US" dirty="0" smtClean="0">
                <a:latin typeface="Cambria Math"/>
                <a:ea typeface="Cambria Math"/>
              </a:rPr>
              <a:t> + ½ = </a:t>
            </a:r>
            <a:r>
              <a:rPr lang="en-US" i="1" dirty="0" smtClean="0">
                <a:latin typeface="Cambria Math"/>
                <a:ea typeface="Cambria Math"/>
              </a:rPr>
              <a:t>n</a:t>
            </a:r>
            <a:r>
              <a:rPr lang="en-US" dirty="0" smtClean="0">
                <a:latin typeface="Cambria Math"/>
                <a:ea typeface="Cambria Math"/>
              </a:rPr>
              <a:t> + (</a:t>
            </a:r>
            <a:r>
              <a:rPr lang="en-US" dirty="0" smtClean="0">
                <a:latin typeface="Cambria Math" pitchFamily="18" charset="0"/>
                <a:ea typeface="Cambria Math" pitchFamily="18" charset="0"/>
              </a:rPr>
              <a:t>1/2</a:t>
            </a:r>
            <a:r>
              <a:rPr lang="en-US" dirty="0" smtClean="0">
                <a:latin typeface="Cambria Math"/>
                <a:ea typeface="Cambria Math"/>
              </a:rPr>
              <a:t> +</a:t>
            </a:r>
            <a:r>
              <a:rPr lang="el-GR" dirty="0" smtClean="0">
                <a:latin typeface="Cambria Math"/>
                <a:ea typeface="Cambria Math"/>
              </a:rPr>
              <a:t> ε</a:t>
            </a:r>
            <a:r>
              <a:rPr lang="en-US" dirty="0" smtClean="0">
                <a:latin typeface="Cambria Math"/>
                <a:ea typeface="Cambria Math"/>
              </a:rPr>
              <a:t> ) and </a:t>
            </a:r>
            <a:r>
              <a:rPr lang="en-US" dirty="0" smtClean="0">
                <a:latin typeface="Cambria Math" pitchFamily="18" charset="0"/>
                <a:ea typeface="Cambria Math" pitchFamily="18" charset="0"/>
              </a:rPr>
              <a:t>0 </a:t>
            </a:r>
            <a:r>
              <a:rPr lang="en-US" dirty="0" smtClean="0">
                <a:latin typeface="Cambria Math"/>
                <a:ea typeface="Cambria Math"/>
              </a:rPr>
              <a:t>≤</a:t>
            </a:r>
            <a:r>
              <a:rPr lang="en-US" dirty="0" smtClean="0">
                <a:ea typeface="Cambria Math"/>
              </a:rPr>
              <a:t> ½ +</a:t>
            </a:r>
            <a:r>
              <a:rPr lang="el-GR" dirty="0" smtClean="0">
                <a:latin typeface="Cambria Math"/>
                <a:ea typeface="Cambria Math"/>
              </a:rPr>
              <a:t>ε</a:t>
            </a:r>
            <a:r>
              <a:rPr lang="en-US" dirty="0" smtClean="0">
                <a:latin typeface="Cambria Math"/>
                <a:ea typeface="Cambria Math"/>
              </a:rPr>
              <a:t> &lt; 1. </a:t>
            </a:r>
          </a:p>
          <a:p>
            <a:pPr lvl="1"/>
            <a:r>
              <a:rPr lang="en-US" dirty="0" smtClean="0">
                <a:latin typeface="Cambria Math"/>
                <a:ea typeface="Cambria Math"/>
              </a:rPr>
              <a:t>Hence, ⌊2</a:t>
            </a:r>
            <a:r>
              <a:rPr lang="en-US" i="1" dirty="0" smtClean="0">
                <a:latin typeface="Cambria Math"/>
                <a:ea typeface="Cambria Math"/>
              </a:rPr>
              <a:t>x</a:t>
            </a:r>
            <a:r>
              <a:rPr lang="en-US" dirty="0" smtClean="0">
                <a:latin typeface="Cambria Math"/>
                <a:ea typeface="Cambria Math"/>
              </a:rPr>
              <a:t>⌋ = 2</a:t>
            </a:r>
            <a:r>
              <a:rPr lang="en-US" i="1" dirty="0" smtClean="0">
                <a:latin typeface="Cambria Math"/>
                <a:ea typeface="Cambria Math"/>
              </a:rPr>
              <a:t>n</a:t>
            </a:r>
            <a:r>
              <a:rPr lang="en-US" dirty="0" smtClean="0">
                <a:latin typeface="Cambria Math"/>
                <a:ea typeface="Cambria Math"/>
              </a:rPr>
              <a:t> </a:t>
            </a:r>
            <a:r>
              <a:rPr lang="en-US" dirty="0" smtClean="0">
                <a:ea typeface="Cambria Math"/>
              </a:rPr>
              <a:t>and </a:t>
            </a:r>
            <a:r>
              <a:rPr lang="en-US" dirty="0" smtClean="0">
                <a:latin typeface="Cambria Math"/>
                <a:ea typeface="Cambria Math"/>
              </a:rPr>
              <a:t>⌊</a:t>
            </a:r>
            <a:r>
              <a:rPr lang="en-US" i="1" dirty="0" smtClean="0">
                <a:latin typeface="Cambria Math"/>
                <a:ea typeface="Cambria Math"/>
              </a:rPr>
              <a:t>x</a:t>
            </a:r>
            <a:r>
              <a:rPr lang="en-US" dirty="0" smtClean="0">
                <a:latin typeface="Cambria Math"/>
                <a:ea typeface="Cambria Math"/>
              </a:rPr>
              <a:t>⌋ + ⌊</a:t>
            </a:r>
            <a:r>
              <a:rPr lang="en-US" i="1" dirty="0" smtClean="0">
                <a:latin typeface="Cambria Math"/>
                <a:ea typeface="Cambria Math"/>
              </a:rPr>
              <a:t>x</a:t>
            </a:r>
            <a:r>
              <a:rPr lang="en-US" dirty="0" smtClean="0">
                <a:latin typeface="Cambria Math"/>
                <a:ea typeface="Cambria Math"/>
              </a:rPr>
              <a:t> + 1/2⌋ = </a:t>
            </a:r>
            <a:r>
              <a:rPr lang="en-US" i="1" dirty="0" smtClean="0">
                <a:latin typeface="Cambria Math"/>
                <a:ea typeface="Cambria Math"/>
              </a:rPr>
              <a:t>n</a:t>
            </a:r>
            <a:r>
              <a:rPr lang="en-US" dirty="0" smtClean="0">
                <a:latin typeface="Cambria Math"/>
                <a:ea typeface="Cambria Math"/>
              </a:rPr>
              <a:t> + </a:t>
            </a:r>
            <a:r>
              <a:rPr lang="en-US" i="1" dirty="0" smtClean="0">
                <a:latin typeface="Cambria Math"/>
                <a:ea typeface="Cambria Math"/>
              </a:rPr>
              <a:t>n</a:t>
            </a:r>
            <a:r>
              <a:rPr lang="en-US" dirty="0" smtClean="0">
                <a:latin typeface="Cambria Math"/>
                <a:ea typeface="Cambria Math"/>
              </a:rPr>
              <a:t>  = 2</a:t>
            </a:r>
            <a:r>
              <a:rPr lang="en-US" i="1" dirty="0" smtClean="0">
                <a:latin typeface="Cambria Math"/>
                <a:ea typeface="Cambria Math"/>
              </a:rPr>
              <a:t>n</a:t>
            </a:r>
            <a:r>
              <a:rPr lang="en-US" dirty="0" smtClean="0">
                <a:latin typeface="Cambria Math"/>
                <a:ea typeface="Cambria Math"/>
              </a:rPr>
              <a:t>.</a:t>
            </a:r>
            <a:endParaRPr lang="en-US" dirty="0" smtClean="0">
              <a:ea typeface="Cambria Math"/>
            </a:endParaRPr>
          </a:p>
          <a:p>
            <a:pPr>
              <a:buNone/>
            </a:pPr>
            <a:r>
              <a:rPr lang="en-US" dirty="0" smtClean="0">
                <a:latin typeface="Cambria Math"/>
                <a:ea typeface="Cambria Math"/>
              </a:rPr>
              <a:t>  </a:t>
            </a:r>
            <a:r>
              <a:rPr lang="en-US" i="1" dirty="0" smtClean="0">
                <a:latin typeface="Cambria Math"/>
                <a:ea typeface="Cambria Math"/>
              </a:rPr>
              <a:t>Case 2:     </a:t>
            </a:r>
            <a:r>
              <a:rPr lang="en-US" dirty="0" smtClean="0">
                <a:latin typeface="Cambria Math"/>
                <a:ea typeface="Cambria Math"/>
              </a:rPr>
              <a:t> </a:t>
            </a:r>
            <a:r>
              <a:rPr lang="el-GR" dirty="0" smtClean="0">
                <a:latin typeface="Cambria Math"/>
                <a:ea typeface="Cambria Math"/>
              </a:rPr>
              <a:t>ε</a:t>
            </a:r>
            <a:r>
              <a:rPr lang="en-US" dirty="0" smtClean="0">
                <a:latin typeface="Cambria Math"/>
                <a:ea typeface="Cambria Math"/>
              </a:rPr>
              <a:t> ≥ ½ </a:t>
            </a:r>
          </a:p>
          <a:p>
            <a:pPr lvl="1"/>
            <a:r>
              <a:rPr lang="en-US" dirty="0" smtClean="0">
                <a:latin typeface="Cambria Math"/>
                <a:ea typeface="Cambria Math"/>
              </a:rPr>
              <a:t>2</a:t>
            </a:r>
            <a:r>
              <a:rPr lang="en-US" i="1" dirty="0" smtClean="0">
                <a:latin typeface="Cambria Math"/>
                <a:ea typeface="Cambria Math"/>
              </a:rPr>
              <a:t>x</a:t>
            </a:r>
            <a:r>
              <a:rPr lang="en-US" dirty="0" smtClean="0">
                <a:latin typeface="Cambria Math"/>
                <a:ea typeface="Cambria Math"/>
              </a:rPr>
              <a:t> = 2</a:t>
            </a:r>
            <a:r>
              <a:rPr lang="en-US" i="1" dirty="0" smtClean="0">
                <a:latin typeface="Cambria Math"/>
                <a:ea typeface="Cambria Math"/>
              </a:rPr>
              <a:t>n</a:t>
            </a:r>
            <a:r>
              <a:rPr lang="en-US" dirty="0" smtClean="0">
                <a:latin typeface="Cambria Math"/>
                <a:ea typeface="Cambria Math"/>
              </a:rPr>
              <a:t> + 2</a:t>
            </a:r>
            <a:r>
              <a:rPr lang="el-GR" dirty="0" smtClean="0">
                <a:latin typeface="Cambria Math" pitchFamily="18" charset="0"/>
                <a:ea typeface="Cambria Math" pitchFamily="18" charset="0"/>
              </a:rPr>
              <a:t>ε</a:t>
            </a:r>
            <a:r>
              <a:rPr lang="en-US" dirty="0" smtClean="0">
                <a:latin typeface="Cambria Math"/>
                <a:ea typeface="Cambria Math"/>
              </a:rPr>
              <a:t> =  (2</a:t>
            </a:r>
            <a:r>
              <a:rPr lang="en-US" i="1" dirty="0" smtClean="0">
                <a:latin typeface="Cambria Math"/>
                <a:ea typeface="Cambria Math"/>
              </a:rPr>
              <a:t>n</a:t>
            </a:r>
            <a:r>
              <a:rPr lang="en-US" dirty="0" smtClean="0">
                <a:latin typeface="Cambria Math"/>
                <a:ea typeface="Cambria Math"/>
              </a:rPr>
              <a:t> + 1) +(2</a:t>
            </a:r>
            <a:r>
              <a:rPr lang="el-GR" dirty="0" smtClean="0">
                <a:latin typeface="Cambria Math"/>
                <a:ea typeface="Cambria Math"/>
              </a:rPr>
              <a:t>ε</a:t>
            </a:r>
            <a:r>
              <a:rPr lang="en-US" dirty="0" smtClean="0">
                <a:latin typeface="Cambria Math"/>
                <a:ea typeface="Cambria Math"/>
              </a:rPr>
              <a:t>  − 1)  and ⌊2</a:t>
            </a:r>
            <a:r>
              <a:rPr lang="en-US" i="1" dirty="0" smtClean="0">
                <a:latin typeface="Cambria Math"/>
                <a:ea typeface="Cambria Math"/>
              </a:rPr>
              <a:t>x</a:t>
            </a:r>
            <a:r>
              <a:rPr lang="en-US" dirty="0" smtClean="0">
                <a:latin typeface="Cambria Math"/>
                <a:ea typeface="Cambria Math"/>
              </a:rPr>
              <a:t>⌋ =2</a:t>
            </a:r>
            <a:r>
              <a:rPr lang="en-US" i="1" dirty="0" smtClean="0">
                <a:latin typeface="Cambria Math"/>
                <a:ea typeface="Cambria Math"/>
              </a:rPr>
              <a:t>n</a:t>
            </a:r>
            <a:r>
              <a:rPr lang="en-US" dirty="0" smtClean="0">
                <a:latin typeface="Cambria Math"/>
                <a:ea typeface="Cambria Math"/>
              </a:rPr>
              <a:t> + 1,                     since </a:t>
            </a:r>
            <a:r>
              <a:rPr lang="en-US" dirty="0" smtClean="0">
                <a:latin typeface="Cambria Math" pitchFamily="18" charset="0"/>
                <a:ea typeface="Cambria Math" pitchFamily="18" charset="0"/>
              </a:rPr>
              <a:t>0 ≤ 2</a:t>
            </a:r>
            <a:r>
              <a:rPr lang="el-GR" dirty="0" smtClean="0">
                <a:latin typeface="Cambria Math" pitchFamily="18" charset="0"/>
                <a:ea typeface="Cambria Math" pitchFamily="18" charset="0"/>
              </a:rPr>
              <a:t> ε</a:t>
            </a:r>
            <a:r>
              <a:rPr lang="en-US" dirty="0" smtClean="0">
                <a:latin typeface="Cambria Math" pitchFamily="18" charset="0"/>
                <a:ea typeface="Cambria Math" pitchFamily="18" charset="0"/>
              </a:rPr>
              <a:t> - 1&lt; 1. </a:t>
            </a:r>
            <a:endParaRPr lang="en-US" dirty="0" smtClean="0">
              <a:latin typeface="Cambria Math"/>
              <a:ea typeface="Cambria Math"/>
            </a:endParaRPr>
          </a:p>
          <a:p>
            <a:pPr lvl="1"/>
            <a:r>
              <a:rPr lang="en-US" dirty="0" smtClean="0">
                <a:latin typeface="Cambria Math"/>
                <a:ea typeface="Cambria Math"/>
              </a:rPr>
              <a:t>⌊</a:t>
            </a:r>
            <a:r>
              <a:rPr lang="en-US" i="1" dirty="0" smtClean="0">
                <a:latin typeface="Cambria Math"/>
                <a:ea typeface="Cambria Math"/>
              </a:rPr>
              <a:t>x</a:t>
            </a:r>
            <a:r>
              <a:rPr lang="en-US" dirty="0" smtClean="0">
                <a:latin typeface="Cambria Math"/>
                <a:ea typeface="Cambria Math"/>
              </a:rPr>
              <a:t> + 1/2⌋ = ⌊ </a:t>
            </a:r>
            <a:r>
              <a:rPr lang="en-US" i="1" dirty="0" smtClean="0">
                <a:latin typeface="Cambria Math"/>
                <a:ea typeface="Cambria Math"/>
              </a:rPr>
              <a:t>n</a:t>
            </a:r>
            <a:r>
              <a:rPr lang="en-US" dirty="0" smtClean="0">
                <a:latin typeface="Cambria Math"/>
                <a:ea typeface="Cambria Math"/>
              </a:rPr>
              <a:t> + (1/2 +</a:t>
            </a:r>
            <a:r>
              <a:rPr lang="el-GR" dirty="0" smtClean="0">
                <a:latin typeface="Cambria Math" pitchFamily="18" charset="0"/>
                <a:ea typeface="Cambria Math" pitchFamily="18" charset="0"/>
              </a:rPr>
              <a:t> ε</a:t>
            </a:r>
            <a:r>
              <a:rPr lang="en-US" dirty="0" smtClean="0">
                <a:latin typeface="Cambria Math" pitchFamily="18" charset="0"/>
                <a:ea typeface="Cambria Math" pitchFamily="18" charset="0"/>
              </a:rPr>
              <a:t>)</a:t>
            </a:r>
            <a:r>
              <a:rPr lang="en-US" dirty="0" smtClean="0">
                <a:latin typeface="Cambria Math"/>
                <a:ea typeface="Cambria Math"/>
              </a:rPr>
              <a:t>⌋ = ⌊ </a:t>
            </a:r>
            <a:r>
              <a:rPr lang="en-US" i="1" dirty="0" smtClean="0">
                <a:latin typeface="Cambria Math"/>
                <a:ea typeface="Cambria Math"/>
              </a:rPr>
              <a:t>n</a:t>
            </a:r>
            <a:r>
              <a:rPr lang="en-US" dirty="0" smtClean="0">
                <a:latin typeface="Cambria Math"/>
                <a:ea typeface="Cambria Math"/>
              </a:rPr>
              <a:t> + 1 +  (</a:t>
            </a:r>
            <a:r>
              <a:rPr lang="el-GR" dirty="0" smtClean="0">
                <a:latin typeface="Cambria Math" pitchFamily="18" charset="0"/>
                <a:ea typeface="Cambria Math" pitchFamily="18" charset="0"/>
              </a:rPr>
              <a:t>ε</a:t>
            </a:r>
            <a:r>
              <a:rPr lang="en-US" dirty="0" smtClean="0">
                <a:latin typeface="Cambria Math" pitchFamily="18" charset="0"/>
                <a:ea typeface="Cambria Math" pitchFamily="18" charset="0"/>
              </a:rPr>
              <a:t> – 1/2)</a:t>
            </a:r>
            <a:r>
              <a:rPr lang="en-US" dirty="0" smtClean="0">
                <a:latin typeface="Cambria Math"/>
                <a:ea typeface="Cambria Math"/>
              </a:rPr>
              <a:t>⌋ = </a:t>
            </a:r>
            <a:r>
              <a:rPr lang="en-US" i="1" dirty="0" smtClean="0">
                <a:latin typeface="Cambria Math"/>
                <a:ea typeface="Cambria Math"/>
              </a:rPr>
              <a:t>n</a:t>
            </a:r>
            <a:r>
              <a:rPr lang="en-US" dirty="0" smtClean="0">
                <a:latin typeface="Cambria Math"/>
                <a:ea typeface="Cambria Math"/>
              </a:rPr>
              <a:t> + 1 since       </a:t>
            </a:r>
            <a:r>
              <a:rPr lang="en-US" dirty="0" smtClean="0">
                <a:latin typeface="Cambria Math" pitchFamily="18" charset="0"/>
                <a:ea typeface="Cambria Math" pitchFamily="18" charset="0"/>
              </a:rPr>
              <a:t>0 ≤ </a:t>
            </a:r>
            <a:r>
              <a:rPr lang="el-GR" dirty="0" smtClean="0">
                <a:latin typeface="Cambria Math" pitchFamily="18" charset="0"/>
                <a:ea typeface="Cambria Math" pitchFamily="18" charset="0"/>
              </a:rPr>
              <a:t>ε</a:t>
            </a:r>
            <a:r>
              <a:rPr lang="en-US" dirty="0" smtClean="0">
                <a:latin typeface="Cambria Math" pitchFamily="18" charset="0"/>
                <a:ea typeface="Cambria Math" pitchFamily="18" charset="0"/>
              </a:rPr>
              <a:t> – 1/2&lt; 1</a:t>
            </a:r>
            <a:r>
              <a:rPr lang="en-US" dirty="0" smtClean="0">
                <a:latin typeface="Cambria Math"/>
                <a:ea typeface="Cambria Math"/>
              </a:rPr>
              <a:t>. </a:t>
            </a:r>
          </a:p>
          <a:p>
            <a:pPr lvl="1"/>
            <a:r>
              <a:rPr lang="en-US" dirty="0" smtClean="0">
                <a:latin typeface="Cambria Math"/>
                <a:ea typeface="Cambria Math"/>
              </a:rPr>
              <a:t>Hence,  ⌊2</a:t>
            </a:r>
            <a:r>
              <a:rPr lang="en-US" i="1" dirty="0" smtClean="0">
                <a:latin typeface="Cambria Math"/>
                <a:ea typeface="Cambria Math"/>
              </a:rPr>
              <a:t>x</a:t>
            </a:r>
            <a:r>
              <a:rPr lang="en-US" dirty="0" smtClean="0">
                <a:latin typeface="Cambria Math"/>
                <a:ea typeface="Cambria Math"/>
              </a:rPr>
              <a:t>⌋ = 2</a:t>
            </a:r>
            <a:r>
              <a:rPr lang="en-US" i="1" dirty="0" smtClean="0">
                <a:latin typeface="Cambria Math"/>
                <a:ea typeface="Cambria Math"/>
              </a:rPr>
              <a:t>n</a:t>
            </a:r>
            <a:r>
              <a:rPr lang="en-US" dirty="0" smtClean="0">
                <a:latin typeface="Cambria Math"/>
                <a:ea typeface="Cambria Math"/>
              </a:rPr>
              <a:t> + 1 </a:t>
            </a:r>
            <a:r>
              <a:rPr lang="en-US" dirty="0" smtClean="0">
                <a:ea typeface="Cambria Math"/>
              </a:rPr>
              <a:t>and </a:t>
            </a:r>
            <a:r>
              <a:rPr lang="en-US" dirty="0" smtClean="0">
                <a:latin typeface="Cambria Math"/>
                <a:ea typeface="Cambria Math"/>
              </a:rPr>
              <a:t>⌊</a:t>
            </a:r>
            <a:r>
              <a:rPr lang="en-US" i="1" dirty="0" smtClean="0">
                <a:latin typeface="Cambria Math"/>
                <a:ea typeface="Cambria Math"/>
              </a:rPr>
              <a:t>x</a:t>
            </a:r>
            <a:r>
              <a:rPr lang="en-US" dirty="0" smtClean="0">
                <a:latin typeface="Cambria Math"/>
                <a:ea typeface="Cambria Math"/>
              </a:rPr>
              <a:t>⌋ + ⌊</a:t>
            </a:r>
            <a:r>
              <a:rPr lang="en-US" i="1" dirty="0" smtClean="0">
                <a:latin typeface="Cambria Math"/>
                <a:ea typeface="Cambria Math"/>
              </a:rPr>
              <a:t>x</a:t>
            </a:r>
            <a:r>
              <a:rPr lang="en-US" dirty="0" smtClean="0">
                <a:latin typeface="Cambria Math"/>
                <a:ea typeface="Cambria Math"/>
              </a:rPr>
              <a:t> + 1/2⌋ = </a:t>
            </a:r>
            <a:r>
              <a:rPr lang="en-US" i="1" dirty="0" smtClean="0">
                <a:latin typeface="Cambria Math"/>
                <a:ea typeface="Cambria Math"/>
              </a:rPr>
              <a:t>n</a:t>
            </a:r>
            <a:r>
              <a:rPr lang="en-US" dirty="0" smtClean="0">
                <a:latin typeface="Cambria Math"/>
                <a:ea typeface="Cambria Math"/>
              </a:rPr>
              <a:t> + (</a:t>
            </a:r>
            <a:r>
              <a:rPr lang="en-US" i="1" dirty="0" smtClean="0">
                <a:latin typeface="Cambria Math"/>
                <a:ea typeface="Cambria Math"/>
              </a:rPr>
              <a:t>n</a:t>
            </a:r>
            <a:r>
              <a:rPr lang="en-US" dirty="0" smtClean="0">
                <a:latin typeface="Cambria Math"/>
                <a:ea typeface="Cambria Math"/>
              </a:rPr>
              <a:t> + 1)  = 2</a:t>
            </a:r>
            <a:r>
              <a:rPr lang="en-US" i="1" dirty="0" smtClean="0">
                <a:latin typeface="Cambria Math"/>
                <a:ea typeface="Cambria Math"/>
              </a:rPr>
              <a:t>n</a:t>
            </a:r>
            <a:r>
              <a:rPr lang="en-US" dirty="0" smtClean="0">
                <a:latin typeface="Cambria Math"/>
                <a:ea typeface="Cambria Math"/>
              </a:rPr>
              <a:t> + 1.           </a:t>
            </a:r>
            <a:endParaRPr lang="en-US" dirty="0" smtClean="0">
              <a:ea typeface="Cambria Math"/>
            </a:endParaRPr>
          </a:p>
        </p:txBody>
      </p:sp>
      <p:sp>
        <p:nvSpPr>
          <p:cNvPr id="4" name="Isosceles Triangle 3"/>
          <p:cNvSpPr/>
          <p:nvPr/>
        </p:nvSpPr>
        <p:spPr>
          <a:xfrm rot="5400000" flipV="1">
            <a:off x="8458200" y="5791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Factorial Function </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  </a:t>
            </a:r>
            <a:r>
              <a:rPr lang="en-US" dirty="0" smtClean="0"/>
              <a:t>f:</a:t>
            </a:r>
            <a:r>
              <a:rPr lang="en-US" b="1" dirty="0" smtClean="0"/>
              <a:t> N </a:t>
            </a:r>
            <a:r>
              <a:rPr lang="en-US" b="1" dirty="0" smtClean="0">
                <a:latin typeface="Cambria Math"/>
                <a:ea typeface="Cambria Math"/>
                <a:sym typeface="Wingdings" pitchFamily="2" charset="2"/>
              </a:rPr>
              <a:t>→</a:t>
            </a:r>
            <a:r>
              <a:rPr lang="en-US" b="1" dirty="0" smtClean="0">
                <a:sym typeface="Wingdings" pitchFamily="2" charset="2"/>
              </a:rPr>
              <a:t> Z</a:t>
            </a:r>
            <a:r>
              <a:rPr lang="en-US" b="1" baseline="30000" dirty="0" smtClean="0">
                <a:sym typeface="Wingdings" pitchFamily="2" charset="2"/>
              </a:rPr>
              <a:t>+</a:t>
            </a:r>
            <a:r>
              <a:rPr lang="en-US" b="1" dirty="0" smtClean="0">
                <a:sym typeface="Wingdings" pitchFamily="2" charset="2"/>
              </a:rPr>
              <a:t> , </a:t>
            </a:r>
            <a:r>
              <a:rPr lang="en-US" dirty="0" smtClean="0">
                <a:sym typeface="Wingdings" pitchFamily="2" charset="2"/>
              </a:rPr>
              <a:t>denoted by </a:t>
            </a:r>
            <a:r>
              <a:rPr lang="en-US" i="1" dirty="0" smtClean="0">
                <a:sym typeface="Wingdings" pitchFamily="2" charset="2"/>
              </a:rPr>
              <a:t>f</a:t>
            </a:r>
            <a:r>
              <a:rPr lang="en-US" dirty="0" smtClean="0">
                <a:sym typeface="Wingdings" pitchFamily="2" charset="2"/>
              </a:rPr>
              <a:t>(</a:t>
            </a:r>
            <a:r>
              <a:rPr lang="en-US" i="1" dirty="0" smtClean="0">
                <a:sym typeface="Wingdings" pitchFamily="2" charset="2"/>
              </a:rPr>
              <a:t>n</a:t>
            </a:r>
            <a:r>
              <a:rPr lang="en-US" dirty="0" smtClean="0">
                <a:sym typeface="Wingdings" pitchFamily="2" charset="2"/>
              </a:rPr>
              <a:t>) = </a:t>
            </a:r>
            <a:r>
              <a:rPr lang="en-US" i="1" dirty="0" smtClean="0">
                <a:sym typeface="Wingdings" pitchFamily="2" charset="2"/>
              </a:rPr>
              <a:t>n</a:t>
            </a:r>
            <a:r>
              <a:rPr lang="en-US" dirty="0" smtClean="0">
                <a:sym typeface="Wingdings" pitchFamily="2" charset="2"/>
              </a:rPr>
              <a:t>! is the product of the first </a:t>
            </a:r>
            <a:r>
              <a:rPr lang="en-US" i="1" dirty="0" smtClean="0">
                <a:sym typeface="Wingdings" pitchFamily="2" charset="2"/>
              </a:rPr>
              <a:t>n</a:t>
            </a:r>
            <a:r>
              <a:rPr lang="en-US" dirty="0" smtClean="0">
                <a:sym typeface="Wingdings" pitchFamily="2" charset="2"/>
              </a:rPr>
              <a:t> positive integers when </a:t>
            </a:r>
            <a:r>
              <a:rPr lang="en-US" i="1" dirty="0" smtClean="0">
                <a:sym typeface="Wingdings" pitchFamily="2" charset="2"/>
              </a:rPr>
              <a:t>n</a:t>
            </a:r>
            <a:r>
              <a:rPr lang="en-US" dirty="0" smtClean="0">
                <a:sym typeface="Wingdings" pitchFamily="2" charset="2"/>
              </a:rPr>
              <a:t> is a nonnegative integer.</a:t>
            </a:r>
            <a:endParaRPr lang="en-US" baseline="30000" dirty="0" smtClean="0">
              <a:sym typeface="Wingdings" pitchFamily="2" charset="2"/>
            </a:endParaRPr>
          </a:p>
          <a:p>
            <a:pPr>
              <a:buNone/>
            </a:pPr>
            <a:endParaRPr lang="en-US" sz="2800" baseline="30000" dirty="0" smtClean="0">
              <a:latin typeface="Cambria Math" pitchFamily="18" charset="0"/>
              <a:ea typeface="Cambria Math" pitchFamily="18" charset="0"/>
              <a:sym typeface="Wingdings" pitchFamily="2" charset="2"/>
            </a:endParaRPr>
          </a:p>
          <a:p>
            <a:pPr>
              <a:buNone/>
            </a:pPr>
            <a:r>
              <a:rPr lang="en-US" sz="2800" baseline="30000" dirty="0" smtClean="0">
                <a:latin typeface="Cambria Math" pitchFamily="18" charset="0"/>
                <a:ea typeface="Cambria Math" pitchFamily="18" charset="0"/>
                <a:sym typeface="Wingdings" pitchFamily="2" charset="2"/>
              </a:rPr>
              <a:t>        </a:t>
            </a:r>
            <a:r>
              <a:rPr lang="en-US" sz="2800" i="1" baseline="30000" dirty="0" smtClean="0">
                <a:ea typeface="Cambria Math" pitchFamily="18" charset="0"/>
                <a:sym typeface="Wingdings" pitchFamily="2" charset="2"/>
              </a:rPr>
              <a:t>f</a:t>
            </a:r>
            <a:r>
              <a:rPr lang="en-US" sz="2800" baseline="30000" dirty="0" smtClean="0">
                <a:ea typeface="Cambria Math" pitchFamily="18" charset="0"/>
                <a:sym typeface="Wingdings" pitchFamily="2" charset="2"/>
              </a:rPr>
              <a:t>(</a:t>
            </a:r>
            <a:r>
              <a:rPr lang="en-US" sz="2800" i="1" baseline="30000" dirty="0" smtClean="0">
                <a:ea typeface="Cambria Math" pitchFamily="18" charset="0"/>
                <a:sym typeface="Wingdings" pitchFamily="2" charset="2"/>
              </a:rPr>
              <a:t>n</a:t>
            </a:r>
            <a:r>
              <a:rPr lang="en-US" sz="2800" baseline="30000" dirty="0" smtClean="0">
                <a:ea typeface="Cambria Math" pitchFamily="18" charset="0"/>
                <a:sym typeface="Wingdings" pitchFamily="2" charset="2"/>
              </a:rPr>
              <a:t>)</a:t>
            </a:r>
            <a:r>
              <a:rPr lang="en-US" sz="2800" baseline="30000" dirty="0" smtClean="0">
                <a:latin typeface="Cambria Math" pitchFamily="18" charset="0"/>
                <a:ea typeface="Cambria Math" pitchFamily="18" charset="0"/>
                <a:sym typeface="Wingdings" pitchFamily="2" charset="2"/>
              </a:rPr>
              <a:t> = 1 </a:t>
            </a:r>
            <a:r>
              <a:rPr lang="en-US" sz="2800" baseline="30000" dirty="0" smtClean="0">
                <a:latin typeface="Cambria Math"/>
                <a:ea typeface="Cambria Math"/>
                <a:sym typeface="Wingdings" pitchFamily="2" charset="2"/>
              </a:rPr>
              <a:t>∙ 2 ∙∙∙ (</a:t>
            </a:r>
            <a:r>
              <a:rPr lang="en-US" sz="2800" i="1" baseline="30000" dirty="0" smtClean="0">
                <a:ea typeface="Cambria Math"/>
                <a:sym typeface="Wingdings" pitchFamily="2" charset="2"/>
              </a:rPr>
              <a:t>n</a:t>
            </a:r>
            <a:r>
              <a:rPr lang="en-US" sz="2800" baseline="30000" dirty="0" smtClean="0">
                <a:latin typeface="Cambria Math"/>
                <a:ea typeface="Cambria Math"/>
                <a:sym typeface="Wingdings" pitchFamily="2" charset="2"/>
              </a:rPr>
              <a:t> – 1) ∙ </a:t>
            </a:r>
            <a:r>
              <a:rPr lang="en-US" sz="2800" i="1" baseline="30000" dirty="0" smtClean="0">
                <a:ea typeface="Cambria Math"/>
                <a:sym typeface="Wingdings" pitchFamily="2" charset="2"/>
              </a:rPr>
              <a:t>n,</a:t>
            </a:r>
            <a:r>
              <a:rPr lang="en-US" sz="2800" baseline="30000" dirty="0" smtClean="0">
                <a:latin typeface="Cambria Math"/>
                <a:ea typeface="Cambria Math"/>
                <a:sym typeface="Wingdings" pitchFamily="2" charset="2"/>
              </a:rPr>
              <a:t>         </a:t>
            </a:r>
            <a:r>
              <a:rPr lang="en-US" sz="2800" i="1" baseline="30000" dirty="0" smtClean="0">
                <a:ea typeface="Cambria Math"/>
                <a:sym typeface="Wingdings" pitchFamily="2" charset="2"/>
              </a:rPr>
              <a:t>f</a:t>
            </a:r>
            <a:r>
              <a:rPr lang="en-US" sz="2800" baseline="30000" dirty="0" smtClean="0">
                <a:latin typeface="Cambria Math"/>
                <a:ea typeface="Cambria Math"/>
                <a:sym typeface="Wingdings" pitchFamily="2" charset="2"/>
              </a:rPr>
              <a:t>(0)  = 0! = 1</a:t>
            </a:r>
            <a:endParaRPr lang="en-US" sz="2800" baseline="30000" dirty="0" smtClean="0">
              <a:latin typeface="Cambria Math" pitchFamily="18" charset="0"/>
              <a:ea typeface="Cambria Math" pitchFamily="18" charset="0"/>
              <a:sym typeface="Wingdings" pitchFamily="2" charset="2"/>
            </a:endParaRPr>
          </a:p>
          <a:p>
            <a:pPr>
              <a:buNone/>
            </a:pPr>
            <a:r>
              <a:rPr lang="en-US" sz="2800" baseline="30000" dirty="0" smtClean="0">
                <a:latin typeface="Cambria Math" pitchFamily="18" charset="0"/>
                <a:ea typeface="Cambria Math" pitchFamily="18" charset="0"/>
                <a:sym typeface="Wingdings" pitchFamily="2" charset="2"/>
              </a:rPr>
              <a:t> </a:t>
            </a:r>
            <a:r>
              <a:rPr lang="en-US" sz="2800" dirty="0" smtClean="0">
                <a:latin typeface="Cambria Math" pitchFamily="18" charset="0"/>
                <a:ea typeface="Cambria Math" pitchFamily="18" charset="0"/>
                <a:sym typeface="Wingdings" pitchFamily="2" charset="2"/>
              </a:rPr>
              <a:t>  </a:t>
            </a:r>
            <a:r>
              <a:rPr lang="en-US" sz="2800" b="1" dirty="0" smtClean="0">
                <a:sym typeface="Wingdings" pitchFamily="2" charset="2"/>
              </a:rPr>
              <a:t>Examples:</a:t>
            </a:r>
          </a:p>
          <a:p>
            <a:pPr>
              <a:buNone/>
            </a:pPr>
            <a:r>
              <a:rPr lang="en-US" sz="2800" b="1" dirty="0" smtClean="0">
                <a:latin typeface="Cambria Math" pitchFamily="18" charset="0"/>
                <a:ea typeface="Cambria Math" pitchFamily="18" charset="0"/>
                <a:sym typeface="Wingdings" pitchFamily="2" charset="2"/>
              </a:rPr>
              <a:t>      </a:t>
            </a:r>
            <a:r>
              <a:rPr lang="en-US" sz="2800" i="1" baseline="30000" dirty="0" smtClean="0">
                <a:ea typeface="Cambria Math" pitchFamily="18" charset="0"/>
                <a:sym typeface="Wingdings" pitchFamily="2" charset="2"/>
              </a:rPr>
              <a:t>f</a:t>
            </a:r>
            <a:r>
              <a:rPr lang="en-US" sz="2800" baseline="30000" dirty="0" smtClean="0">
                <a:latin typeface="Cambria Math" pitchFamily="18" charset="0"/>
                <a:ea typeface="Cambria Math" pitchFamily="18" charset="0"/>
                <a:sym typeface="Wingdings" pitchFamily="2" charset="2"/>
              </a:rPr>
              <a:t>(1) = 1!  = 1</a:t>
            </a:r>
          </a:p>
          <a:p>
            <a:pPr>
              <a:buNone/>
            </a:pPr>
            <a:r>
              <a:rPr lang="en-US" sz="2800" baseline="30000" dirty="0" smtClean="0">
                <a:latin typeface="Cambria Math" pitchFamily="18" charset="0"/>
                <a:ea typeface="Cambria Math" pitchFamily="18" charset="0"/>
                <a:sym typeface="Wingdings" pitchFamily="2" charset="2"/>
              </a:rPr>
              <a:t>        </a:t>
            </a:r>
            <a:r>
              <a:rPr lang="en-US" sz="2800" i="1" baseline="30000" dirty="0" smtClean="0">
                <a:ea typeface="Cambria Math" pitchFamily="18" charset="0"/>
                <a:sym typeface="Wingdings" pitchFamily="2" charset="2"/>
              </a:rPr>
              <a:t>f</a:t>
            </a:r>
            <a:r>
              <a:rPr lang="en-US" sz="2800" baseline="30000" dirty="0" smtClean="0">
                <a:latin typeface="Cambria Math" pitchFamily="18" charset="0"/>
                <a:ea typeface="Cambria Math" pitchFamily="18" charset="0"/>
                <a:sym typeface="Wingdings" pitchFamily="2" charset="2"/>
              </a:rPr>
              <a:t>(2) = 2! =  1 </a:t>
            </a:r>
            <a:r>
              <a:rPr lang="en-US" sz="2800" baseline="30000" dirty="0" smtClean="0">
                <a:latin typeface="Cambria Math"/>
                <a:ea typeface="Cambria Math"/>
                <a:sym typeface="Wingdings" pitchFamily="2" charset="2"/>
              </a:rPr>
              <a:t>∙ 2 = 2</a:t>
            </a:r>
            <a:endParaRPr lang="en-US" sz="2800" baseline="30000" dirty="0" smtClean="0">
              <a:latin typeface="Cambria Math" pitchFamily="18" charset="0"/>
              <a:ea typeface="Cambria Math" pitchFamily="18" charset="0"/>
              <a:sym typeface="Wingdings" pitchFamily="2" charset="2"/>
            </a:endParaRPr>
          </a:p>
          <a:p>
            <a:pPr>
              <a:buNone/>
            </a:pPr>
            <a:r>
              <a:rPr lang="en-US" sz="2800" baseline="30000" dirty="0" smtClean="0">
                <a:latin typeface="Cambria Math" pitchFamily="18" charset="0"/>
                <a:ea typeface="Cambria Math" pitchFamily="18" charset="0"/>
                <a:sym typeface="Wingdings" pitchFamily="2" charset="2"/>
              </a:rPr>
              <a:t>       </a:t>
            </a:r>
            <a:r>
              <a:rPr lang="en-US" sz="2800" i="1" baseline="30000" dirty="0" smtClean="0">
                <a:ea typeface="Cambria Math" pitchFamily="18" charset="0"/>
                <a:sym typeface="Wingdings" pitchFamily="2" charset="2"/>
              </a:rPr>
              <a:t>f</a:t>
            </a:r>
            <a:r>
              <a:rPr lang="en-US" sz="2800" baseline="30000" dirty="0" smtClean="0">
                <a:latin typeface="Cambria Math" pitchFamily="18" charset="0"/>
                <a:ea typeface="Cambria Math" pitchFamily="18" charset="0"/>
                <a:sym typeface="Wingdings" pitchFamily="2" charset="2"/>
              </a:rPr>
              <a:t>(6)  = 6! =  1 </a:t>
            </a:r>
            <a:r>
              <a:rPr lang="en-US" sz="2800" baseline="30000" dirty="0" smtClean="0">
                <a:latin typeface="Cambria Math"/>
                <a:ea typeface="Cambria Math"/>
                <a:sym typeface="Wingdings" pitchFamily="2" charset="2"/>
              </a:rPr>
              <a:t>∙ 2 ∙ 3∙ 4∙ 5</a:t>
            </a:r>
            <a:r>
              <a:rPr lang="en-US" sz="2800" dirty="0" smtClean="0">
                <a:latin typeface="Cambria Math"/>
                <a:ea typeface="Cambria Math"/>
                <a:sym typeface="Wingdings" pitchFamily="2" charset="2"/>
              </a:rPr>
              <a:t> </a:t>
            </a:r>
            <a:r>
              <a:rPr lang="en-US" sz="2800" baseline="30000" dirty="0" smtClean="0">
                <a:latin typeface="Cambria Math"/>
                <a:ea typeface="Cambria Math"/>
                <a:sym typeface="Wingdings" pitchFamily="2" charset="2"/>
              </a:rPr>
              <a:t>∙ 6 = 720</a:t>
            </a:r>
          </a:p>
          <a:p>
            <a:pPr>
              <a:buNone/>
            </a:pPr>
            <a:r>
              <a:rPr lang="en-US" sz="2800" baseline="30000" dirty="0" smtClean="0">
                <a:latin typeface="Cambria Math"/>
                <a:ea typeface="Cambria Math"/>
                <a:sym typeface="Wingdings" pitchFamily="2" charset="2"/>
              </a:rPr>
              <a:t>       </a:t>
            </a:r>
            <a:r>
              <a:rPr lang="en-US" sz="2800" i="1" baseline="30000" dirty="0" smtClean="0">
                <a:ea typeface="Cambria Math"/>
                <a:sym typeface="Wingdings" pitchFamily="2" charset="2"/>
              </a:rPr>
              <a:t>f</a:t>
            </a:r>
            <a:r>
              <a:rPr lang="en-US" sz="2800" baseline="30000" dirty="0" smtClean="0">
                <a:latin typeface="Cambria Math"/>
                <a:ea typeface="Cambria Math"/>
                <a:sym typeface="Wingdings" pitchFamily="2" charset="2"/>
              </a:rPr>
              <a:t>(20) = 2,432,902,008,176,640,000.</a:t>
            </a:r>
            <a:endParaRPr lang="en-US" sz="2800" dirty="0">
              <a:latin typeface="Cambria Math" pitchFamily="18" charset="0"/>
              <a:ea typeface="Cambria Math" pitchFamily="18" charset="0"/>
            </a:endParaRPr>
          </a:p>
        </p:txBody>
      </p:sp>
      <p:sp>
        <p:nvSpPr>
          <p:cNvPr id="4" name="TextBox 3"/>
          <p:cNvSpPr txBox="1"/>
          <p:nvPr/>
        </p:nvSpPr>
        <p:spPr>
          <a:xfrm>
            <a:off x="5867400" y="4114800"/>
            <a:ext cx="2971800" cy="646331"/>
          </a:xfrm>
          <a:prstGeom prst="rect">
            <a:avLst/>
          </a:prstGeom>
          <a:noFill/>
        </p:spPr>
        <p:txBody>
          <a:bodyPr wrap="square" rtlCol="0">
            <a:spAutoFit/>
          </a:bodyPr>
          <a:lstStyle/>
          <a:p>
            <a:r>
              <a:rPr lang="en-US" dirty="0" err="1" smtClean="0"/>
              <a:t>Stirling’s</a:t>
            </a:r>
            <a:r>
              <a:rPr lang="en-US" dirty="0" smtClean="0"/>
              <a:t> Formula:</a:t>
            </a:r>
          </a:p>
          <a:p>
            <a:endParaRPr lang="en-US"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5791200" y="4572000"/>
            <a:ext cx="1908810" cy="283845"/>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4876800" y="4953000"/>
            <a:ext cx="4120515" cy="255270"/>
          </a:xfrm>
          <a:prstGeom prst="rect">
            <a:avLst/>
          </a:prstGeom>
        </p:spPr>
      </p:pic>
      <p:sp>
        <p:nvSpPr>
          <p:cNvPr id="5" name="Slide Number Placeholder 4"/>
          <p:cNvSpPr>
            <a:spLocks noGrp="1"/>
          </p:cNvSpPr>
          <p:nvPr>
            <p:ph type="sldNum" sz="quarter" idx="12"/>
          </p:nvPr>
        </p:nvSpPr>
        <p:spPr/>
        <p:txBody>
          <a:bodyPr/>
          <a:lstStyle/>
          <a:p>
            <a:fld id="{9CA217EF-0505-4C33-BB20-8A8DF2039023}"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Functions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A </a:t>
            </a:r>
            <a:r>
              <a:rPr lang="en-US" i="1" dirty="0" smtClean="0"/>
              <a:t>partial function f  </a:t>
            </a:r>
            <a:r>
              <a:rPr lang="en-US" dirty="0" smtClean="0"/>
              <a:t>from a set </a:t>
            </a:r>
            <a:r>
              <a:rPr lang="en-US" i="1" dirty="0" smtClean="0"/>
              <a:t>A</a:t>
            </a:r>
            <a:r>
              <a:rPr lang="en-US" dirty="0" smtClean="0"/>
              <a:t> to a set </a:t>
            </a:r>
            <a:r>
              <a:rPr lang="en-US" i="1" dirty="0" smtClean="0"/>
              <a:t>B</a:t>
            </a:r>
            <a:r>
              <a:rPr lang="en-US" dirty="0" smtClean="0"/>
              <a:t>  is an assignment to each element </a:t>
            </a:r>
            <a:r>
              <a:rPr lang="en-US" i="1" dirty="0" smtClean="0"/>
              <a:t>a</a:t>
            </a:r>
            <a:r>
              <a:rPr lang="en-US" dirty="0" smtClean="0"/>
              <a:t> in a subset of </a:t>
            </a:r>
            <a:r>
              <a:rPr lang="en-US" i="1" dirty="0" smtClean="0"/>
              <a:t>A</a:t>
            </a:r>
            <a:r>
              <a:rPr lang="en-US" b="1" dirty="0" smtClean="0"/>
              <a:t>, </a:t>
            </a:r>
            <a:r>
              <a:rPr lang="en-US" dirty="0" smtClean="0"/>
              <a:t>called the </a:t>
            </a:r>
            <a:r>
              <a:rPr lang="en-US" i="1" dirty="0" smtClean="0"/>
              <a:t>domain of definition </a:t>
            </a:r>
            <a:r>
              <a:rPr lang="en-US" dirty="0" smtClean="0"/>
              <a:t>of </a:t>
            </a:r>
            <a:r>
              <a:rPr lang="en-US" i="1" dirty="0" smtClean="0"/>
              <a:t>f</a:t>
            </a:r>
            <a:r>
              <a:rPr lang="en-US" dirty="0" smtClean="0"/>
              <a:t>, of a unique element </a:t>
            </a:r>
            <a:r>
              <a:rPr lang="en-US" i="1" dirty="0" smtClean="0"/>
              <a:t>b</a:t>
            </a:r>
            <a:r>
              <a:rPr lang="en-US" dirty="0" smtClean="0"/>
              <a:t> in </a:t>
            </a:r>
            <a:r>
              <a:rPr lang="en-US" i="1" dirty="0" smtClean="0"/>
              <a:t>B</a:t>
            </a:r>
            <a:r>
              <a:rPr lang="en-US" dirty="0" smtClean="0"/>
              <a:t>. </a:t>
            </a:r>
          </a:p>
          <a:p>
            <a:pPr lvl="1"/>
            <a:r>
              <a:rPr lang="en-US" dirty="0" smtClean="0"/>
              <a:t>   The sets </a:t>
            </a:r>
            <a:r>
              <a:rPr lang="en-US" i="1" dirty="0" smtClean="0"/>
              <a:t>A</a:t>
            </a:r>
            <a:r>
              <a:rPr lang="en-US" dirty="0" smtClean="0"/>
              <a:t> and </a:t>
            </a:r>
            <a:r>
              <a:rPr lang="en-US" i="1" dirty="0" smtClean="0"/>
              <a:t>B</a:t>
            </a:r>
            <a:r>
              <a:rPr lang="en-US" dirty="0" smtClean="0"/>
              <a:t> are called the </a:t>
            </a:r>
            <a:r>
              <a:rPr lang="en-US" i="1" dirty="0" smtClean="0"/>
              <a:t>domain</a:t>
            </a:r>
            <a:r>
              <a:rPr lang="en-US" dirty="0" smtClean="0"/>
              <a:t> and </a:t>
            </a:r>
            <a:r>
              <a:rPr lang="en-US" i="1" dirty="0" err="1" smtClean="0"/>
              <a:t>codomain</a:t>
            </a:r>
            <a:r>
              <a:rPr lang="en-US" dirty="0" smtClean="0"/>
              <a:t> of </a:t>
            </a:r>
            <a:r>
              <a:rPr lang="en-US" i="1" dirty="0" smtClean="0"/>
              <a:t>f</a:t>
            </a:r>
            <a:r>
              <a:rPr lang="en-US" dirty="0" smtClean="0"/>
              <a:t>, respectively. </a:t>
            </a:r>
          </a:p>
          <a:p>
            <a:pPr lvl="1"/>
            <a:r>
              <a:rPr lang="en-US" dirty="0" smtClean="0"/>
              <a:t>   We day that </a:t>
            </a:r>
            <a:r>
              <a:rPr lang="en-US" i="1" dirty="0" smtClean="0"/>
              <a:t>f</a:t>
            </a:r>
            <a:r>
              <a:rPr lang="en-US" dirty="0" smtClean="0"/>
              <a:t> is </a:t>
            </a:r>
            <a:r>
              <a:rPr lang="en-US" i="1" dirty="0" smtClean="0"/>
              <a:t>undefined</a:t>
            </a:r>
            <a:r>
              <a:rPr lang="en-US" dirty="0" smtClean="0"/>
              <a:t>  for elements in </a:t>
            </a:r>
            <a:r>
              <a:rPr lang="en-US" i="1" dirty="0" smtClean="0"/>
              <a:t>A</a:t>
            </a:r>
            <a:r>
              <a:rPr lang="en-US" dirty="0" smtClean="0"/>
              <a:t> that are not in the domain of definition of </a:t>
            </a:r>
            <a:r>
              <a:rPr lang="en-US" i="1" dirty="0" smtClean="0"/>
              <a:t>f</a:t>
            </a:r>
            <a:r>
              <a:rPr lang="en-US" dirty="0" smtClean="0"/>
              <a:t>.  </a:t>
            </a:r>
          </a:p>
          <a:p>
            <a:pPr lvl="1"/>
            <a:r>
              <a:rPr lang="en-US" dirty="0" smtClean="0"/>
              <a:t>   When the domain of definition of </a:t>
            </a:r>
            <a:r>
              <a:rPr lang="en-US" i="1" dirty="0" smtClean="0"/>
              <a:t>f</a:t>
            </a:r>
            <a:r>
              <a:rPr lang="en-US" dirty="0" smtClean="0"/>
              <a:t> equals </a:t>
            </a:r>
            <a:r>
              <a:rPr lang="en-US" i="1" dirty="0" smtClean="0"/>
              <a:t>A</a:t>
            </a:r>
            <a:r>
              <a:rPr lang="en-US" dirty="0" smtClean="0"/>
              <a:t>, we say that </a:t>
            </a:r>
            <a:r>
              <a:rPr lang="en-US" i="1" dirty="0" smtClean="0"/>
              <a:t>f</a:t>
            </a:r>
            <a:r>
              <a:rPr lang="en-US" dirty="0" smtClean="0"/>
              <a:t> is a </a:t>
            </a:r>
            <a:r>
              <a:rPr lang="en-US" i="1" dirty="0" smtClean="0"/>
              <a:t>total function</a:t>
            </a:r>
            <a:r>
              <a:rPr lang="en-US" dirty="0" smtClean="0"/>
              <a:t>. </a:t>
            </a:r>
          </a:p>
          <a:p>
            <a:pPr>
              <a:buNone/>
            </a:pPr>
            <a:r>
              <a:rPr lang="en-US" b="1" dirty="0" smtClean="0"/>
              <a:t>   Example: </a:t>
            </a:r>
            <a:r>
              <a:rPr lang="en-US" i="1" dirty="0" smtClean="0"/>
              <a:t>f</a:t>
            </a:r>
            <a:r>
              <a:rPr lang="en-US" dirty="0" smtClean="0"/>
              <a:t>:</a:t>
            </a:r>
            <a:r>
              <a:rPr lang="en-US" b="1" dirty="0" smtClean="0"/>
              <a:t> N </a:t>
            </a:r>
            <a:r>
              <a:rPr lang="en-US" b="1" dirty="0" smtClean="0">
                <a:latin typeface="Cambria Math"/>
                <a:ea typeface="Cambria Math"/>
              </a:rPr>
              <a:t>→</a:t>
            </a:r>
            <a:r>
              <a:rPr lang="en-US" b="1" dirty="0" smtClean="0">
                <a:sym typeface="Wingdings" pitchFamily="2" charset="2"/>
              </a:rPr>
              <a:t> R </a:t>
            </a:r>
            <a:r>
              <a:rPr lang="en-US" dirty="0" smtClean="0">
                <a:sym typeface="Wingdings" pitchFamily="2" charset="2"/>
              </a:rPr>
              <a:t>where </a:t>
            </a:r>
            <a:r>
              <a:rPr lang="en-US" i="1" dirty="0" smtClean="0">
                <a:ea typeface="Cambria Math" pitchFamily="18" charset="0"/>
                <a:sym typeface="Wingdings" pitchFamily="2" charset="2"/>
              </a:rPr>
              <a:t>f</a:t>
            </a:r>
            <a:r>
              <a:rPr lang="en-US" dirty="0" smtClean="0">
                <a:latin typeface="Cambria Math" pitchFamily="18" charset="0"/>
                <a:ea typeface="Cambria Math" pitchFamily="18" charset="0"/>
                <a:sym typeface="Wingdings" pitchFamily="2" charset="2"/>
              </a:rPr>
              <a:t>(</a:t>
            </a:r>
            <a:r>
              <a:rPr lang="en-US" i="1" dirty="0" smtClean="0">
                <a:ea typeface="Cambria Math" pitchFamily="18" charset="0"/>
                <a:sym typeface="Wingdings" pitchFamily="2" charset="2"/>
              </a:rPr>
              <a:t>n</a:t>
            </a:r>
            <a:r>
              <a:rPr lang="en-US" dirty="0" smtClean="0">
                <a:latin typeface="Cambria Math" pitchFamily="18" charset="0"/>
                <a:ea typeface="Cambria Math" pitchFamily="18" charset="0"/>
                <a:sym typeface="Wingdings" pitchFamily="2" charset="2"/>
              </a:rPr>
              <a:t>) = √</a:t>
            </a:r>
            <a:r>
              <a:rPr lang="en-US" i="1" dirty="0" smtClean="0">
                <a:ea typeface="Cambria Math" pitchFamily="18" charset="0"/>
                <a:sym typeface="Wingdings" pitchFamily="2" charset="2"/>
              </a:rPr>
              <a:t>n</a:t>
            </a:r>
            <a:r>
              <a:rPr lang="en-US" dirty="0" smtClean="0">
                <a:latin typeface="Cambria Math" pitchFamily="18" charset="0"/>
                <a:ea typeface="Cambria Math" pitchFamily="18" charset="0"/>
                <a:sym typeface="Wingdings" pitchFamily="2" charset="2"/>
              </a:rPr>
              <a:t>  </a:t>
            </a:r>
            <a:r>
              <a:rPr lang="en-US" dirty="0" smtClean="0">
                <a:ea typeface="Cambria Math" pitchFamily="18" charset="0"/>
                <a:sym typeface="Wingdings" pitchFamily="2" charset="2"/>
              </a:rPr>
              <a:t>is a partial function from </a:t>
            </a:r>
            <a:r>
              <a:rPr lang="en-US" b="1" dirty="0" smtClean="0">
                <a:ea typeface="Cambria Math" pitchFamily="18" charset="0"/>
                <a:sym typeface="Wingdings" pitchFamily="2" charset="2"/>
              </a:rPr>
              <a:t>Z</a:t>
            </a:r>
            <a:r>
              <a:rPr lang="en-US" dirty="0" smtClean="0">
                <a:ea typeface="Cambria Math" pitchFamily="18" charset="0"/>
                <a:sym typeface="Wingdings" pitchFamily="2" charset="2"/>
              </a:rPr>
              <a:t> to </a:t>
            </a:r>
            <a:r>
              <a:rPr lang="en-US" b="1" dirty="0" smtClean="0">
                <a:ea typeface="Cambria Math" pitchFamily="18" charset="0"/>
                <a:sym typeface="Wingdings" pitchFamily="2" charset="2"/>
              </a:rPr>
              <a:t>R</a:t>
            </a:r>
            <a:r>
              <a:rPr lang="en-US" dirty="0" smtClean="0">
                <a:ea typeface="Cambria Math" pitchFamily="18" charset="0"/>
                <a:sym typeface="Wingdings" pitchFamily="2" charset="2"/>
              </a:rPr>
              <a:t> where the domain of definition is the set of nonnegative integers. Note that </a:t>
            </a:r>
            <a:r>
              <a:rPr lang="en-US" i="1" dirty="0" smtClean="0">
                <a:ea typeface="Cambria Math" pitchFamily="18" charset="0"/>
                <a:sym typeface="Wingdings" pitchFamily="2" charset="2"/>
              </a:rPr>
              <a:t>f</a:t>
            </a:r>
            <a:r>
              <a:rPr lang="en-US" dirty="0" smtClean="0">
                <a:ea typeface="Cambria Math" pitchFamily="18" charset="0"/>
                <a:sym typeface="Wingdings" pitchFamily="2" charset="2"/>
              </a:rPr>
              <a:t> is undefined for negative integers. </a:t>
            </a:r>
            <a:endParaRPr lang="en-US" b="1" dirty="0">
              <a:ea typeface="Cambria Math" pitchFamily="18" charset="0"/>
            </a:endParaRPr>
          </a:p>
        </p:txBody>
      </p:sp>
      <p:sp>
        <p:nvSpPr>
          <p:cNvPr id="4" name="Slide Number Placeholder 3"/>
          <p:cNvSpPr>
            <a:spLocks noGrp="1"/>
          </p:cNvSpPr>
          <p:nvPr>
            <p:ph type="sldNum" sz="quarter" idx="12"/>
          </p:nvPr>
        </p:nvSpPr>
        <p:spPr/>
        <p:txBody>
          <a:bodyPr/>
          <a:lstStyle/>
          <a:p>
            <a:fld id="{9CA217EF-0505-4C33-BB20-8A8DF2039023}"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Sequences and Summations</a:t>
            </a:r>
            <a:endParaRPr lang="en-US" dirty="0"/>
          </a:p>
        </p:txBody>
      </p:sp>
      <p:sp>
        <p:nvSpPr>
          <p:cNvPr id="3" name="Subtitle 2"/>
          <p:cNvSpPr>
            <a:spLocks noGrp="1"/>
          </p:cNvSpPr>
          <p:nvPr>
            <p:ph type="subTitle" idx="1"/>
          </p:nvPr>
        </p:nvSpPr>
        <p:spPr/>
        <p:txBody>
          <a:bodyPr/>
          <a:lstStyle/>
          <a:p>
            <a:r>
              <a:rPr lang="en-US" dirty="0" smtClean="0"/>
              <a:t>Section 2.4</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Sequences.</a:t>
            </a:r>
          </a:p>
          <a:p>
            <a:pPr lvl="1"/>
            <a:r>
              <a:rPr lang="en-US" dirty="0" smtClean="0"/>
              <a:t>Examples: Geometric Progression, Arithmetic Progression</a:t>
            </a:r>
          </a:p>
          <a:p>
            <a:r>
              <a:rPr lang="en-US" dirty="0" smtClean="0"/>
              <a:t>Recurrence Relations</a:t>
            </a:r>
          </a:p>
          <a:p>
            <a:pPr lvl="1"/>
            <a:r>
              <a:rPr lang="en-US" dirty="0" smtClean="0"/>
              <a:t>Example: Fibonacci Sequence</a:t>
            </a:r>
          </a:p>
          <a:p>
            <a:r>
              <a:rPr lang="en-US" dirty="0" smtClean="0"/>
              <a:t>Summations</a:t>
            </a:r>
          </a:p>
          <a:p>
            <a:r>
              <a:rPr lang="en-US" dirty="0" smtClean="0"/>
              <a:t>Special Integer Sequences (</a:t>
            </a:r>
            <a:r>
              <a:rPr lang="en-US" i="1" dirty="0" smtClean="0"/>
              <a:t>optional</a:t>
            </a:r>
            <a:r>
              <a:rPr lang="en-US" dirty="0" smtClean="0"/>
              <a:t>)</a:t>
            </a:r>
          </a:p>
        </p:txBody>
      </p:sp>
      <p:sp>
        <p:nvSpPr>
          <p:cNvPr id="4" name="Slide Number Placeholder 3"/>
          <p:cNvSpPr>
            <a:spLocks noGrp="1"/>
          </p:cNvSpPr>
          <p:nvPr>
            <p:ph type="sldNum" sz="quarter" idx="12"/>
          </p:nvPr>
        </p:nvSpPr>
        <p:spPr/>
        <p:txBody>
          <a:bodyPr/>
          <a:lstStyle/>
          <a:p>
            <a:fld id="{9CA217EF-0505-4C33-BB20-8A8DF2039023}"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Sequences are ordered lists of elements. </a:t>
            </a:r>
          </a:p>
          <a:p>
            <a:pPr lvl="1"/>
            <a:r>
              <a:rPr lang="en-US" dirty="0" smtClean="0"/>
              <a:t>  1, 2, 3, 5, 8</a:t>
            </a:r>
          </a:p>
          <a:p>
            <a:pPr lvl="1"/>
            <a:r>
              <a:rPr lang="en-US" dirty="0" smtClean="0"/>
              <a:t>   1, 3,  9, 27, 81, …….</a:t>
            </a:r>
          </a:p>
          <a:p>
            <a:r>
              <a:rPr lang="en-US" dirty="0" smtClean="0"/>
              <a:t>Sequences arise throughout mathematics, computer science, and in many other disciplines, ranging from botany to music.</a:t>
            </a:r>
          </a:p>
          <a:p>
            <a:r>
              <a:rPr lang="en-US" dirty="0" smtClean="0"/>
              <a:t>We will introduce the  terminology to represent sequences and sums of the terms in the sequences.</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Sequences</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A </a:t>
            </a:r>
            <a:r>
              <a:rPr lang="en-US" i="1" dirty="0" smtClean="0"/>
              <a:t>sequence</a:t>
            </a:r>
            <a:r>
              <a:rPr lang="en-US" dirty="0" smtClean="0"/>
              <a:t> is a function from a subset of the integers (usually either the set {</a:t>
            </a:r>
            <a:r>
              <a:rPr lang="en-US" dirty="0" smtClean="0">
                <a:latin typeface="Cambria Math" pitchFamily="18" charset="0"/>
                <a:ea typeface="Cambria Math" pitchFamily="18" charset="0"/>
              </a:rPr>
              <a:t>0, 1, 2, 3, 4, </a:t>
            </a:r>
            <a:r>
              <a:rPr lang="en-US" dirty="0" smtClean="0"/>
              <a:t>…..} or   {</a:t>
            </a:r>
            <a:r>
              <a:rPr lang="en-US" dirty="0" smtClean="0">
                <a:latin typeface="Cambria Math" pitchFamily="18" charset="0"/>
                <a:ea typeface="Cambria Math" pitchFamily="18" charset="0"/>
              </a:rPr>
              <a:t>1, 2, 3, 4, </a:t>
            </a:r>
            <a:r>
              <a:rPr lang="en-US" dirty="0" smtClean="0"/>
              <a:t>….} ) to a set </a:t>
            </a:r>
            <a:r>
              <a:rPr lang="en-US" i="1" dirty="0" smtClean="0"/>
              <a:t>S</a:t>
            </a:r>
            <a:r>
              <a:rPr lang="en-US" dirty="0" smtClean="0"/>
              <a:t>.</a:t>
            </a:r>
          </a:p>
          <a:p>
            <a:r>
              <a:rPr lang="en-US" dirty="0" smtClean="0"/>
              <a:t>The notation  </a:t>
            </a:r>
            <a:r>
              <a:rPr lang="en-US" i="1" dirty="0" smtClean="0">
                <a:ea typeface="Cambria Math" pitchFamily="18" charset="0"/>
              </a:rPr>
              <a:t>a</a:t>
            </a:r>
            <a:r>
              <a:rPr lang="en-US" i="1" baseline="-25000" dirty="0" smtClean="0">
                <a:latin typeface="Cambria Math" pitchFamily="18" charset="0"/>
                <a:ea typeface="Cambria Math" pitchFamily="18" charset="0"/>
              </a:rPr>
              <a:t>n</a:t>
            </a:r>
            <a:r>
              <a:rPr lang="en-US" dirty="0" smtClean="0"/>
              <a:t>   is used to denote the image of the integer </a:t>
            </a:r>
            <a:r>
              <a:rPr lang="en-US" i="1" dirty="0" smtClean="0"/>
              <a:t>n</a:t>
            </a:r>
            <a:r>
              <a:rPr lang="en-US" dirty="0" smtClean="0"/>
              <a:t>.  We can think of </a:t>
            </a:r>
            <a:r>
              <a:rPr lang="en-US" i="1" dirty="0" smtClean="0">
                <a:ea typeface="Cambria Math" pitchFamily="18" charset="0"/>
              </a:rPr>
              <a:t>a</a:t>
            </a:r>
            <a:r>
              <a:rPr lang="en-US" i="1" baseline="-25000" dirty="0" smtClean="0">
                <a:latin typeface="Cambria Math" pitchFamily="18" charset="0"/>
                <a:ea typeface="Cambria Math" pitchFamily="18" charset="0"/>
              </a:rPr>
              <a:t>n</a:t>
            </a:r>
            <a:r>
              <a:rPr lang="en-US" dirty="0" smtClean="0"/>
              <a:t>    as the equivalent of </a:t>
            </a:r>
            <a:r>
              <a:rPr lang="en-US" i="1" dirty="0" smtClean="0"/>
              <a:t>f(n)</a:t>
            </a:r>
            <a:r>
              <a:rPr lang="en-US" dirty="0" smtClean="0"/>
              <a:t> where </a:t>
            </a:r>
            <a:r>
              <a:rPr lang="en-US" i="1" dirty="0" smtClean="0"/>
              <a:t>f</a:t>
            </a:r>
            <a:r>
              <a:rPr lang="en-US" dirty="0" smtClean="0"/>
              <a:t> is a function from  {</a:t>
            </a:r>
            <a:r>
              <a:rPr lang="en-US" dirty="0" smtClean="0">
                <a:latin typeface="Cambria Math" pitchFamily="18" charset="0"/>
                <a:ea typeface="Cambria Math" pitchFamily="18" charset="0"/>
              </a:rPr>
              <a:t>0,1,2</a:t>
            </a:r>
            <a:r>
              <a:rPr lang="en-US" dirty="0" smtClean="0"/>
              <a:t>,…..} to </a:t>
            </a:r>
            <a:r>
              <a:rPr lang="en-US" i="1" dirty="0" smtClean="0"/>
              <a:t>S</a:t>
            </a:r>
            <a:r>
              <a:rPr lang="en-US" dirty="0" smtClean="0"/>
              <a:t>.  We call </a:t>
            </a:r>
            <a:r>
              <a:rPr lang="en-US" i="1" dirty="0" smtClean="0">
                <a:ea typeface="Cambria Math" pitchFamily="18" charset="0"/>
              </a:rPr>
              <a:t>a</a:t>
            </a:r>
            <a:r>
              <a:rPr lang="en-US" i="1" baseline="-25000" dirty="0" smtClean="0">
                <a:ea typeface="Cambria Math" pitchFamily="18" charset="0"/>
              </a:rPr>
              <a:t>n</a:t>
            </a:r>
            <a:r>
              <a:rPr lang="en-US" dirty="0" smtClean="0"/>
              <a:t>  a </a:t>
            </a:r>
            <a:r>
              <a:rPr lang="en-US" i="1" dirty="0" smtClean="0"/>
              <a:t>term</a:t>
            </a:r>
            <a:r>
              <a:rPr lang="en-US" dirty="0" smtClean="0"/>
              <a:t> of the sequence.</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Roster Method</a:t>
            </a:r>
            <a:endParaRPr lang="en-US" dirty="0"/>
          </a:p>
        </p:txBody>
      </p:sp>
      <p:sp>
        <p:nvSpPr>
          <p:cNvPr id="3" name="Content Placeholder 2"/>
          <p:cNvSpPr>
            <a:spLocks noGrp="1"/>
          </p:cNvSpPr>
          <p:nvPr>
            <p:ph idx="1"/>
          </p:nvPr>
        </p:nvSpPr>
        <p:spPr/>
        <p:txBody>
          <a:bodyPr>
            <a:normAutofit/>
          </a:bodyPr>
          <a:lstStyle/>
          <a:p>
            <a:r>
              <a:rPr lang="en-US" dirty="0" smtClean="0"/>
              <a:t>Set of all vowels in the English alphabet:</a:t>
            </a:r>
          </a:p>
          <a:p>
            <a:pPr>
              <a:buNone/>
            </a:pPr>
            <a:r>
              <a:rPr lang="en-US" dirty="0" smtClean="0"/>
              <a:t>              </a:t>
            </a:r>
            <a:r>
              <a:rPr lang="en-US" i="1" dirty="0" smtClean="0">
                <a:latin typeface="Cambria Math" pitchFamily="18" charset="0"/>
                <a:ea typeface="Cambria Math" pitchFamily="18" charset="0"/>
              </a:rPr>
              <a:t>V</a:t>
            </a:r>
            <a:r>
              <a:rPr lang="en-US" dirty="0" smtClean="0">
                <a:latin typeface="Cambria Math" pitchFamily="18" charset="0"/>
                <a:ea typeface="Cambria Math" pitchFamily="18" charset="0"/>
              </a:rPr>
              <a:t> = {</a:t>
            </a:r>
            <a:r>
              <a:rPr lang="en-US" dirty="0" err="1" smtClean="0">
                <a:latin typeface="Cambria Math" pitchFamily="18" charset="0"/>
                <a:ea typeface="Cambria Math" pitchFamily="18" charset="0"/>
              </a:rPr>
              <a:t>a,e,i,o,u</a:t>
            </a:r>
            <a:r>
              <a:rPr lang="en-US" dirty="0" smtClean="0">
                <a:latin typeface="Cambria Math" pitchFamily="18" charset="0"/>
                <a:ea typeface="Cambria Math" pitchFamily="18" charset="0"/>
              </a:rPr>
              <a:t>}</a:t>
            </a:r>
          </a:p>
          <a:p>
            <a:r>
              <a:rPr lang="en-US" dirty="0" smtClean="0"/>
              <a:t>Set of all odd positive integers less than </a:t>
            </a:r>
            <a:r>
              <a:rPr lang="en-US" dirty="0" smtClean="0">
                <a:latin typeface="Cambria Math" pitchFamily="18" charset="0"/>
                <a:ea typeface="Cambria Math" pitchFamily="18" charset="0"/>
              </a:rPr>
              <a:t>10</a:t>
            </a:r>
            <a:r>
              <a:rPr lang="en-US" dirty="0" smtClean="0"/>
              <a:t>:</a:t>
            </a:r>
          </a:p>
          <a:p>
            <a:pPr>
              <a:buNone/>
            </a:pPr>
            <a:r>
              <a:rPr lang="en-US" dirty="0" smtClean="0"/>
              <a:t>             </a:t>
            </a:r>
            <a:r>
              <a:rPr lang="en-US" i="1" dirty="0" smtClean="0">
                <a:latin typeface="Cambria Math" pitchFamily="18" charset="0"/>
                <a:ea typeface="Cambria Math" pitchFamily="18" charset="0"/>
              </a:rPr>
              <a:t>O</a:t>
            </a:r>
            <a:r>
              <a:rPr lang="en-US" dirty="0" smtClean="0">
                <a:latin typeface="Cambria Math" pitchFamily="18" charset="0"/>
                <a:ea typeface="Cambria Math" pitchFamily="18" charset="0"/>
              </a:rPr>
              <a:t> = {1,3,5,7,9}</a:t>
            </a:r>
          </a:p>
          <a:p>
            <a:r>
              <a:rPr lang="en-US" dirty="0" smtClean="0"/>
              <a:t>Set of all strictly positive integers less than </a:t>
            </a:r>
            <a:r>
              <a:rPr lang="en-US" dirty="0" smtClean="0">
                <a:latin typeface="Cambria Math" pitchFamily="18" charset="0"/>
                <a:ea typeface="Cambria Math" pitchFamily="18" charset="0"/>
              </a:rPr>
              <a:t>100</a:t>
            </a:r>
            <a:r>
              <a:rPr lang="en-US" dirty="0" smtClean="0"/>
              <a:t>:</a:t>
            </a:r>
          </a:p>
          <a:p>
            <a:pPr>
              <a:buNone/>
            </a:pPr>
            <a:r>
              <a:rPr lang="en-US" dirty="0" smtClean="0"/>
              <a:t>              </a:t>
            </a:r>
            <a:r>
              <a:rPr lang="en-US" i="1" dirty="0" smtClean="0">
                <a:latin typeface="Cambria Math" pitchFamily="18" charset="0"/>
                <a:ea typeface="Cambria Math" pitchFamily="18" charset="0"/>
              </a:rPr>
              <a:t>S</a:t>
            </a:r>
            <a:r>
              <a:rPr lang="en-US" dirty="0" smtClean="0">
                <a:latin typeface="Cambria Math" pitchFamily="18" charset="0"/>
                <a:ea typeface="Cambria Math" pitchFamily="18" charset="0"/>
              </a:rPr>
              <a:t> = {1,2,3,…,99}</a:t>
            </a:r>
          </a:p>
          <a:p>
            <a:pPr marL="514350" indent="-514350"/>
            <a:r>
              <a:rPr lang="en-US" dirty="0" smtClean="0">
                <a:latin typeface="Cambria Math" pitchFamily="18" charset="0"/>
                <a:ea typeface="Cambria Math" pitchFamily="18" charset="0"/>
              </a:rPr>
              <a:t>Set of all integers less than 0:</a:t>
            </a:r>
          </a:p>
          <a:p>
            <a:pPr>
              <a:buNone/>
            </a:pP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S</a:t>
            </a:r>
            <a:r>
              <a:rPr lang="en-US" dirty="0" smtClean="0">
                <a:latin typeface="Cambria Math" pitchFamily="18" charset="0"/>
                <a:ea typeface="Cambria Math" pitchFamily="18" charset="0"/>
              </a:rPr>
              <a:t> = {…., -3,-2,-1}</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9CA217EF-0505-4C33-BB20-8A8DF2039023}"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Sequences </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a:t>
            </a:r>
            <a:r>
              <a:rPr lang="en-US" dirty="0" smtClean="0"/>
              <a:t>:</a:t>
            </a:r>
            <a:r>
              <a:rPr lang="en-US" b="1" dirty="0" smtClean="0"/>
              <a:t> </a:t>
            </a:r>
            <a:r>
              <a:rPr lang="en-US" dirty="0" smtClean="0"/>
              <a:t>Consider the sequence            where</a:t>
            </a:r>
          </a:p>
          <a:p>
            <a:endParaRPr lang="en-US" dirty="0" smtClean="0"/>
          </a:p>
          <a:p>
            <a:pPr>
              <a:buNone/>
            </a:pPr>
            <a:endParaRPr lang="en-US" dirty="0" smtClean="0"/>
          </a:p>
          <a:p>
            <a:pPr>
              <a:buNone/>
            </a:pPr>
            <a:r>
              <a:rPr lang="en-US" dirty="0" smtClean="0"/>
              <a:t>  </a:t>
            </a:r>
          </a:p>
        </p:txBody>
      </p:sp>
      <p:pic>
        <p:nvPicPr>
          <p:cNvPr id="11" name="Picture 10" descr="addin_tmp.png"/>
          <p:cNvPicPr>
            <a:picLocks noChangeAspect="1"/>
          </p:cNvPicPr>
          <p:nvPr>
            <p:custDataLst>
              <p:tags r:id="rId1"/>
            </p:custDataLst>
          </p:nvPr>
        </p:nvPicPr>
        <p:blipFill>
          <a:blip r:embed="rId6" cstate="print"/>
          <a:stretch>
            <a:fillRect/>
          </a:stretch>
        </p:blipFill>
        <p:spPr>
          <a:xfrm>
            <a:off x="5334000" y="1981200"/>
            <a:ext cx="734378" cy="382905"/>
          </a:xfrm>
          <a:prstGeom prst="rect">
            <a:avLst/>
          </a:prstGeom>
        </p:spPr>
      </p:pic>
      <p:pic>
        <p:nvPicPr>
          <p:cNvPr id="14" name="Picture 13" descr="addin_tmp.png"/>
          <p:cNvPicPr>
            <a:picLocks noChangeAspect="1"/>
          </p:cNvPicPr>
          <p:nvPr>
            <p:custDataLst>
              <p:tags r:id="rId2"/>
            </p:custDataLst>
          </p:nvPr>
        </p:nvPicPr>
        <p:blipFill>
          <a:blip r:embed="rId7" cstate="print"/>
          <a:stretch>
            <a:fillRect/>
          </a:stretch>
        </p:blipFill>
        <p:spPr>
          <a:xfrm>
            <a:off x="1447800" y="3048000"/>
            <a:ext cx="1385888" cy="771525"/>
          </a:xfrm>
          <a:prstGeom prst="rect">
            <a:avLst/>
          </a:prstGeom>
        </p:spPr>
      </p:pic>
      <p:pic>
        <p:nvPicPr>
          <p:cNvPr id="16" name="Picture 15" descr="addin_tmp.png"/>
          <p:cNvPicPr>
            <a:picLocks noChangeAspect="1"/>
          </p:cNvPicPr>
          <p:nvPr>
            <p:custDataLst>
              <p:tags r:id="rId3"/>
            </p:custDataLst>
          </p:nvPr>
        </p:nvPicPr>
        <p:blipFill>
          <a:blip r:embed="rId8" cstate="print"/>
          <a:stretch>
            <a:fillRect/>
          </a:stretch>
        </p:blipFill>
        <p:spPr>
          <a:xfrm>
            <a:off x="3657600" y="3276600"/>
            <a:ext cx="3894773" cy="382905"/>
          </a:xfrm>
          <a:prstGeom prst="rect">
            <a:avLst/>
          </a:prstGeom>
        </p:spPr>
      </p:pic>
      <p:pic>
        <p:nvPicPr>
          <p:cNvPr id="12" name="Picture 11" descr="addin_tmp.png"/>
          <p:cNvPicPr>
            <a:picLocks noChangeAspect="1"/>
          </p:cNvPicPr>
          <p:nvPr>
            <p:custDataLst>
              <p:tags r:id="rId4"/>
            </p:custDataLst>
          </p:nvPr>
        </p:nvPicPr>
        <p:blipFill>
          <a:blip r:embed="rId9" cstate="print"/>
          <a:stretch>
            <a:fillRect/>
          </a:stretch>
        </p:blipFill>
        <p:spPr>
          <a:xfrm>
            <a:off x="3124200" y="4572000"/>
            <a:ext cx="1983105" cy="780098"/>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Progression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A </a:t>
            </a:r>
            <a:r>
              <a:rPr lang="en-US" i="1" dirty="0" smtClean="0"/>
              <a:t>geometric progression </a:t>
            </a:r>
            <a:r>
              <a:rPr lang="en-US" dirty="0" smtClean="0"/>
              <a:t>is a sequence of the form:</a:t>
            </a:r>
          </a:p>
          <a:p>
            <a:pPr>
              <a:buNone/>
            </a:pPr>
            <a:r>
              <a:rPr lang="en-US" dirty="0" smtClean="0"/>
              <a:t>    where the </a:t>
            </a:r>
            <a:r>
              <a:rPr lang="en-US" i="1" dirty="0" smtClean="0"/>
              <a:t>initial term a</a:t>
            </a:r>
            <a:r>
              <a:rPr lang="en-US" dirty="0" smtClean="0"/>
              <a:t> and the </a:t>
            </a:r>
            <a:r>
              <a:rPr lang="en-US" i="1" dirty="0" smtClean="0"/>
              <a:t>common ratio r </a:t>
            </a:r>
            <a:r>
              <a:rPr lang="en-US" dirty="0" smtClean="0"/>
              <a:t>are real numbers.</a:t>
            </a:r>
          </a:p>
          <a:p>
            <a:pPr>
              <a:buNone/>
            </a:pPr>
            <a:r>
              <a:rPr lang="en-US" sz="2800" b="1" dirty="0" smtClean="0"/>
              <a:t>   Examples</a:t>
            </a:r>
            <a:r>
              <a:rPr lang="en-US" sz="2800" dirty="0" smtClean="0"/>
              <a:t>:</a:t>
            </a:r>
          </a:p>
          <a:p>
            <a:pPr marL="880110" lvl="1" indent="-514350">
              <a:buFont typeface="+mj-lt"/>
              <a:buAutoNum type="arabicPeriod"/>
            </a:pPr>
            <a:r>
              <a:rPr lang="en-US" dirty="0" smtClean="0"/>
              <a:t>Let </a:t>
            </a:r>
            <a:r>
              <a:rPr lang="en-US" i="1" dirty="0" smtClean="0"/>
              <a:t>a = </a:t>
            </a:r>
            <a:r>
              <a:rPr lang="en-US" dirty="0" smtClean="0">
                <a:latin typeface="Cambria Math" pitchFamily="18" charset="0"/>
                <a:ea typeface="Cambria Math" pitchFamily="18" charset="0"/>
              </a:rPr>
              <a:t>1</a:t>
            </a:r>
            <a:r>
              <a:rPr lang="en-US" i="1" dirty="0" smtClean="0"/>
              <a:t> </a:t>
            </a:r>
            <a:r>
              <a:rPr lang="en-US" dirty="0" smtClean="0"/>
              <a:t>and </a:t>
            </a:r>
            <a:r>
              <a:rPr lang="en-US" i="1" dirty="0" smtClean="0"/>
              <a:t>r = </a:t>
            </a:r>
            <a:r>
              <a:rPr lang="en-US" dirty="0" smtClean="0">
                <a:latin typeface="Cambria Math" pitchFamily="18" charset="0"/>
                <a:ea typeface="Cambria Math" pitchFamily="18" charset="0"/>
              </a:rPr>
              <a:t>−1</a:t>
            </a:r>
            <a:r>
              <a:rPr lang="en-US" dirty="0" smtClean="0"/>
              <a:t>. Then:</a:t>
            </a:r>
          </a:p>
          <a:p>
            <a:pPr marL="880110" lvl="1" indent="-514350">
              <a:buFont typeface="+mj-lt"/>
              <a:buAutoNum type="arabicPeriod"/>
            </a:pPr>
            <a:endParaRPr lang="en-US" dirty="0" smtClean="0"/>
          </a:p>
          <a:p>
            <a:pPr marL="880110" lvl="1" indent="-514350">
              <a:buFont typeface="+mj-lt"/>
              <a:buAutoNum type="arabicPeriod"/>
            </a:pPr>
            <a:endParaRPr lang="en-US" dirty="0" smtClean="0"/>
          </a:p>
          <a:p>
            <a:pPr marL="880110" lvl="1" indent="-514350">
              <a:buFont typeface="+mj-lt"/>
              <a:buAutoNum type="arabicPeriod"/>
            </a:pPr>
            <a:r>
              <a:rPr lang="en-US" dirty="0" smtClean="0"/>
              <a:t>Let  </a:t>
            </a:r>
            <a:r>
              <a:rPr lang="en-US" i="1" dirty="0" smtClean="0"/>
              <a:t>a = </a:t>
            </a:r>
            <a:r>
              <a:rPr lang="en-US" dirty="0" smtClean="0">
                <a:latin typeface="Cambria Math" pitchFamily="18" charset="0"/>
                <a:ea typeface="Cambria Math" pitchFamily="18" charset="0"/>
              </a:rPr>
              <a:t>2</a:t>
            </a:r>
            <a:r>
              <a:rPr lang="en-US" i="1" dirty="0" smtClean="0"/>
              <a:t> </a:t>
            </a:r>
            <a:r>
              <a:rPr lang="en-US" dirty="0" smtClean="0"/>
              <a:t>and </a:t>
            </a:r>
            <a:r>
              <a:rPr lang="en-US" i="1" dirty="0" smtClean="0"/>
              <a:t>r = </a:t>
            </a:r>
            <a:r>
              <a:rPr lang="en-US" dirty="0" smtClean="0">
                <a:latin typeface="Cambria Math" pitchFamily="18" charset="0"/>
                <a:ea typeface="Cambria Math" pitchFamily="18" charset="0"/>
              </a:rPr>
              <a:t>5</a:t>
            </a:r>
            <a:r>
              <a:rPr lang="en-US" dirty="0" smtClean="0"/>
              <a:t>. Then:</a:t>
            </a:r>
          </a:p>
          <a:p>
            <a:pPr marL="880110" lvl="1" indent="-514350">
              <a:buFont typeface="+mj-lt"/>
              <a:buAutoNum type="arabicPeriod"/>
            </a:pPr>
            <a:endParaRPr lang="en-US" dirty="0" smtClean="0"/>
          </a:p>
          <a:p>
            <a:pPr marL="880110" lvl="1" indent="-514350">
              <a:buFont typeface="+mj-lt"/>
              <a:buAutoNum type="arabicPeriod"/>
            </a:pPr>
            <a:endParaRPr lang="en-US" dirty="0" smtClean="0"/>
          </a:p>
          <a:p>
            <a:pPr marL="880110" lvl="1" indent="-514350">
              <a:buFont typeface="+mj-lt"/>
              <a:buAutoNum type="arabicPeriod"/>
            </a:pPr>
            <a:r>
              <a:rPr lang="en-US" dirty="0" smtClean="0"/>
              <a:t>Let </a:t>
            </a:r>
            <a:r>
              <a:rPr lang="en-US" i="1" dirty="0" smtClean="0"/>
              <a:t>a = </a:t>
            </a:r>
            <a:r>
              <a:rPr lang="en-US" dirty="0" smtClean="0"/>
              <a:t>6</a:t>
            </a:r>
            <a:r>
              <a:rPr lang="en-US" i="1" dirty="0" smtClean="0"/>
              <a:t> </a:t>
            </a:r>
            <a:r>
              <a:rPr lang="en-US" dirty="0" smtClean="0"/>
              <a:t>and </a:t>
            </a:r>
            <a:r>
              <a:rPr lang="en-US" i="1" dirty="0" smtClean="0"/>
              <a:t>r = </a:t>
            </a:r>
            <a:r>
              <a:rPr lang="en-US" dirty="0" smtClean="0">
                <a:latin typeface="Cambria Math" pitchFamily="18" charset="0"/>
                <a:ea typeface="Cambria Math" pitchFamily="18" charset="0"/>
              </a:rPr>
              <a:t>1/3</a:t>
            </a:r>
            <a:r>
              <a:rPr lang="en-US" dirty="0" smtClean="0"/>
              <a:t>. Then:</a:t>
            </a:r>
          </a:p>
          <a:p>
            <a:endParaRPr lang="en-US" dirty="0" smtClean="0"/>
          </a:p>
          <a:p>
            <a:pPr>
              <a:buNone/>
            </a:pPr>
            <a:endParaRPr lang="en-US" dirty="0"/>
          </a:p>
        </p:txBody>
      </p:sp>
      <p:pic>
        <p:nvPicPr>
          <p:cNvPr id="14" name="Picture 13" descr="addin_tmp.png"/>
          <p:cNvPicPr>
            <a:picLocks noChangeAspect="1"/>
          </p:cNvPicPr>
          <p:nvPr>
            <p:custDataLst>
              <p:tags r:id="rId1"/>
            </p:custDataLst>
          </p:nvPr>
        </p:nvPicPr>
        <p:blipFill>
          <a:blip r:embed="rId6" cstate="print"/>
          <a:stretch>
            <a:fillRect/>
          </a:stretch>
        </p:blipFill>
        <p:spPr>
          <a:xfrm>
            <a:off x="1600200" y="2286000"/>
            <a:ext cx="2301240" cy="274320"/>
          </a:xfrm>
          <a:prstGeom prst="rect">
            <a:avLst/>
          </a:prstGeom>
        </p:spPr>
      </p:pic>
      <p:pic>
        <p:nvPicPr>
          <p:cNvPr id="13" name="Picture 12" descr="addin_tmp.png"/>
          <p:cNvPicPr>
            <a:picLocks noChangeAspect="1"/>
          </p:cNvPicPr>
          <p:nvPr>
            <p:custDataLst>
              <p:tags r:id="rId2"/>
            </p:custDataLst>
          </p:nvPr>
        </p:nvPicPr>
        <p:blipFill>
          <a:blip r:embed="rId7" cstate="print"/>
          <a:stretch>
            <a:fillRect/>
          </a:stretch>
        </p:blipFill>
        <p:spPr>
          <a:xfrm>
            <a:off x="1524000" y="4191000"/>
            <a:ext cx="5821680" cy="253365"/>
          </a:xfrm>
          <a:prstGeom prst="rect">
            <a:avLst/>
          </a:prstGeom>
        </p:spPr>
      </p:pic>
      <p:pic>
        <p:nvPicPr>
          <p:cNvPr id="11" name="Picture 10" descr="addin_tmp.png"/>
          <p:cNvPicPr>
            <a:picLocks noChangeAspect="1"/>
          </p:cNvPicPr>
          <p:nvPr>
            <p:custDataLst>
              <p:tags r:id="rId3"/>
            </p:custDataLst>
          </p:nvPr>
        </p:nvPicPr>
        <p:blipFill>
          <a:blip r:embed="rId8" cstate="print"/>
          <a:stretch>
            <a:fillRect/>
          </a:stretch>
        </p:blipFill>
        <p:spPr>
          <a:xfrm>
            <a:off x="1524000" y="5105400"/>
            <a:ext cx="6038850" cy="253365"/>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1524000" y="6019800"/>
            <a:ext cx="5594985" cy="521970"/>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Progression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A </a:t>
            </a:r>
            <a:r>
              <a:rPr lang="en-US" i="1" dirty="0" smtClean="0"/>
              <a:t>arithmetic progression </a:t>
            </a:r>
            <a:r>
              <a:rPr lang="en-US" dirty="0" smtClean="0"/>
              <a:t>is a sequence of the form:</a:t>
            </a:r>
          </a:p>
          <a:p>
            <a:pPr>
              <a:buNone/>
            </a:pPr>
            <a:r>
              <a:rPr lang="en-US" dirty="0" smtClean="0"/>
              <a:t>    where the </a:t>
            </a:r>
            <a:r>
              <a:rPr lang="en-US" i="1" dirty="0" smtClean="0"/>
              <a:t>initial term a</a:t>
            </a:r>
            <a:r>
              <a:rPr lang="en-US" dirty="0" smtClean="0"/>
              <a:t> and the </a:t>
            </a:r>
            <a:r>
              <a:rPr lang="en-US" i="1" dirty="0" smtClean="0"/>
              <a:t>common difference  d </a:t>
            </a:r>
            <a:r>
              <a:rPr lang="en-US" dirty="0" smtClean="0"/>
              <a:t>are real numbers.</a:t>
            </a:r>
          </a:p>
          <a:p>
            <a:pPr>
              <a:buNone/>
            </a:pPr>
            <a:r>
              <a:rPr lang="en-US" sz="2400" b="1" dirty="0" smtClean="0"/>
              <a:t>    Examples</a:t>
            </a:r>
            <a:r>
              <a:rPr lang="en-US" sz="2400" dirty="0" smtClean="0"/>
              <a:t>:</a:t>
            </a:r>
            <a:endParaRPr lang="en-US" dirty="0" smtClean="0"/>
          </a:p>
          <a:p>
            <a:pPr marL="880110" lvl="1" indent="-514350">
              <a:buFont typeface="+mj-lt"/>
              <a:buAutoNum type="arabicPeriod"/>
            </a:pPr>
            <a:r>
              <a:rPr lang="en-US" dirty="0" smtClean="0"/>
              <a:t>Let </a:t>
            </a:r>
            <a:r>
              <a:rPr lang="en-US" i="1" dirty="0" smtClean="0"/>
              <a:t>a = </a:t>
            </a:r>
            <a:r>
              <a:rPr lang="en-US" i="1" dirty="0" smtClean="0">
                <a:latin typeface="Cambria Math" pitchFamily="18" charset="0"/>
                <a:ea typeface="Cambria Math" pitchFamily="18" charset="0"/>
              </a:rPr>
              <a:t>−</a:t>
            </a:r>
            <a:r>
              <a:rPr lang="en-US" dirty="0" smtClean="0">
                <a:latin typeface="Cambria Math" pitchFamily="18" charset="0"/>
                <a:ea typeface="Cambria Math" pitchFamily="18" charset="0"/>
              </a:rPr>
              <a:t>1</a:t>
            </a:r>
            <a:r>
              <a:rPr lang="en-US" i="1" dirty="0" smtClean="0"/>
              <a:t> </a:t>
            </a:r>
            <a:r>
              <a:rPr lang="en-US" dirty="0" smtClean="0"/>
              <a:t>and </a:t>
            </a:r>
            <a:r>
              <a:rPr lang="en-US" i="1" dirty="0" smtClean="0"/>
              <a:t>d = </a:t>
            </a:r>
            <a:r>
              <a:rPr lang="en-US" dirty="0" smtClean="0">
                <a:latin typeface="Cambria Math" pitchFamily="18" charset="0"/>
                <a:ea typeface="Cambria Math" pitchFamily="18" charset="0"/>
              </a:rPr>
              <a:t>4</a:t>
            </a:r>
            <a:r>
              <a:rPr lang="en-US" dirty="0" smtClean="0"/>
              <a:t>: </a:t>
            </a:r>
          </a:p>
          <a:p>
            <a:pPr marL="880110" lvl="1" indent="-514350">
              <a:buFont typeface="+mj-lt"/>
              <a:buAutoNum type="arabicPeriod"/>
            </a:pPr>
            <a:endParaRPr lang="en-US" dirty="0" smtClean="0"/>
          </a:p>
          <a:p>
            <a:pPr marL="880110" lvl="1" indent="-514350">
              <a:buFont typeface="+mj-lt"/>
              <a:buAutoNum type="arabicPeriod"/>
            </a:pPr>
            <a:endParaRPr lang="en-US" dirty="0" smtClean="0"/>
          </a:p>
          <a:p>
            <a:pPr marL="880110" lvl="1" indent="-514350">
              <a:buFont typeface="+mj-lt"/>
              <a:buAutoNum type="arabicPeriod"/>
            </a:pPr>
            <a:r>
              <a:rPr lang="en-US" dirty="0" smtClean="0"/>
              <a:t>Let  </a:t>
            </a:r>
            <a:r>
              <a:rPr lang="en-US" i="1" dirty="0" smtClean="0"/>
              <a:t>a = </a:t>
            </a:r>
            <a:r>
              <a:rPr lang="en-US" dirty="0" smtClean="0">
                <a:latin typeface="Cambria Math" pitchFamily="18" charset="0"/>
                <a:ea typeface="Cambria Math" pitchFamily="18" charset="0"/>
              </a:rPr>
              <a:t>7</a:t>
            </a:r>
            <a:r>
              <a:rPr lang="en-US" i="1" dirty="0" smtClean="0"/>
              <a:t> </a:t>
            </a:r>
            <a:r>
              <a:rPr lang="en-US" dirty="0" smtClean="0"/>
              <a:t>and </a:t>
            </a:r>
            <a:r>
              <a:rPr lang="en-US" i="1" dirty="0" smtClean="0"/>
              <a:t>d = </a:t>
            </a:r>
            <a:r>
              <a:rPr lang="en-US" i="1" dirty="0" smtClean="0">
                <a:latin typeface="Cambria Math" pitchFamily="18" charset="0"/>
                <a:ea typeface="Cambria Math" pitchFamily="18" charset="0"/>
              </a:rPr>
              <a:t>−</a:t>
            </a:r>
            <a:r>
              <a:rPr lang="en-US" dirty="0" smtClean="0">
                <a:latin typeface="Cambria Math" pitchFamily="18" charset="0"/>
                <a:ea typeface="Cambria Math" pitchFamily="18" charset="0"/>
              </a:rPr>
              <a:t>3</a:t>
            </a:r>
            <a:r>
              <a:rPr lang="en-US" dirty="0" smtClean="0"/>
              <a:t>: </a:t>
            </a:r>
          </a:p>
          <a:p>
            <a:pPr marL="880110" lvl="1" indent="-514350">
              <a:buFont typeface="+mj-lt"/>
              <a:buAutoNum type="arabicPeriod"/>
            </a:pPr>
            <a:endParaRPr lang="en-US" dirty="0" smtClean="0"/>
          </a:p>
          <a:p>
            <a:pPr marL="880110" lvl="1" indent="-514350">
              <a:buFont typeface="+mj-lt"/>
              <a:buAutoNum type="arabicPeriod"/>
            </a:pPr>
            <a:endParaRPr lang="en-US" dirty="0" smtClean="0"/>
          </a:p>
          <a:p>
            <a:pPr marL="880110" lvl="1" indent="-514350">
              <a:buFont typeface="+mj-lt"/>
              <a:buAutoNum type="arabicPeriod"/>
            </a:pPr>
            <a:r>
              <a:rPr lang="en-US" dirty="0" smtClean="0"/>
              <a:t>Let </a:t>
            </a:r>
            <a:r>
              <a:rPr lang="en-US" i="1" dirty="0" smtClean="0"/>
              <a:t>a</a:t>
            </a:r>
            <a:r>
              <a:rPr lang="en-US" dirty="0" smtClean="0"/>
              <a:t> = </a:t>
            </a:r>
            <a:r>
              <a:rPr lang="en-US" dirty="0" smtClean="0">
                <a:latin typeface="Cambria Math" pitchFamily="18" charset="0"/>
                <a:ea typeface="Cambria Math" pitchFamily="18" charset="0"/>
              </a:rPr>
              <a:t>1</a:t>
            </a:r>
            <a:r>
              <a:rPr lang="en-US" dirty="0" smtClean="0"/>
              <a:t> and d = </a:t>
            </a:r>
            <a:r>
              <a:rPr lang="en-US" dirty="0" smtClean="0">
                <a:latin typeface="Cambria Math" pitchFamily="18" charset="0"/>
                <a:ea typeface="Cambria Math" pitchFamily="18" charset="0"/>
              </a:rPr>
              <a:t>2</a:t>
            </a:r>
            <a:r>
              <a:rPr lang="en-US" dirty="0" smtClean="0"/>
              <a:t>: </a:t>
            </a:r>
          </a:p>
          <a:p>
            <a:endParaRPr lang="en-US" dirty="0" smtClean="0"/>
          </a:p>
          <a:p>
            <a:pPr>
              <a:buNone/>
            </a:pPr>
            <a:endParaRPr lang="en-US" dirty="0"/>
          </a:p>
        </p:txBody>
      </p:sp>
      <p:pic>
        <p:nvPicPr>
          <p:cNvPr id="5" name="Picture 4" descr="addin_tmp.png"/>
          <p:cNvPicPr>
            <a:picLocks noChangeAspect="1"/>
          </p:cNvPicPr>
          <p:nvPr>
            <p:custDataLst>
              <p:tags r:id="rId1"/>
            </p:custDataLst>
          </p:nvPr>
        </p:nvPicPr>
        <p:blipFill>
          <a:blip r:embed="rId6" cstate="print"/>
          <a:stretch>
            <a:fillRect/>
          </a:stretch>
        </p:blipFill>
        <p:spPr>
          <a:xfrm>
            <a:off x="1905000" y="2286000"/>
            <a:ext cx="3303270" cy="226695"/>
          </a:xfrm>
          <a:prstGeom prst="rect">
            <a:avLst/>
          </a:prstGeom>
        </p:spPr>
      </p:pic>
      <p:pic>
        <p:nvPicPr>
          <p:cNvPr id="10" name="Picture 9" descr="addin_tmp.png"/>
          <p:cNvPicPr>
            <a:picLocks noChangeAspect="1"/>
          </p:cNvPicPr>
          <p:nvPr>
            <p:custDataLst>
              <p:tags r:id="rId2"/>
            </p:custDataLst>
          </p:nvPr>
        </p:nvPicPr>
        <p:blipFill>
          <a:blip r:embed="rId7" cstate="print"/>
          <a:stretch>
            <a:fillRect/>
          </a:stretch>
        </p:blipFill>
        <p:spPr>
          <a:xfrm>
            <a:off x="1295400" y="4038600"/>
            <a:ext cx="5939790" cy="25336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1371600" y="5181600"/>
            <a:ext cx="5436870" cy="253365"/>
          </a:xfrm>
          <a:prstGeom prst="rect">
            <a:avLst/>
          </a:prstGeom>
        </p:spPr>
      </p:pic>
      <p:pic>
        <p:nvPicPr>
          <p:cNvPr id="13" name="Picture 12" descr="addin_tmp.png"/>
          <p:cNvPicPr>
            <a:picLocks noChangeAspect="1"/>
          </p:cNvPicPr>
          <p:nvPr>
            <p:custDataLst>
              <p:tags r:id="rId4"/>
            </p:custDataLst>
          </p:nvPr>
        </p:nvPicPr>
        <p:blipFill>
          <a:blip r:embed="rId9" cstate="print"/>
          <a:stretch>
            <a:fillRect/>
          </a:stretch>
        </p:blipFill>
        <p:spPr>
          <a:xfrm>
            <a:off x="1524000" y="6172200"/>
            <a:ext cx="5364480" cy="253365"/>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pPr>
              <a:buNone/>
            </a:pPr>
            <a:r>
              <a:rPr lang="en-US" dirty="0" smtClean="0"/>
              <a:t>   </a:t>
            </a:r>
            <a:r>
              <a:rPr lang="en-US" b="1" dirty="0" smtClean="0"/>
              <a:t>Definition</a:t>
            </a:r>
            <a:r>
              <a:rPr lang="en-US" dirty="0" smtClean="0"/>
              <a:t>: A </a:t>
            </a:r>
            <a:r>
              <a:rPr lang="en-US" i="1" dirty="0" smtClean="0"/>
              <a:t>string</a:t>
            </a:r>
            <a:r>
              <a:rPr lang="en-US" dirty="0" smtClean="0"/>
              <a:t> is a finite sequence of characters from a finite set (an alphabet).</a:t>
            </a:r>
          </a:p>
          <a:p>
            <a:r>
              <a:rPr lang="en-US" dirty="0" smtClean="0"/>
              <a:t>Sequences of characters or bits  are important in computer science.</a:t>
            </a:r>
          </a:p>
          <a:p>
            <a:r>
              <a:rPr lang="en-US" dirty="0" smtClean="0"/>
              <a:t>The </a:t>
            </a:r>
            <a:r>
              <a:rPr lang="en-US" i="1" dirty="0" smtClean="0"/>
              <a:t>empty string </a:t>
            </a:r>
            <a:r>
              <a:rPr lang="en-US" dirty="0" smtClean="0"/>
              <a:t>is represented by </a:t>
            </a:r>
            <a:r>
              <a:rPr lang="el-GR" i="1" dirty="0" smtClean="0"/>
              <a:t>λ</a:t>
            </a:r>
            <a:r>
              <a:rPr lang="en-US" dirty="0" smtClean="0"/>
              <a:t>.</a:t>
            </a:r>
          </a:p>
          <a:p>
            <a:r>
              <a:rPr lang="en-US" dirty="0" smtClean="0"/>
              <a:t>The string  </a:t>
            </a:r>
            <a:r>
              <a:rPr lang="en-US" i="1" dirty="0" err="1" smtClean="0"/>
              <a:t>abcde</a:t>
            </a:r>
            <a:r>
              <a:rPr lang="en-US" i="1" dirty="0" smtClean="0"/>
              <a:t> </a:t>
            </a:r>
            <a:r>
              <a:rPr lang="en-US" dirty="0" smtClean="0"/>
              <a:t>has </a:t>
            </a:r>
            <a:r>
              <a:rPr lang="en-US" i="1" dirty="0" smtClean="0"/>
              <a:t>length</a:t>
            </a:r>
            <a:r>
              <a:rPr lang="en-US" dirty="0" smtClean="0"/>
              <a:t> </a:t>
            </a:r>
            <a:r>
              <a:rPr lang="en-US" dirty="0" smtClean="0">
                <a:latin typeface="Cambria Math" pitchFamily="18" charset="0"/>
                <a:ea typeface="Cambria Math" pitchFamily="18" charset="0"/>
              </a:rPr>
              <a:t>5</a:t>
            </a:r>
            <a:r>
              <a:rPr lang="en-US" dirty="0" smtClean="0"/>
              <a:t>.</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Recurrence Relations</a:t>
            </a:r>
            <a:endParaRPr lang="en-US" dirty="0"/>
          </a:p>
        </p:txBody>
      </p:sp>
      <p:sp>
        <p:nvSpPr>
          <p:cNvPr id="3" name="Content Placeholder 2"/>
          <p:cNvSpPr>
            <a:spLocks noGrp="1"/>
          </p:cNvSpPr>
          <p:nvPr>
            <p:ph idx="1"/>
          </p:nvPr>
        </p:nvSpPr>
        <p:spPr/>
        <p:txBody>
          <a:bodyPr>
            <a:normAutofit/>
          </a:bodyPr>
          <a:lstStyle/>
          <a:p>
            <a:pPr>
              <a:buNone/>
            </a:pPr>
            <a:r>
              <a:rPr lang="en-US" b="1" dirty="0" smtClean="0"/>
              <a:t>Definition: </a:t>
            </a:r>
            <a:r>
              <a:rPr lang="en-US" dirty="0" smtClean="0"/>
              <a:t>A </a:t>
            </a:r>
            <a:r>
              <a:rPr lang="en-US" i="1" dirty="0" smtClean="0"/>
              <a:t>recurrence relation </a:t>
            </a:r>
            <a:r>
              <a:rPr lang="en-US" dirty="0" smtClean="0"/>
              <a:t>for the sequence {</a:t>
            </a:r>
            <a:r>
              <a:rPr lang="en-US" i="1" dirty="0" smtClean="0"/>
              <a:t>a</a:t>
            </a:r>
            <a:r>
              <a:rPr lang="en-US" i="1" baseline="-25000" dirty="0" smtClean="0"/>
              <a:t>n</a:t>
            </a:r>
            <a:r>
              <a:rPr lang="en-US" dirty="0" smtClean="0"/>
              <a:t>}</a:t>
            </a:r>
            <a:r>
              <a:rPr lang="en-US" i="1" dirty="0" smtClean="0"/>
              <a:t> </a:t>
            </a:r>
            <a:r>
              <a:rPr lang="en-US" dirty="0" smtClean="0"/>
              <a:t>is an equation that expresses </a:t>
            </a:r>
            <a:r>
              <a:rPr lang="en-US" i="1" dirty="0" smtClean="0"/>
              <a:t>a</a:t>
            </a:r>
            <a:r>
              <a:rPr lang="en-US" i="1" baseline="-25000" dirty="0" smtClean="0"/>
              <a:t>n</a:t>
            </a:r>
            <a:r>
              <a:rPr lang="en-US" dirty="0" smtClean="0"/>
              <a:t> in terms of one or more of the previous terms of the sequence, namely, </a:t>
            </a:r>
            <a:r>
              <a:rPr lang="en-US" i="1" dirty="0" smtClean="0"/>
              <a:t>a</a:t>
            </a:r>
            <a:r>
              <a:rPr lang="en-US" i="1" baseline="-25000" dirty="0" smtClean="0"/>
              <a:t>0</a:t>
            </a:r>
            <a:r>
              <a:rPr lang="en-US" i="1" dirty="0" smtClean="0"/>
              <a:t>, a</a:t>
            </a:r>
            <a:r>
              <a:rPr lang="en-US" i="1" baseline="-25000" dirty="0" smtClean="0"/>
              <a:t>1</a:t>
            </a:r>
            <a:r>
              <a:rPr lang="en-US" i="1" dirty="0" smtClean="0"/>
              <a:t>, …, a</a:t>
            </a:r>
            <a:r>
              <a:rPr lang="en-US" i="1" baseline="-25000" dirty="0" smtClean="0"/>
              <a:t>n-1</a:t>
            </a:r>
            <a:r>
              <a:rPr lang="en-US" dirty="0" smtClean="0"/>
              <a:t>, for all integers </a:t>
            </a:r>
            <a:r>
              <a:rPr lang="en-US" i="1" dirty="0" smtClean="0"/>
              <a:t>n</a:t>
            </a:r>
            <a:r>
              <a:rPr lang="en-US" dirty="0" smtClean="0"/>
              <a:t> with </a:t>
            </a:r>
            <a:r>
              <a:rPr lang="en-US" i="1" dirty="0" smtClean="0"/>
              <a:t>n ≥ n</a:t>
            </a:r>
            <a:r>
              <a:rPr lang="en-US" i="1" baseline="-25000" dirty="0" smtClean="0"/>
              <a:t>0</a:t>
            </a:r>
            <a:r>
              <a:rPr lang="en-US" dirty="0" smtClean="0"/>
              <a:t>, where </a:t>
            </a:r>
            <a:r>
              <a:rPr lang="en-US" i="1" dirty="0" smtClean="0"/>
              <a:t>n</a:t>
            </a:r>
            <a:r>
              <a:rPr lang="en-US" i="1" baseline="-25000" dirty="0" smtClean="0"/>
              <a:t>0</a:t>
            </a:r>
            <a:r>
              <a:rPr lang="en-US" dirty="0" smtClean="0"/>
              <a:t> is a nonnegative integer. </a:t>
            </a:r>
          </a:p>
          <a:p>
            <a:r>
              <a:rPr lang="en-US" dirty="0" smtClean="0"/>
              <a:t>A sequence is called a </a:t>
            </a:r>
            <a:r>
              <a:rPr lang="en-US" i="1" dirty="0" smtClean="0"/>
              <a:t>solution</a:t>
            </a:r>
            <a:r>
              <a:rPr lang="en-US" dirty="0" smtClean="0"/>
              <a:t> of a recurrence relation if its terms satisfy the recurrence relation.</a:t>
            </a:r>
          </a:p>
          <a:p>
            <a:r>
              <a:rPr lang="en-US" dirty="0" smtClean="0"/>
              <a:t>The </a:t>
            </a:r>
            <a:r>
              <a:rPr lang="en-US" i="1" dirty="0" smtClean="0"/>
              <a:t>initial conditions </a:t>
            </a:r>
            <a:r>
              <a:rPr lang="en-US" dirty="0" smtClean="0"/>
              <a:t>for a sequence specify the terms that precede the first term where the recurrence relation takes effect. </a:t>
            </a:r>
          </a:p>
        </p:txBody>
      </p:sp>
      <p:sp>
        <p:nvSpPr>
          <p:cNvPr id="4" name="Slide Number Placeholder 3"/>
          <p:cNvSpPr>
            <a:spLocks noGrp="1"/>
          </p:cNvSpPr>
          <p:nvPr>
            <p:ph type="sldNum" sz="quarter" idx="12"/>
          </p:nvPr>
        </p:nvSpPr>
        <p:spPr/>
        <p:txBody>
          <a:bodyPr/>
          <a:lstStyle/>
          <a:p>
            <a:fld id="{9CA217EF-0505-4C33-BB20-8A8DF2039023}"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Questions about Recurrence Relations</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 </a:t>
            </a:r>
            <a:r>
              <a:rPr lang="en-US" dirty="0" smtClean="0">
                <a:latin typeface="Cambria Math" pitchFamily="18" charset="0"/>
                <a:ea typeface="Cambria Math" pitchFamily="18" charset="0"/>
              </a:rPr>
              <a:t>1</a:t>
            </a:r>
            <a:r>
              <a:rPr lang="en-US" dirty="0" smtClean="0"/>
              <a:t>: Let {</a:t>
            </a:r>
            <a:r>
              <a:rPr lang="en-US" i="1" dirty="0" smtClean="0"/>
              <a:t>a</a:t>
            </a:r>
            <a:r>
              <a:rPr lang="en-US" i="1" baseline="-25000" dirty="0" smtClean="0"/>
              <a:t>n</a:t>
            </a:r>
            <a:r>
              <a:rPr lang="en-US" dirty="0" smtClean="0"/>
              <a:t>}</a:t>
            </a:r>
            <a:r>
              <a:rPr lang="en-US" i="1" dirty="0" smtClean="0"/>
              <a:t> </a:t>
            </a:r>
            <a:r>
              <a:rPr lang="en-US" dirty="0" smtClean="0"/>
              <a:t>be a sequence that satisfies the recurrence relation </a:t>
            </a:r>
            <a:r>
              <a:rPr lang="en-US" i="1" dirty="0" smtClean="0"/>
              <a:t>a</a:t>
            </a:r>
            <a:r>
              <a:rPr lang="en-US" i="1" baseline="-25000" dirty="0" smtClean="0"/>
              <a:t>n</a:t>
            </a:r>
            <a:r>
              <a:rPr lang="en-US" i="1" dirty="0" smtClean="0"/>
              <a:t> = a</a:t>
            </a:r>
            <a:r>
              <a:rPr lang="en-US" i="1" baseline="-25000" dirty="0" smtClean="0"/>
              <a:t>n-1</a:t>
            </a:r>
            <a:r>
              <a:rPr lang="en-US" i="1" dirty="0" smtClean="0"/>
              <a:t> + </a:t>
            </a:r>
            <a:r>
              <a:rPr lang="en-US" dirty="0" smtClean="0">
                <a:latin typeface="Cambria Math" pitchFamily="18" charset="0"/>
                <a:ea typeface="Cambria Math" pitchFamily="18" charset="0"/>
              </a:rPr>
              <a:t>3</a:t>
            </a:r>
            <a:r>
              <a:rPr lang="en-US" i="1" baseline="-25000" dirty="0" smtClean="0"/>
              <a:t> </a:t>
            </a:r>
            <a:r>
              <a:rPr lang="en-US" baseline="-25000" dirty="0" smtClean="0"/>
              <a:t> </a:t>
            </a:r>
            <a:r>
              <a:rPr lang="en-US" dirty="0" smtClean="0"/>
              <a:t>for </a:t>
            </a:r>
            <a:r>
              <a:rPr lang="en-US" i="1" dirty="0" smtClean="0"/>
              <a:t>n</a:t>
            </a:r>
            <a:r>
              <a:rPr lang="en-US" dirty="0" smtClean="0"/>
              <a:t> = </a:t>
            </a:r>
            <a:r>
              <a:rPr lang="en-US" dirty="0" smtClean="0">
                <a:latin typeface="Cambria Math" pitchFamily="18" charset="0"/>
                <a:ea typeface="Cambria Math" pitchFamily="18" charset="0"/>
              </a:rPr>
              <a:t>1,2,3,4,</a:t>
            </a:r>
            <a:r>
              <a:rPr lang="en-US" dirty="0" smtClean="0"/>
              <a:t>….  and suppose that </a:t>
            </a:r>
            <a:r>
              <a:rPr lang="en-US" i="1" dirty="0" smtClean="0"/>
              <a:t>a</a:t>
            </a:r>
            <a:r>
              <a:rPr lang="en-US" baseline="-25000" dirty="0" smtClean="0">
                <a:latin typeface="Cambria Math" pitchFamily="18" charset="0"/>
                <a:ea typeface="Cambria Math" pitchFamily="18" charset="0"/>
              </a:rPr>
              <a:t>0</a:t>
            </a:r>
            <a:r>
              <a:rPr lang="en-US" i="1" dirty="0" smtClean="0"/>
              <a:t> = </a:t>
            </a:r>
            <a:r>
              <a:rPr lang="en-US" dirty="0" smtClean="0">
                <a:latin typeface="Cambria Math" pitchFamily="18" charset="0"/>
                <a:ea typeface="Cambria Math" pitchFamily="18" charset="0"/>
              </a:rPr>
              <a:t>2</a:t>
            </a:r>
            <a:r>
              <a:rPr lang="en-US" i="1" dirty="0" smtClean="0"/>
              <a:t>. </a:t>
            </a:r>
            <a:r>
              <a:rPr lang="en-US" dirty="0" smtClean="0"/>
              <a:t> What are </a:t>
            </a:r>
            <a:r>
              <a:rPr lang="en-US" i="1" dirty="0" smtClean="0"/>
              <a:t>a</a:t>
            </a:r>
            <a:r>
              <a:rPr lang="en-US" i="1" baseline="-25000" dirty="0" smtClean="0"/>
              <a:t>1</a:t>
            </a:r>
            <a:r>
              <a:rPr lang="en-US" baseline="-25000" dirty="0" smtClean="0"/>
              <a:t> </a:t>
            </a:r>
            <a:r>
              <a:rPr lang="en-US" dirty="0" smtClean="0"/>
              <a:t>,</a:t>
            </a:r>
            <a:r>
              <a:rPr lang="en-US" baseline="-25000" dirty="0" smtClean="0"/>
              <a:t> </a:t>
            </a:r>
            <a:r>
              <a:rPr lang="en-US" dirty="0" smtClean="0"/>
              <a:t> </a:t>
            </a:r>
            <a:r>
              <a:rPr lang="en-US" i="1" dirty="0" smtClean="0"/>
              <a:t>a</a:t>
            </a:r>
            <a:r>
              <a:rPr lang="en-US" i="1" baseline="-25000" dirty="0" smtClean="0"/>
              <a:t>2</a:t>
            </a:r>
            <a:r>
              <a:rPr lang="en-US" baseline="-25000" dirty="0" smtClean="0"/>
              <a:t> </a:t>
            </a:r>
            <a:r>
              <a:rPr lang="en-US" dirty="0" smtClean="0"/>
              <a:t> and </a:t>
            </a:r>
            <a:r>
              <a:rPr lang="en-US" i="1" dirty="0" smtClean="0"/>
              <a:t>a</a:t>
            </a:r>
            <a:r>
              <a:rPr lang="en-US" i="1" baseline="-25000" dirty="0" smtClean="0"/>
              <a:t>3</a:t>
            </a:r>
            <a:r>
              <a:rPr lang="en-US" dirty="0" smtClean="0"/>
              <a:t>? </a:t>
            </a:r>
          </a:p>
          <a:p>
            <a:pPr>
              <a:buNone/>
            </a:pPr>
            <a:r>
              <a:rPr lang="en-US" dirty="0" smtClean="0"/>
              <a:t>     [Here </a:t>
            </a:r>
            <a:r>
              <a:rPr lang="en-US" i="1" dirty="0" smtClean="0"/>
              <a:t>a</a:t>
            </a:r>
            <a:r>
              <a:rPr lang="en-US" i="1" baseline="-25000" dirty="0" smtClean="0"/>
              <a:t>0</a:t>
            </a:r>
            <a:r>
              <a:rPr lang="en-US" i="1" dirty="0" smtClean="0"/>
              <a:t> = </a:t>
            </a:r>
            <a:r>
              <a:rPr lang="en-US" dirty="0" smtClean="0">
                <a:latin typeface="Cambria Math" pitchFamily="18" charset="0"/>
                <a:ea typeface="Cambria Math" pitchFamily="18" charset="0"/>
              </a:rPr>
              <a:t>2</a:t>
            </a:r>
            <a:r>
              <a:rPr lang="en-US" i="1" dirty="0" smtClean="0"/>
              <a:t> </a:t>
            </a:r>
            <a:r>
              <a:rPr lang="en-US" dirty="0" smtClean="0"/>
              <a:t>is the initial condition</a:t>
            </a:r>
            <a:r>
              <a:rPr lang="en-US" i="1" dirty="0" smtClean="0"/>
              <a:t>.</a:t>
            </a:r>
            <a:r>
              <a:rPr lang="en-US" dirty="0" smtClean="0"/>
              <a:t>]</a:t>
            </a:r>
          </a:p>
          <a:p>
            <a:pPr>
              <a:buNone/>
            </a:pPr>
            <a:endParaRPr lang="en-US" dirty="0" smtClean="0"/>
          </a:p>
          <a:p>
            <a:pPr lvl="1">
              <a:buNone/>
            </a:pPr>
            <a:r>
              <a:rPr lang="en-US" b="1" dirty="0" smtClean="0"/>
              <a:t>Solution</a:t>
            </a:r>
            <a:r>
              <a:rPr lang="en-US" dirty="0" smtClean="0"/>
              <a:t>: We see from the recurrence relation that</a:t>
            </a:r>
          </a:p>
          <a:p>
            <a:pPr lvl="1">
              <a:buNone/>
            </a:pPr>
            <a:r>
              <a:rPr lang="en-US" dirty="0" smtClean="0"/>
              <a:t>      </a:t>
            </a:r>
            <a:r>
              <a:rPr lang="en-US" i="1" dirty="0" smtClean="0"/>
              <a:t>a</a:t>
            </a:r>
            <a:r>
              <a:rPr lang="en-US" baseline="-25000" dirty="0" smtClean="0">
                <a:latin typeface="Cambria Math" pitchFamily="18" charset="0"/>
                <a:ea typeface="Cambria Math" pitchFamily="18" charset="0"/>
              </a:rPr>
              <a:t>1</a:t>
            </a:r>
            <a:r>
              <a:rPr lang="en-US" i="1" baseline="-25000" dirty="0" smtClean="0"/>
              <a:t> </a:t>
            </a:r>
            <a:r>
              <a:rPr lang="en-US" i="1" dirty="0" smtClean="0"/>
              <a:t>  </a:t>
            </a:r>
            <a:r>
              <a:rPr lang="en-US" dirty="0" smtClean="0">
                <a:latin typeface="Cambria Math" pitchFamily="18" charset="0"/>
                <a:ea typeface="Cambria Math" pitchFamily="18" charset="0"/>
              </a:rPr>
              <a:t>=</a:t>
            </a:r>
            <a:r>
              <a:rPr lang="en-US" i="1" dirty="0" smtClean="0"/>
              <a:t>  a</a:t>
            </a:r>
            <a:r>
              <a:rPr lang="en-US" i="1" baseline="-25000" dirty="0" smtClean="0"/>
              <a:t>0  </a:t>
            </a:r>
            <a:r>
              <a:rPr lang="en-US" dirty="0" smtClean="0">
                <a:latin typeface="Cambria Math" pitchFamily="18" charset="0"/>
                <a:ea typeface="Cambria Math" pitchFamily="18" charset="0"/>
              </a:rPr>
              <a:t>+ 3 = 2 + 3 = 5</a:t>
            </a:r>
          </a:p>
          <a:p>
            <a:pPr lvl="1">
              <a:buNone/>
            </a:pPr>
            <a:r>
              <a:rPr lang="en-US" i="1" dirty="0" smtClean="0"/>
              <a:t>      a</a:t>
            </a:r>
            <a:r>
              <a:rPr lang="en-US" baseline="-25000" dirty="0" smtClean="0">
                <a:latin typeface="Cambria Math" pitchFamily="18" charset="0"/>
                <a:ea typeface="Cambria Math" pitchFamily="18" charset="0"/>
              </a:rPr>
              <a:t>2</a:t>
            </a:r>
            <a:r>
              <a:rPr lang="en-US" i="1" baseline="-25000" dirty="0" smtClean="0"/>
              <a:t> </a:t>
            </a:r>
            <a:r>
              <a:rPr lang="en-US" i="1" dirty="0" smtClean="0"/>
              <a:t>  </a:t>
            </a:r>
            <a:r>
              <a:rPr lang="en-US" dirty="0" smtClean="0">
                <a:latin typeface="Cambria Math" pitchFamily="18" charset="0"/>
                <a:ea typeface="Cambria Math" pitchFamily="18" charset="0"/>
              </a:rPr>
              <a:t>=</a:t>
            </a:r>
            <a:r>
              <a:rPr lang="en-US" i="1" dirty="0" smtClean="0"/>
              <a:t> </a:t>
            </a:r>
            <a:r>
              <a:rPr lang="en-US" dirty="0" smtClean="0">
                <a:latin typeface="Cambria Math" pitchFamily="18" charset="0"/>
                <a:ea typeface="Cambria Math" pitchFamily="18" charset="0"/>
              </a:rPr>
              <a:t>5 + 3 = 8</a:t>
            </a:r>
          </a:p>
          <a:p>
            <a:pPr lvl="1">
              <a:buNone/>
            </a:pPr>
            <a:r>
              <a:rPr lang="en-US" dirty="0" smtClean="0"/>
              <a:t>      </a:t>
            </a:r>
            <a:r>
              <a:rPr lang="en-US" i="1" dirty="0" smtClean="0"/>
              <a:t>a</a:t>
            </a:r>
            <a:r>
              <a:rPr lang="en-US" baseline="-25000" dirty="0" smtClean="0">
                <a:latin typeface="Cambria Math" pitchFamily="18" charset="0"/>
                <a:ea typeface="Cambria Math" pitchFamily="18" charset="0"/>
              </a:rPr>
              <a:t>3</a:t>
            </a:r>
            <a:r>
              <a:rPr lang="en-US" baseline="-25000" dirty="0" smtClean="0"/>
              <a:t> </a:t>
            </a:r>
            <a:r>
              <a:rPr lang="en-US" i="1" dirty="0" smtClean="0"/>
              <a:t>  </a:t>
            </a:r>
            <a:r>
              <a:rPr lang="en-US" dirty="0" smtClean="0">
                <a:latin typeface="Cambria Math" pitchFamily="18" charset="0"/>
                <a:ea typeface="Cambria Math" pitchFamily="18" charset="0"/>
              </a:rPr>
              <a:t>= 8 + 3 = 11</a:t>
            </a:r>
          </a:p>
          <a:p>
            <a:pPr lvl="1">
              <a:buNone/>
            </a:pPr>
            <a:endParaRPr lang="en-US" i="1" dirty="0" smtClean="0"/>
          </a:p>
          <a:p>
            <a:pPr lvl="1">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85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Questions about Recurrence Relations</a:t>
            </a:r>
            <a:endParaRPr lang="en-US" sz="4000" dirty="0"/>
          </a:p>
        </p:txBody>
      </p:sp>
      <p:sp>
        <p:nvSpPr>
          <p:cNvPr id="3" name="Content Placeholder 2"/>
          <p:cNvSpPr>
            <a:spLocks noGrp="1"/>
          </p:cNvSpPr>
          <p:nvPr>
            <p:ph idx="1"/>
          </p:nvPr>
        </p:nvSpPr>
        <p:spPr/>
        <p:txBody>
          <a:bodyPr>
            <a:normAutofit lnSpcReduction="10000"/>
          </a:bodyPr>
          <a:lstStyle/>
          <a:p>
            <a:pPr>
              <a:buNone/>
            </a:pPr>
            <a:r>
              <a:rPr lang="en-US" b="1" dirty="0" smtClean="0"/>
              <a:t>   Example </a:t>
            </a:r>
            <a:r>
              <a:rPr lang="en-US" dirty="0" smtClean="0">
                <a:latin typeface="Cambria Math" pitchFamily="18" charset="0"/>
                <a:ea typeface="Cambria Math" pitchFamily="18" charset="0"/>
              </a:rPr>
              <a:t>2</a:t>
            </a:r>
            <a:r>
              <a:rPr lang="en-US" dirty="0" smtClean="0"/>
              <a:t>: Let {</a:t>
            </a:r>
            <a:r>
              <a:rPr lang="en-US" i="1" dirty="0" smtClean="0"/>
              <a:t>a</a:t>
            </a:r>
            <a:r>
              <a:rPr lang="en-US" i="1" baseline="-25000" dirty="0" smtClean="0"/>
              <a:t>n</a:t>
            </a:r>
            <a:r>
              <a:rPr lang="en-US" dirty="0" smtClean="0"/>
              <a:t>} be a sequence that satisfies the recurrence relation </a:t>
            </a:r>
            <a:r>
              <a:rPr lang="en-US" i="1" dirty="0" smtClean="0"/>
              <a:t>a</a:t>
            </a:r>
            <a:r>
              <a:rPr lang="en-US" i="1" baseline="-25000" dirty="0" smtClean="0"/>
              <a:t>n</a:t>
            </a:r>
            <a:r>
              <a:rPr lang="en-US" i="1" dirty="0" smtClean="0"/>
              <a:t> = a</a:t>
            </a:r>
            <a:r>
              <a:rPr lang="en-US" i="1" baseline="-25000" dirty="0" smtClean="0"/>
              <a:t>n-</a:t>
            </a:r>
            <a:r>
              <a:rPr lang="en-US" baseline="-25000" dirty="0" smtClean="0">
                <a:ea typeface="Cambria Math" pitchFamily="18" charset="0"/>
              </a:rPr>
              <a:t>1</a:t>
            </a:r>
            <a:r>
              <a:rPr lang="en-US" i="1" dirty="0" smtClean="0"/>
              <a:t> – a</a:t>
            </a:r>
            <a:r>
              <a:rPr lang="en-US" i="1" baseline="-25000" dirty="0" smtClean="0"/>
              <a:t>n-</a:t>
            </a:r>
            <a:r>
              <a:rPr lang="en-US" baseline="-25000" dirty="0" smtClean="0"/>
              <a:t>2</a:t>
            </a:r>
            <a:r>
              <a:rPr lang="en-US" i="1" baseline="-25000" dirty="0" smtClean="0"/>
              <a:t> </a:t>
            </a:r>
            <a:r>
              <a:rPr lang="en-US" baseline="-25000" dirty="0" smtClean="0"/>
              <a:t> </a:t>
            </a:r>
            <a:r>
              <a:rPr lang="en-US" dirty="0" smtClean="0"/>
              <a:t>for </a:t>
            </a:r>
            <a:r>
              <a:rPr lang="en-US" i="1" dirty="0" smtClean="0"/>
              <a:t>n</a:t>
            </a:r>
            <a:r>
              <a:rPr lang="en-US" dirty="0" smtClean="0"/>
              <a:t> = </a:t>
            </a:r>
            <a:r>
              <a:rPr lang="en-US" dirty="0" smtClean="0">
                <a:latin typeface="Cambria Math" pitchFamily="18" charset="0"/>
                <a:ea typeface="Cambria Math" pitchFamily="18" charset="0"/>
              </a:rPr>
              <a:t>2,3,4,…. </a:t>
            </a:r>
            <a:r>
              <a:rPr lang="en-US" dirty="0" smtClean="0"/>
              <a:t> and suppose that </a:t>
            </a:r>
            <a:r>
              <a:rPr lang="en-US" i="1" dirty="0" smtClean="0"/>
              <a:t>a</a:t>
            </a:r>
            <a:r>
              <a:rPr lang="en-US" baseline="-25000" dirty="0" smtClean="0">
                <a:latin typeface="Cambria Math" pitchFamily="18" charset="0"/>
                <a:ea typeface="Cambria Math" pitchFamily="18" charset="0"/>
              </a:rPr>
              <a:t>0</a:t>
            </a:r>
            <a:r>
              <a:rPr lang="en-US" i="1" dirty="0" smtClean="0"/>
              <a:t> = </a:t>
            </a:r>
            <a:r>
              <a:rPr lang="en-US" dirty="0" smtClean="0">
                <a:latin typeface="Cambria Math" pitchFamily="18" charset="0"/>
                <a:ea typeface="Cambria Math" pitchFamily="18" charset="0"/>
              </a:rPr>
              <a:t>3</a:t>
            </a:r>
            <a:r>
              <a:rPr lang="en-US" i="1" dirty="0" smtClean="0"/>
              <a:t> </a:t>
            </a:r>
            <a:r>
              <a:rPr lang="en-US" dirty="0" smtClean="0"/>
              <a:t>and </a:t>
            </a:r>
            <a:r>
              <a:rPr lang="en-US" i="1" dirty="0" smtClean="0"/>
              <a:t>a</a:t>
            </a:r>
            <a:r>
              <a:rPr lang="en-US" i="1" baseline="-25000" dirty="0" smtClean="0"/>
              <a:t>1</a:t>
            </a:r>
            <a:r>
              <a:rPr lang="en-US" i="1" dirty="0" smtClean="0"/>
              <a:t> = </a:t>
            </a:r>
            <a:r>
              <a:rPr lang="en-US" dirty="0" smtClean="0">
                <a:latin typeface="Cambria Math" pitchFamily="18" charset="0"/>
                <a:ea typeface="Cambria Math" pitchFamily="18" charset="0"/>
              </a:rPr>
              <a:t>5</a:t>
            </a:r>
            <a:r>
              <a:rPr lang="en-US" dirty="0" smtClean="0"/>
              <a:t>. What are </a:t>
            </a:r>
            <a:r>
              <a:rPr lang="en-US" i="1" dirty="0" smtClean="0"/>
              <a:t>a</a:t>
            </a:r>
            <a:r>
              <a:rPr lang="en-US" baseline="-25000" dirty="0" smtClean="0">
                <a:latin typeface="Cambria Math" pitchFamily="18" charset="0"/>
                <a:ea typeface="Cambria Math" pitchFamily="18" charset="0"/>
              </a:rPr>
              <a:t>2</a:t>
            </a:r>
            <a:r>
              <a:rPr lang="en-US" dirty="0" smtClean="0"/>
              <a:t> and </a:t>
            </a:r>
            <a:r>
              <a:rPr lang="en-US" i="1" dirty="0" smtClean="0"/>
              <a:t>a</a:t>
            </a:r>
            <a:r>
              <a:rPr lang="en-US" baseline="-25000" dirty="0" smtClean="0">
                <a:latin typeface="Cambria Math" pitchFamily="18" charset="0"/>
                <a:ea typeface="Cambria Math" pitchFamily="18" charset="0"/>
              </a:rPr>
              <a:t>3</a:t>
            </a:r>
            <a:r>
              <a:rPr lang="en-US" dirty="0" smtClean="0"/>
              <a:t>? </a:t>
            </a:r>
          </a:p>
          <a:p>
            <a:pPr>
              <a:buNone/>
            </a:pPr>
            <a:r>
              <a:rPr lang="en-US" dirty="0" smtClean="0"/>
              <a:t>    [Here the initial conditions are </a:t>
            </a:r>
            <a:r>
              <a:rPr lang="en-US" i="1" dirty="0" smtClean="0"/>
              <a:t>a</a:t>
            </a:r>
            <a:r>
              <a:rPr lang="en-US" i="1" baseline="-25000" dirty="0" smtClean="0"/>
              <a:t>0</a:t>
            </a:r>
            <a:r>
              <a:rPr lang="en-US" i="1" dirty="0" smtClean="0"/>
              <a:t> = </a:t>
            </a:r>
            <a:r>
              <a:rPr lang="en-US" dirty="0" smtClean="0">
                <a:latin typeface="Cambria Math" pitchFamily="18" charset="0"/>
                <a:ea typeface="Cambria Math" pitchFamily="18" charset="0"/>
              </a:rPr>
              <a:t>3</a:t>
            </a:r>
            <a:r>
              <a:rPr lang="en-US" i="1" dirty="0" smtClean="0"/>
              <a:t> </a:t>
            </a:r>
            <a:r>
              <a:rPr lang="en-US" dirty="0" smtClean="0"/>
              <a:t>and </a:t>
            </a:r>
            <a:r>
              <a:rPr lang="en-US" i="1" dirty="0" smtClean="0"/>
              <a:t>a</a:t>
            </a:r>
            <a:r>
              <a:rPr lang="en-US" i="1" baseline="-25000" dirty="0" smtClean="0"/>
              <a:t>1</a:t>
            </a:r>
            <a:r>
              <a:rPr lang="en-US" i="1" dirty="0" smtClean="0"/>
              <a:t> = </a:t>
            </a:r>
            <a:r>
              <a:rPr lang="en-US" dirty="0" smtClean="0">
                <a:latin typeface="Cambria Math" pitchFamily="18" charset="0"/>
                <a:ea typeface="Cambria Math" pitchFamily="18" charset="0"/>
              </a:rPr>
              <a:t>5</a:t>
            </a:r>
            <a:r>
              <a:rPr lang="en-US" dirty="0" smtClean="0"/>
              <a:t>. ]</a:t>
            </a:r>
          </a:p>
          <a:p>
            <a:pPr>
              <a:buNone/>
            </a:pPr>
            <a:r>
              <a:rPr lang="en-US" dirty="0" smtClean="0"/>
              <a:t>        </a:t>
            </a:r>
          </a:p>
          <a:p>
            <a:pPr>
              <a:buNone/>
            </a:pPr>
            <a:r>
              <a:rPr lang="en-US" dirty="0" smtClean="0"/>
              <a:t>         </a:t>
            </a:r>
            <a:r>
              <a:rPr lang="en-US" b="1" dirty="0" smtClean="0"/>
              <a:t>Solution</a:t>
            </a:r>
            <a:r>
              <a:rPr lang="en-US" dirty="0" smtClean="0"/>
              <a:t>: We see from the recurrence relation that</a:t>
            </a:r>
          </a:p>
          <a:p>
            <a:pPr>
              <a:buNone/>
            </a:pPr>
            <a:r>
              <a:rPr lang="en-US" dirty="0" smtClean="0"/>
              <a:t>              </a:t>
            </a:r>
            <a:r>
              <a:rPr lang="en-US" i="1" dirty="0" smtClean="0"/>
              <a:t>a</a:t>
            </a:r>
            <a:r>
              <a:rPr lang="en-US" i="1" baseline="-25000" dirty="0" smtClean="0"/>
              <a:t>2 </a:t>
            </a:r>
            <a:r>
              <a:rPr lang="en-US" i="1" dirty="0" smtClean="0"/>
              <a:t> = a</a:t>
            </a:r>
            <a:r>
              <a:rPr lang="en-US" i="1" baseline="-25000" dirty="0" smtClean="0"/>
              <a:t>1</a:t>
            </a:r>
            <a:r>
              <a:rPr lang="en-US" i="1" dirty="0" smtClean="0"/>
              <a:t> - a</a:t>
            </a:r>
            <a:r>
              <a:rPr lang="en-US" i="1" baseline="-25000" dirty="0" smtClean="0"/>
              <a:t>0  </a:t>
            </a:r>
            <a:r>
              <a:rPr lang="en-US" i="1" dirty="0" smtClean="0"/>
              <a:t>= </a:t>
            </a:r>
            <a:r>
              <a:rPr lang="en-US" dirty="0" smtClean="0">
                <a:latin typeface="Cambria Math" pitchFamily="18" charset="0"/>
                <a:ea typeface="Cambria Math" pitchFamily="18" charset="0"/>
              </a:rPr>
              <a:t>5</a:t>
            </a:r>
            <a:r>
              <a:rPr lang="en-US" i="1" dirty="0" smtClean="0"/>
              <a:t> – </a:t>
            </a:r>
            <a:r>
              <a:rPr lang="en-US" dirty="0" smtClean="0">
                <a:latin typeface="Cambria Math" pitchFamily="18" charset="0"/>
                <a:ea typeface="Cambria Math" pitchFamily="18" charset="0"/>
              </a:rPr>
              <a:t>3 </a:t>
            </a:r>
            <a:r>
              <a:rPr lang="en-US" i="1" dirty="0" smtClean="0"/>
              <a:t>= </a:t>
            </a:r>
            <a:r>
              <a:rPr lang="en-US" dirty="0" smtClean="0">
                <a:latin typeface="Cambria Math" pitchFamily="18" charset="0"/>
                <a:ea typeface="Cambria Math" pitchFamily="18" charset="0"/>
              </a:rPr>
              <a:t>2</a:t>
            </a:r>
          </a:p>
          <a:p>
            <a:pPr>
              <a:buNone/>
            </a:pPr>
            <a:r>
              <a:rPr lang="en-US" i="1" dirty="0" smtClean="0"/>
              <a:t>               a</a:t>
            </a:r>
            <a:r>
              <a:rPr lang="en-US" i="1" baseline="-25000" dirty="0" smtClean="0"/>
              <a:t>3 </a:t>
            </a:r>
            <a:r>
              <a:rPr lang="en-US" i="1" dirty="0" smtClean="0"/>
              <a:t> = a</a:t>
            </a:r>
            <a:r>
              <a:rPr lang="en-US" i="1" baseline="-25000" dirty="0" smtClean="0"/>
              <a:t>2</a:t>
            </a:r>
            <a:r>
              <a:rPr lang="en-US" i="1" dirty="0" smtClean="0"/>
              <a:t> – a</a:t>
            </a:r>
            <a:r>
              <a:rPr lang="en-US" i="1" baseline="-25000" dirty="0" smtClean="0"/>
              <a:t>1  </a:t>
            </a:r>
            <a:r>
              <a:rPr lang="en-US" i="1" dirty="0" smtClean="0"/>
              <a:t>= </a:t>
            </a:r>
            <a:r>
              <a:rPr lang="en-US" dirty="0" smtClean="0">
                <a:latin typeface="Cambria Math" pitchFamily="18" charset="0"/>
                <a:ea typeface="Cambria Math" pitchFamily="18" charset="0"/>
              </a:rPr>
              <a:t>2</a:t>
            </a:r>
            <a:r>
              <a:rPr lang="en-US" i="1" dirty="0" smtClean="0">
                <a:latin typeface="Cambria Math" pitchFamily="18" charset="0"/>
                <a:ea typeface="Cambria Math" pitchFamily="18" charset="0"/>
              </a:rPr>
              <a:t> </a:t>
            </a:r>
            <a:r>
              <a:rPr lang="en-US" i="1" dirty="0" smtClean="0"/>
              <a:t>– </a:t>
            </a:r>
            <a:r>
              <a:rPr lang="en-US" dirty="0" smtClean="0">
                <a:latin typeface="Cambria Math" pitchFamily="18" charset="0"/>
                <a:ea typeface="Cambria Math" pitchFamily="18" charset="0"/>
              </a:rPr>
              <a:t>5</a:t>
            </a:r>
            <a:r>
              <a:rPr lang="en-US" i="1" dirty="0" smtClean="0">
                <a:latin typeface="Cambria Math" pitchFamily="18" charset="0"/>
                <a:ea typeface="Cambria Math" pitchFamily="18" charset="0"/>
              </a:rPr>
              <a:t> </a:t>
            </a:r>
            <a:r>
              <a:rPr lang="en-US" dirty="0" smtClean="0">
                <a:ea typeface="Cambria Math" pitchFamily="18" charset="0"/>
              </a:rPr>
              <a:t>=</a:t>
            </a:r>
            <a:r>
              <a:rPr lang="en-US" i="1" dirty="0" smtClean="0">
                <a:latin typeface="Cambria Math" pitchFamily="18" charset="0"/>
                <a:ea typeface="Cambria Math" pitchFamily="18" charset="0"/>
              </a:rPr>
              <a:t> </a:t>
            </a:r>
            <a:r>
              <a:rPr lang="en-US" i="1" dirty="0" smtClean="0"/>
              <a:t>–</a:t>
            </a:r>
            <a:r>
              <a:rPr lang="en-US" dirty="0" smtClean="0">
                <a:latin typeface="Cambria Math" pitchFamily="18" charset="0"/>
                <a:ea typeface="Cambria Math" pitchFamily="18" charset="0"/>
              </a:rPr>
              <a:t>3</a:t>
            </a:r>
          </a:p>
          <a:p>
            <a:pPr>
              <a:buNone/>
            </a:pPr>
            <a:r>
              <a:rPr lang="en-US" dirty="0" smtClean="0">
                <a:latin typeface="Cambria Math" pitchFamily="18" charset="0"/>
                <a:ea typeface="Cambria Math" pitchFamily="18" charset="0"/>
              </a:rPr>
              <a:t>       </a:t>
            </a:r>
          </a:p>
          <a:p>
            <a:pPr lvl="1">
              <a:buNone/>
            </a:pPr>
            <a:endParaRPr lang="en-US" i="1"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86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Sequence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a:t>
            </a:r>
            <a:r>
              <a:rPr lang="en-US" dirty="0" smtClean="0">
                <a:latin typeface="Cambria Math" pitchFamily="18" charset="0"/>
                <a:ea typeface="Cambria Math" pitchFamily="18" charset="0"/>
              </a:rPr>
              <a:t>: </a:t>
            </a:r>
            <a:r>
              <a:rPr lang="en-US" dirty="0" smtClean="0">
                <a:ea typeface="Cambria Math" pitchFamily="18" charset="0"/>
              </a:rPr>
              <a:t>Define the  </a:t>
            </a:r>
            <a:r>
              <a:rPr lang="en-US" i="1" dirty="0" smtClean="0">
                <a:ea typeface="Cambria Math" pitchFamily="18" charset="0"/>
              </a:rPr>
              <a:t>Fibonacci sequence</a:t>
            </a:r>
            <a:r>
              <a:rPr lang="en-US" dirty="0" smtClean="0">
                <a:latin typeface="Cambria Math" pitchFamily="18" charset="0"/>
                <a:ea typeface="Cambria Math" pitchFamily="18" charset="0"/>
              </a:rPr>
              <a:t>, </a:t>
            </a:r>
            <a:r>
              <a:rPr lang="en-US" i="1" dirty="0" smtClean="0"/>
              <a:t>f</a:t>
            </a:r>
            <a:r>
              <a:rPr lang="en-US" baseline="-25000" dirty="0" smtClean="0">
                <a:latin typeface="Cambria Math" pitchFamily="18" charset="0"/>
                <a:ea typeface="Cambria Math" pitchFamily="18" charset="0"/>
              </a:rPr>
              <a:t>0</a:t>
            </a:r>
            <a:r>
              <a:rPr lang="en-US" i="1" baseline="-25000" dirty="0" smtClean="0"/>
              <a:t> </a:t>
            </a:r>
            <a:r>
              <a:rPr lang="en-US" i="1" dirty="0" smtClean="0"/>
              <a:t>,f</a:t>
            </a:r>
            <a:r>
              <a:rPr lang="en-US" baseline="-25000" dirty="0" smtClean="0"/>
              <a:t>1</a:t>
            </a:r>
            <a:r>
              <a:rPr lang="en-US" i="1" baseline="-25000" dirty="0" smtClean="0"/>
              <a:t> </a:t>
            </a:r>
            <a:r>
              <a:rPr lang="en-US" i="1" dirty="0" smtClean="0"/>
              <a:t>,f</a:t>
            </a:r>
            <a:r>
              <a:rPr lang="en-US" baseline="-25000" dirty="0" smtClean="0"/>
              <a:t>2</a:t>
            </a:r>
            <a:r>
              <a:rPr lang="en-US" i="1" dirty="0" smtClean="0"/>
              <a:t>,…,</a:t>
            </a:r>
            <a:r>
              <a:rPr lang="en-US" dirty="0" smtClean="0"/>
              <a:t> by</a:t>
            </a:r>
            <a:r>
              <a:rPr lang="en-US" i="1" dirty="0" smtClean="0"/>
              <a:t>:</a:t>
            </a:r>
          </a:p>
          <a:p>
            <a:pPr lvl="1"/>
            <a:r>
              <a:rPr lang="en-US" dirty="0" smtClean="0"/>
              <a:t>Initial Conditions: </a:t>
            </a:r>
            <a:r>
              <a:rPr lang="en-US" i="1" dirty="0" smtClean="0"/>
              <a:t>f</a:t>
            </a:r>
            <a:r>
              <a:rPr lang="en-US" baseline="-25000" dirty="0" smtClean="0">
                <a:latin typeface="Cambria Math" pitchFamily="18" charset="0"/>
                <a:ea typeface="Cambria Math" pitchFamily="18" charset="0"/>
              </a:rPr>
              <a:t>0</a:t>
            </a:r>
            <a:r>
              <a:rPr lang="en-US" i="1" baseline="-25000" dirty="0" smtClean="0"/>
              <a:t> </a:t>
            </a:r>
            <a:r>
              <a:rPr lang="en-US" i="1" dirty="0" smtClean="0"/>
              <a:t>= </a:t>
            </a:r>
            <a:r>
              <a:rPr lang="en-US" dirty="0" smtClean="0">
                <a:latin typeface="Cambria Math" pitchFamily="18" charset="0"/>
                <a:ea typeface="Cambria Math" pitchFamily="18" charset="0"/>
              </a:rPr>
              <a:t>0</a:t>
            </a:r>
            <a:r>
              <a:rPr lang="en-US" i="1" dirty="0" smtClean="0"/>
              <a:t>, f</a:t>
            </a:r>
            <a:r>
              <a:rPr lang="en-US" baseline="-25000" dirty="0" smtClean="0"/>
              <a:t>1</a:t>
            </a:r>
            <a:r>
              <a:rPr lang="en-US" i="1" baseline="-25000" dirty="0" smtClean="0"/>
              <a:t>   </a:t>
            </a:r>
            <a:r>
              <a:rPr lang="en-US" dirty="0" smtClean="0">
                <a:latin typeface="Cambria Math" pitchFamily="18" charset="0"/>
                <a:ea typeface="Cambria Math" pitchFamily="18" charset="0"/>
              </a:rPr>
              <a:t>= 1</a:t>
            </a:r>
          </a:p>
          <a:p>
            <a:pPr lvl="1"/>
            <a:r>
              <a:rPr lang="en-US" dirty="0" smtClean="0"/>
              <a:t>Recurrence Relation: </a:t>
            </a:r>
            <a:r>
              <a:rPr lang="en-US" i="1" dirty="0" smtClean="0"/>
              <a:t>f</a:t>
            </a:r>
            <a:r>
              <a:rPr lang="en-US" i="1" baseline="-25000" dirty="0" smtClean="0"/>
              <a:t>n </a:t>
            </a:r>
            <a:r>
              <a:rPr lang="en-US" i="1" dirty="0" smtClean="0"/>
              <a:t> = f</a:t>
            </a:r>
            <a:r>
              <a:rPr lang="en-US" i="1" baseline="-25000" dirty="0" smtClean="0"/>
              <a:t>n-</a:t>
            </a:r>
            <a:r>
              <a:rPr lang="en-US" baseline="-25000" dirty="0" smtClean="0"/>
              <a:t>1</a:t>
            </a:r>
            <a:r>
              <a:rPr lang="en-US" i="1" dirty="0" smtClean="0"/>
              <a:t> </a:t>
            </a:r>
            <a:r>
              <a:rPr lang="en-US" i="1" baseline="-25000" dirty="0" smtClean="0"/>
              <a:t> </a:t>
            </a:r>
            <a:r>
              <a:rPr lang="en-US" i="1" dirty="0" smtClean="0"/>
              <a:t>+ f</a:t>
            </a:r>
            <a:r>
              <a:rPr lang="en-US" i="1" baseline="-25000" dirty="0" smtClean="0"/>
              <a:t>n-</a:t>
            </a:r>
            <a:r>
              <a:rPr lang="en-US" baseline="-25000" dirty="0" smtClean="0"/>
              <a:t>2</a:t>
            </a:r>
          </a:p>
          <a:p>
            <a:pPr lvl="1">
              <a:buNone/>
            </a:pPr>
            <a:endParaRPr lang="en-US" baseline="-25000" dirty="0" smtClean="0"/>
          </a:p>
          <a:p>
            <a:pPr>
              <a:buNone/>
            </a:pPr>
            <a:r>
              <a:rPr lang="en-US" dirty="0" smtClean="0"/>
              <a:t>  </a:t>
            </a:r>
            <a:r>
              <a:rPr lang="en-US" b="1" dirty="0" smtClean="0"/>
              <a:t>Example</a:t>
            </a:r>
            <a:r>
              <a:rPr lang="en-US" dirty="0" smtClean="0"/>
              <a:t>: Find  </a:t>
            </a:r>
            <a:r>
              <a:rPr lang="en-US" i="1" dirty="0" smtClean="0"/>
              <a:t> f</a:t>
            </a:r>
            <a:r>
              <a:rPr lang="en-US" i="1" baseline="-25000" dirty="0" smtClean="0"/>
              <a:t>2 </a:t>
            </a:r>
            <a:r>
              <a:rPr lang="en-US" i="1" dirty="0" smtClean="0"/>
              <a:t>,f</a:t>
            </a:r>
            <a:r>
              <a:rPr lang="en-US" i="1" baseline="-25000" dirty="0" smtClean="0"/>
              <a:t>3 </a:t>
            </a:r>
            <a:r>
              <a:rPr lang="en-US" i="1" dirty="0" smtClean="0"/>
              <a:t>,f</a:t>
            </a:r>
            <a:r>
              <a:rPr lang="en-US" i="1" baseline="-25000" dirty="0" smtClean="0"/>
              <a:t>4</a:t>
            </a:r>
            <a:r>
              <a:rPr lang="en-US" i="1" dirty="0" smtClean="0"/>
              <a:t> , f</a:t>
            </a:r>
            <a:r>
              <a:rPr lang="en-US" i="1" baseline="-25000" dirty="0" smtClean="0"/>
              <a:t>5 </a:t>
            </a:r>
            <a:r>
              <a:rPr lang="en-US" i="1" dirty="0" smtClean="0"/>
              <a:t> </a:t>
            </a:r>
            <a:r>
              <a:rPr lang="en-US" dirty="0" smtClean="0"/>
              <a:t>and </a:t>
            </a:r>
            <a:r>
              <a:rPr lang="en-US" i="1" dirty="0" smtClean="0"/>
              <a:t>f</a:t>
            </a:r>
            <a:r>
              <a:rPr lang="en-US" i="1" baseline="-25000" dirty="0" smtClean="0"/>
              <a:t>6</a:t>
            </a:r>
            <a:r>
              <a:rPr lang="en-US" i="1" dirty="0" smtClean="0"/>
              <a:t>  .</a:t>
            </a:r>
          </a:p>
          <a:p>
            <a:pPr>
              <a:buNone/>
            </a:pPr>
            <a:r>
              <a:rPr lang="en-US" i="1" dirty="0" smtClean="0"/>
              <a:t>     </a:t>
            </a:r>
          </a:p>
          <a:p>
            <a:pPr>
              <a:buNone/>
            </a:pPr>
            <a:r>
              <a:rPr lang="en-US" i="1" dirty="0" smtClean="0"/>
              <a:t>     </a:t>
            </a:r>
            <a:r>
              <a:rPr lang="en-US" b="1" dirty="0" smtClean="0"/>
              <a:t>Answer:</a:t>
            </a:r>
          </a:p>
          <a:p>
            <a:pPr>
              <a:buNone/>
            </a:pPr>
            <a:r>
              <a:rPr lang="en-US" dirty="0" smtClean="0"/>
              <a:t>         </a:t>
            </a:r>
            <a:r>
              <a:rPr lang="en-US" i="1" dirty="0" smtClean="0">
                <a:ea typeface="Cambria Math" pitchFamily="18" charset="0"/>
              </a:rPr>
              <a:t>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 = </a:t>
            </a:r>
            <a:r>
              <a:rPr lang="en-US" i="1" dirty="0" smtClean="0">
                <a:ea typeface="Cambria Math" pitchFamily="18" charset="0"/>
              </a:rPr>
              <a:t>f</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 </a:t>
            </a:r>
            <a:r>
              <a:rPr lang="en-US" i="1" dirty="0" smtClean="0">
                <a:ea typeface="Cambria Math" pitchFamily="18" charset="0"/>
              </a:rPr>
              <a:t>f</a:t>
            </a:r>
            <a:r>
              <a:rPr lang="en-US" baseline="-25000" dirty="0" smtClean="0">
                <a:latin typeface="Cambria Math" pitchFamily="18" charset="0"/>
                <a:ea typeface="Cambria Math" pitchFamily="18" charset="0"/>
              </a:rPr>
              <a:t>0  </a:t>
            </a:r>
            <a:r>
              <a:rPr lang="en-US" dirty="0" smtClean="0">
                <a:latin typeface="Cambria Math" pitchFamily="18" charset="0"/>
                <a:ea typeface="Cambria Math" pitchFamily="18" charset="0"/>
              </a:rPr>
              <a:t> = 1 + 0 = 1</a:t>
            </a:r>
            <a:r>
              <a:rPr lang="en-US" i="1" dirty="0" smtClean="0">
                <a:latin typeface="Cambria Math" pitchFamily="18" charset="0"/>
                <a:ea typeface="Cambria Math" pitchFamily="18" charset="0"/>
              </a:rPr>
              <a:t>,</a:t>
            </a:r>
          </a:p>
          <a:p>
            <a:pPr>
              <a:buNone/>
            </a:pPr>
            <a:r>
              <a:rPr lang="en-US" i="1" dirty="0" smtClean="0">
                <a:latin typeface="Cambria Math" pitchFamily="18" charset="0"/>
                <a:ea typeface="Cambria Math" pitchFamily="18" charset="0"/>
              </a:rPr>
              <a:t>          </a:t>
            </a:r>
            <a:r>
              <a:rPr lang="en-US" i="1" dirty="0" smtClean="0">
                <a:ea typeface="Cambria Math" pitchFamily="18" charset="0"/>
              </a:rPr>
              <a:t>f</a:t>
            </a:r>
            <a:r>
              <a:rPr lang="en-US" baseline="-25000" dirty="0" smtClean="0">
                <a:latin typeface="Cambria Math" pitchFamily="18" charset="0"/>
                <a:ea typeface="Cambria Math" pitchFamily="18" charset="0"/>
              </a:rPr>
              <a:t>3 </a:t>
            </a:r>
            <a:r>
              <a:rPr lang="en-US" dirty="0" smtClean="0">
                <a:latin typeface="Cambria Math" pitchFamily="18" charset="0"/>
                <a:ea typeface="Cambria Math" pitchFamily="18" charset="0"/>
              </a:rPr>
              <a:t> = </a:t>
            </a:r>
            <a:r>
              <a:rPr lang="en-US" i="1" dirty="0" smtClean="0">
                <a:ea typeface="Cambria Math" pitchFamily="18" charset="0"/>
              </a:rPr>
              <a:t>f</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 </a:t>
            </a:r>
            <a:r>
              <a:rPr lang="en-US" i="1" dirty="0" smtClean="0">
                <a:ea typeface="Cambria Math" pitchFamily="18" charset="0"/>
              </a:rPr>
              <a:t>f</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 1 + 1 = 2</a:t>
            </a:r>
            <a:r>
              <a:rPr lang="en-US" i="1" dirty="0" smtClean="0">
                <a:latin typeface="Cambria Math" pitchFamily="18" charset="0"/>
                <a:ea typeface="Cambria Math" pitchFamily="18" charset="0"/>
              </a:rPr>
              <a:t>,</a:t>
            </a:r>
          </a:p>
          <a:p>
            <a:pPr>
              <a:buNone/>
            </a:pPr>
            <a:r>
              <a:rPr lang="en-US" dirty="0" smtClean="0">
                <a:latin typeface="Cambria Math" pitchFamily="18" charset="0"/>
                <a:ea typeface="Cambria Math" pitchFamily="18" charset="0"/>
              </a:rPr>
              <a:t>          </a:t>
            </a:r>
            <a:r>
              <a:rPr lang="en-US" i="1" dirty="0" smtClean="0">
                <a:ea typeface="Cambria Math" pitchFamily="18" charset="0"/>
              </a:rPr>
              <a:t>f</a:t>
            </a:r>
            <a:r>
              <a:rPr lang="en-US" baseline="-25000" dirty="0" smtClean="0">
                <a:latin typeface="Cambria Math" pitchFamily="18" charset="0"/>
                <a:ea typeface="Cambria Math" pitchFamily="18" charset="0"/>
              </a:rPr>
              <a:t>4 </a:t>
            </a:r>
            <a:r>
              <a:rPr lang="en-US" dirty="0" smtClean="0">
                <a:latin typeface="Cambria Math" pitchFamily="18" charset="0"/>
                <a:ea typeface="Cambria Math" pitchFamily="18" charset="0"/>
              </a:rPr>
              <a:t> = </a:t>
            </a:r>
            <a:r>
              <a:rPr lang="en-US" i="1" dirty="0" smtClean="0">
                <a:ea typeface="Cambria Math" pitchFamily="18" charset="0"/>
              </a:rPr>
              <a:t>f</a:t>
            </a:r>
            <a:r>
              <a:rPr lang="en-US" baseline="-25000" dirty="0" smtClean="0">
                <a:latin typeface="Cambria Math" pitchFamily="18" charset="0"/>
                <a:ea typeface="Cambria Math" pitchFamily="18" charset="0"/>
              </a:rPr>
              <a:t>3</a:t>
            </a:r>
            <a:r>
              <a:rPr lang="en-US" dirty="0" smtClean="0">
                <a:latin typeface="Cambria Math" pitchFamily="18" charset="0"/>
                <a:ea typeface="Cambria Math" pitchFamily="18" charset="0"/>
              </a:rPr>
              <a:t> + </a:t>
            </a:r>
            <a:r>
              <a:rPr lang="en-US" i="1" dirty="0" smtClean="0">
                <a:ea typeface="Cambria Math" pitchFamily="18" charset="0"/>
              </a:rPr>
              <a:t>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 = 2 + 1 = 3</a:t>
            </a:r>
            <a:r>
              <a:rPr lang="en-US" i="1" dirty="0" smtClean="0">
                <a:latin typeface="Cambria Math" pitchFamily="18" charset="0"/>
                <a:ea typeface="Cambria Math" pitchFamily="18" charset="0"/>
              </a:rPr>
              <a:t>,</a:t>
            </a:r>
          </a:p>
          <a:p>
            <a:pPr>
              <a:buNone/>
            </a:pPr>
            <a:r>
              <a:rPr lang="en-US" i="1" dirty="0" smtClean="0">
                <a:latin typeface="Cambria Math" pitchFamily="18" charset="0"/>
                <a:ea typeface="Cambria Math" pitchFamily="18" charset="0"/>
              </a:rPr>
              <a:t>          </a:t>
            </a:r>
            <a:r>
              <a:rPr lang="en-US" i="1" dirty="0" smtClean="0">
                <a:ea typeface="Cambria Math" pitchFamily="18" charset="0"/>
              </a:rPr>
              <a:t>f</a:t>
            </a:r>
            <a:r>
              <a:rPr lang="en-US" baseline="-25000" dirty="0" smtClean="0">
                <a:latin typeface="Cambria Math" pitchFamily="18" charset="0"/>
                <a:ea typeface="Cambria Math" pitchFamily="18" charset="0"/>
              </a:rPr>
              <a:t>5 </a:t>
            </a:r>
            <a:r>
              <a:rPr lang="en-US" dirty="0" smtClean="0">
                <a:latin typeface="Cambria Math" pitchFamily="18" charset="0"/>
                <a:ea typeface="Cambria Math" pitchFamily="18" charset="0"/>
              </a:rPr>
              <a:t> = </a:t>
            </a:r>
            <a:r>
              <a:rPr lang="en-US" i="1" dirty="0" smtClean="0">
                <a:ea typeface="Cambria Math" pitchFamily="18" charset="0"/>
              </a:rPr>
              <a:t>f</a:t>
            </a:r>
            <a:r>
              <a:rPr lang="en-US" baseline="-25000" dirty="0" smtClean="0">
                <a:latin typeface="Cambria Math" pitchFamily="18" charset="0"/>
                <a:ea typeface="Cambria Math" pitchFamily="18" charset="0"/>
              </a:rPr>
              <a:t>4</a:t>
            </a:r>
            <a:r>
              <a:rPr lang="en-US" dirty="0" smtClean="0">
                <a:latin typeface="Cambria Math" pitchFamily="18" charset="0"/>
                <a:ea typeface="Cambria Math" pitchFamily="18" charset="0"/>
              </a:rPr>
              <a:t> + </a:t>
            </a:r>
            <a:r>
              <a:rPr lang="en-US" i="1" dirty="0" smtClean="0">
                <a:ea typeface="Cambria Math" pitchFamily="18" charset="0"/>
              </a:rPr>
              <a:t>f</a:t>
            </a:r>
            <a:r>
              <a:rPr lang="en-US" baseline="-25000" dirty="0" smtClean="0">
                <a:latin typeface="Cambria Math" pitchFamily="18" charset="0"/>
                <a:ea typeface="Cambria Math" pitchFamily="18" charset="0"/>
              </a:rPr>
              <a:t>3  </a:t>
            </a:r>
            <a:r>
              <a:rPr lang="en-US" dirty="0" smtClean="0">
                <a:latin typeface="Cambria Math" pitchFamily="18" charset="0"/>
                <a:ea typeface="Cambria Math" pitchFamily="18" charset="0"/>
              </a:rPr>
              <a:t> = 3 + 2 = 5</a:t>
            </a:r>
            <a:r>
              <a:rPr lang="en-US" i="1" dirty="0" smtClean="0">
                <a:latin typeface="Cambria Math" pitchFamily="18" charset="0"/>
                <a:ea typeface="Cambria Math" pitchFamily="18" charset="0"/>
              </a:rPr>
              <a:t>,</a:t>
            </a:r>
          </a:p>
          <a:p>
            <a:pPr>
              <a:buNone/>
            </a:pPr>
            <a:r>
              <a:rPr lang="en-US" dirty="0" smtClean="0">
                <a:latin typeface="Cambria Math" pitchFamily="18" charset="0"/>
                <a:ea typeface="Cambria Math" pitchFamily="18" charset="0"/>
              </a:rPr>
              <a:t>          </a:t>
            </a:r>
            <a:r>
              <a:rPr lang="en-US" i="1" dirty="0" smtClean="0">
                <a:ea typeface="Cambria Math" pitchFamily="18" charset="0"/>
              </a:rPr>
              <a:t>f</a:t>
            </a:r>
            <a:r>
              <a:rPr lang="en-US" baseline="-25000" dirty="0" smtClean="0">
                <a:latin typeface="Cambria Math" pitchFamily="18" charset="0"/>
                <a:ea typeface="Cambria Math" pitchFamily="18" charset="0"/>
              </a:rPr>
              <a:t>6</a:t>
            </a:r>
            <a:r>
              <a:rPr lang="en-US" dirty="0" smtClean="0">
                <a:latin typeface="Cambria Math" pitchFamily="18" charset="0"/>
                <a:ea typeface="Cambria Math" pitchFamily="18" charset="0"/>
              </a:rPr>
              <a:t> = </a:t>
            </a:r>
            <a:r>
              <a:rPr lang="en-US" i="1" dirty="0" smtClean="0">
                <a:ea typeface="Cambria Math" pitchFamily="18" charset="0"/>
              </a:rPr>
              <a:t>f</a:t>
            </a:r>
            <a:r>
              <a:rPr lang="en-US" baseline="-25000" dirty="0" smtClean="0">
                <a:latin typeface="Cambria Math" pitchFamily="18" charset="0"/>
                <a:ea typeface="Cambria Math" pitchFamily="18" charset="0"/>
              </a:rPr>
              <a:t>5</a:t>
            </a:r>
            <a:r>
              <a:rPr lang="en-US" dirty="0" smtClean="0">
                <a:latin typeface="Cambria Math" pitchFamily="18" charset="0"/>
                <a:ea typeface="Cambria Math" pitchFamily="18" charset="0"/>
              </a:rPr>
              <a:t> + </a:t>
            </a:r>
            <a:r>
              <a:rPr lang="en-US" i="1" dirty="0" smtClean="0">
                <a:ea typeface="Cambria Math" pitchFamily="18" charset="0"/>
              </a:rPr>
              <a:t>f</a:t>
            </a:r>
            <a:r>
              <a:rPr lang="en-US" baseline="-25000" dirty="0" smtClean="0">
                <a:latin typeface="Cambria Math" pitchFamily="18" charset="0"/>
                <a:ea typeface="Cambria Math" pitchFamily="18" charset="0"/>
              </a:rPr>
              <a:t>4  </a:t>
            </a:r>
            <a:r>
              <a:rPr lang="en-US" dirty="0" smtClean="0">
                <a:latin typeface="Cambria Math" pitchFamily="18" charset="0"/>
                <a:ea typeface="Cambria Math" pitchFamily="18" charset="0"/>
              </a:rPr>
              <a:t> = 5 + 3 = 8</a:t>
            </a:r>
            <a:r>
              <a:rPr lang="en-US" i="1" dirty="0" smtClean="0">
                <a:latin typeface="Cambria Math" pitchFamily="18" charset="0"/>
                <a:ea typeface="Cambria Math" pitchFamily="18" charset="0"/>
              </a:rPr>
              <a:t>.</a:t>
            </a:r>
          </a:p>
          <a:p>
            <a:pPr>
              <a:buNone/>
            </a:pPr>
            <a:r>
              <a:rPr lang="en-US" i="1" dirty="0" smtClean="0"/>
              <a:t>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87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Recurrence Relations</a:t>
            </a:r>
            <a:endParaRPr lang="en-US" dirty="0"/>
          </a:p>
        </p:txBody>
      </p:sp>
      <p:sp>
        <p:nvSpPr>
          <p:cNvPr id="3" name="Content Placeholder 2"/>
          <p:cNvSpPr>
            <a:spLocks noGrp="1"/>
          </p:cNvSpPr>
          <p:nvPr>
            <p:ph idx="1"/>
          </p:nvPr>
        </p:nvSpPr>
        <p:spPr/>
        <p:txBody>
          <a:bodyPr>
            <a:normAutofit lnSpcReduction="10000"/>
          </a:bodyPr>
          <a:lstStyle/>
          <a:p>
            <a:r>
              <a:rPr lang="en-US" dirty="0" smtClean="0"/>
              <a:t>Finding a formula for the </a:t>
            </a:r>
            <a:r>
              <a:rPr lang="en-US" i="1" dirty="0" smtClean="0"/>
              <a:t>n</a:t>
            </a:r>
            <a:r>
              <a:rPr lang="en-US" dirty="0" smtClean="0"/>
              <a:t>th term of the sequence generated by a recurrence relation is called </a:t>
            </a:r>
            <a:r>
              <a:rPr lang="en-US" i="1" dirty="0" smtClean="0"/>
              <a:t>solving the recurrence relation</a:t>
            </a:r>
            <a:r>
              <a:rPr lang="en-US" dirty="0" smtClean="0"/>
              <a:t>. </a:t>
            </a:r>
          </a:p>
          <a:p>
            <a:r>
              <a:rPr lang="en-US" dirty="0" smtClean="0"/>
              <a:t>Such a formula is called a </a:t>
            </a:r>
            <a:r>
              <a:rPr lang="en-US" i="1" dirty="0" smtClean="0"/>
              <a:t>closed formula</a:t>
            </a:r>
            <a:r>
              <a:rPr lang="en-US" dirty="0" smtClean="0"/>
              <a:t>.</a:t>
            </a:r>
          </a:p>
          <a:p>
            <a:r>
              <a:rPr lang="en-US" dirty="0" smtClean="0"/>
              <a:t>Various methods for solving recurrence relations will be covered in Chapter 8 where recurrence relations will be studied in greater depth.</a:t>
            </a:r>
          </a:p>
          <a:p>
            <a:r>
              <a:rPr lang="en-US" dirty="0" smtClean="0"/>
              <a:t>Here we illustrate by example the method of iteration in which we need to guess the formula. The guess can be proved correct by the method of induction (Chapter 5).</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Iterative Solution Example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Method </a:t>
            </a:r>
            <a:r>
              <a:rPr lang="en-US" b="1" dirty="0" smtClean="0">
                <a:latin typeface="Cambria Math" pitchFamily="18" charset="0"/>
                <a:ea typeface="Cambria Math" pitchFamily="18" charset="0"/>
              </a:rPr>
              <a:t>1</a:t>
            </a:r>
            <a:r>
              <a:rPr lang="en-US" dirty="0" smtClean="0"/>
              <a:t>: Working upward, forward substitution</a:t>
            </a:r>
          </a:p>
          <a:p>
            <a:pPr>
              <a:buNone/>
            </a:pPr>
            <a:r>
              <a:rPr lang="en-US" dirty="0" smtClean="0"/>
              <a:t>   Let </a:t>
            </a:r>
            <a:r>
              <a:rPr lang="en-US" dirty="0" smtClean="0">
                <a:latin typeface="Cambria Math" pitchFamily="18" charset="0"/>
                <a:ea typeface="Cambria Math" pitchFamily="18" charset="0"/>
              </a:rPr>
              <a:t>{</a:t>
            </a:r>
            <a:r>
              <a:rPr lang="en-US" i="1" dirty="0" smtClean="0">
                <a:ea typeface="Cambria Math" pitchFamily="18" charset="0"/>
              </a:rPr>
              <a:t>a</a:t>
            </a:r>
            <a:r>
              <a:rPr lang="en-US" i="1" baseline="-25000" dirty="0" smtClean="0">
                <a:ea typeface="Cambria Math" pitchFamily="18" charset="0"/>
              </a:rPr>
              <a:t>n</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t>be a sequence that satisfies the recurrence relation </a:t>
            </a:r>
            <a:r>
              <a:rPr lang="en-US" i="1" dirty="0" smtClean="0">
                <a:ea typeface="Cambria Math" pitchFamily="18" charset="0"/>
              </a:rPr>
              <a:t>a</a:t>
            </a:r>
            <a:r>
              <a:rPr lang="en-US" i="1" baseline="-25000" dirty="0" smtClean="0">
                <a:ea typeface="Cambria Math" pitchFamily="18" charset="0"/>
              </a:rPr>
              <a:t>n</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i="1" dirty="0" smtClean="0">
                <a:ea typeface="Cambria Math" pitchFamily="18" charset="0"/>
              </a:rPr>
              <a:t>a</a:t>
            </a:r>
            <a:r>
              <a:rPr lang="en-US" i="1" baseline="-25000" dirty="0" smtClean="0">
                <a:ea typeface="Cambria Math" pitchFamily="18" charset="0"/>
              </a:rPr>
              <a:t>n</a:t>
            </a:r>
            <a:r>
              <a:rPr lang="en-US" i="1" baseline="-25000" dirty="0" smtClean="0">
                <a:latin typeface="Cambria Math" pitchFamily="18" charset="0"/>
                <a:ea typeface="Cambria Math" pitchFamily="18" charset="0"/>
              </a:rPr>
              <a:t>-</a:t>
            </a:r>
            <a:r>
              <a:rPr lang="en-US" baseline="-25000" dirty="0" smtClean="0">
                <a:ea typeface="Cambria Math" pitchFamily="18" charset="0"/>
              </a:rPr>
              <a:t>1</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3</a:t>
            </a:r>
            <a:r>
              <a:rPr lang="en-US" baseline="-25000" dirty="0" smtClean="0">
                <a:latin typeface="Cambria Math" pitchFamily="18" charset="0"/>
                <a:ea typeface="Cambria Math" pitchFamily="18" charset="0"/>
              </a:rPr>
              <a:t> </a:t>
            </a:r>
            <a:r>
              <a:rPr lang="en-US" baseline="-25000" dirty="0" smtClean="0"/>
              <a:t> </a:t>
            </a:r>
            <a:r>
              <a:rPr lang="en-US" dirty="0" smtClean="0"/>
              <a:t>for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 2,3,4,….  </a:t>
            </a:r>
            <a:r>
              <a:rPr lang="en-US" dirty="0" smtClean="0"/>
              <a:t>and suppose that </a:t>
            </a:r>
            <a:r>
              <a:rPr lang="en-US" i="1" dirty="0" smtClean="0">
                <a:ea typeface="Cambria Math" pitchFamily="18" charset="0"/>
              </a:rPr>
              <a:t>a</a:t>
            </a:r>
            <a:r>
              <a:rPr lang="en-US" baseline="-25000" dirty="0" smtClean="0">
                <a:latin typeface="Cambria Math" pitchFamily="18" charset="0"/>
                <a:ea typeface="Cambria Math" pitchFamily="18" charset="0"/>
              </a:rPr>
              <a:t>1</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2</a:t>
            </a:r>
            <a:r>
              <a:rPr lang="en-US" i="1" dirty="0" smtClean="0"/>
              <a:t>.</a:t>
            </a:r>
          </a:p>
          <a:p>
            <a:pPr lvl="1">
              <a:buNone/>
            </a:pPr>
            <a:r>
              <a:rPr lang="en-US" i="1" dirty="0" smtClean="0"/>
              <a:t>      </a:t>
            </a:r>
            <a:r>
              <a:rPr lang="en-US" i="1" dirty="0" smtClean="0">
                <a:ea typeface="Cambria Math" pitchFamily="18" charset="0"/>
              </a:rPr>
              <a:t>a</a:t>
            </a:r>
            <a:r>
              <a:rPr lang="en-US" baseline="-25000" dirty="0" smtClean="0">
                <a:latin typeface="Cambria Math" pitchFamily="18" charset="0"/>
                <a:ea typeface="Cambria Math" pitchFamily="18" charset="0"/>
              </a:rPr>
              <a:t>2</a:t>
            </a:r>
            <a:r>
              <a:rPr lang="en-US" i="1" baseline="-25000" dirty="0" smtClean="0">
                <a:latin typeface="Cambria Math" pitchFamily="18" charset="0"/>
                <a:ea typeface="Cambria Math" pitchFamily="18" charset="0"/>
              </a:rPr>
              <a:t>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2 + 3</a:t>
            </a:r>
          </a:p>
          <a:p>
            <a:pPr lvl="1">
              <a:buNone/>
            </a:pPr>
            <a:r>
              <a:rPr lang="en-US" dirty="0" smtClean="0">
                <a:latin typeface="Cambria Math" pitchFamily="18" charset="0"/>
                <a:ea typeface="Cambria Math" pitchFamily="18" charset="0"/>
              </a:rPr>
              <a:t>      </a:t>
            </a:r>
            <a:r>
              <a:rPr lang="en-US" i="1" dirty="0" smtClean="0">
                <a:ea typeface="Cambria Math" pitchFamily="18" charset="0"/>
              </a:rPr>
              <a:t>a</a:t>
            </a:r>
            <a:r>
              <a:rPr lang="en-US" baseline="-25000" dirty="0" smtClean="0">
                <a:latin typeface="Cambria Math" pitchFamily="18" charset="0"/>
                <a:ea typeface="Cambria Math" pitchFamily="18" charset="0"/>
              </a:rPr>
              <a:t>3</a:t>
            </a:r>
            <a:r>
              <a:rPr lang="en-US" i="1" baseline="-25000" dirty="0" smtClean="0">
                <a:latin typeface="Cambria Math" pitchFamily="18" charset="0"/>
                <a:ea typeface="Cambria Math" pitchFamily="18" charset="0"/>
              </a:rPr>
              <a:t>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(2 + 3) + 3 = 2 + 3 ∙ 2 </a:t>
            </a:r>
          </a:p>
          <a:p>
            <a:pPr lvl="1">
              <a:buNone/>
            </a:pPr>
            <a:r>
              <a:rPr lang="en-US" dirty="0" smtClean="0">
                <a:latin typeface="Cambria Math" pitchFamily="18" charset="0"/>
                <a:ea typeface="Cambria Math" pitchFamily="18" charset="0"/>
              </a:rPr>
              <a:t>      </a:t>
            </a:r>
            <a:r>
              <a:rPr lang="en-US" i="1" dirty="0" smtClean="0">
                <a:ea typeface="Cambria Math" pitchFamily="18" charset="0"/>
              </a:rPr>
              <a:t>a</a:t>
            </a:r>
            <a:r>
              <a:rPr lang="en-US" baseline="-25000" dirty="0" smtClean="0">
                <a:latin typeface="Cambria Math" pitchFamily="18" charset="0"/>
                <a:ea typeface="Cambria Math" pitchFamily="18" charset="0"/>
              </a:rPr>
              <a:t>4</a:t>
            </a:r>
            <a:r>
              <a:rPr lang="en-US" i="1" baseline="-25000" dirty="0" smtClean="0">
                <a:latin typeface="Cambria Math" pitchFamily="18" charset="0"/>
                <a:ea typeface="Cambria Math" pitchFamily="18" charset="0"/>
              </a:rPr>
              <a:t>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(2 + 2 ∙ 3) + 3 = 2 + 3 ∙ 3</a:t>
            </a:r>
          </a:p>
          <a:p>
            <a:pPr lvl="1">
              <a:buNone/>
            </a:pPr>
            <a:r>
              <a:rPr lang="en-US" i="1" dirty="0" smtClean="0">
                <a:latin typeface="Cambria Math" pitchFamily="18" charset="0"/>
                <a:ea typeface="Cambria Math" pitchFamily="18" charset="0"/>
              </a:rPr>
              <a:t>                    .</a:t>
            </a:r>
          </a:p>
          <a:p>
            <a:pPr lvl="1">
              <a:buNone/>
            </a:pPr>
            <a:r>
              <a:rPr lang="en-US" i="1" dirty="0" smtClean="0">
                <a:latin typeface="Cambria Math" pitchFamily="18" charset="0"/>
                <a:ea typeface="Cambria Math" pitchFamily="18" charset="0"/>
              </a:rPr>
              <a:t>                    .</a:t>
            </a:r>
          </a:p>
          <a:p>
            <a:pPr lvl="1">
              <a:buNone/>
            </a:pPr>
            <a:r>
              <a:rPr lang="en-US" i="1" dirty="0" smtClean="0">
                <a:latin typeface="Cambria Math" pitchFamily="18" charset="0"/>
                <a:ea typeface="Cambria Math" pitchFamily="18" charset="0"/>
              </a:rPr>
              <a:t>                    .</a:t>
            </a: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a:t>
            </a:r>
            <a:r>
              <a:rPr lang="en-US" i="1" dirty="0" smtClean="0">
                <a:ea typeface="Cambria Math" pitchFamily="18" charset="0"/>
              </a:rPr>
              <a:t>a</a:t>
            </a:r>
            <a:r>
              <a:rPr lang="en-US" i="1" baseline="-25000" dirty="0" smtClean="0">
                <a:latin typeface="Cambria Math" pitchFamily="18" charset="0"/>
                <a:ea typeface="Cambria Math" pitchFamily="18" charset="0"/>
              </a:rPr>
              <a:t>n</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i="1" dirty="0" smtClean="0">
                <a:ea typeface="Cambria Math" pitchFamily="18" charset="0"/>
              </a:rPr>
              <a:t>a</a:t>
            </a:r>
            <a:r>
              <a:rPr lang="en-US" i="1" baseline="-25000" dirty="0" smtClean="0">
                <a:ea typeface="Cambria Math" pitchFamily="18" charset="0"/>
              </a:rPr>
              <a:t>n-</a:t>
            </a:r>
            <a:r>
              <a:rPr lang="en-US" baseline="-25000" dirty="0" smtClean="0">
                <a:ea typeface="Cambria Math" pitchFamily="18" charset="0"/>
              </a:rPr>
              <a:t>1</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+ 3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(2 + 3 ∙ (</a:t>
            </a:r>
            <a:r>
              <a:rPr lang="en-US" i="1" dirty="0" smtClean="0">
                <a:ea typeface="Cambria Math" pitchFamily="18" charset="0"/>
              </a:rPr>
              <a:t>n</a:t>
            </a:r>
            <a:r>
              <a:rPr lang="en-US" i="1" dirty="0" smtClean="0">
                <a:latin typeface="Cambria Math" pitchFamily="18" charset="0"/>
                <a:ea typeface="Cambria Math" pitchFamily="18" charset="0"/>
              </a:rPr>
              <a:t> – </a:t>
            </a:r>
            <a:r>
              <a:rPr lang="en-US" dirty="0" smtClean="0">
                <a:latin typeface="Cambria Math" pitchFamily="18" charset="0"/>
                <a:ea typeface="Cambria Math" pitchFamily="18" charset="0"/>
              </a:rPr>
              <a:t>2))</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3</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2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3(</a:t>
            </a:r>
            <a:r>
              <a:rPr lang="en-US" i="1" dirty="0" smtClean="0">
                <a:ea typeface="Cambria Math" pitchFamily="18" charset="0"/>
              </a:rPr>
              <a:t>n</a:t>
            </a:r>
            <a:r>
              <a:rPr lang="en-US" dirty="0" smtClean="0">
                <a:latin typeface="Cambria Math" pitchFamily="18" charset="0"/>
                <a:ea typeface="Cambria Math" pitchFamily="18" charset="0"/>
              </a:rPr>
              <a:t> – 1)</a:t>
            </a:r>
          </a:p>
          <a:p>
            <a:pPr lvl="1">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Important Sets</a:t>
            </a:r>
            <a:endParaRPr lang="en-US" dirty="0"/>
          </a:p>
        </p:txBody>
      </p:sp>
      <p:sp>
        <p:nvSpPr>
          <p:cNvPr id="3" name="Content Placeholder 2"/>
          <p:cNvSpPr>
            <a:spLocks noGrp="1"/>
          </p:cNvSpPr>
          <p:nvPr>
            <p:ph idx="1"/>
          </p:nvPr>
        </p:nvSpPr>
        <p:spPr/>
        <p:txBody>
          <a:bodyPr/>
          <a:lstStyle/>
          <a:p>
            <a:pPr>
              <a:buNone/>
            </a:pPr>
            <a:r>
              <a:rPr lang="en-US" b="1" dirty="0" smtClean="0">
                <a:latin typeface="Cambria Math" pitchFamily="18" charset="0"/>
                <a:ea typeface="Cambria Math" pitchFamily="18" charset="0"/>
              </a:rPr>
              <a:t>N</a:t>
            </a:r>
            <a:r>
              <a:rPr lang="en-US" dirty="0" smtClean="0"/>
              <a:t> = </a:t>
            </a:r>
            <a:r>
              <a:rPr lang="en-US" i="1" dirty="0" smtClean="0"/>
              <a:t>natural numbers </a:t>
            </a:r>
            <a:r>
              <a:rPr lang="en-US" dirty="0" smtClean="0"/>
              <a:t>= </a:t>
            </a:r>
            <a:r>
              <a:rPr lang="en-US" dirty="0" smtClean="0">
                <a:latin typeface="Cambria Math" pitchFamily="18" charset="0"/>
                <a:ea typeface="Cambria Math" pitchFamily="18" charset="0"/>
              </a:rPr>
              <a:t>{0,1,2,3….}</a:t>
            </a:r>
          </a:p>
          <a:p>
            <a:pPr>
              <a:buNone/>
            </a:pPr>
            <a:r>
              <a:rPr lang="en-US" b="1" dirty="0" smtClean="0">
                <a:latin typeface="Cambria Math" pitchFamily="18" charset="0"/>
                <a:ea typeface="Cambria Math" pitchFamily="18" charset="0"/>
              </a:rPr>
              <a:t>Z</a:t>
            </a:r>
            <a:r>
              <a:rPr lang="en-US" dirty="0" smtClean="0"/>
              <a:t> = </a:t>
            </a:r>
            <a:r>
              <a:rPr lang="en-US" i="1" dirty="0" smtClean="0"/>
              <a:t>integers</a:t>
            </a:r>
            <a:r>
              <a:rPr lang="en-US" dirty="0" smtClean="0"/>
              <a:t> = </a:t>
            </a:r>
            <a:r>
              <a:rPr lang="en-US" dirty="0" smtClean="0">
                <a:latin typeface="Cambria Math" pitchFamily="18" charset="0"/>
                <a:ea typeface="Cambria Math" pitchFamily="18" charset="0"/>
              </a:rPr>
              <a:t>{…,-3,-2,-1,0,1,2,3,…}</a:t>
            </a:r>
          </a:p>
          <a:p>
            <a:pPr>
              <a:buNone/>
            </a:pPr>
            <a:r>
              <a:rPr lang="en-US" b="1" dirty="0" smtClean="0">
                <a:latin typeface="Cambria Math" pitchFamily="18" charset="0"/>
                <a:ea typeface="Cambria Math" pitchFamily="18" charset="0"/>
              </a:rPr>
              <a:t>Z⁺</a:t>
            </a:r>
            <a:r>
              <a:rPr lang="en-US" dirty="0" smtClean="0"/>
              <a:t> = </a:t>
            </a:r>
            <a:r>
              <a:rPr lang="en-US" i="1" dirty="0" smtClean="0"/>
              <a:t>positive integers </a:t>
            </a:r>
            <a:r>
              <a:rPr lang="en-US" dirty="0" smtClean="0"/>
              <a:t>= </a:t>
            </a:r>
            <a:r>
              <a:rPr lang="en-US" dirty="0" smtClean="0">
                <a:latin typeface="Cambria Math" pitchFamily="18" charset="0"/>
                <a:ea typeface="Cambria Math" pitchFamily="18" charset="0"/>
              </a:rPr>
              <a:t>{1,2,3,…..}</a:t>
            </a:r>
          </a:p>
          <a:p>
            <a:pPr>
              <a:buNone/>
            </a:pPr>
            <a:r>
              <a:rPr lang="en-US" b="1" dirty="0" smtClean="0">
                <a:latin typeface="Cambria Math" pitchFamily="18" charset="0"/>
                <a:ea typeface="Cambria Math" pitchFamily="18" charset="0"/>
              </a:rPr>
              <a:t>R</a:t>
            </a:r>
            <a:r>
              <a:rPr lang="en-US" dirty="0" smtClean="0"/>
              <a:t> = set of </a:t>
            </a:r>
            <a:r>
              <a:rPr lang="en-US" i="1" dirty="0" smtClean="0"/>
              <a:t>real numbers</a:t>
            </a:r>
          </a:p>
          <a:p>
            <a:pPr>
              <a:buNone/>
            </a:pPr>
            <a:r>
              <a:rPr lang="en-US" b="1" dirty="0" smtClean="0">
                <a:latin typeface="Cambria Math" pitchFamily="18" charset="0"/>
                <a:ea typeface="Cambria Math" pitchFamily="18" charset="0"/>
              </a:rPr>
              <a:t>R</a:t>
            </a:r>
            <a:r>
              <a:rPr lang="en-US" b="1" baseline="30000" dirty="0" smtClean="0">
                <a:latin typeface="Cambria Math" pitchFamily="18" charset="0"/>
                <a:ea typeface="Cambria Math" pitchFamily="18" charset="0"/>
              </a:rPr>
              <a:t>+</a:t>
            </a:r>
            <a:r>
              <a:rPr lang="en-US" dirty="0" smtClean="0"/>
              <a:t> = set of </a:t>
            </a:r>
            <a:r>
              <a:rPr lang="en-US" i="1" dirty="0" smtClean="0"/>
              <a:t>positive real numbers</a:t>
            </a:r>
          </a:p>
          <a:p>
            <a:pPr>
              <a:buNone/>
            </a:pPr>
            <a:r>
              <a:rPr lang="en-US" b="1" dirty="0" smtClean="0">
                <a:latin typeface="Cambria Math" pitchFamily="18" charset="0"/>
                <a:ea typeface="Cambria Math" pitchFamily="18" charset="0"/>
              </a:rPr>
              <a:t>C</a:t>
            </a:r>
            <a:r>
              <a:rPr lang="en-US" dirty="0" smtClean="0"/>
              <a:t> =  set of </a:t>
            </a:r>
            <a:r>
              <a:rPr lang="en-US" i="1" dirty="0" smtClean="0"/>
              <a:t>complex numbers</a:t>
            </a:r>
            <a:r>
              <a:rPr lang="en-US" dirty="0" smtClean="0"/>
              <a:t>.</a:t>
            </a:r>
          </a:p>
          <a:p>
            <a:pPr>
              <a:buNone/>
            </a:pPr>
            <a:r>
              <a:rPr lang="en-US" b="1" dirty="0" smtClean="0"/>
              <a:t>Q</a:t>
            </a:r>
            <a:r>
              <a:rPr lang="en-US" dirty="0" smtClean="0"/>
              <a:t> = set of rational numbers</a:t>
            </a:r>
          </a:p>
          <a:p>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9CA217EF-0505-4C33-BB20-8A8DF2039023}"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Solution Example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Method </a:t>
            </a:r>
            <a:r>
              <a:rPr lang="en-US" b="1" dirty="0" smtClean="0">
                <a:latin typeface="Cambria Math" pitchFamily="18" charset="0"/>
                <a:ea typeface="Cambria Math" pitchFamily="18" charset="0"/>
              </a:rPr>
              <a:t>2</a:t>
            </a:r>
            <a:r>
              <a:rPr lang="en-US" dirty="0" smtClean="0"/>
              <a:t>: Working downward, backward substitution</a:t>
            </a:r>
          </a:p>
          <a:p>
            <a:pPr>
              <a:buNone/>
            </a:pPr>
            <a:r>
              <a:rPr lang="en-US" dirty="0" smtClean="0"/>
              <a:t>    Let </a:t>
            </a:r>
            <a:r>
              <a:rPr lang="en-US" dirty="0" smtClean="0">
                <a:latin typeface="Cambria Math" pitchFamily="18" charset="0"/>
                <a:ea typeface="Cambria Math" pitchFamily="18" charset="0"/>
              </a:rPr>
              <a:t>{</a:t>
            </a:r>
            <a:r>
              <a:rPr lang="en-US" i="1" dirty="0" smtClean="0">
                <a:ea typeface="Cambria Math" pitchFamily="18" charset="0"/>
              </a:rPr>
              <a:t>a</a:t>
            </a:r>
            <a:r>
              <a:rPr lang="en-US" i="1" baseline="-25000" dirty="0" smtClean="0">
                <a:ea typeface="Cambria Math" pitchFamily="18" charset="0"/>
              </a:rPr>
              <a:t>n</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t>be a sequence that satisfies the recurrence relation                    </a:t>
            </a:r>
            <a:r>
              <a:rPr lang="en-US" i="1" dirty="0" smtClean="0">
                <a:ea typeface="Cambria Math" pitchFamily="18" charset="0"/>
              </a:rPr>
              <a:t>a</a:t>
            </a:r>
            <a:r>
              <a:rPr lang="en-US" i="1" baseline="-25000" dirty="0" smtClean="0">
                <a:ea typeface="Cambria Math" pitchFamily="18" charset="0"/>
              </a:rPr>
              <a:t>n</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i="1" dirty="0" smtClean="0">
                <a:ea typeface="Cambria Math" pitchFamily="18" charset="0"/>
              </a:rPr>
              <a:t>a</a:t>
            </a:r>
            <a:r>
              <a:rPr lang="en-US" i="1" baseline="-25000" dirty="0" smtClean="0">
                <a:ea typeface="Cambria Math" pitchFamily="18" charset="0"/>
              </a:rPr>
              <a:t>n</a:t>
            </a:r>
            <a:r>
              <a:rPr lang="en-US" i="1" baseline="-25000" dirty="0" smtClean="0">
                <a:latin typeface="Cambria Math" pitchFamily="18" charset="0"/>
                <a:ea typeface="Cambria Math" pitchFamily="18" charset="0"/>
              </a:rPr>
              <a:t>-</a:t>
            </a:r>
            <a:r>
              <a:rPr lang="en-US" baseline="-25000" dirty="0" smtClean="0">
                <a:latin typeface="Cambria Math" pitchFamily="18" charset="0"/>
                <a:ea typeface="Cambria Math" pitchFamily="18" charset="0"/>
              </a:rPr>
              <a:t>1</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3</a:t>
            </a:r>
            <a:r>
              <a:rPr lang="en-US" baseline="-25000" dirty="0" smtClean="0">
                <a:latin typeface="Cambria Math" pitchFamily="18" charset="0"/>
                <a:ea typeface="Cambria Math" pitchFamily="18" charset="0"/>
              </a:rPr>
              <a:t> </a:t>
            </a:r>
            <a:r>
              <a:rPr lang="en-US" baseline="-25000" dirty="0" smtClean="0"/>
              <a:t> </a:t>
            </a:r>
            <a:r>
              <a:rPr lang="en-US" dirty="0" smtClean="0"/>
              <a:t>for </a:t>
            </a:r>
            <a:r>
              <a:rPr lang="en-US" i="1" dirty="0" smtClean="0">
                <a:ea typeface="Cambria Math" pitchFamily="18" charset="0"/>
              </a:rPr>
              <a:t>n</a:t>
            </a:r>
            <a:r>
              <a:rPr lang="en-US" dirty="0" smtClean="0">
                <a:latin typeface="Cambria Math" pitchFamily="18" charset="0"/>
                <a:ea typeface="Cambria Math" pitchFamily="18" charset="0"/>
              </a:rPr>
              <a:t> = 2,3,4,….  </a:t>
            </a:r>
            <a:r>
              <a:rPr lang="en-US" dirty="0" smtClean="0"/>
              <a:t>and suppose that </a:t>
            </a:r>
            <a:r>
              <a:rPr lang="en-US" i="1" dirty="0" smtClean="0">
                <a:ea typeface="Cambria Math" pitchFamily="18" charset="0"/>
              </a:rPr>
              <a:t>a</a:t>
            </a:r>
            <a:r>
              <a:rPr lang="en-US" baseline="-25000" dirty="0" smtClean="0">
                <a:latin typeface="Cambria Math" pitchFamily="18" charset="0"/>
                <a:ea typeface="Cambria Math" pitchFamily="18" charset="0"/>
              </a:rPr>
              <a:t>1</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2</a:t>
            </a:r>
            <a:r>
              <a:rPr lang="en-US" i="1" dirty="0" smtClean="0"/>
              <a:t>.</a:t>
            </a:r>
            <a:endParaRPr lang="en-US" dirty="0" smtClean="0"/>
          </a:p>
          <a:p>
            <a:pPr>
              <a:buNone/>
            </a:pPr>
            <a:endParaRPr lang="en-US" i="1" dirty="0" smtClean="0"/>
          </a:p>
          <a:p>
            <a:pPr>
              <a:buNone/>
            </a:pPr>
            <a:r>
              <a:rPr lang="en-US" i="1" dirty="0" smtClean="0"/>
              <a:t>           </a:t>
            </a:r>
            <a:r>
              <a:rPr lang="en-US" sz="2800" i="1" dirty="0" smtClean="0">
                <a:ea typeface="Cambria Math" pitchFamily="18" charset="0"/>
              </a:rPr>
              <a:t>a</a:t>
            </a:r>
            <a:r>
              <a:rPr lang="en-US" sz="2800" i="1" baseline="-25000" dirty="0" smtClean="0">
                <a:latin typeface="Cambria Math" pitchFamily="18" charset="0"/>
                <a:ea typeface="Cambria Math" pitchFamily="18" charset="0"/>
              </a:rPr>
              <a:t>n</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latin typeface="Cambria Math" pitchFamily="18" charset="0"/>
                <a:ea typeface="Cambria Math" pitchFamily="18" charset="0"/>
              </a:rPr>
              <a:t> </a:t>
            </a:r>
            <a:r>
              <a:rPr lang="en-US" sz="2800" i="1" dirty="0" smtClean="0">
                <a:ea typeface="Cambria Math" pitchFamily="18" charset="0"/>
              </a:rPr>
              <a:t>a</a:t>
            </a:r>
            <a:r>
              <a:rPr lang="en-US" sz="2800" i="1" baseline="-25000" dirty="0" smtClean="0">
                <a:latin typeface="Cambria Math" pitchFamily="18" charset="0"/>
                <a:ea typeface="Cambria Math" pitchFamily="18" charset="0"/>
              </a:rPr>
              <a:t>n-</a:t>
            </a:r>
            <a:r>
              <a:rPr lang="en-US" sz="2800" baseline="-25000" dirty="0" smtClean="0">
                <a:latin typeface="Cambria Math" pitchFamily="18" charset="0"/>
                <a:ea typeface="Cambria Math" pitchFamily="18" charset="0"/>
              </a:rPr>
              <a:t>1</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3</a:t>
            </a:r>
          </a:p>
          <a:p>
            <a:pPr>
              <a:buNone/>
            </a:pP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ea typeface="Cambria Math" pitchFamily="18" charset="0"/>
              </a:rPr>
              <a:t>a</a:t>
            </a:r>
            <a:r>
              <a:rPr lang="en-US" sz="2800" i="1" baseline="-25000" dirty="0" smtClean="0">
                <a:latin typeface="Cambria Math" pitchFamily="18" charset="0"/>
                <a:ea typeface="Cambria Math" pitchFamily="18" charset="0"/>
              </a:rPr>
              <a:t>n-</a:t>
            </a:r>
            <a:r>
              <a:rPr lang="en-US" sz="2800" baseline="-25000" dirty="0" smtClean="0">
                <a:latin typeface="Cambria Math" pitchFamily="18" charset="0"/>
                <a:ea typeface="Cambria Math" pitchFamily="18" charset="0"/>
              </a:rPr>
              <a:t>2</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3)</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3</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latin typeface="Cambria Math" pitchFamily="18" charset="0"/>
                <a:ea typeface="Cambria Math" pitchFamily="18" charset="0"/>
              </a:rPr>
              <a:t> </a:t>
            </a:r>
            <a:r>
              <a:rPr lang="en-US" sz="2800" i="1" dirty="0" smtClean="0">
                <a:ea typeface="Cambria Math" pitchFamily="18" charset="0"/>
              </a:rPr>
              <a:t>a</a:t>
            </a:r>
            <a:r>
              <a:rPr lang="en-US" sz="2800" i="1" baseline="-25000" dirty="0" smtClean="0">
                <a:latin typeface="Cambria Math" pitchFamily="18" charset="0"/>
                <a:ea typeface="Cambria Math" pitchFamily="18" charset="0"/>
              </a:rPr>
              <a:t>n-</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 + 3 ∙ 2 </a:t>
            </a:r>
            <a:endParaRPr lang="en-US" sz="2800" dirty="0" smtClean="0"/>
          </a:p>
          <a:p>
            <a:pPr lvl="1">
              <a:buNone/>
            </a:pPr>
            <a:r>
              <a:rPr lang="en-US" sz="2800" i="1" dirty="0" smtClean="0"/>
              <a:t>           </a:t>
            </a:r>
            <a:r>
              <a:rPr lang="en-US" sz="2800" dirty="0" smtClean="0">
                <a:latin typeface="Cambria Math" pitchFamily="18" charset="0"/>
                <a:ea typeface="Cambria Math" pitchFamily="18" charset="0"/>
              </a:rPr>
              <a:t>=</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ea typeface="Cambria Math" pitchFamily="18" charset="0"/>
              </a:rPr>
              <a:t>a</a:t>
            </a:r>
            <a:r>
              <a:rPr lang="en-US" sz="2800" i="1" baseline="-25000" dirty="0" smtClean="0">
                <a:latin typeface="Cambria Math" pitchFamily="18" charset="0"/>
                <a:ea typeface="Cambria Math" pitchFamily="18" charset="0"/>
              </a:rPr>
              <a:t>n-</a:t>
            </a:r>
            <a:r>
              <a:rPr lang="en-US" sz="2800" baseline="-25000" dirty="0" smtClean="0">
                <a:latin typeface="Cambria Math" pitchFamily="18" charset="0"/>
                <a:ea typeface="Cambria Math" pitchFamily="18" charset="0"/>
              </a:rPr>
              <a:t>3</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3 )+ 3 ∙ 2  =</a:t>
            </a:r>
            <a:r>
              <a:rPr lang="en-US" sz="2800" i="1" dirty="0" smtClean="0">
                <a:latin typeface="Cambria Math" pitchFamily="18" charset="0"/>
                <a:ea typeface="Cambria Math" pitchFamily="18" charset="0"/>
              </a:rPr>
              <a:t> </a:t>
            </a:r>
            <a:r>
              <a:rPr lang="en-US" sz="2800" i="1" dirty="0" smtClean="0">
                <a:ea typeface="Cambria Math" pitchFamily="18" charset="0"/>
              </a:rPr>
              <a:t>a</a:t>
            </a:r>
            <a:r>
              <a:rPr lang="en-US" sz="2800" i="1" baseline="-25000" dirty="0" smtClean="0">
                <a:latin typeface="Cambria Math" pitchFamily="18" charset="0"/>
                <a:ea typeface="Cambria Math" pitchFamily="18" charset="0"/>
              </a:rPr>
              <a:t>n-</a:t>
            </a:r>
            <a:r>
              <a:rPr lang="en-US" sz="2800" baseline="-25000" dirty="0" smtClean="0">
                <a:latin typeface="Cambria Math" pitchFamily="18" charset="0"/>
                <a:ea typeface="Cambria Math" pitchFamily="18" charset="0"/>
              </a:rPr>
              <a:t>3</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+ 3 ∙ 3</a:t>
            </a:r>
          </a:p>
          <a:p>
            <a:pPr lvl="1">
              <a:buNone/>
            </a:pPr>
            <a:r>
              <a:rPr lang="en-US" sz="2800" i="1" dirty="0" smtClean="0">
                <a:latin typeface="Cambria Math" pitchFamily="18" charset="0"/>
                <a:ea typeface="Cambria Math" pitchFamily="18" charset="0"/>
              </a:rPr>
              <a:t>                    .</a:t>
            </a:r>
          </a:p>
          <a:p>
            <a:pPr lvl="1">
              <a:buNone/>
            </a:pPr>
            <a:r>
              <a:rPr lang="en-US" sz="2800" i="1" dirty="0" smtClean="0">
                <a:latin typeface="Cambria Math" pitchFamily="18" charset="0"/>
                <a:ea typeface="Cambria Math" pitchFamily="18" charset="0"/>
              </a:rPr>
              <a:t>                    .</a:t>
            </a:r>
          </a:p>
          <a:p>
            <a:pPr lvl="1">
              <a:buNone/>
            </a:pPr>
            <a:r>
              <a:rPr lang="en-US" sz="2800" i="1" dirty="0" smtClean="0">
                <a:latin typeface="Cambria Math" pitchFamily="18" charset="0"/>
                <a:ea typeface="Cambria Math" pitchFamily="18" charset="0"/>
              </a:rPr>
              <a:t>                    .</a:t>
            </a:r>
          </a:p>
          <a:p>
            <a:pPr lvl="1">
              <a:buNone/>
            </a:pPr>
            <a:r>
              <a:rPr lang="en-US" sz="2800" i="1" dirty="0" smtClean="0">
                <a:latin typeface="Cambria Math" pitchFamily="18" charset="0"/>
                <a:ea typeface="Cambria Math" pitchFamily="18" charset="0"/>
              </a:rPr>
              <a:t>       </a:t>
            </a:r>
            <a:endParaRPr lang="en-US" sz="2800" dirty="0" smtClean="0">
              <a:latin typeface="Cambria Math" pitchFamily="18" charset="0"/>
              <a:ea typeface="Cambria Math" pitchFamily="18" charset="0"/>
            </a:endParaRPr>
          </a:p>
          <a:p>
            <a:pPr>
              <a:buNone/>
            </a:pPr>
            <a:r>
              <a:rPr lang="en-US" sz="2800" dirty="0" smtClean="0">
                <a:latin typeface="Cambria Math" pitchFamily="18" charset="0"/>
                <a:ea typeface="Cambria Math" pitchFamily="18" charset="0"/>
              </a:rPr>
              <a:t>                  = </a:t>
            </a:r>
            <a:r>
              <a:rPr lang="en-US" sz="2800" i="1" dirty="0" smtClean="0">
                <a:ea typeface="Cambria Math" pitchFamily="18" charset="0"/>
              </a:rPr>
              <a:t>a</a:t>
            </a:r>
            <a:r>
              <a:rPr lang="en-US" sz="2800" baseline="-25000" dirty="0" smtClean="0">
                <a:latin typeface="Cambria Math" pitchFamily="18" charset="0"/>
                <a:ea typeface="Cambria Math" pitchFamily="18" charset="0"/>
              </a:rPr>
              <a:t>2</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3(</a:t>
            </a:r>
            <a:r>
              <a:rPr lang="en-US" sz="2800" i="1" dirty="0" smtClean="0">
                <a:latin typeface="Cambria Math" pitchFamily="18" charset="0"/>
                <a:ea typeface="Cambria Math" pitchFamily="18" charset="0"/>
              </a:rPr>
              <a:t>n – </a:t>
            </a:r>
            <a:r>
              <a:rPr lang="en-US" sz="2800" dirty="0" smtClean="0">
                <a:latin typeface="Cambria Math" pitchFamily="18" charset="0"/>
                <a:ea typeface="Cambria Math" pitchFamily="18" charset="0"/>
              </a:rPr>
              <a:t>2)   =</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ea typeface="Cambria Math" pitchFamily="18" charset="0"/>
              </a:rPr>
              <a:t>a</a:t>
            </a:r>
            <a:r>
              <a:rPr lang="en-US" sz="2800" i="1" baseline="-25000" dirty="0" smtClean="0">
                <a:latin typeface="Cambria Math" pitchFamily="18" charset="0"/>
                <a:ea typeface="Cambria Math" pitchFamily="18" charset="0"/>
              </a:rPr>
              <a:t>1</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+ 3) + 3(</a:t>
            </a:r>
            <a:r>
              <a:rPr lang="en-US" sz="2800" i="1" dirty="0" smtClean="0">
                <a:latin typeface="Cambria Math" pitchFamily="18" charset="0"/>
                <a:ea typeface="Cambria Math" pitchFamily="18" charset="0"/>
              </a:rPr>
              <a:t>n – </a:t>
            </a:r>
            <a:r>
              <a:rPr lang="en-US" sz="2800" dirty="0" smtClean="0">
                <a:latin typeface="Cambria Math" pitchFamily="18" charset="0"/>
                <a:ea typeface="Cambria Math" pitchFamily="18" charset="0"/>
              </a:rPr>
              <a:t>2) </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rPr>
              <a:t>2 + 3(</a:t>
            </a:r>
            <a:r>
              <a:rPr lang="en-US" sz="2800" i="1" dirty="0" smtClean="0">
                <a:latin typeface="Cambria Math" pitchFamily="18" charset="0"/>
                <a:ea typeface="Cambria Math" pitchFamily="18" charset="0"/>
              </a:rPr>
              <a:t>n</a:t>
            </a:r>
            <a:r>
              <a:rPr lang="en-US" sz="2800" dirty="0" smtClean="0">
                <a:latin typeface="Cambria Math" pitchFamily="18" charset="0"/>
                <a:ea typeface="Cambria Math" pitchFamily="18" charset="0"/>
              </a:rPr>
              <a:t> – 1)</a:t>
            </a:r>
          </a:p>
          <a:p>
            <a:pPr lvl="1">
              <a:buNone/>
            </a:pPr>
            <a:r>
              <a:rPr lang="en-US" sz="2800" dirty="0" smtClean="0"/>
              <a:t>  </a:t>
            </a:r>
            <a:endParaRPr lang="en-US" sz="2800"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Financial Application</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Suppose that a person deposits $</a:t>
            </a:r>
            <a:r>
              <a:rPr lang="en-US" dirty="0" smtClean="0">
                <a:latin typeface="Cambria Math" pitchFamily="18" charset="0"/>
                <a:ea typeface="Cambria Math" pitchFamily="18" charset="0"/>
              </a:rPr>
              <a:t>10,000.00</a:t>
            </a:r>
            <a:r>
              <a:rPr lang="en-US" dirty="0" smtClean="0"/>
              <a:t> in a savings account at a bank yielding </a:t>
            </a:r>
            <a:r>
              <a:rPr lang="en-US" dirty="0" smtClean="0">
                <a:latin typeface="Cambria Math" pitchFamily="18" charset="0"/>
                <a:ea typeface="Cambria Math" pitchFamily="18" charset="0"/>
              </a:rPr>
              <a:t>11</a:t>
            </a:r>
            <a:r>
              <a:rPr lang="en-US" dirty="0" smtClean="0"/>
              <a:t>% per year with interest compounded annually. How much will be in the account after </a:t>
            </a:r>
            <a:r>
              <a:rPr lang="en-US" dirty="0" smtClean="0">
                <a:latin typeface="Cambria Math" pitchFamily="18" charset="0"/>
                <a:ea typeface="Cambria Math" pitchFamily="18" charset="0"/>
              </a:rPr>
              <a:t>30</a:t>
            </a:r>
            <a:r>
              <a:rPr lang="en-US" dirty="0" smtClean="0"/>
              <a:t> years?</a:t>
            </a:r>
          </a:p>
          <a:p>
            <a:pPr>
              <a:buNone/>
            </a:pPr>
            <a:r>
              <a:rPr lang="en-US" dirty="0" smtClean="0"/>
              <a:t>   Let </a:t>
            </a:r>
            <a:r>
              <a:rPr lang="en-US" i="1" dirty="0" err="1" smtClean="0"/>
              <a:t>P</a:t>
            </a:r>
            <a:r>
              <a:rPr lang="en-US" i="1" baseline="-25000" dirty="0" err="1" smtClean="0"/>
              <a:t>n</a:t>
            </a:r>
            <a:r>
              <a:rPr lang="en-US" baseline="-25000" dirty="0" smtClean="0"/>
              <a:t> </a:t>
            </a:r>
            <a:r>
              <a:rPr lang="en-US" dirty="0" smtClean="0"/>
              <a:t> denote the amount in the account after </a:t>
            </a:r>
            <a:r>
              <a:rPr lang="en-US" dirty="0" smtClean="0">
                <a:latin typeface="Cambria Math" pitchFamily="18" charset="0"/>
                <a:ea typeface="Cambria Math" pitchFamily="18" charset="0"/>
              </a:rPr>
              <a:t>30</a:t>
            </a:r>
            <a:r>
              <a:rPr lang="en-US" dirty="0" smtClean="0"/>
              <a:t> years. </a:t>
            </a:r>
            <a:r>
              <a:rPr lang="en-US" i="1" dirty="0" err="1" smtClean="0"/>
              <a:t>P</a:t>
            </a:r>
            <a:r>
              <a:rPr lang="en-US" i="1" baseline="-25000" dirty="0" err="1" smtClean="0"/>
              <a:t>n</a:t>
            </a:r>
            <a:r>
              <a:rPr lang="en-US" baseline="-25000" dirty="0" smtClean="0"/>
              <a:t> </a:t>
            </a:r>
            <a:r>
              <a:rPr lang="en-US" dirty="0" smtClean="0"/>
              <a:t> satisfies the following recurrence relation:</a:t>
            </a:r>
          </a:p>
          <a:p>
            <a:pPr>
              <a:buNone/>
            </a:pPr>
            <a:r>
              <a:rPr lang="en-US" i="1" dirty="0" smtClean="0"/>
              <a:t>              </a:t>
            </a:r>
            <a:r>
              <a:rPr lang="en-US" i="1" dirty="0" err="1" smtClean="0"/>
              <a:t>P</a:t>
            </a:r>
            <a:r>
              <a:rPr lang="en-US" i="1" baseline="-25000" dirty="0" err="1" smtClean="0"/>
              <a:t>n</a:t>
            </a:r>
            <a:r>
              <a:rPr lang="en-US" i="1" dirty="0" smtClean="0"/>
              <a:t> = P</a:t>
            </a:r>
            <a:r>
              <a:rPr lang="en-US" i="1" baseline="-25000" dirty="0" smtClean="0"/>
              <a:t>n-1</a:t>
            </a:r>
            <a:r>
              <a:rPr lang="en-US" i="1" dirty="0" smtClean="0"/>
              <a:t> + </a:t>
            </a:r>
            <a:r>
              <a:rPr lang="en-US" dirty="0" smtClean="0">
                <a:latin typeface="Cambria Math" pitchFamily="18" charset="0"/>
                <a:ea typeface="Cambria Math" pitchFamily="18" charset="0"/>
              </a:rPr>
              <a:t>0.11</a:t>
            </a:r>
            <a:r>
              <a:rPr lang="en-US" i="1" dirty="0" smtClean="0"/>
              <a:t>P</a:t>
            </a:r>
            <a:r>
              <a:rPr lang="en-US" i="1" baseline="-25000" dirty="0" smtClean="0"/>
              <a:t>n-1</a:t>
            </a:r>
            <a:r>
              <a:rPr lang="en-US" i="1" dirty="0" smtClean="0"/>
              <a:t> = </a:t>
            </a:r>
            <a:r>
              <a:rPr lang="en-US" dirty="0" smtClean="0"/>
              <a:t>(</a:t>
            </a:r>
            <a:r>
              <a:rPr lang="en-US" dirty="0" smtClean="0">
                <a:latin typeface="Cambria Math" pitchFamily="18" charset="0"/>
                <a:ea typeface="Cambria Math" pitchFamily="18" charset="0"/>
              </a:rPr>
              <a:t>1.11</a:t>
            </a:r>
            <a:r>
              <a:rPr lang="en-US" dirty="0" smtClean="0"/>
              <a:t>) </a:t>
            </a:r>
            <a:r>
              <a:rPr lang="en-US" i="1" dirty="0" smtClean="0"/>
              <a:t>P</a:t>
            </a:r>
            <a:r>
              <a:rPr lang="en-US" i="1" baseline="-25000" dirty="0" smtClean="0"/>
              <a:t>n-1</a:t>
            </a:r>
            <a:r>
              <a:rPr lang="en-US" dirty="0" smtClean="0"/>
              <a:t> </a:t>
            </a:r>
          </a:p>
          <a:p>
            <a:pPr>
              <a:buNone/>
            </a:pPr>
            <a:r>
              <a:rPr lang="en-US" dirty="0" smtClean="0"/>
              <a:t>                         with the initial condition  </a:t>
            </a:r>
            <a:r>
              <a:rPr lang="en-US" i="1" dirty="0" smtClean="0"/>
              <a:t>P</a:t>
            </a:r>
            <a:r>
              <a:rPr lang="en-US" baseline="-25000" dirty="0" smtClean="0"/>
              <a:t>0  </a:t>
            </a:r>
            <a:r>
              <a:rPr lang="en-US" dirty="0" smtClean="0"/>
              <a:t> = </a:t>
            </a:r>
            <a:r>
              <a:rPr lang="en-US" dirty="0" smtClean="0">
                <a:latin typeface="Cambria Math" pitchFamily="18" charset="0"/>
                <a:ea typeface="Cambria Math" pitchFamily="18" charset="0"/>
              </a:rPr>
              <a:t>10,000</a:t>
            </a:r>
          </a:p>
          <a:p>
            <a:pPr>
              <a:buNone/>
            </a:pPr>
            <a:endParaRPr lang="en-US" dirty="0" smtClean="0"/>
          </a:p>
        </p:txBody>
      </p:sp>
      <p:sp>
        <p:nvSpPr>
          <p:cNvPr id="4" name="TextBox 3"/>
          <p:cNvSpPr txBox="1"/>
          <p:nvPr/>
        </p:nvSpPr>
        <p:spPr>
          <a:xfrm>
            <a:off x="2514600" y="61722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sp>
        <p:nvSpPr>
          <p:cNvPr id="5" name="Slide Number Placeholder 4"/>
          <p:cNvSpPr>
            <a:spLocks noGrp="1"/>
          </p:cNvSpPr>
          <p:nvPr>
            <p:ph type="sldNum" sz="quarter" idx="12"/>
          </p:nvPr>
        </p:nvSpPr>
        <p:spPr/>
        <p:txBody>
          <a:bodyPr/>
          <a:lstStyle/>
          <a:p>
            <a:fld id="{9CA217EF-0505-4C33-BB20-8A8DF2039023}"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Financial Application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i="1" dirty="0" smtClean="0"/>
              <a:t>        </a:t>
            </a:r>
            <a:r>
              <a:rPr lang="en-US" i="1" dirty="0" err="1" smtClean="0"/>
              <a:t>P</a:t>
            </a:r>
            <a:r>
              <a:rPr lang="en-US" i="1" baseline="-25000" dirty="0" err="1" smtClean="0"/>
              <a:t>n</a:t>
            </a:r>
            <a:r>
              <a:rPr lang="en-US" i="1" dirty="0" smtClean="0"/>
              <a:t> = P</a:t>
            </a:r>
            <a:r>
              <a:rPr lang="en-US" i="1" baseline="-25000" dirty="0" smtClean="0"/>
              <a:t>n-1</a:t>
            </a:r>
            <a:r>
              <a:rPr lang="en-US" i="1" dirty="0" smtClean="0"/>
              <a:t> + </a:t>
            </a:r>
            <a:r>
              <a:rPr lang="en-US" dirty="0" smtClean="0">
                <a:latin typeface="Cambria Math" pitchFamily="18" charset="0"/>
                <a:ea typeface="Cambria Math" pitchFamily="18" charset="0"/>
              </a:rPr>
              <a:t>0.11</a:t>
            </a:r>
            <a:r>
              <a:rPr lang="en-US" i="1" dirty="0" smtClean="0"/>
              <a:t>P</a:t>
            </a:r>
            <a:r>
              <a:rPr lang="en-US" i="1" baseline="-25000" dirty="0" smtClean="0"/>
              <a:t>n-1</a:t>
            </a:r>
            <a:r>
              <a:rPr lang="en-US" i="1" dirty="0" smtClean="0"/>
              <a:t> = </a:t>
            </a:r>
            <a:r>
              <a:rPr lang="en-US" dirty="0" smtClean="0"/>
              <a:t>(</a:t>
            </a:r>
            <a:r>
              <a:rPr lang="en-US" dirty="0" smtClean="0">
                <a:latin typeface="Cambria Math" pitchFamily="18" charset="0"/>
                <a:ea typeface="Cambria Math" pitchFamily="18" charset="0"/>
              </a:rPr>
              <a:t>1.11</a:t>
            </a:r>
            <a:r>
              <a:rPr lang="en-US" dirty="0" smtClean="0"/>
              <a:t>) </a:t>
            </a:r>
            <a:r>
              <a:rPr lang="en-US" i="1" dirty="0" smtClean="0"/>
              <a:t>P</a:t>
            </a:r>
            <a:r>
              <a:rPr lang="en-US" i="1" baseline="-25000" dirty="0" smtClean="0"/>
              <a:t>n-1</a:t>
            </a:r>
            <a:r>
              <a:rPr lang="en-US" dirty="0" smtClean="0"/>
              <a:t> </a:t>
            </a:r>
          </a:p>
          <a:p>
            <a:pPr>
              <a:buNone/>
            </a:pPr>
            <a:r>
              <a:rPr lang="en-US" dirty="0" smtClean="0"/>
              <a:t>                         with the initial condition  </a:t>
            </a:r>
            <a:r>
              <a:rPr lang="en-US" i="1" dirty="0" smtClean="0"/>
              <a:t>P</a:t>
            </a:r>
            <a:r>
              <a:rPr lang="en-US" baseline="-25000" dirty="0" smtClean="0"/>
              <a:t>0  </a:t>
            </a:r>
            <a:r>
              <a:rPr lang="en-US" dirty="0" smtClean="0"/>
              <a:t> = </a:t>
            </a:r>
            <a:r>
              <a:rPr lang="en-US" dirty="0" smtClean="0">
                <a:latin typeface="Cambria Math" pitchFamily="18" charset="0"/>
                <a:ea typeface="Cambria Math" pitchFamily="18" charset="0"/>
              </a:rPr>
              <a:t>10,000</a:t>
            </a:r>
            <a:endParaRPr lang="en-US" i="1" dirty="0" smtClean="0"/>
          </a:p>
          <a:p>
            <a:pPr>
              <a:buNone/>
            </a:pPr>
            <a:r>
              <a:rPr lang="en-US" b="1" dirty="0" smtClean="0"/>
              <a:t>Solution</a:t>
            </a:r>
            <a:r>
              <a:rPr lang="en-US" dirty="0" smtClean="0"/>
              <a:t>: Forward Substitution</a:t>
            </a:r>
          </a:p>
          <a:p>
            <a:pPr>
              <a:buNone/>
            </a:pPr>
            <a:r>
              <a:rPr lang="en-US" dirty="0" smtClean="0"/>
              <a:t> </a:t>
            </a:r>
            <a:r>
              <a:rPr lang="en-US" i="1" dirty="0" smtClean="0"/>
              <a:t>P</a:t>
            </a:r>
            <a:r>
              <a:rPr lang="en-US" baseline="-25000" dirty="0" smtClean="0"/>
              <a:t>1</a:t>
            </a:r>
            <a:r>
              <a:rPr lang="en-US" dirty="0" smtClean="0"/>
              <a:t>  = (</a:t>
            </a:r>
            <a:r>
              <a:rPr lang="en-US" dirty="0" smtClean="0">
                <a:latin typeface="Cambria Math" pitchFamily="18" charset="0"/>
                <a:ea typeface="Cambria Math" pitchFamily="18" charset="0"/>
              </a:rPr>
              <a:t>1.11</a:t>
            </a:r>
            <a:r>
              <a:rPr lang="en-US" dirty="0" smtClean="0"/>
              <a:t>)</a:t>
            </a:r>
            <a:r>
              <a:rPr lang="en-US" i="1" dirty="0" smtClean="0"/>
              <a:t>P</a:t>
            </a:r>
            <a:r>
              <a:rPr lang="en-US" baseline="-25000" dirty="0" smtClean="0"/>
              <a:t>0</a:t>
            </a:r>
            <a:r>
              <a:rPr lang="en-US" dirty="0" smtClean="0"/>
              <a:t> </a:t>
            </a:r>
          </a:p>
          <a:p>
            <a:pPr>
              <a:buNone/>
            </a:pPr>
            <a:r>
              <a:rPr lang="en-US" dirty="0" smtClean="0"/>
              <a:t> </a:t>
            </a:r>
            <a:r>
              <a:rPr lang="en-US" i="1" dirty="0" smtClean="0"/>
              <a:t>P</a:t>
            </a:r>
            <a:r>
              <a:rPr lang="en-US" baseline="-25000" dirty="0" smtClean="0"/>
              <a:t>2</a:t>
            </a:r>
            <a:r>
              <a:rPr lang="en-US" dirty="0" smtClean="0"/>
              <a:t>  = (</a:t>
            </a:r>
            <a:r>
              <a:rPr lang="en-US" dirty="0" smtClean="0">
                <a:latin typeface="Cambria Math" pitchFamily="18" charset="0"/>
                <a:ea typeface="Cambria Math" pitchFamily="18" charset="0"/>
              </a:rPr>
              <a:t>1.11</a:t>
            </a:r>
            <a:r>
              <a:rPr lang="en-US" dirty="0" smtClean="0"/>
              <a:t>)</a:t>
            </a:r>
            <a:r>
              <a:rPr lang="en-US" i="1" dirty="0" smtClean="0"/>
              <a:t>P</a:t>
            </a:r>
            <a:r>
              <a:rPr lang="en-US" baseline="-25000" dirty="0" smtClean="0"/>
              <a:t>1 </a:t>
            </a:r>
            <a:r>
              <a:rPr lang="en-US" dirty="0" smtClean="0"/>
              <a:t>= (</a:t>
            </a:r>
            <a:r>
              <a:rPr lang="en-US" dirty="0" smtClean="0">
                <a:latin typeface="Cambria Math" pitchFamily="18" charset="0"/>
                <a:ea typeface="Cambria Math" pitchFamily="18" charset="0"/>
              </a:rPr>
              <a:t>1.11</a:t>
            </a:r>
            <a:r>
              <a:rPr lang="en-US" dirty="0" smtClean="0"/>
              <a:t>)</a:t>
            </a:r>
            <a:r>
              <a:rPr lang="en-US" baseline="30000" dirty="0" smtClean="0"/>
              <a:t>2</a:t>
            </a:r>
            <a:r>
              <a:rPr lang="en-US" i="1" dirty="0" smtClean="0"/>
              <a:t>P</a:t>
            </a:r>
            <a:r>
              <a:rPr lang="en-US" baseline="-25000" dirty="0" smtClean="0"/>
              <a:t>0</a:t>
            </a:r>
            <a:r>
              <a:rPr lang="en-US" dirty="0" smtClean="0"/>
              <a:t> </a:t>
            </a:r>
          </a:p>
          <a:p>
            <a:pPr>
              <a:buNone/>
            </a:pPr>
            <a:r>
              <a:rPr lang="en-US" dirty="0" smtClean="0"/>
              <a:t> </a:t>
            </a:r>
            <a:r>
              <a:rPr lang="en-US" i="1" dirty="0" smtClean="0"/>
              <a:t>P</a:t>
            </a:r>
            <a:r>
              <a:rPr lang="en-US" baseline="-25000" dirty="0" smtClean="0"/>
              <a:t>3</a:t>
            </a:r>
            <a:r>
              <a:rPr lang="en-US" dirty="0" smtClean="0"/>
              <a:t>  = (</a:t>
            </a:r>
            <a:r>
              <a:rPr lang="en-US" dirty="0" smtClean="0">
                <a:latin typeface="Cambria Math" pitchFamily="18" charset="0"/>
                <a:ea typeface="Cambria Math" pitchFamily="18" charset="0"/>
              </a:rPr>
              <a:t>1.11</a:t>
            </a:r>
            <a:r>
              <a:rPr lang="en-US" dirty="0" smtClean="0"/>
              <a:t>)</a:t>
            </a:r>
            <a:r>
              <a:rPr lang="en-US" i="1" dirty="0" smtClean="0"/>
              <a:t>P</a:t>
            </a:r>
            <a:r>
              <a:rPr lang="en-US" baseline="-25000" dirty="0" smtClean="0"/>
              <a:t>2 </a:t>
            </a:r>
            <a:r>
              <a:rPr lang="en-US" dirty="0" smtClean="0"/>
              <a:t>= (</a:t>
            </a:r>
            <a:r>
              <a:rPr lang="en-US" dirty="0" smtClean="0">
                <a:latin typeface="Cambria Math" pitchFamily="18" charset="0"/>
                <a:ea typeface="Cambria Math" pitchFamily="18" charset="0"/>
              </a:rPr>
              <a:t>1.11</a:t>
            </a:r>
            <a:r>
              <a:rPr lang="en-US" dirty="0" smtClean="0"/>
              <a:t>)</a:t>
            </a:r>
            <a:r>
              <a:rPr lang="en-US" baseline="30000" dirty="0" smtClean="0"/>
              <a:t>3</a:t>
            </a:r>
            <a:r>
              <a:rPr lang="en-US" i="1" dirty="0" smtClean="0"/>
              <a:t>P</a:t>
            </a:r>
            <a:r>
              <a:rPr lang="en-US" baseline="-25000" dirty="0" smtClean="0"/>
              <a:t>0</a:t>
            </a:r>
            <a:r>
              <a:rPr lang="en-US" dirty="0" smtClean="0"/>
              <a:t> </a:t>
            </a:r>
          </a:p>
          <a:p>
            <a:pPr>
              <a:buNone/>
            </a:pPr>
            <a:r>
              <a:rPr lang="en-US" dirty="0" smtClean="0"/>
              <a:t>                  :</a:t>
            </a:r>
          </a:p>
          <a:p>
            <a:pPr>
              <a:buNone/>
            </a:pPr>
            <a:r>
              <a:rPr lang="en-US" dirty="0" smtClean="0"/>
              <a:t> </a:t>
            </a:r>
            <a:r>
              <a:rPr lang="en-US" i="1" dirty="0" err="1" smtClean="0"/>
              <a:t>P</a:t>
            </a:r>
            <a:r>
              <a:rPr lang="en-US" i="1" baseline="-25000" dirty="0" err="1" smtClean="0"/>
              <a:t>n</a:t>
            </a:r>
            <a:r>
              <a:rPr lang="en-US" dirty="0" smtClean="0"/>
              <a:t> = (</a:t>
            </a:r>
            <a:r>
              <a:rPr lang="en-US" dirty="0" smtClean="0">
                <a:latin typeface="Cambria Math" pitchFamily="18" charset="0"/>
                <a:ea typeface="Cambria Math" pitchFamily="18" charset="0"/>
              </a:rPr>
              <a:t>1.11</a:t>
            </a:r>
            <a:r>
              <a:rPr lang="en-US" dirty="0" smtClean="0"/>
              <a:t>)</a:t>
            </a:r>
            <a:r>
              <a:rPr lang="en-US" i="1" dirty="0" smtClean="0"/>
              <a:t>P</a:t>
            </a:r>
            <a:r>
              <a:rPr lang="en-US" i="1" baseline="-25000" dirty="0" smtClean="0"/>
              <a:t>n</a:t>
            </a:r>
            <a:r>
              <a:rPr lang="en-US" baseline="-25000" dirty="0" smtClean="0"/>
              <a:t>-1 </a:t>
            </a:r>
            <a:r>
              <a:rPr lang="en-US" dirty="0" smtClean="0"/>
              <a:t>= (</a:t>
            </a:r>
            <a:r>
              <a:rPr lang="en-US" dirty="0" smtClean="0">
                <a:latin typeface="Cambria Math" pitchFamily="18" charset="0"/>
                <a:ea typeface="Cambria Math" pitchFamily="18" charset="0"/>
              </a:rPr>
              <a:t>1.11</a:t>
            </a:r>
            <a:r>
              <a:rPr lang="en-US" dirty="0" smtClean="0"/>
              <a:t>)</a:t>
            </a:r>
            <a:r>
              <a:rPr lang="en-US" i="1" baseline="30000" dirty="0" smtClean="0"/>
              <a:t>n</a:t>
            </a:r>
            <a:r>
              <a:rPr lang="en-US" dirty="0" smtClean="0"/>
              <a:t>P</a:t>
            </a:r>
            <a:r>
              <a:rPr lang="en-US" baseline="-25000" dirty="0" smtClean="0"/>
              <a:t>0</a:t>
            </a:r>
            <a:r>
              <a:rPr lang="en-US" dirty="0" smtClean="0"/>
              <a:t>    =     (</a:t>
            </a:r>
            <a:r>
              <a:rPr lang="en-US" dirty="0" smtClean="0">
                <a:latin typeface="Cambria Math" pitchFamily="18" charset="0"/>
                <a:ea typeface="Cambria Math" pitchFamily="18" charset="0"/>
              </a:rPr>
              <a:t>1.11</a:t>
            </a:r>
            <a:r>
              <a:rPr lang="en-US" dirty="0" smtClean="0"/>
              <a:t>)</a:t>
            </a:r>
            <a:r>
              <a:rPr lang="en-US" i="1" baseline="30000" dirty="0" smtClean="0"/>
              <a:t>n</a:t>
            </a:r>
            <a:r>
              <a:rPr lang="en-US" dirty="0" smtClean="0"/>
              <a:t> </a:t>
            </a:r>
            <a:r>
              <a:rPr lang="en-US" dirty="0" smtClean="0">
                <a:latin typeface="Cambria Math" pitchFamily="18" charset="0"/>
                <a:ea typeface="Cambria Math" pitchFamily="18" charset="0"/>
              </a:rPr>
              <a:t>10,000</a:t>
            </a:r>
          </a:p>
          <a:p>
            <a:pPr>
              <a:buNone/>
            </a:pPr>
            <a:r>
              <a:rPr lang="en-US" dirty="0" smtClean="0"/>
              <a:t> </a:t>
            </a:r>
            <a:r>
              <a:rPr lang="en-US" i="1" dirty="0" err="1" smtClean="0"/>
              <a:t>P</a:t>
            </a:r>
            <a:r>
              <a:rPr lang="en-US" i="1" baseline="-25000" dirty="0" err="1" smtClean="0"/>
              <a:t>n</a:t>
            </a:r>
            <a:r>
              <a:rPr lang="en-US" dirty="0" smtClean="0"/>
              <a:t> = (</a:t>
            </a:r>
            <a:r>
              <a:rPr lang="en-US" dirty="0" smtClean="0">
                <a:latin typeface="Cambria Math" pitchFamily="18" charset="0"/>
                <a:ea typeface="Cambria Math" pitchFamily="18" charset="0"/>
              </a:rPr>
              <a:t>1.11</a:t>
            </a:r>
            <a:r>
              <a:rPr lang="en-US" dirty="0" smtClean="0"/>
              <a:t>)</a:t>
            </a:r>
            <a:r>
              <a:rPr lang="en-US" i="1" baseline="30000" dirty="0" smtClean="0"/>
              <a:t>n</a:t>
            </a:r>
            <a:r>
              <a:rPr lang="en-US" dirty="0" smtClean="0"/>
              <a:t> </a:t>
            </a:r>
            <a:r>
              <a:rPr lang="en-US" dirty="0" smtClean="0">
                <a:latin typeface="Cambria Math" pitchFamily="18" charset="0"/>
                <a:ea typeface="Cambria Math" pitchFamily="18" charset="0"/>
              </a:rPr>
              <a:t>10,000</a:t>
            </a:r>
            <a:r>
              <a:rPr lang="en-US" dirty="0" smtClean="0"/>
              <a:t> (</a:t>
            </a:r>
            <a:r>
              <a:rPr lang="en-US" sz="2200" dirty="0" smtClean="0"/>
              <a:t>Can prove by induction, covered in Chapter </a:t>
            </a:r>
            <a:r>
              <a:rPr lang="en-US" sz="2200" dirty="0" smtClean="0">
                <a:latin typeface="Cambria Math" pitchFamily="18" charset="0"/>
                <a:ea typeface="Cambria Math" pitchFamily="18" charset="0"/>
              </a:rPr>
              <a:t>5</a:t>
            </a:r>
            <a:r>
              <a:rPr lang="en-US" dirty="0" smtClean="0"/>
              <a:t>)</a:t>
            </a:r>
          </a:p>
          <a:p>
            <a:pPr>
              <a:buNone/>
            </a:pPr>
            <a:r>
              <a:rPr lang="en-US" dirty="0" smtClean="0"/>
              <a:t> </a:t>
            </a:r>
            <a:r>
              <a:rPr lang="en-US" i="1" dirty="0" smtClean="0"/>
              <a:t>P</a:t>
            </a:r>
            <a:r>
              <a:rPr lang="en-US" baseline="-25000" dirty="0" smtClean="0"/>
              <a:t>30</a:t>
            </a:r>
            <a:r>
              <a:rPr lang="en-US" dirty="0" smtClean="0"/>
              <a:t> = (</a:t>
            </a:r>
            <a:r>
              <a:rPr lang="en-US" dirty="0" smtClean="0">
                <a:latin typeface="Cambria Math" pitchFamily="18" charset="0"/>
                <a:ea typeface="Cambria Math" pitchFamily="18" charset="0"/>
              </a:rPr>
              <a:t>1.11</a:t>
            </a:r>
            <a:r>
              <a:rPr lang="en-US" dirty="0" smtClean="0"/>
              <a:t>)</a:t>
            </a:r>
            <a:r>
              <a:rPr lang="en-US" baseline="30000" dirty="0" smtClean="0"/>
              <a:t>30</a:t>
            </a:r>
            <a:r>
              <a:rPr lang="en-US" dirty="0" smtClean="0"/>
              <a:t> </a:t>
            </a:r>
            <a:r>
              <a:rPr lang="en-US" dirty="0" smtClean="0">
                <a:latin typeface="Cambria Math" pitchFamily="18" charset="0"/>
                <a:ea typeface="Cambria Math" pitchFamily="18" charset="0"/>
              </a:rPr>
              <a:t>10,000</a:t>
            </a:r>
            <a:r>
              <a:rPr lang="en-US" dirty="0" smtClean="0"/>
              <a:t> = $</a:t>
            </a:r>
            <a:r>
              <a:rPr lang="en-US" dirty="0" smtClean="0">
                <a:latin typeface="Cambria Math" pitchFamily="18" charset="0"/>
                <a:ea typeface="Cambria Math" pitchFamily="18" charset="0"/>
              </a:rPr>
              <a:t>228,992.97</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9CA217EF-0505-4C33-BB20-8A8DF2039023}"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Integer Sequences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Given a few terms of a sequence, try to identify the sequence. Conjecture a formula, recurrence relation, or some other rule.</a:t>
            </a:r>
          </a:p>
          <a:p>
            <a:r>
              <a:rPr lang="en-US" dirty="0" smtClean="0"/>
              <a:t>Some questions to ask?</a:t>
            </a:r>
          </a:p>
          <a:p>
            <a:pPr lvl="1"/>
            <a:r>
              <a:rPr lang="en-US" dirty="0" smtClean="0"/>
              <a:t>Are there repeated terms of the same value?</a:t>
            </a:r>
          </a:p>
          <a:p>
            <a:pPr lvl="1"/>
            <a:r>
              <a:rPr lang="en-US" dirty="0" smtClean="0"/>
              <a:t>Can you obtain a term from the previous term by adding an amount or multiplying by an amount?</a:t>
            </a:r>
          </a:p>
          <a:p>
            <a:pPr lvl="1"/>
            <a:r>
              <a:rPr lang="en-US" dirty="0" smtClean="0"/>
              <a:t>Can you obtain a term by combining the previous terms in some way?</a:t>
            </a:r>
          </a:p>
          <a:p>
            <a:pPr lvl="1"/>
            <a:r>
              <a:rPr lang="en-US" dirty="0" smtClean="0"/>
              <a:t>Are they cycles among the terms?</a:t>
            </a:r>
          </a:p>
          <a:p>
            <a:pPr lvl="1"/>
            <a:r>
              <a:rPr lang="en-US" dirty="0" smtClean="0"/>
              <a:t>Do the terms match those of a well known sequence?</a:t>
            </a:r>
          </a:p>
        </p:txBody>
      </p:sp>
      <p:sp>
        <p:nvSpPr>
          <p:cNvPr id="4" name="Slide Number Placeholder 3"/>
          <p:cNvSpPr>
            <a:spLocks noGrp="1"/>
          </p:cNvSpPr>
          <p:nvPr>
            <p:ph type="sldNum" sz="quarter" idx="12"/>
          </p:nvPr>
        </p:nvSpPr>
        <p:spPr/>
        <p:txBody>
          <a:bodyPr/>
          <a:lstStyle/>
          <a:p>
            <a:fld id="{9CA217EF-0505-4C33-BB20-8A8DF2039023}"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Special Integer Sequences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Find formulae for the sequences with the following first five terms: </a:t>
            </a:r>
            <a:r>
              <a:rPr lang="en-US" dirty="0" smtClean="0">
                <a:latin typeface="Cambria Math" pitchFamily="18" charset="0"/>
                <a:ea typeface="Cambria Math" pitchFamily="18" charset="0"/>
              </a:rPr>
              <a:t>1, ½, ¼, 1/8, 1/16</a:t>
            </a:r>
          </a:p>
          <a:p>
            <a:pPr>
              <a:buNone/>
            </a:pPr>
            <a:r>
              <a:rPr lang="en-US" b="1" dirty="0" smtClean="0">
                <a:latin typeface="Cambria Math" pitchFamily="18" charset="0"/>
                <a:ea typeface="Cambria Math" pitchFamily="18" charset="0"/>
              </a:rPr>
              <a:t>    </a:t>
            </a:r>
            <a:r>
              <a:rPr lang="en-US" b="1" dirty="0" smtClean="0">
                <a:ea typeface="Cambria Math" pitchFamily="18" charset="0"/>
              </a:rPr>
              <a:t>Solution</a:t>
            </a:r>
            <a:r>
              <a:rPr lang="en-US" b="1" dirty="0" smtClean="0">
                <a:latin typeface="Cambria Math" pitchFamily="18" charset="0"/>
                <a:ea typeface="Cambria Math" pitchFamily="18" charset="0"/>
              </a:rPr>
              <a:t>:  </a:t>
            </a:r>
            <a:r>
              <a:rPr lang="en-US" dirty="0" smtClean="0">
                <a:latin typeface="Cambria Math" pitchFamily="18" charset="0"/>
                <a:ea typeface="Cambria Math" pitchFamily="18" charset="0"/>
              </a:rPr>
              <a:t>Note that the denominators are powers of 2. The sequence with </a:t>
            </a:r>
            <a:r>
              <a:rPr lang="en-US" i="1" dirty="0" smtClean="0">
                <a:latin typeface="Cambria Math" pitchFamily="18" charset="0"/>
                <a:ea typeface="Cambria Math" pitchFamily="18" charset="0"/>
              </a:rPr>
              <a:t>a</a:t>
            </a:r>
            <a:r>
              <a:rPr lang="en-US" i="1" baseline="-25000" dirty="0" smtClean="0">
                <a:latin typeface="Cambria Math" pitchFamily="18" charset="0"/>
                <a:ea typeface="Cambria Math" pitchFamily="18" charset="0"/>
              </a:rPr>
              <a:t>n</a:t>
            </a:r>
            <a:r>
              <a:rPr lang="en-US" i="1" dirty="0" smtClean="0">
                <a:latin typeface="Cambria Math" pitchFamily="18" charset="0"/>
                <a:ea typeface="Cambria Math" pitchFamily="18" charset="0"/>
              </a:rPr>
              <a:t> = </a:t>
            </a:r>
            <a:r>
              <a:rPr lang="en-US" dirty="0" smtClean="0">
                <a:latin typeface="Cambria Math" pitchFamily="18" charset="0"/>
                <a:ea typeface="Cambria Math" pitchFamily="18" charset="0"/>
              </a:rPr>
              <a:t>1/2</a:t>
            </a:r>
            <a:r>
              <a:rPr lang="en-US" i="1" baseline="30000" dirty="0" smtClean="0">
                <a:latin typeface="Cambria Math" pitchFamily="18" charset="0"/>
                <a:ea typeface="Cambria Math" pitchFamily="18" charset="0"/>
              </a:rPr>
              <a:t>n</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is a possible match. This is a geometric progression with </a:t>
            </a:r>
            <a:r>
              <a:rPr lang="en-US" i="1" dirty="0" smtClean="0">
                <a:latin typeface="Cambria Math" pitchFamily="18" charset="0"/>
                <a:ea typeface="Cambria Math" pitchFamily="18" charset="0"/>
              </a:rPr>
              <a:t>a </a:t>
            </a:r>
            <a:r>
              <a:rPr lang="en-US" dirty="0" smtClean="0">
                <a:latin typeface="Cambria Math" pitchFamily="18" charset="0"/>
                <a:ea typeface="Cambria Math" pitchFamily="18" charset="0"/>
              </a:rPr>
              <a:t>= 1</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and </a:t>
            </a:r>
            <a:r>
              <a:rPr lang="en-US" i="1" dirty="0" smtClean="0">
                <a:latin typeface="Cambria Math" pitchFamily="18" charset="0"/>
                <a:ea typeface="Cambria Math" pitchFamily="18" charset="0"/>
              </a:rPr>
              <a:t>r </a:t>
            </a:r>
            <a:r>
              <a:rPr lang="en-US" dirty="0" smtClean="0">
                <a:latin typeface="Cambria Math" pitchFamily="18" charset="0"/>
                <a:ea typeface="Cambria Math" pitchFamily="18" charset="0"/>
              </a:rPr>
              <a:t>= ½.</a:t>
            </a:r>
          </a:p>
          <a:p>
            <a:pPr>
              <a:buNone/>
            </a:pPr>
            <a:r>
              <a:rPr lang="en-US" b="1" dirty="0" smtClean="0"/>
              <a:t>   Example </a:t>
            </a:r>
            <a:r>
              <a:rPr lang="en-US" b="1"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Consider 1,3,5,7,9</a:t>
            </a:r>
          </a:p>
          <a:p>
            <a:pPr>
              <a:buNone/>
            </a:pPr>
            <a:r>
              <a:rPr lang="en-US" i="1" dirty="0" smtClean="0">
                <a:latin typeface="Cambria Math" pitchFamily="18" charset="0"/>
                <a:ea typeface="Cambria Math" pitchFamily="18" charset="0"/>
              </a:rPr>
              <a:t>   </a:t>
            </a:r>
            <a:r>
              <a:rPr lang="en-US" b="1" dirty="0" smtClean="0">
                <a:ea typeface="Cambria Math" pitchFamily="18" charset="0"/>
              </a:rPr>
              <a:t>Solution</a:t>
            </a:r>
            <a:r>
              <a:rPr lang="en-US" b="1" dirty="0" smtClean="0">
                <a:latin typeface="Cambria Math" pitchFamily="18" charset="0"/>
                <a:ea typeface="Cambria Math" pitchFamily="18" charset="0"/>
              </a:rPr>
              <a:t>:</a:t>
            </a:r>
            <a:r>
              <a:rPr lang="en-US" dirty="0" smtClean="0">
                <a:latin typeface="Cambria Math" pitchFamily="18" charset="0"/>
                <a:ea typeface="Cambria Math" pitchFamily="18" charset="0"/>
              </a:rPr>
              <a:t> Note that each term is obtained by adding 2 to the previous term.  A possible formula is </a:t>
            </a:r>
            <a:r>
              <a:rPr lang="en-US" i="1" dirty="0" smtClean="0">
                <a:latin typeface="Cambria Math" pitchFamily="18" charset="0"/>
                <a:ea typeface="Cambria Math" pitchFamily="18" charset="0"/>
              </a:rPr>
              <a:t>a</a:t>
            </a:r>
            <a:r>
              <a:rPr lang="en-US" i="1" baseline="-25000" dirty="0" smtClean="0">
                <a:latin typeface="Cambria Math" pitchFamily="18" charset="0"/>
                <a:ea typeface="Cambria Math" pitchFamily="18" charset="0"/>
              </a:rPr>
              <a:t>n</a:t>
            </a:r>
            <a:r>
              <a:rPr lang="en-US" i="1" dirty="0" smtClean="0">
                <a:latin typeface="Cambria Math" pitchFamily="18" charset="0"/>
                <a:ea typeface="Cambria Math" pitchFamily="18" charset="0"/>
              </a:rPr>
              <a:t> =  </a:t>
            </a:r>
            <a:r>
              <a:rPr lang="en-US" dirty="0" smtClean="0">
                <a:latin typeface="Cambria Math" pitchFamily="18" charset="0"/>
                <a:ea typeface="Cambria Math" pitchFamily="18" charset="0"/>
              </a:rPr>
              <a:t>2</a:t>
            </a:r>
            <a:r>
              <a:rPr lang="en-US" i="1" dirty="0" smtClean="0">
                <a:latin typeface="Cambria Math" pitchFamily="18" charset="0"/>
                <a:ea typeface="Cambria Math" pitchFamily="18" charset="0"/>
              </a:rPr>
              <a:t>n </a:t>
            </a:r>
            <a:r>
              <a:rPr lang="en-US" dirty="0" smtClean="0">
                <a:latin typeface="Cambria Math" pitchFamily="18" charset="0"/>
                <a:ea typeface="Cambria Math" pitchFamily="18" charset="0"/>
              </a:rPr>
              <a:t>+ 1</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This is an arithmetic progression with </a:t>
            </a:r>
            <a:r>
              <a:rPr lang="en-US" i="1" dirty="0" smtClean="0">
                <a:latin typeface="Cambria Math" pitchFamily="18" charset="0"/>
                <a:ea typeface="Cambria Math" pitchFamily="18" charset="0"/>
              </a:rPr>
              <a:t>a </a:t>
            </a:r>
            <a:r>
              <a:rPr lang="en-US" dirty="0" smtClean="0">
                <a:latin typeface="Cambria Math" pitchFamily="18" charset="0"/>
                <a:ea typeface="Cambria Math" pitchFamily="18" charset="0"/>
              </a:rPr>
              <a:t>=1 and </a:t>
            </a:r>
            <a:r>
              <a:rPr lang="en-US" i="1" dirty="0" smtClean="0">
                <a:latin typeface="Cambria Math" pitchFamily="18" charset="0"/>
                <a:ea typeface="Cambria Math" pitchFamily="18" charset="0"/>
              </a:rPr>
              <a:t>d </a:t>
            </a:r>
            <a:r>
              <a:rPr lang="en-US" dirty="0" smtClean="0">
                <a:latin typeface="Cambria Math" pitchFamily="18" charset="0"/>
                <a:ea typeface="Cambria Math" pitchFamily="18" charset="0"/>
              </a:rPr>
              <a:t>= 2.</a:t>
            </a:r>
          </a:p>
          <a:p>
            <a:pPr>
              <a:buNone/>
            </a:pPr>
            <a:r>
              <a:rPr lang="en-US" dirty="0" smtClean="0">
                <a:latin typeface="Cambria Math" pitchFamily="18" charset="0"/>
                <a:ea typeface="Cambria Math" pitchFamily="18" charset="0"/>
              </a:rPr>
              <a:t>    </a:t>
            </a:r>
            <a:r>
              <a:rPr lang="en-US" b="1" dirty="0" smtClean="0"/>
              <a:t>Example </a:t>
            </a:r>
            <a:r>
              <a:rPr lang="en-US" b="1" dirty="0" smtClean="0">
                <a:latin typeface="Cambria Math" pitchFamily="18" charset="0"/>
                <a:ea typeface="Cambria Math" pitchFamily="18" charset="0"/>
              </a:rPr>
              <a:t>3</a:t>
            </a:r>
            <a:r>
              <a:rPr lang="en-US" dirty="0" smtClean="0"/>
              <a:t>: </a:t>
            </a:r>
            <a:r>
              <a:rPr lang="en-US" dirty="0" smtClean="0">
                <a:latin typeface="Cambria Math" pitchFamily="18" charset="0"/>
                <a:ea typeface="Cambria Math" pitchFamily="18" charset="0"/>
              </a:rPr>
              <a:t>1, -1, 1, -1,1</a:t>
            </a:r>
          </a:p>
          <a:p>
            <a:pPr>
              <a:buNone/>
            </a:pPr>
            <a:r>
              <a:rPr lang="en-US" i="1" dirty="0" smtClean="0">
                <a:latin typeface="Cambria Math" pitchFamily="18" charset="0"/>
                <a:ea typeface="Cambria Math" pitchFamily="18" charset="0"/>
              </a:rPr>
              <a:t>    </a:t>
            </a:r>
            <a:r>
              <a:rPr lang="en-US" b="1" dirty="0" smtClean="0">
                <a:ea typeface="Cambria Math" pitchFamily="18" charset="0"/>
              </a:rPr>
              <a:t>Solution</a:t>
            </a:r>
            <a:r>
              <a:rPr lang="en-US" b="1" dirty="0" smtClean="0">
                <a:latin typeface="Cambria Math" pitchFamily="18" charset="0"/>
                <a:ea typeface="Cambria Math" pitchFamily="18" charset="0"/>
              </a:rPr>
              <a:t>: </a:t>
            </a:r>
            <a:r>
              <a:rPr lang="en-US" dirty="0" smtClean="0">
                <a:latin typeface="Cambria Math" pitchFamily="18" charset="0"/>
                <a:ea typeface="Cambria Math" pitchFamily="18" charset="0"/>
              </a:rPr>
              <a:t>The terms alternate between 1 and -1. A possible sequence is </a:t>
            </a:r>
            <a:r>
              <a:rPr lang="en-US" i="1" dirty="0" smtClean="0">
                <a:latin typeface="Cambria Math" pitchFamily="18" charset="0"/>
                <a:ea typeface="Cambria Math" pitchFamily="18" charset="0"/>
              </a:rPr>
              <a:t>a</a:t>
            </a:r>
            <a:r>
              <a:rPr lang="en-US" i="1" baseline="-25000" dirty="0" smtClean="0">
                <a:latin typeface="Cambria Math" pitchFamily="18" charset="0"/>
                <a:ea typeface="Cambria Math" pitchFamily="18" charset="0"/>
              </a:rPr>
              <a:t>n</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dirty="0" smtClean="0">
                <a:latin typeface="Cambria Math"/>
                <a:ea typeface="Cambria Math"/>
              </a:rPr>
              <a:t>−</a:t>
            </a:r>
            <a:r>
              <a:rPr lang="en-US" dirty="0" smtClean="0">
                <a:latin typeface="Cambria Math" pitchFamily="18" charset="0"/>
                <a:ea typeface="Cambria Math" pitchFamily="18" charset="0"/>
              </a:rPr>
              <a:t>1)</a:t>
            </a:r>
            <a:r>
              <a:rPr lang="en-US" i="1" baseline="30000" dirty="0" smtClean="0">
                <a:latin typeface="Cambria Math" pitchFamily="18" charset="0"/>
                <a:ea typeface="Cambria Math" pitchFamily="18" charset="0"/>
              </a:rPr>
              <a:t>n</a:t>
            </a:r>
            <a:r>
              <a:rPr lang="en-US" dirty="0" smtClean="0">
                <a:latin typeface="Cambria Math" pitchFamily="18" charset="0"/>
                <a:ea typeface="Cambria Math" pitchFamily="18" charset="0"/>
              </a:rPr>
              <a:t> . This is a geometric progression with </a:t>
            </a:r>
            <a:r>
              <a:rPr lang="en-US" i="1" dirty="0" smtClean="0">
                <a:latin typeface="Cambria Math" pitchFamily="18" charset="0"/>
                <a:ea typeface="Cambria Math" pitchFamily="18" charset="0"/>
              </a:rPr>
              <a:t>a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1</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and </a:t>
            </a:r>
            <a:r>
              <a:rPr lang="en-US" i="1" dirty="0" smtClean="0">
                <a:latin typeface="Cambria Math" pitchFamily="18" charset="0"/>
                <a:ea typeface="Cambria Math" pitchFamily="18" charset="0"/>
              </a:rPr>
              <a:t>r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1.</a:t>
            </a:r>
            <a:endParaRPr lang="en-US" i="1"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9CA217EF-0505-4C33-BB20-8A8DF2039023}" type="slidenum">
              <a:rPr lang="en-US" smtClean="0"/>
              <a:pPr/>
              <a:t>94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Sequences</a:t>
            </a:r>
            <a:endParaRPr lang="en-US" dirty="0"/>
          </a:p>
        </p:txBody>
      </p:sp>
      <p:pic>
        <p:nvPicPr>
          <p:cNvPr id="4" name="Content Placeholder 3" descr="table27.jpg"/>
          <p:cNvPicPr>
            <a:picLocks noGrp="1" noChangeAspect="1"/>
          </p:cNvPicPr>
          <p:nvPr>
            <p:ph idx="1"/>
          </p:nvPr>
        </p:nvPicPr>
        <p:blipFill>
          <a:blip r:embed="rId2" cstate="print"/>
          <a:stretch>
            <a:fillRect/>
          </a:stretch>
        </p:blipFill>
        <p:spPr>
          <a:xfrm>
            <a:off x="990600" y="2286000"/>
            <a:ext cx="7505071" cy="3581400"/>
          </a:xfrm>
        </p:spPr>
      </p:pic>
      <p:sp>
        <p:nvSpPr>
          <p:cNvPr id="3" name="Slide Number Placeholder 2"/>
          <p:cNvSpPr>
            <a:spLocks noGrp="1"/>
          </p:cNvSpPr>
          <p:nvPr>
            <p:ph type="sldNum" sz="quarter" idx="12"/>
          </p:nvPr>
        </p:nvSpPr>
        <p:spPr/>
        <p:txBody>
          <a:bodyPr/>
          <a:lstStyle/>
          <a:p>
            <a:fld id="{9CA217EF-0505-4C33-BB20-8A8DF2039023}" type="slidenum">
              <a:rPr lang="en-US" smtClean="0"/>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Guessing Sequences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Conjecture a simple formula for </a:t>
            </a:r>
            <a:r>
              <a:rPr lang="en-US" i="1" dirty="0" smtClean="0"/>
              <a:t>a</a:t>
            </a:r>
            <a:r>
              <a:rPr lang="en-US" i="1" baseline="-25000" dirty="0" smtClean="0"/>
              <a:t>n</a:t>
            </a:r>
            <a:r>
              <a:rPr lang="en-US" dirty="0" smtClean="0"/>
              <a:t> if the first </a:t>
            </a:r>
            <a:r>
              <a:rPr lang="en-US" dirty="0" smtClean="0">
                <a:latin typeface="Cambria Math" pitchFamily="18" charset="0"/>
                <a:ea typeface="Cambria Math" pitchFamily="18" charset="0"/>
              </a:rPr>
              <a:t>10</a:t>
            </a:r>
            <a:r>
              <a:rPr lang="en-US" dirty="0" smtClean="0"/>
              <a:t> terms of the sequence {</a:t>
            </a:r>
            <a:r>
              <a:rPr lang="en-US" i="1" dirty="0" smtClean="0"/>
              <a:t>a</a:t>
            </a:r>
            <a:r>
              <a:rPr lang="en-US" i="1" baseline="-25000" dirty="0" smtClean="0"/>
              <a:t>n</a:t>
            </a:r>
            <a:r>
              <a:rPr lang="en-US" dirty="0" smtClean="0"/>
              <a:t>}</a:t>
            </a:r>
            <a:r>
              <a:rPr lang="en-US" i="1" dirty="0" smtClean="0"/>
              <a:t> </a:t>
            </a:r>
            <a:r>
              <a:rPr lang="en-US" dirty="0" smtClean="0"/>
              <a:t>are </a:t>
            </a:r>
            <a:r>
              <a:rPr lang="en-US" dirty="0" smtClean="0">
                <a:latin typeface="Cambria Math" pitchFamily="18" charset="0"/>
                <a:ea typeface="Cambria Math" pitchFamily="18" charset="0"/>
              </a:rPr>
              <a:t>1, 7, 25, 79, 241, 727, 2185, 6559, 19681, 59047.</a:t>
            </a:r>
          </a:p>
          <a:p>
            <a:endParaRPr lang="en-US" dirty="0" smtClean="0"/>
          </a:p>
          <a:p>
            <a:pPr>
              <a:buNone/>
            </a:pPr>
            <a:r>
              <a:rPr lang="en-US" dirty="0" smtClean="0"/>
              <a:t>   </a:t>
            </a:r>
            <a:r>
              <a:rPr lang="en-US" b="1" dirty="0" smtClean="0"/>
              <a:t>Solution</a:t>
            </a:r>
            <a:r>
              <a:rPr lang="en-US" dirty="0" smtClean="0"/>
              <a:t>: Note the ratio of each term to the previous approximates </a:t>
            </a:r>
            <a:r>
              <a:rPr lang="en-US" dirty="0" smtClean="0">
                <a:latin typeface="Cambria Math" pitchFamily="18" charset="0"/>
                <a:ea typeface="Cambria Math" pitchFamily="18" charset="0"/>
              </a:rPr>
              <a:t>3</a:t>
            </a:r>
            <a:r>
              <a:rPr lang="en-US" dirty="0" smtClean="0"/>
              <a:t>. So now compare with the  sequence   </a:t>
            </a:r>
            <a:r>
              <a:rPr lang="en-US" dirty="0" smtClean="0">
                <a:latin typeface="Cambria Math" pitchFamily="18" charset="0"/>
                <a:ea typeface="Cambria Math" pitchFamily="18" charset="0"/>
              </a:rPr>
              <a:t>3</a:t>
            </a:r>
            <a:r>
              <a:rPr lang="en-US" i="1" baseline="30000" dirty="0" smtClean="0"/>
              <a:t>n</a:t>
            </a:r>
            <a:r>
              <a:rPr lang="en-US" dirty="0" smtClean="0"/>
              <a:t> .  We notice that the </a:t>
            </a:r>
            <a:r>
              <a:rPr lang="en-US" i="1" dirty="0" smtClean="0"/>
              <a:t>n</a:t>
            </a:r>
            <a:r>
              <a:rPr lang="en-US" dirty="0" smtClean="0"/>
              <a:t>th term is </a:t>
            </a:r>
            <a:r>
              <a:rPr lang="en-US" dirty="0" smtClean="0">
                <a:latin typeface="Cambria Math" pitchFamily="18" charset="0"/>
                <a:ea typeface="Cambria Math" pitchFamily="18" charset="0"/>
              </a:rPr>
              <a:t>2</a:t>
            </a:r>
            <a:r>
              <a:rPr lang="en-US" dirty="0" smtClean="0"/>
              <a:t> less than the corresponding power of </a:t>
            </a:r>
            <a:r>
              <a:rPr lang="en-US" dirty="0" smtClean="0">
                <a:latin typeface="Cambria Math" pitchFamily="18" charset="0"/>
                <a:ea typeface="Cambria Math" pitchFamily="18" charset="0"/>
              </a:rPr>
              <a:t>3</a:t>
            </a:r>
            <a:r>
              <a:rPr lang="en-US" dirty="0" smtClean="0"/>
              <a:t>.  So a good conjecture is   that </a:t>
            </a:r>
            <a:r>
              <a:rPr lang="en-US" i="1" dirty="0" smtClean="0"/>
              <a:t>a</a:t>
            </a:r>
            <a:r>
              <a:rPr lang="en-US" i="1" baseline="-25000" dirty="0" smtClean="0"/>
              <a:t>n</a:t>
            </a:r>
            <a:r>
              <a:rPr lang="en-US" dirty="0" smtClean="0"/>
              <a:t> = </a:t>
            </a:r>
            <a:r>
              <a:rPr lang="en-US" dirty="0" smtClean="0">
                <a:latin typeface="Cambria Math" pitchFamily="18" charset="0"/>
                <a:ea typeface="Cambria Math" pitchFamily="18" charset="0"/>
              </a:rPr>
              <a:t>3</a:t>
            </a:r>
            <a:r>
              <a:rPr lang="en-US" i="1" baseline="30000" dirty="0" smtClean="0"/>
              <a:t>n</a:t>
            </a:r>
            <a:r>
              <a:rPr lang="en-US" baseline="30000" dirty="0" smtClean="0"/>
              <a:t> </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a:t>
            </a:r>
            <a:r>
              <a:rPr lang="en-US" dirty="0" smtClean="0"/>
              <a:t>.</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96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Sequences (</a:t>
            </a:r>
            <a:r>
              <a:rPr lang="en-US" i="1" dirty="0" smtClean="0"/>
              <a:t>optional</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Integer sequences appear in a wide range of contexts. Later we will see the sequence of prime numbers (Chapter 4), the number of ways to order </a:t>
            </a:r>
            <a:r>
              <a:rPr lang="en-US" i="1" dirty="0" smtClean="0"/>
              <a:t>n</a:t>
            </a:r>
            <a:r>
              <a:rPr lang="en-US" dirty="0" smtClean="0"/>
              <a:t> discrete objects (Chapter 6), the number of moves needed to solve the Tower of Hanoi puzzle with </a:t>
            </a:r>
            <a:r>
              <a:rPr lang="en-US" i="1" dirty="0" smtClean="0"/>
              <a:t>n</a:t>
            </a:r>
            <a:r>
              <a:rPr lang="en-US" dirty="0" smtClean="0"/>
              <a:t> disks (Chapter 8), and the number of rabbits on an island after </a:t>
            </a:r>
            <a:r>
              <a:rPr lang="en-US" i="1" dirty="0" smtClean="0"/>
              <a:t>n</a:t>
            </a:r>
            <a:r>
              <a:rPr lang="en-US" dirty="0" smtClean="0"/>
              <a:t> months (Chapter 8).</a:t>
            </a:r>
          </a:p>
          <a:p>
            <a:r>
              <a:rPr lang="en-US" dirty="0" smtClean="0"/>
              <a:t>Integer sequences are useful in many fields such as biology, engineering, chemistry and physics.</a:t>
            </a:r>
          </a:p>
          <a:p>
            <a:r>
              <a:rPr lang="en-US" dirty="0" smtClean="0"/>
              <a:t>On-Line Encyclopedia of Integer Sequences (OESIS) contains over </a:t>
            </a:r>
            <a:r>
              <a:rPr lang="en-US" dirty="0" smtClean="0">
                <a:latin typeface="Cambria Math" pitchFamily="18" charset="0"/>
                <a:ea typeface="Cambria Math" pitchFamily="18" charset="0"/>
              </a:rPr>
              <a:t>200,000</a:t>
            </a:r>
            <a:r>
              <a:rPr lang="en-US" dirty="0" smtClean="0"/>
              <a:t> sequences. Began by Neil Stone in the </a:t>
            </a:r>
            <a:r>
              <a:rPr lang="en-US" dirty="0" smtClean="0">
                <a:latin typeface="Cambria Math" pitchFamily="18" charset="0"/>
                <a:ea typeface="Cambria Math" pitchFamily="18" charset="0"/>
              </a:rPr>
              <a:t>1960</a:t>
            </a:r>
            <a:r>
              <a:rPr lang="en-US" dirty="0" smtClean="0"/>
              <a:t>s (printed form). Now found at </a:t>
            </a:r>
            <a:r>
              <a:rPr lang="en-US" dirty="0" smtClean="0">
                <a:latin typeface="Cambria Math"/>
                <a:ea typeface="Cambria Math"/>
                <a:hlinkClick r:id="rId2"/>
              </a:rPr>
              <a:t>http://oeis.org/Spuzzle.html</a:t>
            </a:r>
            <a:endParaRPr lang="en-US" dirty="0" smtClean="0"/>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Sequences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Here are three interesting sequences to try from the  OESIS site. To solve each puzzle, find a rule that determines the terms of the sequence.</a:t>
            </a:r>
          </a:p>
          <a:p>
            <a:r>
              <a:rPr lang="en-US" dirty="0" smtClean="0"/>
              <a:t>Guess the rules for forming for the following sequences:</a:t>
            </a:r>
          </a:p>
          <a:p>
            <a:pPr lvl="1"/>
            <a:r>
              <a:rPr lang="en-US" dirty="0" smtClean="0">
                <a:latin typeface="Cambria Math" pitchFamily="18" charset="0"/>
                <a:ea typeface="Cambria Math" pitchFamily="18" charset="0"/>
              </a:rPr>
              <a:t>2, 3, 3, 5, 10, 13, 39, 43, 172, 177, ...</a:t>
            </a:r>
          </a:p>
          <a:p>
            <a:pPr lvl="2"/>
            <a:r>
              <a:rPr lang="en-US" dirty="0" smtClean="0">
                <a:latin typeface="Cambria Math" pitchFamily="18" charset="0"/>
                <a:ea typeface="Cambria Math" pitchFamily="18" charset="0"/>
              </a:rPr>
              <a:t>Hint: Think of adding and multiplying by numbers to generate this sequence.</a:t>
            </a:r>
          </a:p>
          <a:p>
            <a:pPr lvl="1"/>
            <a:r>
              <a:rPr lang="en-US" dirty="0" smtClean="0">
                <a:latin typeface="Cambria Math" pitchFamily="18" charset="0"/>
                <a:ea typeface="Cambria Math" pitchFamily="18" charset="0"/>
              </a:rPr>
              <a:t>0, 0, 0, 0, 4, 9, 5, 1, 1, 0, 55, ...</a:t>
            </a:r>
          </a:p>
          <a:p>
            <a:pPr lvl="2"/>
            <a:r>
              <a:rPr lang="en-US" dirty="0" smtClean="0">
                <a:latin typeface="Cambria Math" pitchFamily="18" charset="0"/>
                <a:ea typeface="Cambria Math" pitchFamily="18" charset="0"/>
              </a:rPr>
              <a:t>Hint: Think of the English names for the numbers representing the position in the sequence and the Roman Numerals for the same number.</a:t>
            </a:r>
          </a:p>
          <a:p>
            <a:pPr lvl="1"/>
            <a:r>
              <a:rPr lang="en-US" dirty="0" smtClean="0">
                <a:latin typeface="Cambria Math" pitchFamily="18" charset="0"/>
                <a:ea typeface="Cambria Math" pitchFamily="18" charset="0"/>
              </a:rPr>
              <a:t>2, 4, 6, 30, 32, 34, 36, 40, 42, 44, 46, ...</a:t>
            </a:r>
          </a:p>
          <a:p>
            <a:pPr lvl="2"/>
            <a:r>
              <a:rPr lang="en-US" dirty="0" smtClean="0">
                <a:latin typeface="Cambria Math" pitchFamily="18" charset="0"/>
                <a:ea typeface="Cambria Math" pitchFamily="18" charset="0"/>
              </a:rPr>
              <a:t>Hint: Think of the English names for numbers, and whether or not they have the letter ‘e.’</a:t>
            </a:r>
          </a:p>
          <a:p>
            <a:pPr lvl="2">
              <a:buNone/>
            </a:pPr>
            <a:endParaRPr lang="en-US" dirty="0" smtClean="0"/>
          </a:p>
          <a:p>
            <a:r>
              <a:rPr lang="en-US" dirty="0" smtClean="0"/>
              <a:t>The answers and many more can be found at</a:t>
            </a:r>
            <a:endParaRPr lang="en-US" dirty="0" smtClean="0">
              <a:latin typeface="Cambria Math"/>
              <a:ea typeface="Cambria Math"/>
            </a:endParaRPr>
          </a:p>
          <a:p>
            <a:pPr>
              <a:buNone/>
            </a:pPr>
            <a:r>
              <a:rPr lang="en-US" dirty="0" smtClean="0">
                <a:latin typeface="Cambria Math"/>
                <a:ea typeface="Cambria Math"/>
                <a:hlinkClick r:id="rId2"/>
              </a:rPr>
              <a:t> http://oeis.org/Spuzzle.html</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Summations</a:t>
            </a:r>
            <a:endParaRPr lang="en-US" dirty="0"/>
          </a:p>
        </p:txBody>
      </p:sp>
      <p:pic>
        <p:nvPicPr>
          <p:cNvPr id="7" name="Picture 6" descr="addin_tmp.png"/>
          <p:cNvPicPr>
            <a:picLocks noChangeAspect="1"/>
          </p:cNvPicPr>
          <p:nvPr>
            <p:custDataLst>
              <p:tags r:id="rId1"/>
            </p:custDataLst>
          </p:nvPr>
        </p:nvPicPr>
        <p:blipFill>
          <a:blip r:embed="rId8" cstate="print"/>
          <a:stretch>
            <a:fillRect/>
          </a:stretch>
        </p:blipFill>
        <p:spPr>
          <a:xfrm>
            <a:off x="3581400" y="1905000"/>
            <a:ext cx="2734628" cy="260033"/>
          </a:xfrm>
          <a:prstGeom prst="rect">
            <a:avLst/>
          </a:prstGeom>
        </p:spPr>
      </p:pic>
      <p:pic>
        <p:nvPicPr>
          <p:cNvPr id="12" name="Picture 11" descr="addin_tmp.png"/>
          <p:cNvPicPr>
            <a:picLocks noChangeAspect="1"/>
          </p:cNvPicPr>
          <p:nvPr>
            <p:custDataLst>
              <p:tags r:id="rId2"/>
            </p:custDataLst>
          </p:nvPr>
        </p:nvPicPr>
        <p:blipFill>
          <a:blip r:embed="rId9" cstate="print"/>
          <a:stretch>
            <a:fillRect/>
          </a:stretch>
        </p:blipFill>
        <p:spPr>
          <a:xfrm>
            <a:off x="3581400" y="2286000"/>
            <a:ext cx="611981" cy="316706"/>
          </a:xfrm>
          <a:prstGeom prst="rect">
            <a:avLst/>
          </a:prstGeom>
        </p:spPr>
      </p:pic>
      <p:sp>
        <p:nvSpPr>
          <p:cNvPr id="8" name="Content Placeholder 7"/>
          <p:cNvSpPr>
            <a:spLocks noGrp="1"/>
          </p:cNvSpPr>
          <p:nvPr>
            <p:ph idx="1"/>
          </p:nvPr>
        </p:nvSpPr>
        <p:spPr>
          <a:xfrm>
            <a:off x="609600" y="1828800"/>
            <a:ext cx="8229600" cy="4648200"/>
          </a:xfrm>
        </p:spPr>
        <p:txBody>
          <a:bodyPr>
            <a:normAutofit fontScale="92500" lnSpcReduction="20000"/>
          </a:bodyPr>
          <a:lstStyle/>
          <a:p>
            <a:r>
              <a:rPr lang="en-US" dirty="0" smtClean="0"/>
              <a:t>Sum of the terms       </a:t>
            </a:r>
          </a:p>
          <a:p>
            <a:pPr>
              <a:buNone/>
            </a:pPr>
            <a:r>
              <a:rPr lang="en-US" kern="100" dirty="0" smtClean="0"/>
              <a:t>    from the sequence</a:t>
            </a:r>
          </a:p>
          <a:p>
            <a:r>
              <a:rPr lang="en-US" kern="100" dirty="0" smtClean="0"/>
              <a:t>The notation:</a:t>
            </a:r>
          </a:p>
          <a:p>
            <a:pPr>
              <a:buNone/>
            </a:pPr>
            <a:endParaRPr lang="en-US" kern="100" dirty="0" smtClean="0"/>
          </a:p>
          <a:p>
            <a:endParaRPr lang="en-US" kern="100" dirty="0" smtClean="0"/>
          </a:p>
          <a:p>
            <a:pPr>
              <a:buNone/>
            </a:pPr>
            <a:endParaRPr lang="en-US" kern="100" dirty="0" smtClean="0"/>
          </a:p>
          <a:p>
            <a:pPr>
              <a:buNone/>
            </a:pPr>
            <a:r>
              <a:rPr lang="en-US" kern="100" dirty="0" smtClean="0"/>
              <a:t>     represents</a:t>
            </a:r>
          </a:p>
          <a:p>
            <a:endParaRPr lang="en-US" dirty="0" smtClean="0"/>
          </a:p>
          <a:p>
            <a:pPr>
              <a:buNone/>
            </a:pPr>
            <a:endParaRPr lang="en-US" dirty="0" smtClean="0"/>
          </a:p>
          <a:p>
            <a:r>
              <a:rPr lang="en-US" dirty="0" smtClean="0"/>
              <a:t>The variable </a:t>
            </a:r>
            <a:r>
              <a:rPr lang="en-US" i="1" dirty="0" smtClean="0"/>
              <a:t>j</a:t>
            </a:r>
            <a:r>
              <a:rPr lang="en-US" dirty="0" smtClean="0"/>
              <a:t> is called the </a:t>
            </a:r>
            <a:r>
              <a:rPr lang="en-US" i="1" dirty="0" smtClean="0"/>
              <a:t>index of summation</a:t>
            </a:r>
            <a:r>
              <a:rPr lang="en-US" dirty="0" smtClean="0"/>
              <a:t>. It runs through all the integers starting with its </a:t>
            </a:r>
            <a:r>
              <a:rPr lang="en-US" i="1" dirty="0" smtClean="0"/>
              <a:t>lower  limit  m</a:t>
            </a:r>
            <a:r>
              <a:rPr lang="en-US" dirty="0" smtClean="0"/>
              <a:t> and ending with its </a:t>
            </a:r>
            <a:r>
              <a:rPr lang="en-US" i="1" dirty="0" smtClean="0"/>
              <a:t>upper limit n</a:t>
            </a:r>
            <a:r>
              <a:rPr lang="en-US" dirty="0" smtClean="0"/>
              <a:t>. </a:t>
            </a:r>
            <a:endParaRPr lang="en-US" dirty="0"/>
          </a:p>
        </p:txBody>
      </p:sp>
      <p:pic>
        <p:nvPicPr>
          <p:cNvPr id="11" name="Picture 10" descr="addin_tmp.png"/>
          <p:cNvPicPr>
            <a:picLocks noChangeAspect="1"/>
          </p:cNvPicPr>
          <p:nvPr>
            <p:custDataLst>
              <p:tags r:id="rId3"/>
            </p:custDataLst>
          </p:nvPr>
        </p:nvPicPr>
        <p:blipFill>
          <a:blip r:embed="rId10" cstate="print"/>
          <a:stretch>
            <a:fillRect/>
          </a:stretch>
        </p:blipFill>
        <p:spPr>
          <a:xfrm>
            <a:off x="3048000" y="2971800"/>
            <a:ext cx="1025843" cy="1094423"/>
          </a:xfrm>
          <a:prstGeom prst="rect">
            <a:avLst/>
          </a:prstGeom>
        </p:spPr>
      </p:pic>
      <p:pic>
        <p:nvPicPr>
          <p:cNvPr id="14" name="Picture 13" descr="addin_tmp.png"/>
          <p:cNvPicPr>
            <a:picLocks noChangeAspect="1"/>
          </p:cNvPicPr>
          <p:nvPr>
            <p:custDataLst>
              <p:tags r:id="rId4"/>
            </p:custDataLst>
          </p:nvPr>
        </p:nvPicPr>
        <p:blipFill>
          <a:blip r:embed="rId11" cstate="print"/>
          <a:stretch>
            <a:fillRect/>
          </a:stretch>
        </p:blipFill>
        <p:spPr>
          <a:xfrm>
            <a:off x="4419600" y="3276600"/>
            <a:ext cx="1423035" cy="477203"/>
          </a:xfrm>
          <a:prstGeom prst="rect">
            <a:avLst/>
          </a:prstGeom>
        </p:spPr>
      </p:pic>
      <p:pic>
        <p:nvPicPr>
          <p:cNvPr id="16" name="Picture 15" descr="addin_tmp.png"/>
          <p:cNvPicPr>
            <a:picLocks noChangeAspect="1"/>
          </p:cNvPicPr>
          <p:nvPr>
            <p:custDataLst>
              <p:tags r:id="rId5"/>
            </p:custDataLst>
          </p:nvPr>
        </p:nvPicPr>
        <p:blipFill>
          <a:blip r:embed="rId12" cstate="print"/>
          <a:stretch>
            <a:fillRect/>
          </a:stretch>
        </p:blipFill>
        <p:spPr>
          <a:xfrm>
            <a:off x="6248400" y="3352800"/>
            <a:ext cx="1854518" cy="457200"/>
          </a:xfrm>
          <a:prstGeom prst="rect">
            <a:avLst/>
          </a:prstGeom>
        </p:spPr>
      </p:pic>
      <p:pic>
        <p:nvPicPr>
          <p:cNvPr id="10" name="Content Placeholder 3" descr="addin_tmp.png"/>
          <p:cNvPicPr>
            <a:picLocks noChangeAspect="1"/>
          </p:cNvPicPr>
          <p:nvPr>
            <p:custDataLst>
              <p:tags r:id="rId6"/>
            </p:custDataLst>
          </p:nvPr>
        </p:nvPicPr>
        <p:blipFill>
          <a:blip r:embed="rId13" cstate="print"/>
          <a:stretch>
            <a:fillRect/>
          </a:stretch>
        </p:blipFill>
        <p:spPr>
          <a:xfrm>
            <a:off x="2590800" y="4495800"/>
            <a:ext cx="3557588" cy="314325"/>
          </a:xfrm>
          <a:prstGeom prst="rect">
            <a:avLst/>
          </a:prstGeom>
        </p:spPr>
      </p:pic>
      <p:sp>
        <p:nvSpPr>
          <p:cNvPr id="3" name="Slide Number Placeholder 2"/>
          <p:cNvSpPr>
            <a:spLocks noGrp="1"/>
          </p:cNvSpPr>
          <p:nvPr>
            <p:ph type="sldNum" sz="quarter" idx="12"/>
          </p:nvPr>
        </p:nvSpPr>
        <p:spPr/>
        <p:txBody>
          <a:bodyPr/>
          <a:lstStyle/>
          <a:p>
            <a:fld id="{9CA217EF-0505-4C33-BB20-8A8DF2039023}" type="slidenum">
              <a:rPr lang="en-US" smtClean="0"/>
              <a:pPr/>
              <a:t>99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wedge x \in B\}$&#10;&#10;\end{document}"/>
  <p:tag name="IGUANATEXSIZE" val="30"/>
</p:tagLst>
</file>

<file path=ppt/tags/tag10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a_{m+1},   \dots, a_n$&#10;&#10;\end{document}"/>
  <p:tag name="IGUANATEXSIZE" val="30"/>
</p:tagLst>
</file>

<file path=ppt/tags/tag10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30"/>
</p:tagLst>
</file>

<file path=ppt/tags/tag10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times a_{m+1} \times \dots \times a_n$&#10;&#10;\end{document}"/>
  <p:tag name="IGUANATEXSIZE" val="30"/>
</p:tagLst>
</file>

<file path=ppt/tags/tag10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j=m}^{n} a_j   $$&#10;&#10;\end{document}"/>
  <p:tag name="IGUANATEXSIZE" val="30"/>
</p:tagLst>
</file>

<file path=ppt/tags/tag10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j=m}^{n} a_j   $&#10;&#10;\end{document}"/>
  <p:tag name="IGUANATEXSIZE" val="30"/>
</p:tagLst>
</file>

<file path=ppt/tags/tag10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m \leq j \leq n} a_j   $&#10;&#10;\end{document}"/>
  <p:tag name="IGUANATEXSIZE" val="30"/>
</p:tagLst>
</file>

<file path=ppt/tags/tag10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j=0}^n ar^j\; =\;  \left\{\begin{array}{ll}\frac{ar^{n+1} -a}{r-1}&amp; r\not= 1\\&#10;(n + 1)a &amp; r = 1\end{array}\right.  $$&#10;\end{document}"/>
  <p:tag name="IGUANATEXSIZE" val="30"/>
</p:tagLst>
</file>

<file path=ppt/tags/tag10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 \sum_{j=0}^n ar^j$$&#10;\end{document}"/>
  <p:tag name="IGUANATEXSIZE" val="20"/>
</p:tagLst>
</file>

<file path=ppt/tags/tag10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S_n = r\sum_{j=0}^n ar^j$$&#10;\end{document}"/>
  <p:tag name="IGUANATEXSIZE" val="20"/>
</p:tagLst>
</file>

<file path=ppt/tags/tag10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0}^n ar^{j+1}$$&#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ar{B}} $&#10;&#10;\end{document}"/>
  <p:tag name="IGUANATEXSIZE" val="14"/>
</p:tagLst>
</file>

<file path=ppt/tags/tag1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0}^n ar^{j+1}$$&#10;\end{document}"/>
  <p:tag name="IGUANATEXSIZE" val="20"/>
</p:tagLst>
</file>

<file path=ppt/tags/tag1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k=1}^{n+1} ar^{k}$$&#10;\end{document}"/>
  <p:tag name="IGUANATEXSIZE" val="20"/>
</p:tagLst>
</file>

<file path=ppt/tags/tag1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left(\sum_{k=0}^n ar^{k}\right) + (ar^{n + 1} -a)$$&#10;\end{document}"/>
  <p:tag name="IGUANATEXSIZE" val="15"/>
</p:tagLst>
</file>

<file path=ppt/tags/tag1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_n + (ar^{n + 1} -a)$$&#10;\end{document}"/>
  <p:tag name="IGUANATEXSIZE" val="20"/>
</p:tagLst>
</file>

<file path=ppt/tags/tag1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S_n= S_n + (ar^{n + 1} -a)$$&#10;\end{document}"/>
  <p:tag name="IGUANATEXSIZE" val="20"/>
</p:tagLst>
</file>

<file path=ppt/tags/tag1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frac{ar^{n + 1} -a}{r -1}$$&#10;\end{document}"/>
  <p:tag name="IGUANATEXSIZE" val="15"/>
</p:tagLst>
</file>

<file path=ppt/tags/tag1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 \sum_{j=0}^n ar^{j} = \sum_{j = 0}^{n}a = (n + 1)a$$&#10;\end{document}"/>
  <p:tag name="IGUANATEXSIZE" val="15"/>
</p:tagLst>
</file>

<file path=ppt/tags/tag1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tabular}{l}&#10;$r_1 = 0.d_{11}d_{12}d_{13}d_{14}d_{15}d_{16}\ldots$\\&#10;$r_2 = 0.d_{21}d_{22}d_{23}d_{24}d_{25}d_{26}\ldots$\\&#10;$r_3 = 0.d_{31}d_{32}d_{33}d_{34}d_{35}d_{36}\ldots$\\&#10;\hspace{.5cm}$\vdots$&#10;\end{tabular}&#10;\end{document}"/>
  <p:tag name="IGUANATEXSIZE" val="15"/>
</p:tagLst>
</file>

<file path=ppt/tags/tag1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left[\begin{array}{ll}&#10;1 &amp; 1\\&#10;0 &amp;2\\&#10;1&amp; 3&#10;\end{array}&#10;\right]&#10;$$&#10;&#10;\end{document}"/>
  <p:tag name="IGUANATEXSIZE" val="20"/>
</p:tagLst>
</file>

<file path=ppt/tags/tag1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B) \cup (B - A)$&#10;&#10;\end{document}"/>
  <p:tag name="IGUANATEXSIZE" val="30"/>
</p:tagLst>
</file>

<file path=ppt/tags/tag1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f A}\; = \;\left[\begin{array}{cccc}&#10;a_{11} &amp; a_{12}&amp; \ldots  &amp; a_{1n}\\&#10;a_{21} &amp; a_{22} &amp; \ldots &amp; a_{2n}\\&#10;. &amp; . &amp;  &amp; .\\&#10;. &amp; . &amp;   &amp; .\\&#10;a_{m1} &amp; a_{m2} &amp; \ldots &amp; a_{mn}&#10;\end{array}&#10;\right]&#10;$$&#10;&#10;\end{document}"/>
  <p:tag name="IGUANATEXSIZE" val="15"/>
</p:tagLst>
</file>

<file path=ppt/tags/tag1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eft[\begin{array}{c}&#10;a_{1j}\\&#10;a_{2j} \\&#10;. \\&#10;. \\&#10;a_{mj}&#10;\end{array}&#10;\right]&#10;$$&#10;&#10;\end{document}"/>
  <p:tag name="IGUANATEXSIZE" val="15"/>
</p:tagLst>
</file>

<file path=ppt/tags/tag1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left[\begin{array}{rrr}&#10;1 &amp;0 &amp; -1\\&#10;2 &amp;2&amp; -3\\&#10;3&amp; 4 &amp; 0&#10;\end{array}&#10;\right]&#10;\; + \;&#10;\left[&#10;\begin{array}{rrr}&#10;3 &amp; 4 &amp; -1\\&#10;1 &amp; -3 &amp; 0\\&#10;-1 &amp; 1 &amp; 2\\&#10;\end{array}&#10;\right]&#10;\;&#10;=&#10;\;&#10;\left[&#10;\begin{array}{rrr}&#10;4 &amp; 4 &amp; -2\\3 &amp; -1 &amp; -3\\&#10;2 &amp; 5 &amp; 2&#10;\end{array}&#10;\right]&#10;$$&#10;&#10;\end{document}"/>
  <p:tag name="IGUANATEXSIZE" val="20"/>
</p:tagLst>
</file>

<file path=ppt/tags/tag1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rrr}&#10;1 &amp;0 &amp; 4\\&#10;2 &amp;1&amp; 1\\&#10;3&amp; 1 &amp; 0\\&#10;0 &amp; 2 &amp;2&#10;\end{array}&#10;\right]&#10;\;&#10;\left[&#10;\begin{array}{rr}&#10;2 &amp; 4\\&#10;1 &amp; 1\\&#10;3 &amp; 0\\&#10;\end{array}&#10;\right]&#10;\;&#10;=&#10;\;&#10;\left[&#10;\begin{array}{rr}&#10;14 &amp; 4 \\8 &amp; 9\\&#10;7 &amp; 13\\ 8 &amp; 2&#10;\end{array}&#10;\right]&#10;$$&#10;&#10;\end{document}"/>
  <p:tag name="IGUANATEXSIZE" val="15"/>
</p:tagLst>
</file>

<file path=ppt/tags/tag1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30"/>
</p:tagLst>
</file>

<file path=ppt/tags/tag1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usepackage{color}&#10;\begin{document}&#10;$${\bf A}\; = \;\left[\begin{array}{cccc}&#10;a_{11} &amp; a_{12}&amp; \ldots  &amp; a_{1k}\\&#10;a_{21} &amp; a_{22} &amp; \ldots &amp; a_{2k}\\&#10;. &amp; . &amp;  &amp; .\\&#10;. &amp; . &amp;   &amp; .\\&#10;{\color{red}a_{i1}} &amp; {\color{red}a_{i2}} &amp; {\color{red}\ldots} &amp; {\color{red}a_{ik}}\\&#10;. &amp; . &amp;   &amp; .\\&#10;. &amp; . &amp; &amp; .\\&#10;a_{m1} &amp; a_{m2} &amp; \ldots &amp; a_{mk}&#10;\end{array}&#10;\right]&#10;$$&#10;&#10;\end{document}"/>
  <p:tag name="IGUANATEXSIZE" val="15"/>
</p:tagLst>
</file>

<file path=ppt/tags/tag1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usepackage{color}&#10;\begin{document}&#10;$${\bf B}\; = \;\left[\begin{array}{cccccc}&#10;b_{11} &amp; a_{12}&amp; \ldots &amp; {\color{red}b_{1j}}&amp; \ldots  &amp; b_{1n}\\&#10;b_{21} &amp; b_{22} &amp; \ldots &amp; {\color{red}b_{2j}} &amp; \ldots &amp; b_{2n}\\&#10;. &amp; . &amp;  &amp; .\\&#10;. &amp; . &amp;   &amp; .\\&#10;b_{k1} &amp; b_{k2} &amp; \ldots &amp; {\color{red} b_{kj}} &amp; \ldots &amp; b_{kn}&#10;\end{array}&#10;\right]&#10;$$&#10;&#10;\end{document}"/>
  <p:tag name="IGUANATEXSIZE" val="15"/>
</p:tagLst>
</file>

<file path=ppt/tags/tag1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usepackage{color}&#10;\begin{document}&#10;$${\bf AB}\; = \;\left[\begin{array}{cccc}&#10;c_{11} &amp; c_{12}&amp; \ldots &amp; c_{1n}\\&#10;c_{21} &amp; c_{22} &amp; \ldots &amp; c_{2n}\\&#10;. &amp; . &amp;  &amp; .\\&#10;. &amp; . &amp; {\color{red}c_{ij}} &amp; .\\&#10;. &amp; . &amp;   &amp; .\\&#10;c_{m1} &amp; c_{m2} &amp; \ldots &amp; c_{mn}&#10;\end{array}&#10;\right]&#10;$$&#10;&#10;\end{document}"/>
  <p:tag name="IGUANATEXSIZE" val="15"/>
</p:tagLst>
</file>

<file path=ppt/tags/tag13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color{red}c_{ij} = a_{i1}b_{1j} + a_{i2}b_{2j} + \dots + a_{ik}b_{kj}}&#10;$$&#10;\end{document}"/>
  <p:tag name="IGUANATEXSIZE" val="20"/>
</p:tagLst>
</file>

<file path=ppt/tags/tag1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 A} = \left[\begin{array}{ll}&#10;1 &amp; 1\\&#10;2 &amp;1\end{array}&#10;\right]&#10;$$&#10;&#10;\end{document}"/>
  <p:tag name="IGUANATEXSIZE" val="20"/>
</p:tagLst>
</file>

<file path=ppt/tags/tag1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 B} = \left[\begin{array}{ll}&#10;2 &amp; 1\\&#10;1 &amp;1\end{array}&#10;\right]&#10;$$&#10;&#10;\end{document}"/>
  <p:tag name="IGUANATEXSIZE" val="20"/>
</p:tagLst>
</file>

<file path=ppt/tags/tag1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 AB} = \left[\begin{array}{ll}&#10;2 &amp; 2\\&#10;5 &amp;3\end{array}&#10;\right]&#10;$$&#10;&#10;\end{document}"/>
  <p:tag name="IGUANATEXSIZE" val="20"/>
</p:tagLst>
</file>

<file path=ppt/tags/tag1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 BA} = \left[\begin{array}{ll}&#10;4 &amp; 3\\&#10;3 &amp;2\end{array}&#10;\right]&#10;$$&#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25"/>
</p:tagLst>
</file>

<file path=ppt/tags/tag1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usepackage{color}&#10;\begin{document}&#10;$${\bf I}_{\bf n}\; = \;\left[\begin{array}{cccc}&#10;1 &amp; 0&amp; \ldots &amp; 0\\&#10;0 &amp; 1 &amp; \ldots &amp; 0\\&#10;. &amp; . &amp;  &amp; .\\&#10;. &amp; . &amp; . &amp; .\\&#10;. &amp; . &amp;   &amp; .\\&#10;0 &amp; 0 &amp; \ldots &amp; 1&#10;\end{array}&#10;\right]&#10;$$&#10;&#10;\end{document}"/>
  <p:tag name="IGUANATEXSIZE" val="15"/>
</p:tagLst>
</file>

<file path=ppt/tags/tag1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The transpose of the matrix}\;&#10;\left[&#10;\begin{array}{rrr}&#10;1 &amp;2 &amp; 3\\&#10;4 &amp;5&amp; 6\\&#10;\end{array}&#10;\right]&#10;\;&#10;\mbox{is the matrix}&#10;\;&#10;\left[&#10;\begin{array}{rr}&#10;1 &amp; 4 \\2 &amp; 5\\&#10;3 &amp; 6&#10;\end{array}&#10;\right].&#10;$$&#10;&#10;\end{document}"/>
  <p:tag name="IGUANATEXSIZE" val="20"/>
</p:tagLst>
</file>

<file path=ppt/tags/tag1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The matrix}\;&#10;\left[&#10;\begin{array}{rrr}&#10;1 &amp;1 &amp; 0\\&#10;1 &amp;0&amp; 1\\&#10;0 &amp; 1 &amp; 0&#10;\end{array}&#10;\right]&#10;\;&#10;\mbox{is square.}&#10;$$&#10;&#10;\end{document}"/>
  <p:tag name="IGUANATEXSIZE" val="20"/>
</p:tagLst>
</file>

<file path=ppt/tags/tag1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_1 \wedge b_2 =  \left\{&#10;\begin{array}{ll}&#10;1 &amp;\mbox{if}\; b_1 = b_2 = 1\\&#10;0 &amp; \mbox{otherwise}&#10;\end{array}&#10;\right.&#10;\]&#10;\end{document}"/>
  <p:tag name="IGUANATEXSIZE" val="20"/>
</p:tagLst>
</file>

<file path=ppt/tags/tag1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_1 \vee b_2 =  \left\{&#10;\begin{array}{ll}&#10;1 &amp;\mbox{if}\; b_1 = 1\; \mbox{or}\;  b_2 = 1\\&#10;0 &amp; \mbox{otherwise}&#10;\end{array}&#10;\right.&#10;\]&#10;\end{document}"/>
  <p:tag name="IGUANATEXSIZE" val="20"/>
</p:tagLst>
</file>

<file path=ppt/tags/tag1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 = &#10;\left[&#10;\begin{array}{lll}&#10;1 &amp;0 &amp; 1\\&#10;0 &amp;1&amp; 0&#10;\end{array}&#10;\right],&#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emptyset = A$&#10;&#10;&#10;\end{document}"/>
  <p:tag name="IGUANATEXSIZE" val="30"/>
</p:tagLst>
</file>

<file path=ppt/tags/tag1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B} = &#10;\left[&#10;\begin{array}{lll}&#10;0 &amp;1 &amp; 0\\&#10;1 &amp;1&amp; 0&#10;\end{array}&#10;\right].&#10;$$&#10;&#10;\end{document}"/>
  <p:tag name="IGUANATEXSIZE" val="20"/>
</p:tagLst>
</file>

<file path=ppt/tags/tag1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vee {\bf B} = &#10;\left[&#10;\begin{array}{lll}&#10;1\vee 0  &amp;0\vee 1 &amp; 1\vee 0\\&#10;0\vee 1 &amp;1\vee 1&amp; 0\vee 0&#10;\end{array}&#10;\right]&#10;=&#10;\left[&#10;\begin{array}{lll}&#10;1 &amp; 1 &amp; 1\\&#10;1 &amp; 1 &amp; 0&#10;\end{array}&#10;\right].&#10;$$&#10;&#10;\end{document}"/>
  <p:tag name="IGUANATEXSIZE" val="20"/>
</p:tagLst>
</file>

<file path=ppt/tags/tag1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wedge {\bf B} = &#10;\left[&#10;\begin{array}{lll}&#10;1\wedge 0  &amp;0\wedge 1 &amp; 1\wedge 0\\&#10;0\wedge 1 &amp;1\wedge 1&amp; 0\wedge 0&#10;\end{array}&#10;\right]&#10;=&#10;\left[&#10;\begin{array}{lll}&#10;0 &amp; 0 &amp; 0\\&#10;0 &amp; 1 &amp; 0&#10;\end{array}&#10;\right].&#10;$$&#10;&#10;\end{document}"/>
  <p:tag name="IGUANATEXSIZE" val="20"/>
</p:tagLst>
</file>

<file path=ppt/tags/tag1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 = &#10;\left[&#10;\begin{array}{ll}&#10;1 &amp;0\\&#10;0 &amp;1\\&#10;1&amp;0&#10;\end{array}&#10;\right],&#10;$$&#10;&#10;\end{document}"/>
  <p:tag name="IGUANATEXSIZE" val="20"/>
</p:tagLst>
</file>

<file path=ppt/tags/tag1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B} = &#10;\left[&#10;\begin{array}{lll}&#10;1 &amp;1 &amp; 0\\&#10;0 &amp;1&amp; 1&#10;\end{array}&#10;\right].&#10;$$&#10;&#10;\end{document}"/>
  <p:tag name="IGUANATEXSIZE" val="20"/>
</p:tagLst>
</file>

<file path=ppt/tags/tag1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left[&#10;\begin{array}{lll}&#10;1 &amp; 1 &amp; 0\\&#10;0 &amp; 1 &amp; 1\\&#10;1 &amp; 1 &amp; 0&#10;\end{array}&#10;\right].&#10;$$&#10;&#10;\end{document}"/>
  <p:tag name="IGUANATEXSIZE" val="20"/>
</p:tagLst>
</file>

<file path=ppt/tags/tag1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left[&#10;\begin{array}{lll}&#10;1\vee 0 &amp; 1\vee 0 &amp; 0\vee 0\\&#10;0\vee 0 &amp; 0\vee 1 &amp; 0\vee 1\\&#10;1\vee 0  &amp; 1\vee 0 &amp; 0\vee 0&#10;\end{array}&#10;\right]&#10;$$&#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U = A$&#10;&#10;&#10;\end{document}"/>
  <p:tag name="IGUANATEXSIZE" val="30"/>
</p:tagLst>
</file>

<file path=ppt/tags/tag1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 \odot {\bf B} =&#10;\left[&#10;\begin{array}{lll}&#10;(1\wedge 1)\vee (0\wedge 0) &amp; (1\wedge 1)\vee (0\wedge 1) &amp; (1\wedge0)\vee (0\wedge 1)\\&#10;(0\wedge 1)\vee (1\wedge0) &amp; (0\wedge 1)\vee (1\wedge 1) &amp; (0\wedge 0)\vee (1 \wedge 1)\\&#10;(1\wedge 1)\vee (0\wedge 0)  &amp; (1\wedge 1)\vee (0\wedge 1) &amp; (1 \wedge0) \vee (0\wedge 1)&#10;\end{array}&#10;\right]&#10;$$&#10;&#10;\end{document}"/>
  <p:tag name="IGUANATEXSIZE" val="20"/>
</p:tagLst>
</file>

<file path=ppt/tags/tag1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 A}^{[r]} =  \underbrace{{\bf A}\odot {\bf A} \odot ...\odot {\bf A}}_{r\; \mbox{\footnotesize times}}&#10;\mbox{.}\]&#10;\end{document}"/>
  <p:tag name="IGUANATEXSIZE" val="20"/>
</p:tagLst>
</file>

<file path=ppt/tags/tag1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 =&#10;\left[&#10;\begin{array}{lll}&#10;0 &amp; 0 &amp; 1\\&#10;1 &amp; 0 &amp; 0\\&#10;1 &amp; 1 &amp; 0&#10;\end{array}&#10;\right].&#10;$$&#10;&#10;\end{document}"/>
  <p:tag name="IGUANATEXSIZE" val="14"/>
</p:tagLst>
</file>

<file path=ppt/tags/tag1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2]} = {\bf A} \odot {\bf A} =&#10;\left[&#10;\begin{array}{lll}&#10;1 &amp; 1 &amp; 0\\&#10;0 &amp; 0 &amp; 1\\&#10;1 &amp; 0 &amp; 1&#10;\end{array}&#10;\right]&#10;$$&#10;&#10;\end{document}"/>
  <p:tag name="IGUANATEXSIZE" val="15"/>
</p:tagLst>
</file>

<file path=ppt/tags/tag1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3]} = {\bf A}^{[2]} \odot {\bf A} =&#10;\left[&#10;\begin{array}{lll}&#10;1 &amp; 0 &amp; 1\\&#10;1 &amp; 1 &amp; 0\\&#10;1 &amp; 1 &amp; 1&#10;\end{array}&#10;\right]&#10;$$&#10;&#10;\end{document}"/>
  <p:tag name="IGUANATEXSIZE" val="15"/>
</p:tagLst>
</file>

<file path=ppt/tags/tag1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4]} = {\bf A}^{[3]} \odot {\bf A} =&#10;\left[&#10;\begin{array}{lll}&#10;1 &amp; 1 &amp; 1\\&#10;1 &amp; 0 &amp; 1\\&#10;1 &amp; 1 &amp; 1&#10;\end{array}&#10;\right]&#10;$$&#10;&#10;\end{document}"/>
  <p:tag name="IGUANATEXSIZE" val="15"/>
</p:tagLst>
</file>

<file path=ppt/tags/tag1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5]} =&#10;\left[&#10;\begin{array}{lll}&#10;1 &amp; 1 &amp; 1\\&#10;1 &amp; 1 &amp; 1\\&#10;1 &amp; 1 &amp; 1&#10;\end{array}&#10;\right]&#10;\;\;\bf{A}^{[n]} = {\bf A}^{5} \;\; \;\;\mbox{for all positive integers $n$ with $n \geq 5$}&#10;.$$&#10;&#10;\end{document}"/>
  <p:tag name="IGUANATEXSIZE" val="15"/>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U = U$&#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emptyset = \emptyset$&#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 A$&#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forall x (x \in A \rightarrow x \in B)$&#10;&#10;\end{document}"/>
  <p:tag name="IGUANATEXSIZE" val="2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 A$&#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overline{A})} = A$&#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 B \cup A$&#10;&#10;&#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 B \cap A$&#10;&#10;&#10;\end{document}"/>
  <p:tag name="IGUANATEXSIZE" val="3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up C) = (A \cup B) \cup C$&#10;&#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ap C) = (A \cap B) \cap C$&#10;&#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up C) = (A \cap B) \cup (A \cap C)$&#10;&#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up B} = \overline{A} \cap \overline{B}$&#10;&#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ap B} = \overline{A} \cup \overline{B}$&#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 (x\in A \rightarrow  x \in B) \wedge (x \in B \rightarrow x \in A)]$&#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cap B) = A$&#10;&#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cup B) = A$&#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overline{A} = U$&#10;&#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overline{A} = \emptyset$&#10;&#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 \overline{A} \cup \overline{B}$&#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ap B}$ &amp; by assumption\\&#10;$x \not\in A \cap B$&amp; defn. of complement\\&#10;$\neg((x \in A) \wedge (x \in B))$&amp; defn. of intersection\\&#10;$\neg (x \in A) \vee \neg (x \in B)$ &amp; 1st De Morgan Law for Prop Logic\\&#10;$x \not\in A \vee x \not\in B$ &amp; defn. of negation\\&#10;$x \in \overline{A} \vee x \in \overline{B}$&amp; defn. of complement\\&#10;$x \in \overline{A} \cup \overline{B}$&amp; defn. of union\\&#10;\end{tabular}&#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up \overline{B}$ &amp; by assumption\\&#10;$(x \in \overline{A}) \vee (x \in \overline{B})$&amp; defn. of union\\&#10;$(x \not\in A) \vee (x \not\in B)$ &amp; defn. of complement\\&#10;$\neg(x \in A) \vee \neg(x \in B)$ &amp; defn. of negation\\&#10;$\neg(( x \in A) \wedge (x \in B))$&amp; by 1st De Morgan Law for Prop Logic\\&#10;$\neg (x \in A \cap B)$&amp; defn. of intersection\\&#10;$x \in \overline{A \cap B}$ &amp;defn. of complement&#10;\end{tabular}&#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tabular}{llll}&#10;$\overline{A \cap B}$ &amp; = &amp; $\{x| x \not\in A \cap B \}$ &amp; by defn. of complement\\&#10;&amp;=&amp; $\{ x | \neg (x \in (A \cap B))\}$&amp; by defn. of does not belong symbol\\&#10;&amp;=&amp; $\{x | \neg (x \in A \wedge x \in B\}$ &amp; by defn. of intersection\\&#10;&amp;=&amp; $\{x | \neg(x \in A) \vee \neg(x \in B)\}$ &amp;by 1st De Morgan law\\&#10;&amp;&amp;&amp; for Prop Logic\\&#10;&amp;=&amp; $\{x | x \not\in A \vee x \not\in B\}$ &amp; by defn. of not belong symbol\\&#10;&amp;=&amp; $\{x | x \in \overline{A} \vee x \in \overline{B}\}$&amp; by defn. of complement\\&#10;&amp;=&amp; $\{x | x \in \overline{A} \cup \overline{B}\}$&amp; by defn. of union\\&#10;&amp;=&amp; $\overline{A} \cup \overline{B}$&amp; by meaning of notation&#10;\end{tabular}&#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cap C$&#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C)$&#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10;&#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C$&#10;&#10;\end{document}"/>
  <p:tag name="IGUANATEXSIZE" val="2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A \cup C)$&#10;&#10;\end{document}"/>
  <p:tag name="IGUANATEXSIZE" val="20"/>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  A_1 \cup A_2 \cup \ldots \cup A_n\]&#10;&#10;\end{document}"/>
  <p:tag name="IGUANATEXSIZE" val="15"/>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A_1 \cap A_2 \cap \ldots\cap A_n\]&#10;&#10;\end{document}"/>
  <p:tag name="IGUANATEXSIZE" val="1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x \in  B) \wedge \exists x (x \in B \wedge x \not\in A)$&#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bigcup_{i = 1}^{n} \{i, i+ 1, i +2,...\} = \{1,2,3,...\}\]&#10;&#10;\end{document}"/>
  <p:tag name="IGUANATEXSIZE" val="1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bigcap_{i = 1}^{n} \{i, i + 1, i + 2, ...\} =  \{n, n + 1, n + 2, .....\} = A_n\]&#10;&#10;\end{document}"/>
  <p:tag name="IGUANATEXSIZE" val="15"/>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exists y[y \in B \wedge (x,y) \in f]]$&#10;&#10;\end{document}"/>
  <p:tag name="IGUANATEXSIZE" val="30"/>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y_1, y_2 [[(x,y_1) \in f \wedge (x,y_2)] \rightarrow y_1 = y_2]$&#10;&#10;\end{document}"/>
  <p:tag name="IGUANATEXSIZE" val="30"/>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S) = \{f(s) | s \in S\}$&#10;&#10;\end{document}"/>
  <p:tag name="IGUANATEXSIZE" val="30"/>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 A \rightarrow B$&#10;&#10;\end{document}"/>
  <p:tag name="IGUANATEXSIZE" val="3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in B$&#10;&#10;\end{document}"/>
  <p:tag name="IGUANATEXSIZE" val="3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in A$&#10;&#10;\end{document}"/>
  <p:tag name="IGUANATEXSIZE" val="30"/>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a) = b$&#10;&#10;\end{document}"/>
  <p:tag name="IGUANATEXSIZE" val="3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times B = \{(a,b) | a \in A \wedge b \in B\}$&#10;&#10;&#10;\end{document}"/>
  <p:tag name="IGUANATEXSIZE" val="30"/>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y) = x\; \mbox{iff}\; f(x) = y$&#10;&#10;&#10;&#10;\end{document}"/>
  <p:tag name="IGUANATEXSIZE" val="30"/>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f(x) = x^{2}$&#10;&#10;&#10;&#10;\end{document}"/>
  <p:tag name="IGUANATEXSIZE" val="30"/>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x)\; = \; f(g(x))$&#10;&#10;&#10;&#10;\end{document}"/>
  <p:tag name="IGUANATEXSIZE" val="30"/>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x^{2}$&#10;&#10;&#10;&#10;\end{document}"/>
  <p:tag name="IGUANATEXSIZE" val="30"/>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x) = 2x + 1$&#10;&#10;&#10;&#10;\end{document}"/>
  <p:tag name="IGUANATEXSIZE" val="30"/>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g(x)) = (2x + 1)^{2}$&#10;&#10;&#10;&#10;\end{document}"/>
  <p:tag name="IGUANATEXSIZE" val="30"/>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f(x)) = 2x^{2} + 1$&#10;&#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1\times  A_2 \times \dots \times A_n =\\&#10;\hspace*{.5in} \{(a_1,a_2,\ldots, a_n) | a_i \in A_i\; \mbox{for}\; i = 1,2, \ldots n \}$&#10;&#10;&#10;\end{document}"/>
  <p:tag name="IGUANATEXSIZE" val="25"/>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floor x\rfloor$&#10;&#10;&#10;&#10;\end{document}"/>
  <p:tag name="IGUANATEXSIZE" val="30"/>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ceil x\rceil$&#10;&#10;&#10;&#10;\end{document}"/>
  <p:tag name="IGUANATEXSIZE" val="30"/>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3.5\rceil = 4$&#10;&#10;&#10;&#10;\end{document}"/>
  <p:tag name="IGUANATEXSIZE" val="30"/>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3.5\rfloor = 3$&#10;&#10;&#10;&#10;\end{document}"/>
  <p:tag name="IGUANATEXSIZE" val="30"/>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1.5\rceil = -1$&#10;&#10;&#10;&#10;\end{document}"/>
  <p:tag name="IGUANATEXSIZE" val="30"/>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1.5\rfloor = -2$&#10;&#10;&#10;&#10;\end{document}"/>
  <p:tag name="IGUANATEXSIZE" val="30"/>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sim \sqrt{2\pi n} (n/e)^{n}$&#10;&#10;\end{document}"/>
  <p:tag name="IGUANATEXSIZE" val="20"/>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n)\sim g(n)\doteq lim_{n\rightarrow \infty}f(n)/g(n) = 1$&#10;&#10;\end{document}"/>
  <p:tag name="IGUANATEXSIZE" val="20"/>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30"/>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frac{1}{n}$$&#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 \in D| P(x)\}$&#10;&#10;&#10;\end{document}"/>
  <p:tag name="IGUANATEXSIZE" val="30"/>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_1, a_2, a_3, \ldots\}$$&#10;&#10;\end{document}"/>
  <p:tag name="IGUANATEXSIZE" val="30"/>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frac{1}{2}, \frac{1}{3}, \frac{1}{4} \ldots $$&#10;&#10;\end{document}"/>
  <p:tag name="IGUANATEXSIZE" val="30"/>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ar, ar^{2}, \ldots, ar^{n}, \ldots$$&#10;&#10;\end{document}"/>
  <p:tag name="IGUANATEXSIZE" val="20"/>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_n\} \; =\; \{b_0, b_1, b_2, b_3, b_4, \dots\} \;=\; &#10;\{1, -1, 1, -1, 1, \ldots\}$$&#10;&#10;\end{document}"/>
  <p:tag name="IGUANATEXSIZE" val="20"/>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c_n\} = \{c_0, c_1, c_2, c_3, c_4, \dots\} =&#10;\{2, 10, 50, 250, 1250, \ldots\}$$&#10;&#10;\end{document}"/>
  <p:tag name="IGUANATEXSIZE" val="20"/>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d_n\} = \{d_0, d_1, d_2, d_3, d_4, \dots\} =&#10;\{6, 2, \frac{2}{3}, \frac{2}{9}, \frac{2}{27}, \ldots\}$$&#10;&#10;\end{document}"/>
  <p:tag name="IGUANATEXSIZE" val="20"/>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a + d, a + 2d, \ldots, a + nd, \ldots$$&#10;&#10;\end{document}"/>
  <p:tag name="IGUANATEXSIZE" val="20"/>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_n\} \; =\; \{s_0, s_1, s_2, s_3, s_4, \dots\} \;=\; &#10;\{-1, 3, 7, 11, 15, \ldots\}$$&#10;&#10;\end{document}"/>
  <p:tag name="IGUANATEXSIZE" val="20"/>
</p:tagLst>
</file>

<file path=ppt/tags/tag8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t_n\} = \{t_0, t_1, t_2, t_3, t_4, \dots\} =&#10;\{7, 4, 1, -2, -5, \ldots\}$$&#10;&#10;\end{document}"/>
  <p:tag name="IGUANATEXSIZE" val="20"/>
</p:tagLst>
</file>

<file path=ppt/tags/tag8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u_n\} = \{u_0, u_1, u_2, u_3, u_4, \dots\} =&#10;\{1, 3, 5, 7, 9, \ldots\}$$&#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vee x \in B\}$&#10;&#10;\end{document}"/>
  <p:tag name="IGUANATEXSIZE" val="30"/>
</p:tagLst>
</file>

<file path=ppt/tags/tag9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a_{m+1},   \dots, a_n$&#10;&#10;\end{document}"/>
  <p:tag name="IGUANATEXSIZE" val="30"/>
</p:tagLst>
</file>

<file path=ppt/tags/tag9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25"/>
</p:tagLst>
</file>

<file path=ppt/tags/tag9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m}^{n} a_j   $$&#10;&#10;\end{document}"/>
  <p:tag name="IGUANATEXSIZE" val="30"/>
</p:tagLst>
</file>

<file path=ppt/tags/tag9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m}^{n} a_j   $&#10;&#10;\end{document}"/>
  <p:tag name="IGUANATEXSIZE" val="30"/>
</p:tagLst>
</file>

<file path=ppt/tags/tag9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m \leq j \leq n} a_j   $&#10;&#10;\end{document}"/>
  <p:tag name="IGUANATEXSIZE" val="30"/>
</p:tagLst>
</file>

<file path=ppt/tags/tag9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 a_{m+1} +  \dots + a_n$&#10;&#10;\end{document}"/>
  <p:tag name="IGUANATEXSIZE" val="30"/>
</p:tagLst>
</file>

<file path=ppt/tags/tag9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j \in S} a_j$&#10;&#10;\end{document}"/>
  <p:tag name="IGUANATEXSIZE" val="30"/>
</p:tagLst>
</file>

<file path=ppt/tags/tag9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0} + r^{1} + r^{2} + r^{3} + \dots + r^{n} = \sum_{0}^{n} r^j$$&#10;&#10;\end{document}"/>
  <p:tag name="IGUANATEXSIZE" val="20"/>
</p:tagLst>
</file>

<file path=ppt/tags/tag9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frac{1}{2} + \frac{1}{3} + \frac{1}{4} + \dots = \sum_{1}^{\infty} \frac{1}{i}$$&#10;&#10;\end{document}"/>
  <p:tag name="IGUANATEXSIZE" val="20"/>
</p:tagLst>
</file>

<file path=ppt/tags/tag9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If}\; S = \{2,5,7,10\}\; \mbox{then}\;\sum_{j \in S} a_j =  a_2 + a_5 + a_7 + a_{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34589</TotalTime>
  <Words>10372</Words>
  <Application>Microsoft Macintosh PowerPoint</Application>
  <PresentationFormat>On-screen Show (4:3)</PresentationFormat>
  <Paragraphs>1387</Paragraphs>
  <Slides>148</Slides>
  <Notes>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148</vt:i4>
      </vt:variant>
    </vt:vector>
  </HeadingPairs>
  <TitlesOfParts>
    <vt:vector size="161" baseType="lpstr">
      <vt:lpstr>Arial</vt:lpstr>
      <vt:lpstr>Brush Script MT</vt:lpstr>
      <vt:lpstr>Calibri</vt:lpstr>
      <vt:lpstr>Cambria Math</vt:lpstr>
      <vt:lpstr>Constantia</vt:lpstr>
      <vt:lpstr>Lucida Calligraphy</vt:lpstr>
      <vt:lpstr>MS Reference Sans Serif</vt:lpstr>
      <vt:lpstr>Script MT Bold</vt:lpstr>
      <vt:lpstr>Symbol</vt:lpstr>
      <vt:lpstr>Wingdings</vt:lpstr>
      <vt:lpstr>Wingdings 2</vt:lpstr>
      <vt:lpstr>Flow</vt:lpstr>
      <vt:lpstr>Equation</vt:lpstr>
      <vt:lpstr>Basic Structures: Sets, Functions, Sequences, Sums, and Matrices</vt:lpstr>
      <vt:lpstr>Chapter Summary</vt:lpstr>
      <vt:lpstr>Sets</vt:lpstr>
      <vt:lpstr>Section Summary</vt:lpstr>
      <vt:lpstr>Introduction</vt:lpstr>
      <vt:lpstr>Sets</vt:lpstr>
      <vt:lpstr>Describing a Set: Roster Method</vt:lpstr>
      <vt:lpstr>Roster Method</vt:lpstr>
      <vt:lpstr>Some Important Sets</vt:lpstr>
      <vt:lpstr>Set-Builder Notation</vt:lpstr>
      <vt:lpstr>Interval Notation</vt:lpstr>
      <vt:lpstr>Universal Set and Empty Set</vt:lpstr>
      <vt:lpstr>Russell’s Paradox</vt:lpstr>
      <vt:lpstr>Some things to remember</vt:lpstr>
      <vt:lpstr>Set Equality</vt:lpstr>
      <vt:lpstr>Subsets</vt:lpstr>
      <vt:lpstr>Showing a Set is or is not a Subset of Another Set</vt:lpstr>
      <vt:lpstr>Another look at Equality of Sets</vt:lpstr>
      <vt:lpstr>Proper Subsets</vt:lpstr>
      <vt:lpstr>Set Cardinality</vt:lpstr>
      <vt:lpstr>Power Sets</vt:lpstr>
      <vt:lpstr>Tuples</vt:lpstr>
      <vt:lpstr>Cartesian Product</vt:lpstr>
      <vt:lpstr>Cartesian Product </vt:lpstr>
      <vt:lpstr>Truth Sets of Quantifiers</vt:lpstr>
      <vt:lpstr>Set Operations</vt:lpstr>
      <vt:lpstr>Section Summary</vt:lpstr>
      <vt:lpstr>Boolean Algebra</vt:lpstr>
      <vt:lpstr>Union</vt:lpstr>
      <vt:lpstr>Intersection</vt:lpstr>
      <vt:lpstr>Complement</vt:lpstr>
      <vt:lpstr>Difference</vt:lpstr>
      <vt:lpstr>The Cardinality of the Union of Two Sets</vt:lpstr>
      <vt:lpstr>Review Questions</vt:lpstr>
      <vt:lpstr>Symmetric Difference (optional)</vt:lpstr>
      <vt:lpstr>Set Identities</vt:lpstr>
      <vt:lpstr>Set Identities</vt:lpstr>
      <vt:lpstr>Set Identities</vt:lpstr>
      <vt:lpstr>Proving Set Identities</vt:lpstr>
      <vt:lpstr>Proof of Second De Morgan Law</vt:lpstr>
      <vt:lpstr>Proof of Second De Morgan Law </vt:lpstr>
      <vt:lpstr>Proof of Second De Morgan Law </vt:lpstr>
      <vt:lpstr>Set-Builder Notation: Second De Morgan Law</vt:lpstr>
      <vt:lpstr>Membership Table</vt:lpstr>
      <vt:lpstr>Generalized Unions and Intersections</vt:lpstr>
      <vt:lpstr>Functions</vt:lpstr>
      <vt:lpstr>Section Summary</vt:lpstr>
      <vt:lpstr>Functions</vt:lpstr>
      <vt:lpstr>Functions </vt:lpstr>
      <vt:lpstr>Functions</vt:lpstr>
      <vt:lpstr>Representing Functions</vt:lpstr>
      <vt:lpstr>Questions</vt:lpstr>
      <vt:lpstr>Question on Functions and Sets </vt:lpstr>
      <vt:lpstr>Injections</vt:lpstr>
      <vt:lpstr>Surjections</vt:lpstr>
      <vt:lpstr>Bijections</vt:lpstr>
      <vt:lpstr>Showing that f is one-to-one or onto</vt:lpstr>
      <vt:lpstr>Showing that f is one-to-one or onto</vt:lpstr>
      <vt:lpstr>Inverse Functions</vt:lpstr>
      <vt:lpstr>Inverse Functions </vt:lpstr>
      <vt:lpstr>Questions</vt:lpstr>
      <vt:lpstr>Questions</vt:lpstr>
      <vt:lpstr>Questions</vt:lpstr>
      <vt:lpstr>Composition</vt:lpstr>
      <vt:lpstr>Composition </vt:lpstr>
      <vt:lpstr>Composition</vt:lpstr>
      <vt:lpstr>Composition Questions</vt:lpstr>
      <vt:lpstr>Composition Questions</vt:lpstr>
      <vt:lpstr>Graphs of Functions</vt:lpstr>
      <vt:lpstr>Some Important Functions</vt:lpstr>
      <vt:lpstr>Floor and Ceiling Functions </vt:lpstr>
      <vt:lpstr>Floor and Ceiling Functions </vt:lpstr>
      <vt:lpstr>Proving Properties of Functions </vt:lpstr>
      <vt:lpstr>Factorial Function </vt:lpstr>
      <vt:lpstr>Partial Functions (optional)</vt:lpstr>
      <vt:lpstr>Sequences and Summations</vt:lpstr>
      <vt:lpstr>Section Summary</vt:lpstr>
      <vt:lpstr>Introduction</vt:lpstr>
      <vt:lpstr>Sequences</vt:lpstr>
      <vt:lpstr>Sequences </vt:lpstr>
      <vt:lpstr>Geometric Progression</vt:lpstr>
      <vt:lpstr>Arithmetic Progression</vt:lpstr>
      <vt:lpstr>Strings</vt:lpstr>
      <vt:lpstr>Recurrence Relations</vt:lpstr>
      <vt:lpstr>Questions about Recurrence Relations</vt:lpstr>
      <vt:lpstr>Questions about Recurrence Relations</vt:lpstr>
      <vt:lpstr>Fibonacci Sequence</vt:lpstr>
      <vt:lpstr>Solving Recurrence Relations</vt:lpstr>
      <vt:lpstr>Iterative Solution Example</vt:lpstr>
      <vt:lpstr>Iterative Solution Example</vt:lpstr>
      <vt:lpstr>Financial Application</vt:lpstr>
      <vt:lpstr>Financial Application</vt:lpstr>
      <vt:lpstr>Special Integer Sequences (opt)</vt:lpstr>
      <vt:lpstr>Questions on Special Integer Sequences (opt)</vt:lpstr>
      <vt:lpstr>Useful Sequences</vt:lpstr>
      <vt:lpstr>Guessing Sequences (optional)</vt:lpstr>
      <vt:lpstr>Integer Sequences (optional) </vt:lpstr>
      <vt:lpstr>Integer Sequences (optional)</vt:lpstr>
      <vt:lpstr>Summations</vt:lpstr>
      <vt:lpstr>Summations</vt:lpstr>
      <vt:lpstr>Product Notation (optional)</vt:lpstr>
      <vt:lpstr>Geometric Series</vt:lpstr>
      <vt:lpstr>Geometric Series</vt:lpstr>
      <vt:lpstr>Some Useful Summation Formulae </vt:lpstr>
      <vt:lpstr>Cardinality of Sets</vt:lpstr>
      <vt:lpstr>Section Summary</vt:lpstr>
      <vt:lpstr>Cardinality</vt:lpstr>
      <vt:lpstr>Cardinality</vt:lpstr>
      <vt:lpstr>PowerPoint Presentation</vt:lpstr>
      <vt:lpstr>Definition</vt:lpstr>
      <vt:lpstr>Cardinality </vt:lpstr>
      <vt:lpstr>Showing that a Set is Countable</vt:lpstr>
      <vt:lpstr>Hilbert’s Grand Hotel</vt:lpstr>
      <vt:lpstr>Showing that a Set is Countable</vt:lpstr>
      <vt:lpstr>Showing that a Set is Countable</vt:lpstr>
      <vt:lpstr>The Positive Rational Numbers are Countable</vt:lpstr>
      <vt:lpstr>The Positive Rational Numbers are Countable</vt:lpstr>
      <vt:lpstr>Strings</vt:lpstr>
      <vt:lpstr>Example</vt:lpstr>
      <vt:lpstr>The set of all Java programs is countable.</vt:lpstr>
      <vt:lpstr>The Real Numbers are Uncountable</vt:lpstr>
      <vt:lpstr>Theorem</vt:lpstr>
      <vt:lpstr>Theorem</vt:lpstr>
      <vt:lpstr>PowerPoint Presentation</vt:lpstr>
      <vt:lpstr>Theorem</vt:lpstr>
      <vt:lpstr>PowerPoint Presentation</vt:lpstr>
      <vt:lpstr>PowerPoint Presentation</vt:lpstr>
      <vt:lpstr>Definition</vt:lpstr>
      <vt:lpstr>Computability (Optional)</vt:lpstr>
      <vt:lpstr>Matrices</vt:lpstr>
      <vt:lpstr>Section Summary</vt:lpstr>
      <vt:lpstr>Matrices</vt:lpstr>
      <vt:lpstr>Matrix</vt:lpstr>
      <vt:lpstr>Notation</vt:lpstr>
      <vt:lpstr>Matrix Arithmetic: Addition</vt:lpstr>
      <vt:lpstr>Matrix Multiplication</vt:lpstr>
      <vt:lpstr>Illustration of Matrix Multiplication </vt:lpstr>
      <vt:lpstr>Matrix Multiplication is not Commutative</vt:lpstr>
      <vt:lpstr>Identity Matrix and Powers of Matrices</vt:lpstr>
      <vt:lpstr>Transposes of Matrices</vt:lpstr>
      <vt:lpstr>Transposes of Matrices</vt:lpstr>
      <vt:lpstr>Zero-One Matrices</vt:lpstr>
      <vt:lpstr>Zero-One Matrices</vt:lpstr>
      <vt:lpstr>Joins and Meets of Zero-One Matrices</vt:lpstr>
      <vt:lpstr>Boolean Product of Zero-One Matrices</vt:lpstr>
      <vt:lpstr>Boolean Product of Zero-One Matrices</vt:lpstr>
      <vt:lpstr>Boolean Powers of Zero-One Matrices</vt:lpstr>
      <vt:lpstr>Boolean Powers of Zero-One Matrices</vt:lpstr>
    </vt:vector>
  </TitlesOfParts>
  <Company>Monmouth University</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Microsoft Office User</cp:lastModifiedBy>
  <cp:revision>2050</cp:revision>
  <dcterms:created xsi:type="dcterms:W3CDTF">2016-02-03T19:35:24Z</dcterms:created>
  <dcterms:modified xsi:type="dcterms:W3CDTF">2016-12-13T12:41:00Z</dcterms:modified>
</cp:coreProperties>
</file>