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78" r:id="rId3"/>
    <p:sldId id="258" r:id="rId4"/>
    <p:sldId id="279" r:id="rId5"/>
    <p:sldId id="281" r:id="rId6"/>
    <p:sldId id="319" r:id="rId7"/>
    <p:sldId id="284" r:id="rId8"/>
    <p:sldId id="298" r:id="rId9"/>
    <p:sldId id="297" r:id="rId10"/>
    <p:sldId id="300" r:id="rId11"/>
    <p:sldId id="259" r:id="rId12"/>
    <p:sldId id="280" r:id="rId13"/>
    <p:sldId id="320" r:id="rId14"/>
    <p:sldId id="289" r:id="rId15"/>
    <p:sldId id="290" r:id="rId16"/>
    <p:sldId id="291" r:id="rId17"/>
    <p:sldId id="292" r:id="rId18"/>
    <p:sldId id="293" r:id="rId19"/>
    <p:sldId id="295" r:id="rId20"/>
    <p:sldId id="310" r:id="rId21"/>
    <p:sldId id="288" r:id="rId22"/>
    <p:sldId id="311" r:id="rId23"/>
    <p:sldId id="312" r:id="rId24"/>
    <p:sldId id="321" r:id="rId25"/>
    <p:sldId id="313" r:id="rId26"/>
    <p:sldId id="314" r:id="rId27"/>
    <p:sldId id="315" r:id="rId28"/>
    <p:sldId id="267" r:id="rId29"/>
    <p:sldId id="316" r:id="rId30"/>
    <p:sldId id="317" r:id="rId31"/>
    <p:sldId id="318" r:id="rId32"/>
    <p:sldId id="269" r:id="rId33"/>
    <p:sldId id="322" r:id="rId34"/>
    <p:sldId id="323" r:id="rId35"/>
    <p:sldId id="324" r:id="rId36"/>
    <p:sldId id="270" r:id="rId37"/>
    <p:sldId id="271" r:id="rId38"/>
    <p:sldId id="325" r:id="rId39"/>
    <p:sldId id="326" r:id="rId40"/>
    <p:sldId id="327" r:id="rId41"/>
    <p:sldId id="328" r:id="rId42"/>
    <p:sldId id="302" r:id="rId43"/>
    <p:sldId id="331" r:id="rId44"/>
    <p:sldId id="335" r:id="rId45"/>
    <p:sldId id="332" r:id="rId46"/>
    <p:sldId id="337" r:id="rId47"/>
    <p:sldId id="338" r:id="rId48"/>
    <p:sldId id="333" r:id="rId49"/>
    <p:sldId id="334" r:id="rId50"/>
    <p:sldId id="303" r:id="rId51"/>
    <p:sldId id="330" r:id="rId52"/>
    <p:sldId id="305" r:id="rId53"/>
    <p:sldId id="306" r:id="rId54"/>
    <p:sldId id="340" r:id="rId55"/>
    <p:sldId id="307" r:id="rId56"/>
    <p:sldId id="342" r:id="rId57"/>
    <p:sldId id="341" r:id="rId58"/>
    <p:sldId id="339" r:id="rId59"/>
    <p:sldId id="343" r:id="rId60"/>
    <p:sldId id="309" r:id="rId61"/>
    <p:sldId id="344" r:id="rId62"/>
    <p:sldId id="345" r:id="rId63"/>
    <p:sldId id="34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3579"/>
  </p:normalViewPr>
  <p:slideViewPr>
    <p:cSldViewPr>
      <p:cViewPr>
        <p:scale>
          <a:sx n="120" d="100"/>
          <a:sy n="120" d="100"/>
        </p:scale>
        <p:origin x="264"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12/13/16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304279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B134D-0EB3-42CB-9322-AA369738187D}" type="slidenum">
              <a:rPr lang="en-US" smtClean="0"/>
              <a:pPr/>
              <a:t>1</a:t>
            </a:fld>
            <a:endParaRPr lang="en-US"/>
          </a:p>
        </p:txBody>
      </p:sp>
    </p:spTree>
    <p:extLst>
      <p:ext uri="{BB962C8B-B14F-4D97-AF65-F5344CB8AC3E}">
        <p14:creationId xmlns:p14="http://schemas.microsoft.com/office/powerpoint/2010/main" val="165524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7C56012-DBE7-8047-B209-EBFFB9900F1D}" type="datetime1">
              <a:rPr lang="fr-FR" smtClean="0"/>
              <a:t>13/12/2016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3612AB-4699-0D42-AB2F-A94461A5C677}"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54D87C-CE9A-6B44-BB68-9C8BB46BD609}"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77DB7E-65D5-BC46-A423-C503C385C0D3}"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123B8B-EA4C-3642-8195-FD552D92630F}"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B9E0D7-D921-5D4F-BFD7-05BABA9A2CC0}"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B3A61B-0B76-0340-9653-CE8B2EFFAD9E}" type="datetime1">
              <a:rPr lang="fr-FR"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71EC6-E8EC-8047-A54B-8EF32631DFE5}" type="datetime1">
              <a:rPr lang="fr-FR"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BD5B5-265E-A947-961A-31730C2E8722}" type="datetime1">
              <a:rPr lang="fr-FR"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2DD88A-6F84-6845-A8C6-882D837F818F}"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C83BD-7208-E345-BEF4-97E9B9B4BE01}"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CB14259-A572-2D4A-A293-6B7D179B2091}" type="datetime1">
              <a:rPr lang="fr-FR" smtClean="0"/>
              <a:t>13/12/2016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tags" Target="../tags/tag5.xml"/><Relationship Id="rId2" Type="http://schemas.openxmlformats.org/officeDocument/2006/relationships/tags" Target="../tags/tag6.xml"/></Relationships>
</file>

<file path=ppt/slides/_rels/slide37.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2.xml"/><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tags" Target="../tags/tag7.xml"/><Relationship Id="rId2"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tags" Target="../tags/tag10.xml"/><Relationship Id="rId2" Type="http://schemas.openxmlformats.org/officeDocument/2006/relationships/tags" Target="../tags/tag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8.png"/><Relationship Id="rId1" Type="http://schemas.openxmlformats.org/officeDocument/2006/relationships/tags" Target="../tags/tag12.xml"/><Relationship Id="rId2" Type="http://schemas.openxmlformats.org/officeDocument/2006/relationships/tags" Target="../tags/tag1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tags" Target="../tags/tag14.xml"/><Relationship Id="rId2" Type="http://schemas.openxmlformats.org/officeDocument/2006/relationships/tags" Target="../tags/tag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tags" Target="../tags/tag16.xml"/><Relationship Id="rId2" Type="http://schemas.openxmlformats.org/officeDocument/2006/relationships/tags" Target="../tags/tag17.xml"/></Relationships>
</file>

<file path=ppt/slides/_rels/slide45.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slideLayout" Target="../slideLayouts/slideLayout2.xml"/><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tags" Target="../tags/tag18.xml"/><Relationship Id="rId2" Type="http://schemas.openxmlformats.org/officeDocument/2006/relationships/tags" Target="../tags/tag1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tags" Target="../tags/tag21.xml"/><Relationship Id="rId2" Type="http://schemas.openxmlformats.org/officeDocument/2006/relationships/tags" Target="../tags/tag22.xml"/></Relationships>
</file>

<file path=ppt/slides/_rels/slide47.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 Type="http://schemas.openxmlformats.org/officeDocument/2006/relationships/tags" Target="../tags/tag23.xml"/><Relationship Id="rId2" Type="http://schemas.openxmlformats.org/officeDocument/2006/relationships/tags" Target="../tags/tag24.xml"/><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tags" Target="../tags/tag28.xml"/><Relationship Id="rId7" Type="http://schemas.openxmlformats.org/officeDocument/2006/relationships/tags" Target="../tags/tag29.xml"/><Relationship Id="rId8" Type="http://schemas.openxmlformats.org/officeDocument/2006/relationships/tags" Target="../tags/tag30.xml"/><Relationship Id="rId9" Type="http://schemas.openxmlformats.org/officeDocument/2006/relationships/slideLayout" Target="../slideLayouts/slideLayout2.xml"/><Relationship Id="rId10" Type="http://schemas.openxmlformats.org/officeDocument/2006/relationships/image" Target="../media/image28.png"/></Relationships>
</file>

<file path=ppt/slides/_rels/slide48.xml.rels><?xml version="1.0" encoding="UTF-8" standalone="yes"?>
<Relationships xmlns="http://schemas.openxmlformats.org/package/2006/relationships"><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 Type="http://schemas.openxmlformats.org/officeDocument/2006/relationships/tags" Target="../tags/tag31.x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tags" Target="../tags/tag34.xml"/><Relationship Id="rId5" Type="http://schemas.openxmlformats.org/officeDocument/2006/relationships/tags" Target="../tags/tag35.xml"/><Relationship Id="rId6" Type="http://schemas.openxmlformats.org/officeDocument/2006/relationships/tags" Target="../tags/tag36.xml"/><Relationship Id="rId7" Type="http://schemas.openxmlformats.org/officeDocument/2006/relationships/tags" Target="../tags/tag37.xml"/><Relationship Id="rId8" Type="http://schemas.openxmlformats.org/officeDocument/2006/relationships/slideLayout" Target="../slideLayouts/slideLayout2.xml"/><Relationship Id="rId9" Type="http://schemas.openxmlformats.org/officeDocument/2006/relationships/image" Target="../media/image35.jpeg"/><Relationship Id="rId10"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39.png"/><Relationship Id="rId1" Type="http://schemas.openxmlformats.org/officeDocument/2006/relationships/tags" Target="../tags/tag38.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2.jpeg"/><Relationship Id="rId4" Type="http://schemas.openxmlformats.org/officeDocument/2006/relationships/image" Target="../media/image43.png"/><Relationship Id="rId1" Type="http://schemas.openxmlformats.org/officeDocument/2006/relationships/tags" Target="../tags/tag39.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 Id="rId3"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wmf"/><Relationship Id="rId1" Type="http://schemas.openxmlformats.org/officeDocument/2006/relationships/tags" Target="../tags/tag41.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s>
</file>

<file path=ppt/slides/_rels/slide59.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 Id="rId3"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tags" Target="../tags/tag43.xml"/><Relationship Id="rId2" Type="http://schemas.openxmlformats.org/officeDocument/2006/relationships/tags" Target="../tags/tag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6</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to do the second task,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or a letter followed by a digit.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r>
              <a:rPr lang="en-US" dirty="0" smtClean="0"/>
              <a:t>To find each of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 we find the number of passwords of the specified length composed of letters and digits and subtract the number composed only of letters. We find that:</a:t>
            </a:r>
          </a:p>
          <a:p>
            <a:pPr lvl="2">
              <a:buNone/>
            </a:pPr>
            <a:r>
              <a:rPr lang="en-US" dirty="0" smtClean="0"/>
              <a:t>     </a:t>
            </a:r>
          </a:p>
          <a:p>
            <a:pPr lvl="1">
              <a:buNone/>
            </a:pPr>
            <a:r>
              <a:rPr lang="en-US" i="1" dirty="0" smtClean="0"/>
              <a:t>           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a:t>
            </a:r>
            <a:r>
              <a:rPr lang="en-US" dirty="0" smtClean="0"/>
              <a:t> =</a:t>
            </a:r>
            <a:r>
              <a:rPr lang="en-US" dirty="0" smtClean="0">
                <a:latin typeface="Cambria Math" pitchFamily="18" charset="0"/>
                <a:ea typeface="Cambria Math" pitchFamily="18" charset="0"/>
              </a:rPr>
              <a:t>1,867,866,560.</a:t>
            </a:r>
          </a:p>
          <a:p>
            <a:pPr lvl="1">
              <a:buNone/>
            </a:pPr>
            <a:r>
              <a:rPr lang="en-US" i="1" dirty="0" smtClean="0"/>
              <a:t>           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a:t>
            </a:r>
          </a:p>
          <a:p>
            <a:pPr lvl="1">
              <a:buNone/>
            </a:pPr>
            <a:r>
              <a:rPr lang="en-US" dirty="0" smtClean="0">
                <a:latin typeface="Cambria Math" pitchFamily="18" charset="0"/>
                <a:ea typeface="Cambria Math" pitchFamily="18" charset="0"/>
              </a:rPr>
              <a:t>                        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           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a:t>
            </a:r>
          </a:p>
          <a:p>
            <a:pPr lvl="1">
              <a:buNone/>
            </a:pPr>
            <a:r>
              <a:rPr lang="en-US" dirty="0" smtClean="0">
                <a:latin typeface="Cambria Math" pitchFamily="18" charset="0"/>
                <a:ea typeface="Cambria Math" pitchFamily="18" charset="0"/>
              </a:rPr>
              <a:t>                       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dirty="0" smtClean="0"/>
              <a:t>Consequently,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Class A Addresses</a:t>
            </a:r>
            <a:r>
              <a:rPr lang="en-US" dirty="0" smtClean="0"/>
              <a:t>: used for the largest networks, a </a:t>
            </a:r>
            <a:r>
              <a:rPr lang="en-US" dirty="0" smtClean="0">
                <a:latin typeface="Cambria Math" pitchFamily="18" charset="0"/>
                <a:ea typeface="Cambria Math" pitchFamily="18" charset="0"/>
              </a:rPr>
              <a:t>0</a:t>
            </a:r>
            <a:r>
              <a:rPr lang="en-US" dirty="0" smtClean="0"/>
              <a:t>,followed by a </a:t>
            </a:r>
            <a:r>
              <a:rPr lang="en-US" dirty="0" smtClean="0">
                <a:latin typeface="Cambria Math" pitchFamily="18" charset="0"/>
                <a:ea typeface="Cambria Math" pitchFamily="18" charset="0"/>
              </a:rPr>
              <a:t>7</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24</a:t>
            </a:r>
            <a:r>
              <a:rPr lang="en-US" dirty="0" smtClean="0"/>
              <a:t>-bit </a:t>
            </a:r>
            <a:r>
              <a:rPr lang="en-US" dirty="0" err="1" smtClean="0"/>
              <a:t>hostid</a:t>
            </a:r>
            <a:r>
              <a:rPr lang="en-US" dirty="0" smtClean="0"/>
              <a:t>.</a:t>
            </a:r>
          </a:p>
          <a:p>
            <a:r>
              <a:rPr lang="en-US" b="1" dirty="0" smtClean="0"/>
              <a:t>Class B Addresses</a:t>
            </a:r>
            <a:r>
              <a:rPr lang="en-US" dirty="0" smtClean="0"/>
              <a:t>: used for the medium-sized networks, a </a:t>
            </a:r>
            <a:r>
              <a:rPr lang="en-US" dirty="0" smtClean="0">
                <a:latin typeface="Cambria Math" pitchFamily="18" charset="0"/>
                <a:ea typeface="Cambria Math" pitchFamily="18" charset="0"/>
              </a:rPr>
              <a:t>10</a:t>
            </a:r>
            <a:r>
              <a:rPr lang="en-US" dirty="0" smtClean="0"/>
              <a:t>,followed by a </a:t>
            </a:r>
            <a:r>
              <a:rPr lang="en-US" dirty="0" smtClean="0">
                <a:latin typeface="Cambria Math" pitchFamily="18" charset="0"/>
                <a:ea typeface="Cambria Math" pitchFamily="18" charset="0"/>
              </a:rPr>
              <a:t>14</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16</a:t>
            </a:r>
            <a:r>
              <a:rPr lang="en-US" dirty="0" smtClean="0"/>
              <a:t>-bit </a:t>
            </a:r>
            <a:r>
              <a:rPr lang="en-US" dirty="0" err="1" smtClean="0"/>
              <a:t>hostid</a:t>
            </a:r>
            <a:r>
              <a:rPr lang="en-US" dirty="0" smtClean="0"/>
              <a:t>.</a:t>
            </a:r>
          </a:p>
          <a:p>
            <a:r>
              <a:rPr lang="en-US" b="1" dirty="0" smtClean="0"/>
              <a:t>Class C Addresses</a:t>
            </a:r>
            <a:r>
              <a:rPr lang="en-US" dirty="0" smtClean="0"/>
              <a:t>: used for the smallest networks, a </a:t>
            </a:r>
            <a:r>
              <a:rPr lang="en-US" dirty="0" smtClean="0">
                <a:latin typeface="Cambria Math" pitchFamily="18" charset="0"/>
                <a:ea typeface="Cambria Math" pitchFamily="18" charset="0"/>
              </a:rPr>
              <a:t>110</a:t>
            </a:r>
            <a:r>
              <a:rPr lang="en-US" dirty="0" smtClean="0"/>
              <a:t>,followed by a </a:t>
            </a:r>
            <a:r>
              <a:rPr lang="en-US" dirty="0" smtClean="0">
                <a:latin typeface="Cambria Math" pitchFamily="18" charset="0"/>
                <a:ea typeface="Cambria Math" pitchFamily="18" charset="0"/>
              </a:rPr>
              <a:t>21</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8</a:t>
            </a:r>
            <a:r>
              <a:rPr lang="en-US" dirty="0" smtClean="0"/>
              <a:t>-bit </a:t>
            </a:r>
            <a:r>
              <a:rPr lang="en-US" dirty="0" err="1" smtClean="0"/>
              <a:t>hostid</a:t>
            </a:r>
            <a:r>
              <a:rPr lang="en-US" dirty="0" smtClean="0"/>
              <a:t>.</a:t>
            </a:r>
          </a:p>
          <a:p>
            <a:pPr lvl="1"/>
            <a:r>
              <a:rPr lang="en-US" dirty="0" smtClean="0"/>
              <a:t>Neither Class D nor Class E addresses are assigned as the address of a computer on the internet. Only Classes A, B, and C are available. </a:t>
            </a:r>
          </a:p>
          <a:p>
            <a:pPr lvl="1"/>
            <a:r>
              <a:rPr lang="en-US" dirty="0" smtClean="0">
                <a:latin typeface="Cambria Math" pitchFamily="18" charset="0"/>
                <a:ea typeface="Cambria Math" pitchFamily="18" charset="0"/>
              </a:rPr>
              <a:t>1111111</a:t>
            </a:r>
            <a:r>
              <a:rPr lang="en-US" dirty="0" smtClean="0"/>
              <a:t> is not available as the </a:t>
            </a:r>
            <a:r>
              <a:rPr lang="en-US" dirty="0" err="1" smtClean="0"/>
              <a:t>netid</a:t>
            </a:r>
            <a:r>
              <a:rPr lang="en-US" dirty="0" smtClean="0"/>
              <a:t> of a Class A network.</a:t>
            </a:r>
          </a:p>
          <a:p>
            <a:pPr lvl="1"/>
            <a:r>
              <a:rPr lang="en-US" dirty="0" err="1" smtClean="0"/>
              <a:t>Hostids</a:t>
            </a:r>
            <a:r>
              <a:rPr lang="en-US" dirty="0" smtClean="0"/>
              <a:t> consisting of all </a:t>
            </a:r>
            <a:r>
              <a:rPr lang="en-US" dirty="0" smtClean="0">
                <a:latin typeface="Cambria Math" pitchFamily="18" charset="0"/>
                <a:ea typeface="Cambria Math" pitchFamily="18" charset="0"/>
              </a:rPr>
              <a:t>0</a:t>
            </a:r>
            <a:r>
              <a:rPr lang="en-US" dirty="0" smtClean="0"/>
              <a:t>s and all </a:t>
            </a:r>
            <a:r>
              <a:rPr lang="en-US" dirty="0" smtClean="0">
                <a:latin typeface="Cambria Math" pitchFamily="18" charset="0"/>
                <a:ea typeface="Cambria Math" pitchFamily="18" charset="0"/>
              </a:rPr>
              <a:t>1</a:t>
            </a:r>
            <a:r>
              <a:rPr lang="en-US" dirty="0" smtClean="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Solution</a:t>
            </a:r>
            <a:r>
              <a:rPr lang="en-US" dirty="0" smtClean="0"/>
              <a:t>: Use both the sum and the product rule. Let </a:t>
            </a:r>
            <a:r>
              <a:rPr lang="en-US" i="1" dirty="0" smtClean="0"/>
              <a:t>x</a:t>
            </a:r>
            <a:r>
              <a:rPr lang="en-US" dirty="0" smtClean="0"/>
              <a:t> be the number of available addresses, and let </a:t>
            </a:r>
            <a:r>
              <a:rPr lang="en-US" i="1" dirty="0" err="1" smtClean="0"/>
              <a:t>x</a:t>
            </a:r>
            <a:r>
              <a:rPr lang="en-US" baseline="-25000" dirty="0" err="1" smtClean="0"/>
              <a:t>A</a:t>
            </a:r>
            <a:r>
              <a:rPr lang="en-US" dirty="0" smtClean="0"/>
              <a:t>, </a:t>
            </a:r>
            <a:r>
              <a:rPr lang="en-US" i="1" dirty="0" err="1" smtClean="0"/>
              <a:t>x</a:t>
            </a:r>
            <a:r>
              <a:rPr lang="en-US" baseline="-25000" dirty="0" err="1" smtClean="0"/>
              <a:t>B</a:t>
            </a:r>
            <a:r>
              <a:rPr lang="en-US" dirty="0" smtClean="0"/>
              <a:t>, and </a:t>
            </a:r>
            <a:r>
              <a:rPr lang="en-US" i="1" dirty="0" err="1" smtClean="0"/>
              <a:t>x</a:t>
            </a:r>
            <a:r>
              <a:rPr lang="en-US" baseline="-25000" dirty="0" err="1" smtClean="0"/>
              <a:t>C</a:t>
            </a:r>
            <a:r>
              <a:rPr lang="en-US" dirty="0" smtClean="0"/>
              <a:t> denote the number of addresses for the respective classes.</a:t>
            </a:r>
          </a:p>
          <a:p>
            <a:pPr lvl="1"/>
            <a:r>
              <a:rPr lang="en-US" dirty="0" smtClean="0"/>
              <a:t>To find, </a:t>
            </a:r>
            <a:r>
              <a:rPr lang="en-US" i="1" dirty="0" err="1" smtClean="0"/>
              <a:t>x</a:t>
            </a:r>
            <a:r>
              <a:rPr lang="en-US" baseline="-25000" dirty="0" err="1" smtClean="0"/>
              <a:t>A</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− 1 = 127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24</a:t>
            </a:r>
            <a:r>
              <a:rPr lang="en-US" dirty="0" smtClean="0"/>
              <a:t> </a:t>
            </a:r>
            <a:r>
              <a:rPr lang="en-US" dirty="0" smtClean="0">
                <a:latin typeface="Cambria Math"/>
                <a:ea typeface="Cambria Math"/>
              </a:rPr>
              <a:t>− 2 = 16,777,214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A</a:t>
            </a:r>
            <a:r>
              <a:rPr lang="en-US" i="1" dirty="0" smtClean="0"/>
              <a:t> = </a:t>
            </a:r>
            <a:r>
              <a:rPr lang="en-US" dirty="0" smtClean="0">
                <a:latin typeface="Cambria Math" pitchFamily="18" charset="0"/>
                <a:ea typeface="Cambria Math" pitchFamily="18" charset="0"/>
              </a:rPr>
              <a:t>127</a:t>
            </a:r>
            <a:r>
              <a:rPr lang="en-US" dirty="0" smtClean="0">
                <a:latin typeface="Cambria Math"/>
                <a:ea typeface="Cambria Math"/>
              </a:rPr>
              <a:t>∙ 16,777,214 = 2,130,706,178.</a:t>
            </a:r>
            <a:endParaRPr lang="en-US" dirty="0" smtClean="0">
              <a:latin typeface="Cambria Math" pitchFamily="18" charset="0"/>
              <a:ea typeface="Cambria Math" pitchFamily="18" charset="0"/>
            </a:endParaRPr>
          </a:p>
          <a:p>
            <a:pPr lvl="1"/>
            <a:r>
              <a:rPr lang="en-US" dirty="0" smtClean="0"/>
              <a:t>To find, </a:t>
            </a:r>
            <a:r>
              <a:rPr lang="en-US" i="1" dirty="0" err="1" smtClean="0"/>
              <a:t>x</a:t>
            </a:r>
            <a:r>
              <a:rPr lang="en-US" baseline="-25000" dirty="0" err="1" smtClean="0"/>
              <a:t>B</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14</a:t>
            </a:r>
            <a:r>
              <a:rPr lang="en-US" dirty="0" smtClean="0"/>
              <a:t> </a:t>
            </a:r>
            <a:r>
              <a:rPr lang="en-US" dirty="0" smtClean="0">
                <a:latin typeface="Cambria Math"/>
                <a:ea typeface="Cambria Math"/>
              </a:rPr>
              <a:t>= 16,384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16</a:t>
            </a:r>
            <a:r>
              <a:rPr lang="en-US" dirty="0" smtClean="0"/>
              <a:t> </a:t>
            </a:r>
            <a:r>
              <a:rPr lang="en-US" dirty="0" smtClean="0">
                <a:latin typeface="Cambria Math"/>
                <a:ea typeface="Cambria Math"/>
              </a:rPr>
              <a:t>− 2 = 16,534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B</a:t>
            </a:r>
            <a:r>
              <a:rPr lang="en-US" i="1" dirty="0" smtClean="0"/>
              <a:t> = </a:t>
            </a:r>
            <a:r>
              <a:rPr lang="en-US" dirty="0" smtClean="0">
                <a:latin typeface="Cambria Math"/>
                <a:ea typeface="Cambria Math"/>
              </a:rPr>
              <a:t>16,384 ∙ 16, 534 = 1,073,709,056.</a:t>
            </a:r>
            <a:endParaRPr lang="en-US" dirty="0" smtClean="0"/>
          </a:p>
          <a:p>
            <a:pPr lvl="1"/>
            <a:r>
              <a:rPr lang="en-US" dirty="0" smtClean="0"/>
              <a:t>To find, </a:t>
            </a:r>
            <a:r>
              <a:rPr lang="en-US" i="1" dirty="0" err="1" smtClean="0"/>
              <a:t>x</a:t>
            </a:r>
            <a:r>
              <a:rPr lang="en-US" baseline="-25000" dirty="0" err="1" smtClean="0"/>
              <a:t>C</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21</a:t>
            </a:r>
            <a:r>
              <a:rPr lang="en-US" dirty="0" smtClean="0"/>
              <a:t> </a:t>
            </a:r>
            <a:r>
              <a:rPr lang="en-US" dirty="0" smtClean="0">
                <a:latin typeface="Cambria Math"/>
                <a:ea typeface="Cambria Math"/>
              </a:rPr>
              <a:t>= 2,097,152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− 2 = 254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C</a:t>
            </a:r>
            <a:r>
              <a:rPr lang="en-US" i="1" dirty="0" smtClean="0"/>
              <a:t> = </a:t>
            </a:r>
            <a:r>
              <a:rPr lang="en-US" dirty="0" smtClean="0">
                <a:latin typeface="Cambria Math"/>
                <a:ea typeface="Cambria Math"/>
              </a:rPr>
              <a:t>2,097,152 ∙ 254 = 532,676,608.</a:t>
            </a:r>
            <a:endParaRPr lang="en-US" dirty="0" smtClean="0"/>
          </a:p>
          <a:p>
            <a:pPr lvl="1"/>
            <a:r>
              <a:rPr lang="en-US" dirty="0" smtClean="0"/>
              <a:t>Hence, the total number of available IPv</a:t>
            </a:r>
            <a:r>
              <a:rPr lang="en-US" dirty="0" smtClean="0">
                <a:latin typeface="Cambria Math" pitchFamily="18" charset="0"/>
                <a:ea typeface="Cambria Math" pitchFamily="18" charset="0"/>
              </a:rPr>
              <a:t>4</a:t>
            </a:r>
            <a:r>
              <a:rPr lang="en-US" dirty="0" smtClean="0"/>
              <a:t> addresses is</a:t>
            </a:r>
          </a:p>
          <a:p>
            <a:pPr lvl="1">
              <a:buNone/>
            </a:pPr>
            <a:r>
              <a:rPr lang="en-US" dirty="0" smtClean="0"/>
              <a:t>            </a:t>
            </a:r>
            <a:r>
              <a:rPr lang="en-US" i="1" dirty="0" smtClean="0"/>
              <a:t>x = </a:t>
            </a:r>
            <a:r>
              <a:rPr lang="en-US" i="1" dirty="0" err="1" smtClean="0"/>
              <a:t>x</a:t>
            </a:r>
            <a:r>
              <a:rPr lang="en-US" baseline="-25000" dirty="0" err="1" smtClean="0"/>
              <a:t>A</a:t>
            </a:r>
            <a:r>
              <a:rPr lang="en-US" dirty="0" smtClean="0"/>
              <a:t> +  </a:t>
            </a:r>
            <a:r>
              <a:rPr lang="en-US" i="1" dirty="0" err="1" smtClean="0"/>
              <a:t>x</a:t>
            </a:r>
            <a:r>
              <a:rPr lang="en-US" baseline="-25000" dirty="0" err="1" smtClean="0"/>
              <a:t>B</a:t>
            </a:r>
            <a:r>
              <a:rPr lang="en-US" dirty="0" smtClean="0"/>
              <a:t>  + </a:t>
            </a:r>
            <a:r>
              <a:rPr lang="en-US" i="1" dirty="0" err="1" smtClean="0"/>
              <a:t>x</a:t>
            </a:r>
            <a:r>
              <a:rPr lang="en-US" baseline="-25000" dirty="0" err="1" smtClean="0"/>
              <a:t>C</a:t>
            </a:r>
            <a:r>
              <a:rPr lang="en-US" dirty="0" smtClean="0"/>
              <a:t> </a:t>
            </a:r>
          </a:p>
          <a:p>
            <a:pPr lvl="1">
              <a:buNone/>
            </a:pPr>
            <a:r>
              <a:rPr lang="en-US" dirty="0" smtClean="0"/>
              <a:t>              = </a:t>
            </a:r>
            <a:r>
              <a:rPr lang="en-US" dirty="0" smtClean="0">
                <a:latin typeface="Cambria Math" pitchFamily="18" charset="0"/>
                <a:ea typeface="Cambria Math" pitchFamily="18" charset="0"/>
              </a:rPr>
              <a:t>2,130,706,178 + 1,073,709,056 + 532,676,608</a:t>
            </a:r>
          </a:p>
          <a:p>
            <a:pPr lvl="1">
              <a:buNone/>
            </a:pPr>
            <a:r>
              <a:rPr lang="en-US" dirty="0" smtClean="0">
                <a:latin typeface="Cambria Math" pitchFamily="18" charset="0"/>
                <a:ea typeface="Cambria Math" pitchFamily="18" charset="0"/>
              </a:rPr>
              <a:t>               = 3, 737,091,842.</a:t>
            </a:r>
            <a:endParaRPr lang="en-US" dirty="0">
              <a:latin typeface="Cambria Math" pitchFamily="18" charset="0"/>
              <a:ea typeface="Cambria Math" pitchFamily="18" charset="0"/>
            </a:endParaRP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smtClean="0"/>
              <a:t>Not Enough Today !!</a:t>
            </a:r>
          </a:p>
          <a:p>
            <a:r>
              <a:rPr lang="en-US" dirty="0" smtClean="0"/>
              <a:t>The newer IPv6 protocol solves the problem of too few addresses.</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start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a:t>
            </a:r>
            <a:br>
              <a:rPr lang="en-US" dirty="0" smtClean="0"/>
            </a:br>
            <a:r>
              <a:rPr lang="en-US" dirty="0" smtClean="0"/>
              <a:t>Division Rule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r>
              <a:rPr lang="en-US" b="1" dirty="0" smtClean="0"/>
              <a:t>     Example</a:t>
            </a:r>
            <a:r>
              <a:rPr lang="en-US" dirty="0" smtClean="0"/>
              <a:t>: How many ways are there to seat four people around a circular table, where two </a:t>
            </a:r>
            <a:r>
              <a:rPr lang="en-US" dirty="0" err="1" smtClean="0"/>
              <a:t>seatings</a:t>
            </a:r>
            <a:r>
              <a:rPr lang="en-US" dirty="0" smtClean="0"/>
              <a:t> are considered the 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four ways to select the person for seat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for seat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2</a:t>
            </a:r>
            <a:r>
              <a:rPr lang="en-US" dirty="0" smtClean="0"/>
              <a:t>, for seat </a:t>
            </a:r>
            <a:r>
              <a:rPr lang="en-US" dirty="0" smtClean="0">
                <a:latin typeface="Cambria Math" pitchFamily="18" charset="0"/>
                <a:ea typeface="Cambria Math" pitchFamily="18" charset="0"/>
              </a:rPr>
              <a:t>3</a:t>
            </a:r>
            <a:r>
              <a:rPr lang="en-US" dirty="0" smtClean="0"/>
              <a:t>, and one way for seat </a:t>
            </a:r>
            <a:r>
              <a:rPr lang="en-US" dirty="0" smtClean="0">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same seating.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The Basics of Counting</a:t>
            </a:r>
          </a:p>
          <a:p>
            <a:r>
              <a:rPr lang="en-US" dirty="0" smtClean="0"/>
              <a:t>The Pigeonhole Principle</a:t>
            </a:r>
          </a:p>
          <a:p>
            <a:r>
              <a:rPr lang="en-US" dirty="0" smtClean="0"/>
              <a:t>Permutations and Combinations</a:t>
            </a:r>
          </a:p>
          <a:p>
            <a:r>
              <a:rPr lang="en-US" dirty="0" smtClean="0"/>
              <a:t>Binomial Coefficients and Identities</a:t>
            </a:r>
          </a:p>
          <a:p>
            <a:r>
              <a:rPr lang="en-US" dirty="0" smtClean="0"/>
              <a:t>Generalized Permutations and Combinations</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stores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Pigeonhole Principle</a:t>
            </a:r>
          </a:p>
          <a:p>
            <a:r>
              <a:rPr lang="en-US" dirty="0" smtClean="0"/>
              <a:t>The Generalized Pigeonhole Principle</a:t>
            </a:r>
          </a:p>
        </p:txBody>
      </p:sp>
      <p:sp>
        <p:nvSpPr>
          <p:cNvPr id="4" name="Slide Number Placeholder 3"/>
          <p:cNvSpPr>
            <a:spLocks noGrp="1"/>
          </p:cNvSpPr>
          <p:nvPr>
            <p:ph type="sldNum" sz="quarter" idx="12"/>
          </p:nvPr>
        </p:nvSpPr>
        <p:spPr/>
        <p:txBody>
          <a:bodyPr/>
          <a:lstStyle/>
          <a:p>
            <a:fld id="{8CD41AC4-40F7-4FE0-8905-74C6698904F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flock of </a:t>
            </a:r>
            <a:r>
              <a:rPr lang="en-US" dirty="0" smtClean="0">
                <a:latin typeface="Cambria Math" pitchFamily="18" charset="0"/>
                <a:ea typeface="Cambria Math" pitchFamily="18" charset="0"/>
              </a:rPr>
              <a:t>20</a:t>
            </a:r>
            <a:r>
              <a:rPr lang="en-US" dirty="0" smtClean="0"/>
              <a:t> pigeons roosts in a set of  </a:t>
            </a:r>
            <a:r>
              <a:rPr lang="en-US" dirty="0" smtClean="0">
                <a:latin typeface="Cambria Math" pitchFamily="18" charset="0"/>
                <a:ea typeface="Cambria Math" pitchFamily="18" charset="0"/>
              </a:rPr>
              <a:t>19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is a positive integer and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 are placed into </a:t>
            </a:r>
            <a:r>
              <a:rPr lang="en-US" i="1" dirty="0" smtClean="0"/>
              <a:t>k </a:t>
            </a:r>
            <a:r>
              <a:rPr lang="en-US" dirty="0" smtClean="0"/>
              <a:t>boxes, then at least one box contains two or more objects. </a:t>
            </a:r>
          </a:p>
          <a:p>
            <a:pPr>
              <a:buNone/>
            </a:pPr>
            <a:r>
              <a:rPr lang="en-US" b="1" dirty="0" smtClean="0"/>
              <a:t>    Proof</a:t>
            </a:r>
            <a:r>
              <a:rPr lang="en-US" dirty="0" smtClean="0"/>
              <a:t>: We use a proof  </a:t>
            </a:r>
            <a:r>
              <a:rPr lang="en-US" smtClean="0"/>
              <a:t>by contradiction</a:t>
            </a:r>
            <a:r>
              <a:rPr lang="en-US" dirty="0" smtClean="0"/>
              <a:t>.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t>Put in the box for </a:t>
            </a:r>
            <a:r>
              <a:rPr lang="en-US" i="1" dirty="0" smtClean="0"/>
              <a:t>y</a:t>
            </a:r>
            <a:r>
              <a:rPr lang="en-US" dirty="0" smtClean="0"/>
              <a:t> all of the elements </a:t>
            </a:r>
            <a:r>
              <a:rPr lang="en-US" i="1" dirty="0" smtClean="0"/>
              <a:t>x</a:t>
            </a:r>
            <a:r>
              <a:rPr lang="en-US" dirty="0" smtClean="0"/>
              <a:t> from the domain such that </a:t>
            </a:r>
            <a:r>
              <a:rPr lang="en-US" i="1" dirty="0" smtClean="0"/>
              <a:t>f</a:t>
            </a:r>
            <a:r>
              <a:rPr lang="en-US" dirty="0" smtClean="0"/>
              <a:t>(</a:t>
            </a:r>
            <a:r>
              <a:rPr lang="en-US" i="1" dirty="0" smtClean="0"/>
              <a:t>x</a:t>
            </a:r>
            <a:r>
              <a:rPr lang="en-US" dirty="0" smtClean="0"/>
              <a:t>) = </a:t>
            </a:r>
            <a:r>
              <a:rPr lang="en-US" i="1" dirty="0" smtClean="0"/>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a:p>
            <a:pPr>
              <a:buNone/>
            </a:pPr>
            <a:r>
              <a:rPr lang="en-US" b="1" dirty="0" smtClean="0"/>
              <a:t>    Example </a:t>
            </a:r>
            <a:r>
              <a:rPr lang="en-US" dirty="0" smtClean="0"/>
              <a:t>(</a:t>
            </a:r>
            <a:r>
              <a:rPr lang="en-US" i="1" dirty="0" smtClean="0"/>
              <a:t>optional</a:t>
            </a:r>
            <a:r>
              <a:rPr lang="en-US" dirty="0" smtClean="0"/>
              <a:t>): Show that for every integer </a:t>
            </a:r>
            <a:r>
              <a:rPr lang="en-US" i="1" dirty="0" smtClean="0"/>
              <a:t>n</a:t>
            </a:r>
            <a:r>
              <a:rPr lang="en-US" dirty="0" smtClean="0"/>
              <a:t> there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p>
          <a:p>
            <a:pPr>
              <a:buNone/>
            </a:pPr>
            <a:r>
              <a:rPr lang="en-US" b="1" dirty="0" smtClean="0"/>
              <a:t>    Solution</a:t>
            </a:r>
            <a:r>
              <a:rPr lang="en-US" dirty="0" smtClean="0"/>
              <a:t>: Let </a:t>
            </a:r>
            <a:r>
              <a:rPr lang="en-US" i="1" dirty="0" smtClean="0"/>
              <a:t>n</a:t>
            </a:r>
            <a:r>
              <a:rPr lang="en-US" dirty="0" smtClean="0"/>
              <a:t> be a positive integer. Consider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11</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a:t>
            </a:r>
            <a:r>
              <a:rPr lang="en-US" dirty="0" smtClean="0"/>
              <a:t> (where the last has </a:t>
            </a:r>
            <a:r>
              <a:rPr lang="en-US" i="1" dirty="0" smtClean="0"/>
              <a:t>n</a:t>
            </a:r>
            <a:r>
              <a:rPr lang="en-US" dirty="0" smtClean="0"/>
              <a:t> + </a:t>
            </a:r>
            <a:r>
              <a:rPr lang="en-US" dirty="0" smtClean="0">
                <a:latin typeface="Cambria Math" pitchFamily="18" charset="0"/>
                <a:ea typeface="Cambria Math" pitchFamily="18" charset="0"/>
              </a:rPr>
              <a:t>1 1</a:t>
            </a:r>
            <a:r>
              <a:rPr lang="en-US" dirty="0" smtClean="0"/>
              <a:t>s). There are </a:t>
            </a:r>
            <a:r>
              <a:rPr lang="en-US" i="1" dirty="0" smtClean="0"/>
              <a:t>n</a:t>
            </a:r>
            <a:r>
              <a:rPr lang="en-US" dirty="0" smtClean="0"/>
              <a:t> possible remainders when an integer is divided by </a:t>
            </a:r>
            <a:r>
              <a:rPr lang="en-US" i="1" dirty="0" smtClean="0"/>
              <a:t>n</a:t>
            </a:r>
            <a:r>
              <a:rPr lang="en-US" dirty="0" smtClean="0"/>
              <a:t>. By the pigeonhole principle, when each of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is divided by </a:t>
            </a:r>
            <a:r>
              <a:rPr lang="en-US" i="1" dirty="0" smtClean="0"/>
              <a:t>n</a:t>
            </a:r>
            <a:r>
              <a:rPr lang="en-US" dirty="0" smtClean="0"/>
              <a:t>, at least two must have the same remainder. Subtract the smaller from the larger and the result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a:xfrm>
            <a:off x="457200" y="1935480"/>
            <a:ext cx="8229600" cy="4541520"/>
          </a:xfrm>
        </p:spPr>
        <p:txBody>
          <a:bodyPr>
            <a:normAutofit fontScale="850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least one box containing at least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objects.</a:t>
            </a:r>
          </a:p>
          <a:p>
            <a:pPr>
              <a:buNone/>
            </a:pPr>
            <a:r>
              <a:rPr lang="en-US" dirty="0" smtClean="0"/>
              <a:t>	Here,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 is the smallest integer </a:t>
            </a:r>
            <a:r>
              <a:rPr lang="en-US" i="1" dirty="0" smtClean="0">
                <a:latin typeface="Cambria Math"/>
                <a:ea typeface="Cambria Math"/>
              </a:rPr>
              <a:t>n</a:t>
            </a:r>
            <a:r>
              <a:rPr lang="en-US" dirty="0" smtClean="0">
                <a:latin typeface="Cambria Math"/>
                <a:ea typeface="Cambria Math"/>
              </a:rPr>
              <a:t> for which</a:t>
            </a:r>
            <a:r>
              <a:rPr lang="en-US" i="1" dirty="0" smtClean="0"/>
              <a:t> </a:t>
            </a:r>
            <a:r>
              <a:rPr lang="en-US" i="1" dirty="0" smtClean="0">
                <a:latin typeface="Cambria Math"/>
                <a:ea typeface="Cambria Math"/>
              </a:rPr>
              <a:t>n </a:t>
            </a:r>
            <a:r>
              <a:rPr lang="en-US" i="1" dirty="0" smtClean="0"/>
              <a:t>≥ N</a:t>
            </a:r>
            <a:r>
              <a:rPr lang="en-US" dirty="0" smtClean="0"/>
              <a:t>/</a:t>
            </a:r>
            <a:r>
              <a:rPr lang="en-US" i="1" dirty="0" smtClean="0"/>
              <a:t>k</a:t>
            </a:r>
            <a:r>
              <a:rPr lang="en-US" dirty="0" smtClean="0">
                <a:latin typeface="Cambria Math"/>
                <a:ea typeface="Cambria Math"/>
              </a:rPr>
              <a:t>.</a:t>
            </a:r>
            <a:endParaRPr lang="en-US" dirty="0" smtClean="0"/>
          </a:p>
          <a:p>
            <a:pPr>
              <a:buNone/>
            </a:pPr>
            <a:r>
              <a:rPr lang="en-US" b="1" dirty="0" smtClean="0"/>
              <a:t>    Proof</a:t>
            </a:r>
            <a:r>
              <a:rPr lang="en-US" dirty="0" smtClean="0"/>
              <a:t>: We use a proof by contraposition. Suppose that none of the boxes contains more than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a:t>
            </a:r>
            <a:r>
              <a:rPr lang="en-US" dirty="0" smtClean="0">
                <a:latin typeface="Cambria Math"/>
                <a:ea typeface="Cambria Math"/>
              </a:rPr>
              <a:t>− 1 </a:t>
            </a:r>
            <a:r>
              <a:rPr lang="en-US" dirty="0" smtClean="0">
                <a:ea typeface="Cambria Math"/>
              </a:rPr>
              <a:t>objects. Then the total number of objects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err="1" smtClean="0"/>
              <a:t>k</a:t>
            </a:r>
            <a:r>
              <a:rPr lang="en-US" dirty="0" smtClean="0">
                <a:latin typeface="Cambria Math"/>
                <a:ea typeface="Cambria Math"/>
              </a:rPr>
              <a:t>⌉</a:t>
            </a:r>
            <a:r>
              <a:rPr lang="en-US" dirty="0" smtClean="0"/>
              <a:t> &lt; </a:t>
            </a:r>
            <a:r>
              <a:rPr lang="en-US" i="1" dirty="0" smtClean="0"/>
              <a:t>N</a:t>
            </a:r>
            <a:r>
              <a:rPr lang="en-US" dirty="0" smtClean="0"/>
              <a:t>/</a:t>
            </a:r>
            <a:r>
              <a:rPr lang="en-US" i="1" dirty="0" err="1" smtClean="0"/>
              <a:t>k</a:t>
            </a:r>
            <a:r>
              <a:rPr lang="en-US" dirty="0" smtClean="0"/>
              <a:t> + </a:t>
            </a:r>
            <a:r>
              <a:rPr lang="en-US" dirty="0" smtClean="0">
                <a:latin typeface="Cambria Math" pitchFamily="18" charset="0"/>
                <a:ea typeface="Cambria Math" pitchFamily="18" charset="0"/>
              </a:rPr>
              <a:t>1</a:t>
            </a:r>
            <a:r>
              <a:rPr lang="en-US" dirty="0" smtClean="0"/>
              <a:t> has been used. This is a contradiction because there is a total of </a:t>
            </a:r>
            <a:r>
              <a:rPr lang="en-US" i="1" dirty="0" smtClean="0"/>
              <a:t>N</a:t>
            </a:r>
            <a:r>
              <a:rPr lang="en-US" dirty="0" smtClean="0"/>
              <a:t> objects.</a:t>
            </a:r>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 Note that </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 = 8.333</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491930" y="41148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Solution</a:t>
            </a: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a:t>
            </a:r>
          </a:p>
          <a:p>
            <a:r>
              <a:rPr lang="en-US" dirty="0" smtClean="0"/>
              <a:t>Combinations</a:t>
            </a:r>
          </a:p>
          <a:p>
            <a:r>
              <a:rPr lang="en-US" dirty="0" smtClean="0"/>
              <a:t>Combinatorial Proofs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i="1" dirty="0" smtClean="0"/>
              <a:t>permutation</a:t>
            </a:r>
            <a:r>
              <a:rPr lang="en-US" dirty="0" smtClean="0"/>
              <a:t> of a set of distinct objects is an </a:t>
            </a:r>
            <a:r>
              <a:rPr lang="en-US" b="1" dirty="0" smtClean="0"/>
              <a:t>ordered</a:t>
            </a:r>
            <a:r>
              <a:rPr lang="en-US" dirty="0" smtClean="0"/>
              <a:t> arrangement of these objects. An ordered arrangement of </a:t>
            </a:r>
            <a:r>
              <a:rPr lang="en-US" i="1" dirty="0" smtClean="0"/>
              <a:t>r</a:t>
            </a:r>
            <a:r>
              <a:rPr lang="en-US" dirty="0" smtClean="0"/>
              <a:t> elements of a set is called an                      </a:t>
            </a:r>
            <a:r>
              <a:rPr lang="en-US" i="1" dirty="0" smtClean="0"/>
              <a:t>r-permutation </a:t>
            </a:r>
            <a:r>
              <a:rPr lang="en-US" dirty="0" smtClean="0"/>
              <a:t>or</a:t>
            </a:r>
            <a:r>
              <a:rPr lang="en-US" i="1" dirty="0" smtClean="0"/>
              <a:t> arrangement</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-permutations or arrangement of a set with </a:t>
            </a:r>
            <a:r>
              <a:rPr lang="en-US" i="1" dirty="0" smtClean="0"/>
              <a:t>n</a:t>
            </a:r>
            <a:r>
              <a:rPr lang="en-US" dirty="0" smtClean="0"/>
              <a:t> elements is denoted by </a:t>
            </a:r>
            <a:r>
              <a:rPr lang="en-US" i="1" dirty="0" smtClean="0"/>
              <a:t>P</a:t>
            </a:r>
            <a:r>
              <a:rPr lang="en-US" dirty="0" smtClean="0"/>
              <a:t>(</a:t>
            </a:r>
            <a:r>
              <a:rPr lang="en-US" i="1" dirty="0" err="1" smtClean="0"/>
              <a:t>n</a:t>
            </a:r>
            <a:r>
              <a:rPr lang="en-US" dirty="0" err="1" smtClean="0"/>
              <a:t>,</a:t>
            </a:r>
            <a:r>
              <a:rPr lang="en-US" i="1" dirty="0" err="1" smtClean="0"/>
              <a:t>r</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 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 2</a:t>
            </a:r>
            <a:r>
              <a:rPr lang="en-US" dirty="0" smtClean="0"/>
              <a:t>,</a:t>
            </a:r>
            <a:r>
              <a:rPr lang="en-US" dirty="0" smtClean="0">
                <a:latin typeface="Cambria Math" pitchFamily="18" charset="0"/>
                <a:ea typeface="Cambria Math" pitchFamily="18" charset="0"/>
              </a:rPr>
              <a:t>3; 3</a:t>
            </a:r>
            <a:r>
              <a:rPr lang="en-US" dirty="0" smtClean="0"/>
              <a:t>,</a:t>
            </a:r>
            <a:r>
              <a:rPr lang="en-US" dirty="0" smtClean="0">
                <a:latin typeface="Cambria Math" pitchFamily="18" charset="0"/>
                <a:ea typeface="Cambria Math" pitchFamily="18" charset="0"/>
              </a:rPr>
              <a:t>1; and 3</a:t>
            </a:r>
            <a:r>
              <a:rPr lang="en-US" dirty="0" smtClean="0"/>
              <a:t>,</a:t>
            </a:r>
            <a:r>
              <a:rPr lang="en-US" dirty="0" smtClean="0">
                <a:latin typeface="Cambria Math" pitchFamily="18" charset="0"/>
                <a:ea typeface="Cambria Math" pitchFamily="18" charset="0"/>
              </a:rPr>
              <a:t>2.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 for the Number of Permutations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and </a:t>
            </a:r>
            <a:r>
              <a:rPr lang="en-US" i="1" dirty="0" smtClean="0"/>
              <a:t>r</a:t>
            </a:r>
            <a:r>
              <a:rPr lang="en-US" dirty="0" smtClean="0"/>
              <a:t> is an integer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a:t>
            </a:r>
            <a:r>
              <a:rPr lang="en-US" dirty="0" smtClean="0"/>
              <a:t>, then there are</a:t>
            </a:r>
          </a:p>
          <a:p>
            <a:pPr>
              <a:buNone/>
            </a:pPr>
            <a:r>
              <a:rPr lang="en-US" dirty="0" smtClean="0"/>
              <a:t>         </a:t>
            </a:r>
            <a:r>
              <a:rPr lang="en-US" i="1" dirty="0" smtClean="0"/>
              <a:t>P</a:t>
            </a:r>
            <a:r>
              <a:rPr lang="en-US" dirty="0" smtClean="0"/>
              <a:t>(</a:t>
            </a:r>
            <a:r>
              <a:rPr lang="en-US" i="1" dirty="0" smtClean="0"/>
              <a:t>n</a:t>
            </a:r>
            <a:r>
              <a:rPr lang="en-US" dirty="0" smtClean="0"/>
              <a:t>, </a:t>
            </a:r>
            <a:r>
              <a:rPr lang="en-US" i="1" dirty="0" smtClean="0"/>
              <a:t>r</a:t>
            </a:r>
            <a:r>
              <a:rPr lang="en-US" dirty="0" smtClean="0"/>
              <a:t>) =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r>
              <a:rPr lang="en-US" i="1" dirty="0" smtClean="0"/>
              <a:t>n </a:t>
            </a:r>
            <a:r>
              <a:rPr lang="en-US" i="1"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i="1" dirty="0" smtClean="0"/>
              <a:t>    r</a:t>
            </a:r>
            <a:r>
              <a:rPr lang="en-US" dirty="0" smtClean="0"/>
              <a:t>-permutations of a set with </a:t>
            </a:r>
            <a:r>
              <a:rPr lang="en-US" i="1" dirty="0" smtClean="0"/>
              <a:t>n</a:t>
            </a:r>
            <a:r>
              <a:rPr lang="en-US" dirty="0" smtClean="0"/>
              <a:t> distinct elements.</a:t>
            </a:r>
          </a:p>
          <a:p>
            <a:pPr>
              <a:buNone/>
            </a:pPr>
            <a:r>
              <a:rPr lang="en-US" b="1" dirty="0" smtClean="0"/>
              <a:t>    Proof</a:t>
            </a:r>
            <a:r>
              <a:rPr lang="en-US" dirty="0" smtClean="0"/>
              <a:t>: Use the product rule. The first element can be chosen in </a:t>
            </a:r>
            <a:r>
              <a:rPr lang="en-US" i="1" dirty="0" smtClean="0"/>
              <a:t>n</a:t>
            </a:r>
            <a:r>
              <a:rPr lang="en-US" dirty="0" smtClean="0"/>
              <a:t> ways. The second in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ways, and so on until there are             (</a:t>
            </a:r>
            <a:r>
              <a:rPr lang="en-US" i="1" dirty="0" smtClean="0"/>
              <a:t>n</a:t>
            </a:r>
            <a:r>
              <a:rPr lang="en-US" dirty="0" smtClean="0"/>
              <a:t> </a:t>
            </a:r>
            <a:r>
              <a:rPr lang="en-US" dirty="0" smtClean="0">
                <a:latin typeface="Cambria Math"/>
                <a:ea typeface="Cambria Math"/>
              </a:rPr>
              <a:t>−</a:t>
            </a:r>
            <a:r>
              <a:rPr lang="en-US" dirty="0" smtClean="0"/>
              <a:t> ( </a:t>
            </a:r>
            <a:r>
              <a:rPr lang="en-US" i="1" dirty="0" smtClean="0"/>
              <a:t>r</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ea typeface="Cambria Math" pitchFamily="18" charset="0"/>
              </a:rPr>
              <a:t>)) ways to choose the last element.</a:t>
            </a:r>
          </a:p>
          <a:p>
            <a:r>
              <a:rPr lang="en-US" dirty="0" smtClean="0">
                <a:ea typeface="Cambria Math" pitchFamily="18" charset="0"/>
              </a:rPr>
              <a:t>Note that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n</a:t>
            </a:r>
            <a:r>
              <a:rPr lang="en-US" dirty="0" smtClean="0">
                <a:ea typeface="Cambria Math" pitchFamily="18" charset="0"/>
              </a:rPr>
              <a:t>,</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since there is only one way to order zero elements.</a:t>
            </a:r>
          </a:p>
          <a:p>
            <a:pPr>
              <a:buNone/>
            </a:pPr>
            <a:r>
              <a:rPr lang="en-US" b="1" dirty="0" smtClean="0">
                <a:ea typeface="Cambria Math" pitchFamily="18" charset="0"/>
              </a:rPr>
              <a:t>    Corollary </a:t>
            </a:r>
            <a:r>
              <a:rPr lang="en-US" b="1" dirty="0" smtClean="0">
                <a:latin typeface="Cambria Math" pitchFamily="18" charset="0"/>
                <a:ea typeface="Cambria Math" pitchFamily="18" charset="0"/>
              </a:rPr>
              <a:t>1</a:t>
            </a:r>
            <a:r>
              <a:rPr lang="en-US" dirty="0" smtClean="0">
                <a:ea typeface="Cambria Math" pitchFamily="18" charset="0"/>
              </a:rPr>
              <a:t>: If </a:t>
            </a:r>
            <a:r>
              <a:rPr lang="en-US" i="1" dirty="0" smtClean="0">
                <a:ea typeface="Cambria Math" pitchFamily="18" charset="0"/>
              </a:rPr>
              <a:t>n</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are integers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 </a:t>
            </a:r>
            <a:r>
              <a:rPr lang="en-US" dirty="0" smtClean="0"/>
              <a:t>then</a:t>
            </a:r>
          </a:p>
          <a:p>
            <a:endParaRPr lang="en-US" i="1" dirty="0" smtClean="0"/>
          </a:p>
          <a:p>
            <a:pPr>
              <a:buNone/>
            </a:pPr>
            <a:r>
              <a:rPr lang="en-US" i="1" dirty="0" smtClean="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first-prize winner, a second prize winner, and a third-prize winner from </a:t>
            </a:r>
            <a:r>
              <a:rPr lang="en-US" dirty="0" smtClean="0">
                <a:latin typeface="Cambria Math" pitchFamily="18" charset="0"/>
                <a:ea typeface="Cambria Math" pitchFamily="18" charset="0"/>
              </a:rPr>
              <a:t>100</a:t>
            </a:r>
            <a:r>
              <a:rPr lang="en-US" dirty="0" smtClean="0"/>
              <a:t> different people 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smtClean="0"/>
          </a:p>
          <a:p>
            <a:pPr>
              <a:buNone/>
            </a:pPr>
            <a:r>
              <a:rPr lang="en-US" b="1" dirty="0" smtClean="0"/>
              <a:t>    Solution</a:t>
            </a:r>
            <a:r>
              <a:rPr lang="en-US" dirty="0" smtClean="0"/>
              <a:t>: The first city is chosen, and the rest are ordered arbitrarily. Hence the orders are:</a:t>
            </a:r>
          </a:p>
          <a:p>
            <a:pPr>
              <a:buNone/>
            </a:pP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5040</a:t>
            </a:r>
          </a:p>
          <a:p>
            <a:pPr>
              <a:buNone/>
            </a:pPr>
            <a:r>
              <a:rPr lang="en-US" dirty="0" smtClean="0">
                <a:latin typeface="Cambria Math" pitchFamily="18" charset="0"/>
                <a:ea typeface="Cambria Math" pitchFamily="18" charset="0"/>
              </a:rPr>
              <a:t>    If she wants to find the tour with the shortest path that visits all the cities, she must consider 5040 paths!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We solve this problem by counting the permutations of six 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r-combination</a:t>
            </a:r>
            <a:r>
              <a:rPr lang="en-US" dirty="0" smtClean="0"/>
              <a:t> of elements of a set is an unordered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a:t>
            </a:r>
            <a:r>
              <a:rPr lang="en-US" i="1" dirty="0" smtClean="0"/>
              <a:t>n</a:t>
            </a:r>
            <a:r>
              <a:rPr lang="en-US" dirty="0" smtClean="0"/>
              <a:t> distinct elements is denoted by </a:t>
            </a:r>
            <a:r>
              <a:rPr lang="en-US" i="1" dirty="0" smtClean="0"/>
              <a:t>C</a:t>
            </a:r>
            <a:r>
              <a:rPr lang="en-US" dirty="0" smtClean="0"/>
              <a:t>(</a:t>
            </a:r>
            <a:r>
              <a:rPr lang="en-US" i="1" dirty="0" smtClean="0"/>
              <a:t>n</a:t>
            </a:r>
            <a:r>
              <a:rPr lang="en-US" dirty="0" smtClean="0"/>
              <a:t>, </a:t>
            </a:r>
            <a:r>
              <a:rPr lang="en-US" i="1" dirty="0" smtClean="0"/>
              <a:t>r</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8" name="Picture 7" descr="addin_tmp.png"/>
          <p:cNvPicPr>
            <a:picLocks noChangeAspect="1"/>
          </p:cNvPicPr>
          <p:nvPr>
            <p:custDataLst>
              <p:tags r:id="rId1"/>
            </p:custDataLst>
          </p:nvPr>
        </p:nvPicPr>
        <p:blipFill>
          <a:blip r:embed="rId3" cstate="print"/>
          <a:stretch>
            <a:fillRect/>
          </a:stretch>
        </p:blipFill>
        <p:spPr>
          <a:xfrm>
            <a:off x="6902767" y="3505200"/>
            <a:ext cx="336233" cy="30480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a:t>
            </a:r>
            <a:r>
              <a:rPr lang="en-US" i="1" dirty="0" smtClean="0"/>
              <a:t>r</a:t>
            </a:r>
            <a:r>
              <a:rPr lang="en-US" dirty="0" smtClean="0"/>
              <a:t>-combinations of a set with </a:t>
            </a:r>
            <a:r>
              <a:rPr lang="en-US" i="1" dirty="0" smtClean="0"/>
              <a:t>n</a:t>
            </a:r>
            <a:r>
              <a:rPr lang="en-US" dirty="0" smtClean="0"/>
              <a:t> elements, where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524000" y="4953000"/>
            <a:ext cx="6750209" cy="60960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3359280" cy="609599"/>
          </a:xfrm>
          <a:prstGeom prst="rect">
            <a:avLst/>
          </a:prstGeom>
        </p:spPr>
      </p:pic>
      <p:sp>
        <p:nvSpPr>
          <p:cNvPr id="3" name="Slide Number Placeholder 2"/>
          <p:cNvSpPr>
            <a:spLocks noGrp="1"/>
          </p:cNvSpPr>
          <p:nvPr>
            <p:ph type="sldNum" sz="quarter" idx="12"/>
          </p:nvPr>
        </p:nvSpPr>
        <p:spPr/>
        <p:txBody>
          <a:bodyPr/>
          <a:lstStyle/>
          <a:p>
            <a:fld id="{8CD41AC4-40F7-4FE0-8905-74C6698904F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pPr>
            <a:r>
              <a:rPr lang="en-US" b="1" dirty="0" smtClean="0">
                <a:latin typeface="Cambria Math"/>
                <a:ea typeface="Cambria Math"/>
              </a:rPr>
              <a:t>   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lstStyle/>
          <a:p>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t>double counting proof </a:t>
            </a:r>
            <a:r>
              <a:rPr lang="en-US" dirty="0" smtClean="0"/>
              <a:t>uses counting arguments to prove that both sides of an identity count the same objects, but in different ways.</a:t>
            </a:r>
          </a:p>
          <a:p>
            <a:pPr lvl="1"/>
            <a:r>
              <a:rPr lang="en-US" dirty="0" smtClean="0"/>
              <a:t>A </a:t>
            </a:r>
            <a:r>
              <a:rPr lang="en-US" i="1" dirty="0" err="1" smtClean="0"/>
              <a:t>bijective</a:t>
            </a:r>
            <a:r>
              <a:rPr lang="en-US" i="1" dirty="0" smtClean="0"/>
              <a:t> proof  </a:t>
            </a:r>
            <a:r>
              <a:rPr lang="en-US" dirty="0" smtClean="0"/>
              <a:t>shows  that there is a </a:t>
            </a:r>
            <a:r>
              <a:rPr lang="en-US" dirty="0" err="1" smtClean="0"/>
              <a:t>bijection</a:t>
            </a:r>
            <a:r>
              <a:rPr lang="en-US" dirty="0" smtClean="0"/>
              <a:t> between the sets of objects counted by the two sides of the identity.</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lvl="1"/>
            <a:r>
              <a:rPr lang="en-US" i="1" dirty="0" err="1" smtClean="0"/>
              <a:t>Bijective</a:t>
            </a:r>
            <a:r>
              <a:rPr lang="en-US" i="1" dirty="0" smtClean="0"/>
              <a:t> Proof</a:t>
            </a:r>
            <a:r>
              <a:rPr lang="en-US" dirty="0" smtClean="0"/>
              <a:t>: Suppose that </a:t>
            </a:r>
            <a:r>
              <a:rPr lang="en-US" i="1" dirty="0" smtClean="0"/>
              <a:t>S</a:t>
            </a:r>
            <a:r>
              <a:rPr lang="en-US" dirty="0" smtClean="0"/>
              <a:t> is a set with </a:t>
            </a:r>
            <a:r>
              <a:rPr lang="en-US" i="1" dirty="0" smtClean="0"/>
              <a:t>n</a:t>
            </a:r>
            <a:r>
              <a:rPr lang="en-US" dirty="0" smtClean="0"/>
              <a:t> elements. The function that maps a subset </a:t>
            </a:r>
            <a:r>
              <a:rPr lang="en-US" i="1" dirty="0" smtClean="0"/>
              <a:t>A</a:t>
            </a:r>
            <a:r>
              <a:rPr lang="en-US" dirty="0" smtClean="0"/>
              <a:t> of </a:t>
            </a:r>
            <a:r>
              <a:rPr lang="en-US" i="1" dirty="0" smtClean="0"/>
              <a:t>S </a:t>
            </a:r>
            <a:r>
              <a:rPr lang="en-US" dirty="0" smtClean="0"/>
              <a:t>to      is a </a:t>
            </a:r>
            <a:r>
              <a:rPr lang="en-US" dirty="0" err="1" smtClean="0"/>
              <a:t>bijection</a:t>
            </a:r>
            <a:r>
              <a:rPr lang="en-US" dirty="0" smtClean="0"/>
              <a:t> between the subsets of </a:t>
            </a:r>
            <a:r>
              <a:rPr lang="en-US" i="1" dirty="0" smtClean="0"/>
              <a:t>S</a:t>
            </a:r>
            <a:r>
              <a:rPr lang="en-US" dirty="0" smtClean="0"/>
              <a:t> with </a:t>
            </a:r>
            <a:r>
              <a:rPr lang="en-US" i="1" dirty="0" smtClean="0"/>
              <a:t>r</a:t>
            </a:r>
            <a:r>
              <a:rPr lang="en-US" dirty="0" smtClean="0"/>
              <a:t> elements and the subsets with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Since there is a </a:t>
            </a:r>
            <a:r>
              <a:rPr lang="en-US" dirty="0" err="1" smtClean="0">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i="1" dirty="0" smtClean="0"/>
              <a:t>Double Counting Proof</a:t>
            </a:r>
            <a:r>
              <a:rPr lang="en-US" dirty="0" smtClean="0"/>
              <a:t>: By definition the number of subsets of </a:t>
            </a:r>
            <a:r>
              <a:rPr lang="en-US" i="1" dirty="0" smtClean="0"/>
              <a:t>S</a:t>
            </a:r>
            <a:r>
              <a:rPr lang="en-US" dirty="0" smtClean="0"/>
              <a:t> with </a:t>
            </a:r>
            <a:r>
              <a:rPr lang="en-US" i="1" dirty="0" smtClean="0"/>
              <a:t>r</a:t>
            </a:r>
            <a:r>
              <a:rPr lang="en-US" dirty="0" smtClean="0"/>
              <a:t> elements is </a:t>
            </a:r>
            <a:r>
              <a:rPr lang="en-US" i="1" dirty="0" smtClean="0"/>
              <a:t>C</a:t>
            </a:r>
            <a:r>
              <a:rPr lang="en-US" dirty="0" smtClean="0"/>
              <a:t>(</a:t>
            </a:r>
            <a:r>
              <a:rPr lang="en-US" i="1" dirty="0" smtClean="0"/>
              <a:t>n</a:t>
            </a:r>
            <a:r>
              <a:rPr lang="en-US" dirty="0" smtClean="0"/>
              <a:t>, </a:t>
            </a:r>
            <a:r>
              <a:rPr lang="en-US" i="1" dirty="0" smtClean="0"/>
              <a:t>r</a:t>
            </a:r>
            <a:r>
              <a:rPr lang="en-US" dirty="0" smtClean="0"/>
              <a:t>). Each subset A of S can also be described by specifying which elements are not in A, i.e., those which are  in     . Since the complement of a subset of S with </a:t>
            </a:r>
            <a:r>
              <a:rPr lang="en-US" i="1" dirty="0" smtClean="0"/>
              <a:t>r</a:t>
            </a:r>
            <a:r>
              <a:rPr lang="en-US" dirty="0" smtClean="0"/>
              <a:t> elements has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ways are there to select five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Binomial Theorem </a:t>
            </a:r>
          </a:p>
          <a:p>
            <a:r>
              <a:rPr lang="en-US" dirty="0" smtClean="0"/>
              <a:t>Pascal’s Identity and Triangle</a:t>
            </a:r>
          </a:p>
          <a:p>
            <a:r>
              <a:rPr lang="en-US" dirty="0" smtClean="0"/>
              <a:t>Other Identities Involving Binomial Coefficients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binomial</a:t>
            </a:r>
            <a:r>
              <a:rPr lang="en-US" dirty="0" smtClean="0"/>
              <a:t> expression is the sum of two terms, such as </a:t>
            </a:r>
            <a:r>
              <a:rPr lang="en-US" i="1" dirty="0" smtClean="0"/>
              <a:t>x </a:t>
            </a:r>
            <a:r>
              <a:rPr lang="en-US" dirty="0" smtClean="0"/>
              <a:t>+ </a:t>
            </a:r>
            <a:r>
              <a:rPr lang="en-US" i="1" dirty="0" smtClean="0"/>
              <a:t>y</a:t>
            </a:r>
            <a:r>
              <a:rPr lang="en-US" dirty="0" smtClean="0"/>
              <a:t>. (More generally, these terms can be products of constants and variables.)</a:t>
            </a:r>
          </a:p>
          <a:p>
            <a:r>
              <a:rPr lang="en-US" dirty="0" smtClean="0"/>
              <a:t>We  can use counting principles to find the coefficients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where </a:t>
            </a:r>
            <a:r>
              <a:rPr lang="en-US" i="1" dirty="0" smtClean="0"/>
              <a:t>n</a:t>
            </a:r>
            <a:r>
              <a:rPr lang="en-US" dirty="0" smtClean="0"/>
              <a:t> is a positive integer. </a:t>
            </a:r>
          </a:p>
          <a:p>
            <a:r>
              <a:rPr lang="en-US" dirty="0" smtClean="0"/>
              <a:t>To illustrate this idea, we first look at the process of expanding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dirty="0" smtClean="0"/>
              <a:t>(</a:t>
            </a:r>
            <a:r>
              <a:rPr lang="en-US" i="1" dirty="0" smtClean="0"/>
              <a:t>x </a:t>
            </a:r>
            <a:r>
              <a:rPr lang="en-US" dirty="0" smtClean="0"/>
              <a:t>+ </a:t>
            </a:r>
            <a:r>
              <a:rPr lang="en-US" i="1" dirty="0" smtClean="0"/>
              <a:t>y</a:t>
            </a:r>
            <a:r>
              <a:rPr lang="en-US" dirty="0" smtClean="0"/>
              <a:t>)</a:t>
            </a:r>
            <a:r>
              <a:rPr lang="en-US" dirty="0" smtClean="0">
                <a:latin typeface="Cambria Math" pitchFamily="18" charset="0"/>
                <a:ea typeface="Cambria Math" pitchFamily="18" charset="0"/>
              </a:rPr>
              <a:t> </a:t>
            </a:r>
            <a:r>
              <a:rPr lang="en-US" dirty="0" smtClean="0"/>
              <a:t>(</a:t>
            </a:r>
            <a:r>
              <a:rPr lang="en-US" i="1" dirty="0" smtClean="0"/>
              <a:t>x </a:t>
            </a:r>
            <a:r>
              <a:rPr lang="en-US" dirty="0" smtClean="0"/>
              <a:t>+ </a:t>
            </a:r>
            <a:r>
              <a:rPr lang="en-US" i="1" dirty="0" smtClean="0"/>
              <a:t>y</a:t>
            </a:r>
            <a:r>
              <a:rPr lang="en-US" dirty="0" smtClean="0"/>
              <a:t>) (</a:t>
            </a:r>
            <a:r>
              <a:rPr lang="en-US" i="1" dirty="0" smtClean="0"/>
              <a:t>x </a:t>
            </a:r>
            <a:r>
              <a:rPr lang="en-US" dirty="0" smtClean="0"/>
              <a:t>+ </a:t>
            </a:r>
            <a:r>
              <a:rPr lang="en-US" i="1" dirty="0" smtClean="0"/>
              <a:t>y</a:t>
            </a:r>
            <a:r>
              <a:rPr lang="en-US" dirty="0" smtClean="0"/>
              <a:t>) 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 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one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i="1"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t>  +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i="1" dirty="0" smtClean="0"/>
              <a:t> .</a:t>
            </a:r>
          </a:p>
          <a:p>
            <a:r>
              <a:rPr lang="en-US" dirty="0" smtClean="0">
                <a:latin typeface="Cambria Math" pitchFamily="18" charset="0"/>
                <a:ea typeface="Cambria Math" pitchFamily="18" charset="0"/>
              </a:rPr>
              <a:t>Next we present the binomial theorem gives the coefficients of the terms in the expansion of </a:t>
            </a:r>
            <a:r>
              <a:rPr lang="en-US" dirty="0" smtClean="0"/>
              <a:t>(</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p:txBody>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combinatorial reasoning .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subsets with zero elements,       with one element,       with two elements, …, and       with </a:t>
            </a:r>
            <a:r>
              <a:rPr lang="en-US" i="1" dirty="0" smtClean="0"/>
              <a:t>n</a:t>
            </a:r>
            <a:r>
              <a:rPr lang="en-US" dirty="0" smtClean="0"/>
              <a:t> elements. Therefore the total is</a:t>
            </a:r>
          </a:p>
          <a:p>
            <a:pPr>
              <a:buNone/>
            </a:pPr>
            <a:endParaRPr lang="en-US" dirty="0" smtClean="0"/>
          </a:p>
          <a:p>
            <a:pPr>
              <a:buNone/>
            </a:pPr>
            <a:r>
              <a:rPr lang="en-US" dirty="0" smtClean="0"/>
              <a:t>    Since, we know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1911191"/>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320415"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6139815" y="44958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48815"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either:</a:t>
            </a:r>
          </a:p>
          <a:p>
            <a:pPr lvl="1"/>
            <a:r>
              <a:rPr lang="en-US" dirty="0" smtClean="0"/>
              <a:t>contains </a:t>
            </a:r>
            <a:r>
              <a:rPr lang="en-US" i="1" dirty="0" smtClean="0"/>
              <a:t>a</a:t>
            </a:r>
            <a:r>
              <a:rPr lang="en-US" dirty="0" smtClean="0"/>
              <a:t>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or </a:t>
            </a:r>
          </a:p>
          <a:p>
            <a:pPr lvl="1"/>
            <a:r>
              <a:rPr lang="en-US" dirty="0" smtClean="0"/>
              <a:t>contains </a:t>
            </a:r>
            <a:r>
              <a:rPr lang="en-US" i="1" dirty="0" smtClean="0"/>
              <a:t>k</a:t>
            </a:r>
            <a:r>
              <a:rPr lang="en-US" dirty="0" smtClean="0"/>
              <a:t> elements of </a:t>
            </a:r>
            <a:r>
              <a:rPr lang="en-US" i="1" dirty="0" smtClean="0"/>
              <a:t>S</a:t>
            </a:r>
            <a:r>
              <a:rPr lang="en-US" dirty="0" smtClean="0"/>
              <a:t> and not </a:t>
            </a:r>
            <a:r>
              <a:rPr lang="en-US" i="1" dirty="0" smtClean="0"/>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contain </a:t>
            </a:r>
            <a:r>
              <a:rPr lang="en-US" i="1" dirty="0" smtClean="0">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do not contain </a:t>
            </a:r>
            <a:r>
              <a:rPr lang="en-US" i="1" dirty="0" smtClean="0">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smtClean="0"/>
              <a:t>See Exercise </a:t>
            </a:r>
            <a:r>
              <a:rPr lang="en-US" dirty="0" smtClean="0">
                <a:latin typeface="Cambria Math" pitchFamily="18" charset="0"/>
                <a:ea typeface="Cambria Math" pitchFamily="18" charset="0"/>
              </a:rPr>
              <a:t>19</a:t>
            </a:r>
            <a:r>
              <a:rPr lang="en-US" dirty="0" smtClean="0"/>
              <a:t> </a:t>
            </a:r>
            <a:r>
              <a:rPr lang="en-US" i="1" dirty="0" smtClean="0"/>
              <a:t>for an algebraic proof.</a:t>
            </a:r>
            <a:endParaRPr lang="en-US" i="1" dirty="0"/>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Triangle</a:t>
            </a:r>
            <a:endParaRPr lang="en-US" dirty="0"/>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a:t>
            </a:r>
          </a:p>
          <a:p>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smtClean="0"/>
              <a:t>By Pascal’s identity, adding two </a:t>
            </a:r>
            <a:r>
              <a:rPr lang="en-US" smtClean="0"/>
              <a:t>adjacent binomial </a:t>
            </a:r>
            <a:r>
              <a:rPr lang="en-US" dirty="0" smtClean="0"/>
              <a:t>coefficients results is the  binomial coefficient in the next row between these two coefficients. </a:t>
            </a:r>
            <a:endParaRPr lang="en-US"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a:t>
            </a:r>
            <a:br>
              <a:rPr lang="en-US" sz="4000" dirty="0" smtClean="0"/>
            </a:br>
            <a:r>
              <a:rPr lang="en-US" sz="4000" dirty="0" smtClean="0"/>
              <a:t>The Product Rule</a:t>
            </a:r>
            <a:endParaRPr lang="en-US" sz="4000" dirty="0"/>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Generalized Permutations and Combinations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6.5</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 with Repetition</a:t>
            </a:r>
          </a:p>
          <a:p>
            <a:r>
              <a:rPr lang="en-US" dirty="0" smtClean="0"/>
              <a:t>Combinations with Repetition</a:t>
            </a:r>
          </a:p>
          <a:p>
            <a:r>
              <a:rPr lang="en-US" dirty="0" smtClean="0"/>
              <a:t>Permutations with Indistinguishable Objects</a:t>
            </a:r>
          </a:p>
          <a:p>
            <a:r>
              <a:rPr lang="en-US" dirty="0" smtClean="0"/>
              <a:t>Distributing Objects into Boxes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 with Repetition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The number of </a:t>
            </a:r>
            <a:r>
              <a:rPr lang="en-US" i="1" dirty="0" smtClean="0"/>
              <a:t>r</a:t>
            </a:r>
            <a:r>
              <a:rPr lang="en-US" dirty="0" smtClean="0"/>
              <a:t>-permutations of a set of </a:t>
            </a:r>
            <a:r>
              <a:rPr lang="en-US" i="1" dirty="0" smtClean="0"/>
              <a:t>n</a:t>
            </a:r>
            <a:r>
              <a:rPr lang="en-US" dirty="0" smtClean="0"/>
              <a:t> objects with repetition allowed is </a:t>
            </a:r>
            <a:r>
              <a:rPr lang="en-US" i="1" dirty="0" err="1" smtClean="0"/>
              <a:t>PR</a:t>
            </a:r>
            <a:r>
              <a:rPr lang="en-US" dirty="0" err="1" smtClean="0"/>
              <a:t>(</a:t>
            </a:r>
            <a:r>
              <a:rPr lang="en-US" i="1" dirty="0" err="1" smtClean="0"/>
              <a:t>n</a:t>
            </a:r>
            <a:r>
              <a:rPr lang="en-US" dirty="0" smtClean="0"/>
              <a:t>, </a:t>
            </a:r>
            <a:r>
              <a:rPr lang="en-US" i="1" dirty="0" err="1" smtClean="0"/>
              <a:t>r</a:t>
            </a:r>
            <a:r>
              <a:rPr lang="en-US" dirty="0" smtClean="0"/>
              <a:t>) = </a:t>
            </a:r>
            <a:r>
              <a:rPr lang="en-US" i="1" dirty="0" smtClean="0"/>
              <a:t>n</a:t>
            </a:r>
            <a:r>
              <a:rPr lang="en-US" i="1" baseline="30000" dirty="0" smtClean="0"/>
              <a:t>r</a:t>
            </a:r>
            <a:r>
              <a:rPr lang="en-US" dirty="0" smtClean="0"/>
              <a:t>.</a:t>
            </a:r>
          </a:p>
          <a:p>
            <a:pPr>
              <a:buNone/>
            </a:pPr>
            <a:r>
              <a:rPr lang="en-US" b="1" dirty="0" smtClean="0"/>
              <a:t>    Proof</a:t>
            </a:r>
            <a:r>
              <a:rPr lang="en-US" dirty="0" smtClean="0"/>
              <a:t>: There are </a:t>
            </a:r>
            <a:r>
              <a:rPr lang="en-US" i="1" dirty="0" smtClean="0"/>
              <a:t>n</a:t>
            </a:r>
            <a:r>
              <a:rPr lang="en-US" dirty="0" smtClean="0"/>
              <a:t> ways to select an element of the set for each of the </a:t>
            </a:r>
            <a:r>
              <a:rPr lang="en-US" i="1" dirty="0" smtClean="0"/>
              <a:t>r</a:t>
            </a:r>
            <a:r>
              <a:rPr lang="en-US" dirty="0" smtClean="0"/>
              <a:t> positions in the </a:t>
            </a:r>
            <a:r>
              <a:rPr lang="en-US" i="1" dirty="0" smtClean="0"/>
              <a:t>r</a:t>
            </a:r>
            <a:r>
              <a:rPr lang="en-US" dirty="0" smtClean="0"/>
              <a:t>-permutation when repetition is allowed. Hence, by the product rule there are </a:t>
            </a:r>
            <a:r>
              <a:rPr lang="en-US" i="1" dirty="0" smtClean="0"/>
              <a:t>n</a:t>
            </a:r>
            <a:r>
              <a:rPr lang="en-US" i="1" baseline="30000" dirty="0" smtClean="0"/>
              <a:t>r</a:t>
            </a:r>
            <a:r>
              <a:rPr lang="en-US" dirty="0" smtClean="0"/>
              <a:t> </a:t>
            </a:r>
            <a:r>
              <a:rPr lang="en-US" i="1" dirty="0" smtClean="0"/>
              <a:t>r</a:t>
            </a:r>
            <a:r>
              <a:rPr lang="en-US" dirty="0" smtClean="0"/>
              <a:t>-permutations with repetition.</a:t>
            </a:r>
          </a:p>
          <a:p>
            <a:pPr>
              <a:buNone/>
            </a:pPr>
            <a:endParaRPr lang="en-US" dirty="0" smtClean="0"/>
          </a:p>
          <a:p>
            <a:pPr>
              <a:buNone/>
            </a:pPr>
            <a:r>
              <a:rPr lang="en-US" b="1" dirty="0" smtClean="0"/>
              <a:t>    Example</a:t>
            </a:r>
            <a:r>
              <a:rPr lang="en-US" dirty="0" smtClean="0"/>
              <a:t>: How many strings of length </a:t>
            </a:r>
            <a:r>
              <a:rPr lang="en-US" i="1" dirty="0" smtClean="0"/>
              <a:t>r</a:t>
            </a:r>
            <a:r>
              <a:rPr lang="en-US" dirty="0" smtClean="0"/>
              <a:t> can be formed from the uppercase letters of the English alphabet?</a:t>
            </a:r>
          </a:p>
          <a:p>
            <a:pPr>
              <a:buNone/>
            </a:pPr>
            <a:r>
              <a:rPr lang="en-US" b="1" dirty="0" smtClean="0"/>
              <a:t>    Solution</a:t>
            </a:r>
            <a:r>
              <a:rPr lang="en-US" dirty="0" smtClean="0"/>
              <a:t>: The number of such strings is </a:t>
            </a:r>
            <a:r>
              <a:rPr lang="en-US" dirty="0" smtClean="0">
                <a:latin typeface="Cambria" pitchFamily="18" charset="0"/>
              </a:rPr>
              <a:t>26</a:t>
            </a:r>
            <a:r>
              <a:rPr lang="en-US" i="1" baseline="40000" dirty="0" smtClean="0"/>
              <a:t>r</a:t>
            </a:r>
            <a:r>
              <a:rPr lang="en-US" dirty="0" smtClean="0"/>
              <a:t>, which is the number of </a:t>
            </a:r>
            <a:r>
              <a:rPr lang="en-US" i="1" dirty="0" smtClean="0"/>
              <a:t>r</a:t>
            </a:r>
            <a:r>
              <a:rPr lang="en-US" dirty="0" smtClean="0"/>
              <a:t>-permutations of a set with </a:t>
            </a:r>
            <a:r>
              <a:rPr lang="en-US" dirty="0" smtClean="0">
                <a:latin typeface="Cambria Math" pitchFamily="18" charset="0"/>
                <a:ea typeface="Cambria Math" pitchFamily="18" charset="0"/>
              </a:rPr>
              <a:t>26</a:t>
            </a:r>
            <a:r>
              <a:rPr lang="en-US" dirty="0" smtClean="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five bills from a box containing  at least five of each of the following denominations: </a:t>
            </a:r>
            <a:r>
              <a:rPr lang="en-US" sz="3200" dirty="0" smtClean="0"/>
              <a:t>$</a:t>
            </a:r>
            <a:r>
              <a:rPr lang="en-US" dirty="0" smtClean="0">
                <a:latin typeface="Cambria" pitchFamily="18" charset="0"/>
              </a:rPr>
              <a:t>1</a:t>
            </a:r>
            <a:r>
              <a:rPr lang="en-US" dirty="0" smtClean="0"/>
              <a:t>, </a:t>
            </a:r>
            <a:r>
              <a:rPr lang="en-US" sz="3200" dirty="0" smtClean="0"/>
              <a:t>$</a:t>
            </a:r>
            <a:r>
              <a:rPr lang="en-US" dirty="0" smtClean="0">
                <a:latin typeface="Cambria" pitchFamily="18" charset="0"/>
              </a:rPr>
              <a:t>2</a:t>
            </a:r>
            <a:r>
              <a:rPr lang="en-US" dirty="0" smtClean="0"/>
              <a:t>, </a:t>
            </a:r>
            <a:r>
              <a:rPr lang="en-US" sz="3200" dirty="0" smtClean="0"/>
              <a:t>$</a:t>
            </a:r>
            <a:r>
              <a:rPr lang="en-US" dirty="0" smtClean="0">
                <a:latin typeface="Cambria" pitchFamily="18" charset="0"/>
              </a:rPr>
              <a:t>5</a:t>
            </a:r>
            <a:r>
              <a:rPr lang="en-US" dirty="0" smtClean="0"/>
              <a:t>, </a:t>
            </a:r>
            <a:r>
              <a:rPr lang="en-US" sz="3200" dirty="0" smtClean="0"/>
              <a:t>$</a:t>
            </a:r>
            <a:r>
              <a:rPr lang="en-US" dirty="0" smtClean="0">
                <a:latin typeface="Cambria" pitchFamily="18" charset="0"/>
              </a:rPr>
              <a:t>10</a:t>
            </a:r>
            <a:r>
              <a:rPr lang="en-US" dirty="0" smtClean="0"/>
              <a:t>, </a:t>
            </a:r>
            <a:r>
              <a:rPr lang="en-US" sz="3200" dirty="0" smtClean="0"/>
              <a:t>$</a:t>
            </a:r>
            <a:r>
              <a:rPr lang="en-US" dirty="0" smtClean="0">
                <a:latin typeface="Cambria" pitchFamily="18" charset="0"/>
              </a:rPr>
              <a:t>20</a:t>
            </a:r>
            <a:r>
              <a:rPr lang="en-US" dirty="0" smtClean="0"/>
              <a:t>, </a:t>
            </a:r>
            <a:r>
              <a:rPr lang="en-US" sz="3200" dirty="0" smtClean="0"/>
              <a:t>$</a:t>
            </a:r>
            <a:r>
              <a:rPr lang="en-US" dirty="0" smtClean="0">
                <a:latin typeface="Cambria" pitchFamily="18" charset="0"/>
              </a:rPr>
              <a:t>50</a:t>
            </a:r>
            <a:r>
              <a:rPr lang="en-US" dirty="0" smtClean="0"/>
              <a:t>, and </a:t>
            </a:r>
            <a:r>
              <a:rPr lang="en-US" sz="3200" dirty="0" smtClean="0"/>
              <a:t>$</a:t>
            </a:r>
            <a:r>
              <a:rPr lang="en-US" dirty="0" smtClean="0">
                <a:latin typeface="Cambria" pitchFamily="18" charset="0"/>
              </a:rPr>
              <a:t>100</a:t>
            </a:r>
            <a:r>
              <a:rPr lang="en-US" dirty="0" smtClean="0"/>
              <a:t>? </a:t>
            </a:r>
            <a:r>
              <a:rPr lang="en-US" i="1" dirty="0" err="1" smtClean="0"/>
              <a:t>CR</a:t>
            </a:r>
            <a:r>
              <a:rPr lang="en-US" dirty="0" err="1" smtClean="0"/>
              <a:t>(</a:t>
            </a:r>
            <a:r>
              <a:rPr lang="en-US" i="1" dirty="0" err="1" smtClean="0"/>
              <a:t>n</a:t>
            </a:r>
            <a:r>
              <a:rPr lang="en-US" dirty="0" err="1" smtClean="0"/>
              <a:t>,</a:t>
            </a:r>
            <a:r>
              <a:rPr lang="en-US" i="1" dirty="0" err="1" smtClean="0"/>
              <a:t>r</a:t>
            </a:r>
            <a:r>
              <a:rPr lang="en-US" dirty="0" smtClean="0"/>
              <a:t>) = </a:t>
            </a:r>
            <a:r>
              <a:rPr lang="en-US" i="1" dirty="0" smtClean="0"/>
              <a:t>CR</a:t>
            </a:r>
            <a:r>
              <a:rPr lang="en-US" dirty="0" smtClean="0"/>
              <a:t>(</a:t>
            </a:r>
            <a:r>
              <a:rPr lang="en-US" dirty="0" smtClean="0">
                <a:latin typeface="Cambria" pitchFamily="18" charset="0"/>
              </a:rPr>
              <a:t>7</a:t>
            </a:r>
            <a:r>
              <a:rPr lang="en-US" dirty="0" smtClean="0"/>
              <a:t>,</a:t>
            </a:r>
            <a:r>
              <a:rPr lang="en-US" dirty="0" smtClean="0">
                <a:latin typeface="Cambria" pitchFamily="18" charset="0"/>
              </a:rPr>
              <a:t>5</a:t>
            </a:r>
            <a:r>
              <a:rPr lang="en-US" dirty="0" smtClean="0"/>
              <a:t>) </a:t>
            </a:r>
          </a:p>
          <a:p>
            <a:pPr>
              <a:buNone/>
            </a:pPr>
            <a:r>
              <a:rPr lang="en-US" b="1" dirty="0" smtClean="0"/>
              <a:t>   Solution</a:t>
            </a:r>
            <a:r>
              <a:rPr lang="en-US" dirty="0" smtClean="0"/>
              <a:t>: Place the selected bills in the appropriate position of a cash box illustrated below:</a:t>
            </a:r>
            <a:endParaRPr lang="en-US" dirty="0"/>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i="1" dirty="0" smtClean="0"/>
              <a:t>  </a:t>
            </a:r>
            <a:endParaRPr lang="en-US" i="1"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a:xfrm>
            <a:off x="457200" y="1935480"/>
            <a:ext cx="8229600" cy="4922520"/>
          </a:xfrm>
        </p:spPr>
        <p:txBody>
          <a:bodyPr>
            <a:normAutofit fontScale="77500" lnSpcReduction="20000"/>
          </a:bodyPr>
          <a:lstStyle/>
          <a:p>
            <a:r>
              <a:rPr lang="en-US" dirty="0" smtClean="0"/>
              <a:t>Some possible ways of </a:t>
            </a:r>
          </a:p>
          <a:p>
            <a:pPr>
              <a:buNone/>
            </a:pPr>
            <a:r>
              <a:rPr lang="en-US" dirty="0" smtClean="0"/>
              <a:t>      placing the five bills:</a:t>
            </a:r>
          </a:p>
          <a:p>
            <a:endParaRPr lang="en-US" dirty="0" smtClean="0"/>
          </a:p>
          <a:p>
            <a:endParaRPr lang="en-US" dirty="0" smtClean="0"/>
          </a:p>
          <a:p>
            <a:endParaRPr lang="en-US" dirty="0" smtClean="0"/>
          </a:p>
          <a:p>
            <a:pPr>
              <a:buNone/>
            </a:pPr>
            <a:endParaRPr lang="en-US" dirty="0" smtClean="0"/>
          </a:p>
          <a:p>
            <a:endParaRPr lang="en-US" dirty="0" smtClean="0"/>
          </a:p>
          <a:p>
            <a:r>
              <a:rPr lang="en-US" dirty="0" smtClean="0"/>
              <a:t>The number of ways to select five bills of seven types corresponds to the number of ways to arrange six (</a:t>
            </a:r>
            <a:r>
              <a:rPr lang="en-US" dirty="0" smtClean="0">
                <a:latin typeface="Cambria" pitchFamily="18" charset="0"/>
              </a:rPr>
              <a:t>7</a:t>
            </a:r>
            <a:r>
              <a:rPr lang="en-US" dirty="0" smtClean="0"/>
              <a:t> – </a:t>
            </a:r>
            <a:r>
              <a:rPr lang="en-US" dirty="0" smtClean="0">
                <a:latin typeface="Cambria" pitchFamily="18" charset="0"/>
              </a:rPr>
              <a:t>1</a:t>
            </a:r>
            <a:r>
              <a:rPr lang="en-US" dirty="0" smtClean="0"/>
              <a:t>) bars and five stars in a row. </a:t>
            </a:r>
          </a:p>
          <a:p>
            <a:r>
              <a:rPr lang="en-US" dirty="0" smtClean="0"/>
              <a:t>This is exactly equivalent to specify the position (</a:t>
            </a:r>
            <a:r>
              <a:rPr lang="en-US" dirty="0" smtClean="0">
                <a:latin typeface="Cambria" pitchFamily="18" charset="0"/>
              </a:rPr>
              <a:t>11</a:t>
            </a:r>
            <a:r>
              <a:rPr lang="en-US" dirty="0" smtClean="0"/>
              <a:t>) of the stars (</a:t>
            </a:r>
            <a:r>
              <a:rPr lang="en-US" dirty="0" smtClean="0">
                <a:latin typeface="Cambria" pitchFamily="18" charset="0"/>
              </a:rPr>
              <a:t>5</a:t>
            </a:r>
            <a:r>
              <a:rPr lang="en-US" dirty="0" smtClean="0"/>
              <a:t>).</a:t>
            </a:r>
          </a:p>
          <a:p>
            <a:r>
              <a:rPr lang="en-US" dirty="0" smtClean="0"/>
              <a:t>Which is the number of unordered selections of </a:t>
            </a:r>
            <a:r>
              <a:rPr lang="en-US" dirty="0" smtClean="0">
                <a:latin typeface="Cambria" pitchFamily="18" charset="0"/>
              </a:rPr>
              <a:t>5</a:t>
            </a:r>
            <a:r>
              <a:rPr lang="en-US" dirty="0" smtClean="0"/>
              <a:t> objects (stars) from a set of </a:t>
            </a:r>
            <a:r>
              <a:rPr lang="en-US" dirty="0" smtClean="0">
                <a:latin typeface="Cambria" pitchFamily="18" charset="0"/>
              </a:rPr>
              <a:t>11 </a:t>
            </a:r>
            <a:r>
              <a:rPr lang="en-US" dirty="0" smtClean="0"/>
              <a:t>(positions). Hence, there are</a:t>
            </a:r>
          </a:p>
          <a:p>
            <a:pPr>
              <a:buNone/>
            </a:pPr>
            <a:r>
              <a:rPr lang="en-US" dirty="0" smtClean="0"/>
              <a:t>         </a:t>
            </a:r>
          </a:p>
          <a:p>
            <a:pPr>
              <a:buNone/>
            </a:pPr>
            <a:endParaRPr lang="en-US" dirty="0" smtClean="0"/>
          </a:p>
          <a:p>
            <a:pPr>
              <a:buNone/>
            </a:pPr>
            <a:r>
              <a:rPr lang="en-US" dirty="0" smtClean="0"/>
              <a:t>    ways to choose five bills among seven types of bills.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625465"/>
            <a:ext cx="2295525" cy="318135"/>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pitchFamily="18" charset="0"/>
              </a:rPr>
              <a:t>2</a:t>
            </a:r>
            <a:r>
              <a:rPr lang="en-US" dirty="0" smtClean="0"/>
              <a:t>: The number 0f </a:t>
            </a:r>
            <a:r>
              <a:rPr lang="en-US" i="1" dirty="0" smtClean="0"/>
              <a:t>r</a:t>
            </a:r>
            <a:r>
              <a:rPr lang="en-US" dirty="0" smtClean="0"/>
              <a:t>-combinations from a set with </a:t>
            </a:r>
            <a:r>
              <a:rPr lang="en-US" i="1" dirty="0" smtClean="0"/>
              <a:t>n</a:t>
            </a:r>
            <a:r>
              <a:rPr lang="en-US" dirty="0" smtClean="0"/>
              <a:t> elements when repetition of elements is allowed is</a:t>
            </a:r>
          </a:p>
          <a:p>
            <a:pPr>
              <a:buNone/>
            </a:pPr>
            <a:r>
              <a:rPr lang="en-US" dirty="0" smtClean="0"/>
              <a:t>                       </a:t>
            </a:r>
            <a:r>
              <a:rPr lang="en-US" i="1" dirty="0" err="1" smtClean="0"/>
              <a:t>CR</a:t>
            </a:r>
            <a:r>
              <a:rPr lang="en-US" dirty="0" err="1" smtClean="0"/>
              <a:t>(</a:t>
            </a:r>
            <a:r>
              <a:rPr lang="en-US" i="1" dirty="0" err="1" smtClean="0"/>
              <a:t>n,r</a:t>
            </a:r>
            <a:r>
              <a:rPr lang="en-US" dirty="0" smtClean="0"/>
              <a:t>)</a:t>
            </a:r>
            <a:r>
              <a:rPr lang="en-US" i="1" dirty="0" smtClean="0"/>
              <a:t> = </a:t>
            </a:r>
            <a:r>
              <a:rPr lang="en-US" i="1" dirty="0" err="1" smtClean="0"/>
              <a:t>C</a:t>
            </a:r>
            <a:r>
              <a:rPr lang="en-US" dirty="0" err="1" smtClean="0"/>
              <a:t>(</a:t>
            </a:r>
            <a:r>
              <a:rPr lang="en-US" i="1" dirty="0" err="1" smtClean="0"/>
              <a:t>n</a:t>
            </a:r>
            <a:r>
              <a:rPr lang="en-US" i="1" dirty="0" smtClean="0"/>
              <a:t> + r – </a:t>
            </a:r>
            <a:r>
              <a:rPr lang="en-US" dirty="0" smtClean="0">
                <a:latin typeface="Cambria" pitchFamily="18" charset="0"/>
              </a:rPr>
              <a:t>1</a:t>
            </a:r>
            <a:r>
              <a:rPr lang="en-US" i="1" dirty="0" smtClean="0"/>
              <a:t>,r</a:t>
            </a:r>
            <a:r>
              <a:rPr lang="en-US" dirty="0" smtClean="0"/>
              <a:t>)</a:t>
            </a:r>
            <a:r>
              <a:rPr lang="en-US" i="1" dirty="0" smtClean="0"/>
              <a:t> = 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a:t>
            </a:r>
          </a:p>
          <a:p>
            <a:pPr>
              <a:buNone/>
            </a:pPr>
            <a:r>
              <a:rPr lang="en-US" b="1" dirty="0" smtClean="0"/>
              <a:t>    Proof</a:t>
            </a:r>
            <a:r>
              <a:rPr lang="en-US" dirty="0" smtClean="0"/>
              <a:t>: Each </a:t>
            </a:r>
            <a:r>
              <a:rPr lang="en-US" i="1" dirty="0" smtClean="0"/>
              <a:t>r</a:t>
            </a:r>
            <a:r>
              <a:rPr lang="en-US" dirty="0" smtClean="0"/>
              <a:t>-combination of a set with </a:t>
            </a:r>
            <a:r>
              <a:rPr lang="en-US" i="1" dirty="0" smtClean="0"/>
              <a:t>n</a:t>
            </a:r>
            <a:r>
              <a:rPr lang="en-US" dirty="0" smtClean="0"/>
              <a:t> elements with repetition allowed can be represented by a list of </a:t>
            </a:r>
            <a:r>
              <a:rPr lang="en-US" i="1" dirty="0" smtClean="0"/>
              <a:t>n –</a:t>
            </a:r>
            <a:r>
              <a:rPr lang="en-US" dirty="0" smtClean="0">
                <a:latin typeface="Cambria" pitchFamily="18" charset="0"/>
              </a:rPr>
              <a:t>1 </a:t>
            </a:r>
            <a:r>
              <a:rPr lang="en-US" dirty="0" smtClean="0"/>
              <a:t>bars and </a:t>
            </a:r>
            <a:r>
              <a:rPr lang="en-US" i="1" dirty="0" smtClean="0"/>
              <a:t>r</a:t>
            </a:r>
            <a:r>
              <a:rPr lang="en-US" dirty="0" smtClean="0"/>
              <a:t> stars. The bars mark the </a:t>
            </a:r>
            <a:r>
              <a:rPr lang="en-US" i="1" dirty="0" smtClean="0"/>
              <a:t>n</a:t>
            </a:r>
            <a:r>
              <a:rPr lang="en-US" dirty="0" smtClean="0"/>
              <a:t> cells containing a star for each time the </a:t>
            </a:r>
            <a:r>
              <a:rPr lang="en-US" i="1" dirty="0" err="1" smtClean="0"/>
              <a:t>i</a:t>
            </a:r>
            <a:r>
              <a:rPr lang="en-US" dirty="0" err="1" smtClean="0"/>
              <a:t>th</a:t>
            </a:r>
            <a:r>
              <a:rPr lang="en-US" dirty="0" smtClean="0"/>
              <a:t> element of the set occurs in the combination.</a:t>
            </a:r>
          </a:p>
          <a:p>
            <a:pPr>
              <a:buNone/>
            </a:pPr>
            <a:endParaRPr lang="en-US" dirty="0" smtClean="0"/>
          </a:p>
          <a:p>
            <a:pPr>
              <a:buNone/>
            </a:pPr>
            <a:r>
              <a:rPr lang="en-US" dirty="0" smtClean="0"/>
              <a:t>    The number of such lists is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r</a:t>
            </a:r>
            <a:r>
              <a:rPr lang="en-US" dirty="0" smtClean="0"/>
              <a:t>)</a:t>
            </a:r>
            <a:r>
              <a:rPr lang="en-US" i="1" dirty="0" smtClean="0"/>
              <a:t>, </a:t>
            </a:r>
            <a:r>
              <a:rPr lang="en-US" dirty="0" smtClean="0"/>
              <a:t>because each list is a choice of the </a:t>
            </a:r>
            <a:r>
              <a:rPr lang="en-US" i="1" dirty="0" smtClean="0"/>
              <a:t>r</a:t>
            </a:r>
            <a:r>
              <a:rPr lang="en-US" dirty="0" smtClean="0"/>
              <a:t> positions to place the stars, from the total of           </a:t>
            </a:r>
            <a:r>
              <a:rPr lang="en-US" i="1" dirty="0" smtClean="0"/>
              <a:t>n + r – </a:t>
            </a:r>
            <a:r>
              <a:rPr lang="en-US" dirty="0" smtClean="0">
                <a:latin typeface="Cambria" pitchFamily="18" charset="0"/>
              </a:rPr>
              <a:t>1</a:t>
            </a:r>
            <a:r>
              <a:rPr lang="en-US" i="1" dirty="0" smtClean="0"/>
              <a:t>  </a:t>
            </a:r>
            <a:r>
              <a:rPr lang="en-US" dirty="0" smtClean="0"/>
              <a:t>positions to place the stars (and the bars).</a:t>
            </a:r>
          </a:p>
          <a:p>
            <a:pPr>
              <a:buNone/>
            </a:pPr>
            <a:r>
              <a:rPr lang="en-US" dirty="0"/>
              <a:t>	</a:t>
            </a:r>
            <a:r>
              <a:rPr lang="en-US" dirty="0" smtClean="0"/>
              <a:t>This is also equal to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 which is the number of ways to place the</a:t>
            </a:r>
            <a:r>
              <a:rPr lang="en-US" i="1" dirty="0" smtClean="0"/>
              <a:t> n –</a:t>
            </a:r>
            <a:r>
              <a:rPr lang="en-US" dirty="0" smtClean="0">
                <a:latin typeface="Cambria" pitchFamily="18" charset="0"/>
              </a:rPr>
              <a:t>1</a:t>
            </a:r>
            <a:r>
              <a:rPr lang="en-US" dirty="0" smtClean="0"/>
              <a:t> bars.</a:t>
            </a:r>
            <a:endParaRPr lang="en-US" dirty="0"/>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How many solutions does the equation</a:t>
            </a:r>
          </a:p>
          <a:p>
            <a:pPr>
              <a:buNone/>
            </a:pP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i="1" dirty="0" smtClean="0"/>
              <a:t>x</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11</a:t>
            </a:r>
          </a:p>
          <a:p>
            <a:pPr>
              <a:buNone/>
            </a:pPr>
            <a:r>
              <a:rPr lang="en-US" dirty="0" smtClean="0"/>
              <a:t>    have, where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and</a:t>
            </a:r>
            <a:r>
              <a:rPr lang="en-US" i="1" dirty="0" smtClean="0"/>
              <a:t> x</a:t>
            </a:r>
            <a:r>
              <a:rPr lang="en-US" baseline="-25000" dirty="0" smtClean="0">
                <a:latin typeface="Cambria Math" pitchFamily="18" charset="0"/>
                <a:ea typeface="Cambria Math" pitchFamily="18" charset="0"/>
              </a:rPr>
              <a:t>3</a:t>
            </a:r>
            <a:r>
              <a:rPr lang="en-US" dirty="0" smtClean="0"/>
              <a:t> are nonnegative integers?</a:t>
            </a:r>
          </a:p>
          <a:p>
            <a:pPr>
              <a:buNone/>
            </a:pPr>
            <a:r>
              <a:rPr lang="en-US" b="1" dirty="0" smtClean="0"/>
              <a:t>    Solution</a:t>
            </a:r>
            <a:r>
              <a:rPr lang="en-US" dirty="0" smtClean="0"/>
              <a:t>: Each solution corresponds to a way to select </a:t>
            </a:r>
            <a:r>
              <a:rPr lang="en-US" dirty="0" smtClean="0">
                <a:latin typeface="Cambria Math" pitchFamily="18" charset="0"/>
                <a:ea typeface="Cambria Math" pitchFamily="18" charset="0"/>
              </a:rPr>
              <a:t>11</a:t>
            </a:r>
            <a:r>
              <a:rPr lang="en-US" dirty="0" smtClean="0"/>
              <a:t> items from a set with three types of element: </a:t>
            </a:r>
            <a:r>
              <a:rPr lang="en-US" i="1" dirty="0" smtClean="0"/>
              <a:t>x</a:t>
            </a:r>
            <a:r>
              <a:rPr lang="en-US" baseline="-25000" dirty="0" smtClean="0">
                <a:latin typeface="Cambria Math" pitchFamily="18" charset="0"/>
                <a:ea typeface="Cambria Math" pitchFamily="18" charset="0"/>
              </a:rPr>
              <a:t>1</a:t>
            </a:r>
            <a:r>
              <a:rPr lang="en-US" dirty="0" smtClean="0"/>
              <a:t> elements of type one, </a:t>
            </a:r>
            <a:r>
              <a:rPr lang="en-US" i="1" dirty="0" smtClean="0"/>
              <a:t>x</a:t>
            </a:r>
            <a:r>
              <a:rPr lang="en-US" baseline="-25000" dirty="0" smtClean="0">
                <a:latin typeface="Cambria Math" pitchFamily="18" charset="0"/>
                <a:ea typeface="Cambria Math" pitchFamily="18" charset="0"/>
              </a:rPr>
              <a:t>2</a:t>
            </a:r>
            <a:r>
              <a:rPr lang="en-US" dirty="0" smtClean="0"/>
              <a:t>  of type two, and </a:t>
            </a:r>
            <a:r>
              <a:rPr lang="en-US" i="1" dirty="0" smtClean="0"/>
              <a:t>x</a:t>
            </a:r>
            <a:r>
              <a:rPr lang="en-US" baseline="-25000" dirty="0" smtClean="0">
                <a:latin typeface="Cambria Math" pitchFamily="18" charset="0"/>
                <a:ea typeface="Cambria Math" pitchFamily="18" charset="0"/>
              </a:rPr>
              <a:t>3</a:t>
            </a:r>
            <a:r>
              <a:rPr lang="en-US" dirty="0" smtClean="0"/>
              <a:t> of type three. </a:t>
            </a:r>
          </a:p>
          <a:p>
            <a:pPr>
              <a:buNone/>
            </a:pPr>
            <a:r>
              <a:rPr lang="en-US" dirty="0" smtClean="0"/>
              <a:t>   By Theorem </a:t>
            </a:r>
            <a:r>
              <a:rPr lang="en-US" dirty="0" smtClean="0">
                <a:latin typeface="Cambria Math" pitchFamily="18" charset="0"/>
                <a:ea typeface="Cambria Math" pitchFamily="18" charset="0"/>
              </a:rPr>
              <a:t>2</a:t>
            </a:r>
            <a:r>
              <a:rPr lang="en-US" dirty="0" smtClean="0"/>
              <a:t> it follows that there are </a:t>
            </a:r>
            <a:r>
              <a:rPr lang="en-US" i="1" dirty="0" smtClean="0"/>
              <a:t>CR</a:t>
            </a:r>
            <a:r>
              <a:rPr lang="en-US" dirty="0" smtClean="0"/>
              <a:t>(</a:t>
            </a:r>
            <a:r>
              <a:rPr lang="en-US" dirty="0" smtClean="0">
                <a:latin typeface="Cambria" pitchFamily="18" charset="0"/>
              </a:rPr>
              <a:t>3</a:t>
            </a:r>
            <a:r>
              <a:rPr lang="en-US" i="1" dirty="0" smtClean="0"/>
              <a:t>,</a:t>
            </a:r>
            <a:r>
              <a:rPr lang="en-US" dirty="0" smtClean="0">
                <a:latin typeface="Cambria" pitchFamily="18" charset="0"/>
              </a:rPr>
              <a:t>11</a:t>
            </a:r>
            <a:r>
              <a:rPr lang="en-US" dirty="0" smtClean="0"/>
              <a:t>) =</a:t>
            </a:r>
          </a:p>
          <a:p>
            <a:pPr>
              <a:buNone/>
            </a:pPr>
            <a:endParaRPr lang="en-US" dirty="0" smtClean="0"/>
          </a:p>
          <a:p>
            <a:pPr>
              <a:buNone/>
            </a:pPr>
            <a:r>
              <a:rPr lang="en-US" dirty="0" smtClean="0"/>
              <a:t>    solutions.</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332095"/>
            <a:ext cx="5894070" cy="306705"/>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Suppose that a cookie shop has four different kinds of cookies. How many different ways can six cookies be chosen? </a:t>
            </a:r>
          </a:p>
          <a:p>
            <a:pPr>
              <a:buNone/>
            </a:pPr>
            <a:r>
              <a:rPr lang="en-US" b="1" dirty="0" smtClean="0"/>
              <a:t>   Solution</a:t>
            </a:r>
            <a:r>
              <a:rPr lang="en-US" dirty="0" smtClean="0"/>
              <a:t>: The number of ways to choose six cookies is the number of  </a:t>
            </a:r>
            <a:r>
              <a:rPr lang="en-US" dirty="0" smtClean="0">
                <a:latin typeface="Cambria Math" pitchFamily="18" charset="0"/>
                <a:ea typeface="Cambria Math" pitchFamily="18" charset="0"/>
              </a:rPr>
              <a:t>6</a:t>
            </a:r>
            <a:r>
              <a:rPr lang="en-US" dirty="0" smtClean="0"/>
              <a:t>-combinations of a set with four elements. By Theorem </a:t>
            </a:r>
            <a:r>
              <a:rPr lang="en-US" dirty="0" smtClean="0">
                <a:latin typeface="Cambria Math" pitchFamily="18" charset="0"/>
                <a:ea typeface="Cambria Math" pitchFamily="18" charset="0"/>
              </a:rPr>
              <a:t>2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is the number of ways to choose six cookies from the four kinds. </a:t>
            </a:r>
          </a:p>
          <a:p>
            <a:pPr>
              <a:buNone/>
            </a:pPr>
            <a:r>
              <a:rPr lang="en-US" dirty="0" smtClean="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
        <p:nvSpPr>
          <p:cNvPr id="5" name="Slide Number Placeholder 4"/>
          <p:cNvSpPr>
            <a:spLocks noGrp="1"/>
          </p:cNvSpPr>
          <p:nvPr>
            <p:ph type="sldNum" sz="quarter" idx="12"/>
          </p:nvPr>
        </p:nvSpPr>
        <p:spPr/>
        <p:txBody>
          <a:bodyPr/>
          <a:lstStyle/>
          <a:p>
            <a:fld id="{8CD41AC4-40F7-4FE0-8905-74C6698904F3}"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smtClean="0"/>
              <a:t>Summarizing the Formulas for Counting Permutations and Combinations with and without Repetition</a:t>
            </a:r>
            <a:endParaRPr lang="en-US" sz="2800" dirty="0"/>
          </a:p>
        </p:txBody>
      </p:sp>
      <p:pic>
        <p:nvPicPr>
          <p:cNvPr id="4" name="Content Placeholder 3" descr="table34.jpg"/>
          <p:cNvPicPr>
            <a:picLocks noGrp="1" noChangeAspect="1"/>
          </p:cNvPicPr>
          <p:nvPr>
            <p:ph idx="1"/>
          </p:nvPr>
        </p:nvPicPr>
        <p:blipFill>
          <a:blip r:embed="rId2" cstate="print"/>
          <a:stretch>
            <a:fillRect/>
          </a:stretch>
        </p:blipFill>
        <p:spPr>
          <a:xfrm>
            <a:off x="4114800" y="2362200"/>
            <a:ext cx="4885151" cy="3048000"/>
          </a:xfrm>
        </p:spPr>
      </p:pic>
      <p:sp>
        <p:nvSpPr>
          <p:cNvPr id="3" name="TextBox 2"/>
          <p:cNvSpPr txBox="1"/>
          <p:nvPr/>
        </p:nvSpPr>
        <p:spPr>
          <a:xfrm>
            <a:off x="762000" y="2590800"/>
            <a:ext cx="3200400" cy="2308324"/>
          </a:xfrm>
          <a:prstGeom prst="rect">
            <a:avLst/>
          </a:prstGeom>
          <a:noFill/>
        </p:spPr>
        <p:txBody>
          <a:bodyPr wrap="square" rtlCol="0">
            <a:spAutoFit/>
          </a:bodyPr>
          <a:lstStyle/>
          <a:p>
            <a:pPr marL="285750" indent="-285750">
              <a:buFont typeface="Arial"/>
              <a:buChar char="•"/>
            </a:pPr>
            <a:r>
              <a:rPr lang="en-US" dirty="0" smtClean="0"/>
              <a:t>Is the order important ?</a:t>
            </a:r>
          </a:p>
          <a:p>
            <a:pPr marL="742950" lvl="1" indent="-285750">
              <a:buFont typeface="Arial"/>
              <a:buChar char="•"/>
            </a:pPr>
            <a:r>
              <a:rPr lang="en-US" dirty="0" smtClean="0"/>
              <a:t>Yes: permutations</a:t>
            </a:r>
          </a:p>
          <a:p>
            <a:pPr lvl="1"/>
            <a:r>
              <a:rPr lang="en-US" dirty="0"/>
              <a:t> </a:t>
            </a:r>
            <a:r>
              <a:rPr lang="en-US" dirty="0" smtClean="0"/>
              <a:t>    or arrangements</a:t>
            </a:r>
          </a:p>
          <a:p>
            <a:pPr marL="742950" lvl="1" indent="-285750">
              <a:buFont typeface="Arial"/>
              <a:buChar char="•"/>
            </a:pPr>
            <a:r>
              <a:rPr lang="en-US" dirty="0" smtClean="0"/>
              <a:t>No: combinations</a:t>
            </a:r>
          </a:p>
          <a:p>
            <a:pPr marL="742950" lvl="1" indent="-285750">
              <a:buFont typeface="Arial"/>
              <a:buChar char="•"/>
            </a:pPr>
            <a:endParaRPr lang="en-US" dirty="0" smtClean="0"/>
          </a:p>
          <a:p>
            <a:pPr marL="285750" indent="-285750">
              <a:buFont typeface="Arial"/>
              <a:buChar char="•"/>
            </a:pPr>
            <a:r>
              <a:rPr lang="en-US" dirty="0" smtClean="0"/>
              <a:t>Are repetitions allowed ?</a:t>
            </a:r>
          </a:p>
          <a:p>
            <a:pPr marL="742950" lvl="1" indent="-285750">
              <a:buFont typeface="Arial"/>
              <a:buChar char="•"/>
            </a:pPr>
            <a:r>
              <a:rPr lang="en-US" dirty="0" smtClean="0"/>
              <a:t>Yes: with repetitions</a:t>
            </a:r>
          </a:p>
          <a:p>
            <a:pPr marL="742950" lvl="1" indent="-285750">
              <a:buFont typeface="Arial"/>
              <a:buChar char="•"/>
            </a:pPr>
            <a:r>
              <a:rPr lang="en-US" dirty="0" smtClean="0"/>
              <a:t>No: without repetition</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strings can be made by reordering the letters of the word </a:t>
            </a:r>
            <a:r>
              <a:rPr lang="en-US" i="1" dirty="0" smtClean="0"/>
              <a:t>SUCCESS</a:t>
            </a:r>
            <a:r>
              <a:rPr lang="en-US" dirty="0" smtClean="0"/>
              <a:t>.</a:t>
            </a:r>
          </a:p>
          <a:p>
            <a:pPr>
              <a:buNone/>
            </a:pPr>
            <a:r>
              <a:rPr lang="en-US" b="1" dirty="0" smtClean="0"/>
              <a:t>     Solution</a:t>
            </a:r>
            <a:r>
              <a:rPr lang="en-US" dirty="0" smtClean="0"/>
              <a:t>: There are seven possible positions for the three Ss, two Cs, one U, and one E. </a:t>
            </a:r>
          </a:p>
          <a:p>
            <a:pPr lvl="1"/>
            <a:r>
              <a:rPr lang="en-US" dirty="0" smtClean="0"/>
              <a:t>The three  Ss can be placed in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3</a:t>
            </a:r>
            <a:r>
              <a:rPr lang="en-US" dirty="0" smtClean="0"/>
              <a:t>) different ways, leaving four positions free.</a:t>
            </a:r>
          </a:p>
          <a:p>
            <a:pPr lvl="1"/>
            <a:r>
              <a:rPr lang="en-US" dirty="0" smtClean="0"/>
              <a:t>The two  Cs can be placed in </a:t>
            </a:r>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different ways, leaving two positions free. </a:t>
            </a:r>
          </a:p>
          <a:p>
            <a:pPr lvl="1"/>
            <a:r>
              <a:rPr lang="en-US" dirty="0" smtClean="0"/>
              <a:t>The U can be placed in </a:t>
            </a:r>
            <a:r>
              <a:rPr lang="en-US" i="1" dirty="0" smtClean="0"/>
              <a:t>C</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1</a:t>
            </a:r>
            <a:r>
              <a:rPr lang="en-US" dirty="0" smtClean="0"/>
              <a:t>) different ways, leaving one position free. </a:t>
            </a:r>
          </a:p>
          <a:p>
            <a:pPr lvl="1"/>
            <a:r>
              <a:rPr lang="en-US" dirty="0" smtClean="0"/>
              <a:t>The E can be placed in </a:t>
            </a:r>
            <a:r>
              <a:rPr lang="en-US" i="1" dirty="0" smtClean="0"/>
              <a:t>C</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way.</a:t>
            </a:r>
          </a:p>
          <a:p>
            <a:pPr>
              <a:buNone/>
            </a:pPr>
            <a:r>
              <a:rPr lang="en-US" dirty="0" smtClean="0"/>
              <a:t>     By the product rule, the number of different strings is:</a:t>
            </a:r>
          </a:p>
          <a:p>
            <a:pPr>
              <a:buNone/>
            </a:pPr>
            <a:endParaRPr lang="en-US" dirty="0" smtClean="0"/>
          </a:p>
          <a:p>
            <a:pPr>
              <a:buNone/>
            </a:pPr>
            <a:endParaRPr lang="en-US" dirty="0" smtClean="0"/>
          </a:p>
          <a:p>
            <a:pPr>
              <a:buNone/>
            </a:pPr>
            <a:r>
              <a:rPr lang="en-US" dirty="0" smtClean="0"/>
              <a:t>    </a:t>
            </a:r>
            <a:r>
              <a:rPr lang="en-US" i="1" dirty="0" smtClean="0"/>
              <a:t>The reasoning can be generalized to the following theorem. </a:t>
            </a:r>
            <a:r>
              <a:rPr lang="en-US" i="1" dirty="0" smtClean="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3</a:t>
            </a:r>
            <a:r>
              <a:rPr lang="en-US" dirty="0" smtClean="0"/>
              <a:t>: The number of different permutations of </a:t>
            </a:r>
            <a:r>
              <a:rPr lang="en-US" i="1" dirty="0" smtClean="0"/>
              <a:t>n</a:t>
            </a:r>
            <a:r>
              <a:rPr lang="en-US" dirty="0" smtClean="0"/>
              <a:t> objects, where there are </a:t>
            </a:r>
            <a:r>
              <a:rPr lang="en-US" i="1" dirty="0" smtClean="0"/>
              <a:t>n</a:t>
            </a:r>
            <a:r>
              <a:rPr lang="en-US" baseline="-25000" dirty="0" smtClean="0">
                <a:latin typeface="Cambria Math" pitchFamily="18" charset="0"/>
                <a:ea typeface="Cambria Math" pitchFamily="18" charset="0"/>
              </a:rPr>
              <a:t>1</a:t>
            </a:r>
            <a:r>
              <a:rPr lang="en-US" dirty="0" smtClean="0"/>
              <a:t> indistinguishable objects of type  </a:t>
            </a:r>
            <a:r>
              <a:rPr lang="en-US"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indistinguishable objects of                 type </a:t>
            </a:r>
            <a:r>
              <a:rPr lang="en-US" dirty="0" smtClean="0">
                <a:latin typeface="Cambria Math" pitchFamily="18" charset="0"/>
                <a:ea typeface="Cambria Math" pitchFamily="18" charset="0"/>
              </a:rPr>
              <a:t>2</a:t>
            </a:r>
            <a:r>
              <a:rPr lang="en-US" dirty="0" smtClean="0"/>
              <a:t>, …., and </a:t>
            </a:r>
            <a:r>
              <a:rPr lang="en-US" i="1" dirty="0" err="1" smtClean="0"/>
              <a:t>n</a:t>
            </a:r>
            <a:r>
              <a:rPr lang="en-US" i="1" baseline="-25000" dirty="0" err="1" smtClean="0"/>
              <a:t>k</a:t>
            </a:r>
            <a:r>
              <a:rPr lang="en-US" baseline="-25000" dirty="0" smtClean="0"/>
              <a:t> </a:t>
            </a:r>
            <a:r>
              <a:rPr lang="en-US" dirty="0" smtClean="0"/>
              <a:t>indistinguishable objects of type </a:t>
            </a:r>
            <a:r>
              <a:rPr lang="en-US" i="1" dirty="0" smtClean="0"/>
              <a:t>k</a:t>
            </a:r>
            <a:r>
              <a:rPr lang="en-US" dirty="0" smtClean="0"/>
              <a:t>, is:</a:t>
            </a:r>
          </a:p>
          <a:p>
            <a:endParaRPr lang="en-US" dirty="0" smtClean="0"/>
          </a:p>
          <a:p>
            <a:endParaRPr lang="en-US" dirty="0" smtClean="0"/>
          </a:p>
          <a:p>
            <a:pPr>
              <a:buNone/>
            </a:pPr>
            <a:r>
              <a:rPr lang="en-US" b="1" dirty="0" smtClean="0"/>
              <a:t>    Proof</a:t>
            </a:r>
            <a:r>
              <a:rPr lang="en-US" dirty="0" smtClean="0"/>
              <a:t>: By the product rule the total number of permutations is: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 C</a:t>
            </a:r>
            <a:r>
              <a:rPr lang="en-US" dirty="0" smtClean="0"/>
              <a:t>(</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a:t>
            </a:r>
            <a:r>
              <a:rPr lang="en-US" i="1" dirty="0" smtClean="0">
                <a:latin typeface="Cambria Math"/>
                <a:ea typeface="Cambria Math"/>
              </a:rPr>
              <a:t>∙∙∙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since:</a:t>
            </a:r>
          </a:p>
          <a:p>
            <a:pPr lvl="1"/>
            <a:r>
              <a:rPr lang="en-US" dirty="0" smtClean="0"/>
              <a:t>The </a:t>
            </a:r>
            <a:r>
              <a:rPr lang="en-US" i="1" dirty="0" smtClean="0"/>
              <a:t>n</a:t>
            </a:r>
            <a:r>
              <a:rPr lang="en-US" baseline="-25000" dirty="0" smtClean="0">
                <a:latin typeface="Cambria Math" pitchFamily="18" charset="0"/>
                <a:ea typeface="Cambria Math" pitchFamily="18" charset="0"/>
              </a:rPr>
              <a:t>1 </a:t>
            </a:r>
            <a:r>
              <a:rPr lang="en-US" dirty="0" smtClean="0"/>
              <a:t>objects of type one can be placed in the </a:t>
            </a:r>
            <a:r>
              <a:rPr lang="en-US" i="1" dirty="0" smtClean="0"/>
              <a:t>n</a:t>
            </a:r>
            <a:r>
              <a:rPr lang="en-US" dirty="0" smtClean="0"/>
              <a:t> positions in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 ways, leaving  </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latin typeface="Cambria" pitchFamily="18" charset="0"/>
              </a:rPr>
              <a:t> </a:t>
            </a:r>
            <a:r>
              <a:rPr lang="en-US" dirty="0" smtClean="0"/>
              <a:t>positions. </a:t>
            </a:r>
          </a:p>
          <a:p>
            <a:pPr lvl="1"/>
            <a:r>
              <a:rPr lang="en-US" dirty="0" smtClean="0"/>
              <a:t>Then the</a:t>
            </a:r>
            <a:r>
              <a:rPr lang="en-US" i="1" dirty="0" smtClean="0"/>
              <a:t> n</a:t>
            </a:r>
            <a:r>
              <a:rPr lang="en-US" baseline="-25000" dirty="0" smtClean="0">
                <a:latin typeface="Cambria Math" pitchFamily="18" charset="0"/>
                <a:ea typeface="Cambria Math" pitchFamily="18" charset="0"/>
              </a:rPr>
              <a:t>2 </a:t>
            </a:r>
            <a:r>
              <a:rPr lang="en-US" dirty="0" smtClean="0"/>
              <a:t>objects of type two can be placed in the </a:t>
            </a:r>
            <a:r>
              <a:rPr lang="en-US" i="1" dirty="0" smtClean="0"/>
              <a:t>n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1 </a:t>
            </a:r>
            <a:r>
              <a:rPr lang="en-US" dirty="0" smtClean="0"/>
              <a:t>positions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ways, leaving </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latin typeface="Cambria" pitchFamily="18" charset="0"/>
              </a:rPr>
              <a:t> </a:t>
            </a:r>
            <a:r>
              <a:rPr lang="en-US" dirty="0" smtClean="0"/>
              <a:t>positions. </a:t>
            </a:r>
          </a:p>
          <a:p>
            <a:pPr lvl="1"/>
            <a:r>
              <a:rPr lang="en-US" dirty="0" smtClean="0"/>
              <a:t>Continue in this fashion, until </a:t>
            </a:r>
            <a:r>
              <a:rPr lang="en-US" i="1" dirty="0" err="1" smtClean="0"/>
              <a:t>n</a:t>
            </a:r>
            <a:r>
              <a:rPr lang="en-US" i="1" baseline="-25000" dirty="0" err="1" smtClean="0"/>
              <a:t>k</a:t>
            </a:r>
            <a:r>
              <a:rPr lang="en-US" baseline="-25000" dirty="0" smtClean="0"/>
              <a:t> </a:t>
            </a:r>
            <a:r>
              <a:rPr lang="en-US" dirty="0" smtClean="0"/>
              <a:t>objects of type </a:t>
            </a:r>
            <a:r>
              <a:rPr lang="en-US" i="1" dirty="0" smtClean="0"/>
              <a:t>k</a:t>
            </a:r>
            <a:r>
              <a:rPr lang="en-US" dirty="0" smtClean="0"/>
              <a:t> are placed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ways. </a:t>
            </a:r>
          </a:p>
          <a:p>
            <a:pPr>
              <a:buNone/>
            </a:pPr>
            <a:r>
              <a:rPr lang="en-US" dirty="0" smtClean="0"/>
              <a:t>    The product can be manipulated into the desired result as follows:</a:t>
            </a:r>
          </a:p>
          <a:p>
            <a:pPr>
              <a:buNone/>
            </a:pPr>
            <a:endParaRPr lang="en-US" dirty="0" smtClean="0"/>
          </a:p>
          <a:p>
            <a:pPr>
              <a:buNone/>
            </a:pPr>
            <a:endParaRPr lang="en-US" dirty="0" smtClean="0"/>
          </a:p>
          <a:p>
            <a:pPr>
              <a:buNone/>
            </a:pPr>
            <a:r>
              <a:rPr lang="en-US" dirty="0" smtClean="0"/>
              <a:t>   </a:t>
            </a:r>
          </a:p>
          <a:p>
            <a:endParaRPr lang="en-US" dirty="0" smtClean="0"/>
          </a:p>
          <a:p>
            <a:endParaRPr lang="en-US" dirty="0" smtClean="0"/>
          </a:p>
          <a:p>
            <a:endParaRPr lang="en-US" dirty="0" smtClean="0"/>
          </a:p>
          <a:p>
            <a:pPr>
              <a:buNone/>
            </a:pP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Distributing Objects into Boxes</a:t>
            </a:r>
            <a:endParaRPr lang="en-US" dirty="0"/>
          </a:p>
        </p:txBody>
      </p:sp>
      <p:sp>
        <p:nvSpPr>
          <p:cNvPr id="3" name="Content Placeholder 2"/>
          <p:cNvSpPr>
            <a:spLocks noGrp="1"/>
          </p:cNvSpPr>
          <p:nvPr>
            <p:ph idx="1"/>
          </p:nvPr>
        </p:nvSpPr>
        <p:spPr/>
        <p:txBody>
          <a:bodyPr/>
          <a:lstStyle/>
          <a:p>
            <a:r>
              <a:rPr lang="en-US" dirty="0" smtClean="0"/>
              <a:t>Many counting problems can be solved by counting the ways objects can be placed in boxes.</a:t>
            </a:r>
          </a:p>
          <a:p>
            <a:pPr lvl="1"/>
            <a:r>
              <a:rPr lang="en-US" dirty="0" smtClean="0"/>
              <a:t>The objects may be either different from each other (</a:t>
            </a:r>
            <a:r>
              <a:rPr lang="en-US" i="1" dirty="0" smtClean="0"/>
              <a:t>distinguishable</a:t>
            </a:r>
            <a:r>
              <a:rPr lang="en-US" dirty="0" smtClean="0"/>
              <a:t>) or identical (</a:t>
            </a:r>
            <a:r>
              <a:rPr lang="en-US" i="1" dirty="0" smtClean="0"/>
              <a:t>indistinguishable</a:t>
            </a:r>
            <a:r>
              <a:rPr lang="en-US" dirty="0" smtClean="0"/>
              <a:t>).</a:t>
            </a:r>
          </a:p>
          <a:p>
            <a:pPr lvl="1"/>
            <a:r>
              <a:rPr lang="en-US" dirty="0" smtClean="0"/>
              <a:t>The boxes may be labeled (</a:t>
            </a:r>
            <a:r>
              <a:rPr lang="en-US" i="1" dirty="0" smtClean="0"/>
              <a:t>distinguishable</a:t>
            </a:r>
            <a:r>
              <a:rPr lang="en-US" dirty="0" smtClean="0"/>
              <a:t>) or unlabeled (</a:t>
            </a:r>
            <a:r>
              <a:rPr lang="en-US" i="1" dirty="0" smtClean="0"/>
              <a:t>indistinguishable</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n</a:t>
            </a:r>
            <a:r>
              <a:rPr lang="en-US" dirty="0" smtClean="0"/>
              <a:t>!/(</a:t>
            </a:r>
            <a:r>
              <a:rPr lang="en-US" i="1" dirty="0" smtClean="0"/>
              <a:t>n</a:t>
            </a:r>
            <a:r>
              <a:rPr lang="en-US" baseline="-25000" dirty="0" smtClean="0">
                <a:latin typeface="Cambria Math" pitchFamily="18" charset="0"/>
                <a:ea typeface="Cambria Math" pitchFamily="18" charset="0"/>
              </a:rPr>
              <a:t>1</a:t>
            </a:r>
            <a:r>
              <a:rPr lang="en-US" dirty="0" smtClean="0"/>
              <a:t>!</a:t>
            </a:r>
            <a:r>
              <a:rPr lang="en-US" i="1" dirty="0" smtClean="0"/>
              <a:t>n</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i="1" dirty="0" err="1" smtClean="0"/>
              <a:t>n</a:t>
            </a:r>
            <a:r>
              <a:rPr lang="en-US" i="1" baseline="-25000" dirty="0" err="1" smtClean="0"/>
              <a:t>k</a:t>
            </a:r>
            <a:r>
              <a:rPr lang="en-US" dirty="0" smtClean="0"/>
              <a:t>!) ways to distribute </a:t>
            </a:r>
            <a:r>
              <a:rPr lang="en-US" i="1" dirty="0" smtClean="0"/>
              <a:t>n</a:t>
            </a:r>
            <a:r>
              <a:rPr lang="en-US" dirty="0" smtClean="0"/>
              <a:t> distinguishable objects into </a:t>
            </a:r>
            <a:r>
              <a:rPr lang="en-US" i="1" dirty="0" smtClean="0"/>
              <a:t>k</a:t>
            </a:r>
            <a:r>
              <a:rPr lang="en-US" dirty="0" smtClean="0"/>
              <a:t> distinguishable boxes.</a:t>
            </a:r>
          </a:p>
          <a:p>
            <a:pPr lvl="1"/>
            <a:r>
              <a:rPr lang="en-US" dirty="0" smtClean="0"/>
              <a:t>(</a:t>
            </a:r>
            <a:r>
              <a:rPr lang="en-US" i="1" dirty="0" smtClean="0"/>
              <a:t>See Exercises </a:t>
            </a:r>
            <a:r>
              <a:rPr lang="en-US" dirty="0" smtClean="0">
                <a:latin typeface="Cambria Math" pitchFamily="18" charset="0"/>
                <a:ea typeface="Cambria Math" pitchFamily="18" charset="0"/>
              </a:rPr>
              <a:t>47</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48 </a:t>
            </a:r>
            <a:r>
              <a:rPr lang="en-US" i="1" dirty="0" smtClean="0"/>
              <a:t>for two different proofs.</a:t>
            </a:r>
            <a:r>
              <a:rPr lang="en-US" dirty="0" smtClean="0"/>
              <a:t>)</a:t>
            </a:r>
          </a:p>
          <a:p>
            <a:pPr lvl="1"/>
            <a:r>
              <a:rPr lang="en-US" dirty="0" smtClean="0"/>
              <a:t>Example: There are </a:t>
            </a:r>
            <a:r>
              <a:rPr lang="en-US" dirty="0" smtClean="0">
                <a:latin typeface="Cambria Math" pitchFamily="18" charset="0"/>
                <a:ea typeface="Cambria Math" pitchFamily="18" charset="0"/>
              </a:rPr>
              <a:t>52!</a:t>
            </a:r>
            <a:r>
              <a:rPr lang="en-US" dirty="0" smtClean="0"/>
              <a:t>/(</a:t>
            </a:r>
            <a:r>
              <a:rPr lang="en-US" dirty="0" smtClean="0">
                <a:latin typeface="Cambria Math" pitchFamily="18" charset="0"/>
                <a:ea typeface="Cambria Math" pitchFamily="18" charset="0"/>
              </a:rPr>
              <a:t>5!5!5!5!32!</a:t>
            </a:r>
            <a:r>
              <a:rPr lang="en-US" dirty="0" smtClean="0"/>
              <a:t>) ways to distribute hands of </a:t>
            </a:r>
            <a:r>
              <a:rPr lang="en-US" dirty="0" smtClean="0">
                <a:latin typeface="Cambria Math" pitchFamily="18" charset="0"/>
                <a:ea typeface="Cambria Math" pitchFamily="18" charset="0"/>
              </a:rPr>
              <a:t>5</a:t>
            </a:r>
            <a:r>
              <a:rPr lang="en-US" dirty="0" smtClean="0"/>
              <a:t> cards each to four players.</a:t>
            </a:r>
          </a:p>
          <a:p>
            <a:r>
              <a:rPr lang="en-US" i="1" dirty="0" smtClean="0"/>
              <a:t>Indistinguishable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C</a:t>
            </a:r>
            <a:r>
              <a:rPr lang="en-US" dirty="0" smtClean="0"/>
              <a:t>(</a:t>
            </a:r>
            <a:r>
              <a:rPr lang="en-US" i="1" dirty="0" smtClean="0"/>
              <a:t>n</a:t>
            </a:r>
            <a:r>
              <a:rPr lang="en-US" dirty="0" smtClean="0"/>
              <a:t> + </a:t>
            </a:r>
            <a:r>
              <a:rPr lang="en-US" i="1" dirty="0" smtClean="0"/>
              <a:t>r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ways to place </a:t>
            </a:r>
            <a:r>
              <a:rPr lang="en-US" i="1" dirty="0" smtClean="0"/>
              <a:t>r</a:t>
            </a:r>
            <a:r>
              <a:rPr lang="en-US" dirty="0" smtClean="0"/>
              <a:t> indistinguishable objects into </a:t>
            </a:r>
            <a:r>
              <a:rPr lang="en-US" i="1" dirty="0" smtClean="0"/>
              <a:t>n</a:t>
            </a:r>
            <a:r>
              <a:rPr lang="en-US" dirty="0" smtClean="0"/>
              <a:t> distinguishable boxes.</a:t>
            </a:r>
          </a:p>
          <a:p>
            <a:pPr lvl="1"/>
            <a:r>
              <a:rPr lang="en-US" dirty="0" smtClean="0"/>
              <a:t>Proof based on one-to-one correspondence between                         </a:t>
            </a:r>
            <a:r>
              <a:rPr lang="en-US" i="1" dirty="0" smtClean="0"/>
              <a:t>n</a:t>
            </a:r>
            <a:r>
              <a:rPr lang="en-US" dirty="0" smtClean="0"/>
              <a:t>-combinations from a set with </a:t>
            </a:r>
            <a:r>
              <a:rPr lang="en-US" i="1" dirty="0" smtClean="0"/>
              <a:t>k</a:t>
            </a:r>
            <a:r>
              <a:rPr lang="en-US" dirty="0" smtClean="0"/>
              <a:t>-elements when repetition is allowed and the ways to place </a:t>
            </a:r>
            <a:r>
              <a:rPr lang="en-US" i="1" dirty="0" smtClean="0"/>
              <a:t>n</a:t>
            </a:r>
            <a:r>
              <a:rPr lang="en-US" dirty="0" smtClean="0"/>
              <a:t> indistinguishable objects into </a:t>
            </a:r>
            <a:r>
              <a:rPr lang="en-US" i="1" dirty="0" smtClean="0"/>
              <a:t>k</a:t>
            </a:r>
            <a:r>
              <a:rPr lang="en-US" dirty="0" smtClean="0"/>
              <a:t> distinguishable boxes.</a:t>
            </a:r>
          </a:p>
          <a:p>
            <a:pPr lvl="1"/>
            <a:r>
              <a:rPr lang="en-US" dirty="0" smtClean="0"/>
              <a:t>Example: There are </a:t>
            </a:r>
            <a:r>
              <a:rPr lang="en-US" i="1" dirty="0" smtClean="0"/>
              <a:t>C</a:t>
            </a:r>
            <a:r>
              <a:rPr lang="en-US" dirty="0" smtClean="0"/>
              <a:t>(</a:t>
            </a:r>
            <a:r>
              <a:rPr lang="en-US"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10</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10</a:t>
            </a:r>
            <a:r>
              <a:rPr lang="en-US" dirty="0" smtClean="0"/>
              <a:t>) = C(</a:t>
            </a:r>
            <a:r>
              <a:rPr lang="en-US" dirty="0" smtClean="0">
                <a:latin typeface="Cambria Math" pitchFamily="18" charset="0"/>
                <a:ea typeface="Cambria Math" pitchFamily="18" charset="0"/>
              </a:rPr>
              <a:t>17,10</a:t>
            </a:r>
            <a:r>
              <a:rPr lang="en-US" dirty="0" smtClean="0"/>
              <a:t>) = </a:t>
            </a:r>
            <a:r>
              <a:rPr lang="en-US" dirty="0" smtClean="0">
                <a:latin typeface="Cambria Math" pitchFamily="18" charset="0"/>
                <a:ea typeface="Cambria Math" pitchFamily="18" charset="0"/>
              </a:rPr>
              <a:t>19,448 </a:t>
            </a:r>
            <a:r>
              <a:rPr lang="en-US" dirty="0" smtClean="0"/>
              <a:t> ways to place </a:t>
            </a:r>
            <a:r>
              <a:rPr lang="en-US" dirty="0" smtClean="0">
                <a:latin typeface="Cambria Math" pitchFamily="18" charset="0"/>
                <a:ea typeface="Cambria Math" pitchFamily="18" charset="0"/>
              </a:rPr>
              <a:t>10</a:t>
            </a:r>
            <a:r>
              <a:rPr lang="en-US" dirty="0" smtClean="0"/>
              <a:t> indistinguishable objects into </a:t>
            </a:r>
            <a:r>
              <a:rPr lang="en-US" dirty="0" smtClean="0">
                <a:latin typeface="Cambria Math" pitchFamily="18" charset="0"/>
                <a:ea typeface="Cambria Math" pitchFamily="18" charset="0"/>
              </a:rPr>
              <a:t>8</a:t>
            </a:r>
            <a:r>
              <a:rPr lang="en-US" dirty="0" smtClean="0"/>
              <a:t> distinguishable boxes.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14</a:t>
            </a:r>
            <a:r>
              <a:rPr lang="en-US" dirty="0" smtClean="0"/>
              <a:t> ways to put four employees into three indistinguishable offices (</a:t>
            </a:r>
            <a:r>
              <a:rPr lang="en-US" i="1" dirty="0" smtClean="0"/>
              <a:t>see Example </a:t>
            </a:r>
            <a:r>
              <a:rPr lang="en-US" dirty="0" smtClean="0">
                <a:latin typeface="Cambria Math" pitchFamily="18" charset="0"/>
                <a:ea typeface="Cambria Math" pitchFamily="18" charset="0"/>
              </a:rPr>
              <a:t>10</a:t>
            </a:r>
            <a:r>
              <a:rPr lang="en-US" dirty="0" smtClean="0"/>
              <a:t>).</a:t>
            </a:r>
          </a:p>
          <a:p>
            <a:pPr lvl="1"/>
            <a:r>
              <a:rPr lang="en-US" dirty="0" smtClean="0"/>
              <a:t>There is no simple closed formula for the number of ways to distribute </a:t>
            </a:r>
            <a:r>
              <a:rPr lang="en-US" i="1" dirty="0" smtClean="0"/>
              <a:t>n</a:t>
            </a:r>
            <a:r>
              <a:rPr lang="en-US" dirty="0" smtClean="0"/>
              <a:t> distinguishable objects into </a:t>
            </a:r>
            <a:r>
              <a:rPr lang="en-US" i="1" dirty="0" smtClean="0"/>
              <a:t>j</a:t>
            </a:r>
            <a:r>
              <a:rPr lang="en-US" dirty="0" smtClean="0"/>
              <a:t> indistinguishable boxes. </a:t>
            </a:r>
          </a:p>
          <a:p>
            <a:pPr lvl="1"/>
            <a:r>
              <a:rPr lang="en-US" dirty="0" smtClean="0"/>
              <a:t>See the text for a formula involving </a:t>
            </a:r>
            <a:r>
              <a:rPr lang="en-US" i="1" dirty="0" err="1" smtClean="0"/>
              <a:t>Stirling</a:t>
            </a:r>
            <a:r>
              <a:rPr lang="en-US" i="1" dirty="0" smtClean="0"/>
              <a:t> numbers of the second kind</a:t>
            </a:r>
            <a:r>
              <a:rPr lang="en-US" dirty="0" smtClean="0"/>
              <a:t>.</a:t>
            </a:r>
          </a:p>
          <a:p>
            <a:r>
              <a:rPr lang="en-US" i="1" dirty="0" smtClean="0"/>
              <a:t>Indistinguishable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9</a:t>
            </a:r>
            <a:r>
              <a:rPr lang="en-US" dirty="0" smtClean="0"/>
              <a:t>  ways to pack six copies of the same book into four identical boxes (</a:t>
            </a:r>
            <a:r>
              <a:rPr lang="en-US" i="1" dirty="0" smtClean="0"/>
              <a:t>see Example </a:t>
            </a:r>
            <a:r>
              <a:rPr lang="en-US" dirty="0" smtClean="0">
                <a:latin typeface="Cambria Math" pitchFamily="18" charset="0"/>
                <a:ea typeface="Cambria Math" pitchFamily="18" charset="0"/>
              </a:rPr>
              <a:t>11</a:t>
            </a:r>
            <a:r>
              <a:rPr lang="en-US" dirty="0" smtClean="0"/>
              <a:t>).</a:t>
            </a:r>
          </a:p>
          <a:p>
            <a:pPr lvl="1"/>
            <a:r>
              <a:rPr lang="en-US" dirty="0" smtClean="0"/>
              <a:t>The number of ways of distributing </a:t>
            </a:r>
            <a:r>
              <a:rPr lang="en-US" i="1" dirty="0" smtClean="0"/>
              <a:t>n</a:t>
            </a:r>
            <a:r>
              <a:rPr lang="en-US" dirty="0" smtClean="0"/>
              <a:t> indistinguishable objects into </a:t>
            </a:r>
            <a:r>
              <a:rPr lang="en-US" i="1" dirty="0" smtClean="0"/>
              <a:t>k </a:t>
            </a:r>
            <a:r>
              <a:rPr lang="en-US" dirty="0" smtClean="0"/>
              <a:t>indistinguishable boxes equals </a:t>
            </a:r>
            <a:r>
              <a:rPr lang="en-US" i="1" dirty="0" err="1" smtClean="0"/>
              <a:t>p</a:t>
            </a:r>
            <a:r>
              <a:rPr lang="en-US" i="1" baseline="-25000" dirty="0" err="1" smtClean="0"/>
              <a:t>k</a:t>
            </a:r>
            <a:r>
              <a:rPr lang="en-US" dirty="0" smtClean="0"/>
              <a:t>(</a:t>
            </a:r>
            <a:r>
              <a:rPr lang="en-US" i="1" dirty="0" smtClean="0"/>
              <a:t>n</a:t>
            </a:r>
            <a:r>
              <a:rPr lang="en-US" dirty="0" smtClean="0"/>
              <a:t>), the number of ways to write </a:t>
            </a:r>
            <a:r>
              <a:rPr lang="en-US" i="1" dirty="0" smtClean="0"/>
              <a:t>n </a:t>
            </a:r>
            <a:r>
              <a:rPr lang="en-US" dirty="0" smtClean="0"/>
              <a:t>as the sum of at most </a:t>
            </a:r>
            <a:r>
              <a:rPr lang="en-US" i="1" dirty="0" smtClean="0"/>
              <a:t>k </a:t>
            </a:r>
            <a:r>
              <a:rPr lang="en-US" dirty="0" smtClean="0"/>
              <a:t>positive integers in increasing order. </a:t>
            </a:r>
          </a:p>
          <a:p>
            <a:pPr lvl="1"/>
            <a:r>
              <a:rPr lang="en-US" dirty="0" smtClean="0"/>
              <a:t>No simple closed formula exists for this number.</a:t>
            </a:r>
          </a:p>
          <a:p>
            <a:pPr lvl="1"/>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63</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p>
          <a:p>
            <a:pPr>
              <a:buNone/>
            </a:pPr>
            <a:endParaRPr lang="en-US" sz="2800" b="1" dirty="0"/>
          </a:p>
          <a:p>
            <a:pPr>
              <a:buNone/>
            </a:pPr>
            <a:r>
              <a:rPr lang="en-US" sz="2800" b="1" dirty="0" smtClean="0"/>
              <a:t>	Solution</a:t>
            </a:r>
            <a:r>
              <a:rPr lang="en-US" sz="2800" dirty="0" smtClean="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12752</TotalTime>
  <Words>6136</Words>
  <Application>Microsoft Macintosh PowerPoint</Application>
  <PresentationFormat>On-screen Show (4:3)</PresentationFormat>
  <Paragraphs>515</Paragraphs>
  <Slides>63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Cambria</vt:lpstr>
      <vt:lpstr>Cambria Math</vt:lpstr>
      <vt:lpstr>Constantia</vt:lpstr>
      <vt:lpstr>Wingdings 2</vt:lpstr>
      <vt:lpstr>Flow</vt:lpstr>
      <vt:lpstr>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vt:lpstr>
      <vt:lpstr>The Pigeonhole Principle</vt:lpstr>
      <vt:lpstr>The Pigeonhole Principle</vt:lpstr>
      <vt:lpstr>Pigeonhole Principle</vt:lpstr>
      <vt:lpstr>The Generalized Pigeonhole Principle</vt:lpstr>
      <vt:lpstr>The Generalized Pigeonhole Principle</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lpstr>Generalized Permutations and Combinations</vt:lpstr>
      <vt:lpstr>Section Summary</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Microsoft Office User</cp:lastModifiedBy>
  <cp:revision>583</cp:revision>
  <cp:lastPrinted>2011-09-18T13:59:11Z</cp:lastPrinted>
  <dcterms:created xsi:type="dcterms:W3CDTF">2016-04-13T11:36:19Z</dcterms:created>
  <dcterms:modified xsi:type="dcterms:W3CDTF">2016-12-13T13:17:14Z</dcterms:modified>
</cp:coreProperties>
</file>