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handoutMasterIdLst>
    <p:handoutMasterId r:id="rId54"/>
  </p:handoutMasterIdLst>
  <p:sldIdLst>
    <p:sldId id="291" r:id="rId2"/>
    <p:sldId id="316" r:id="rId3"/>
    <p:sldId id="298" r:id="rId4"/>
    <p:sldId id="565" r:id="rId5"/>
    <p:sldId id="541" r:id="rId6"/>
    <p:sldId id="568" r:id="rId7"/>
    <p:sldId id="569" r:id="rId8"/>
    <p:sldId id="574" r:id="rId9"/>
    <p:sldId id="575" r:id="rId10"/>
    <p:sldId id="327" r:id="rId11"/>
    <p:sldId id="354" r:id="rId12"/>
    <p:sldId id="549" r:id="rId13"/>
    <p:sldId id="627" r:id="rId14"/>
    <p:sldId id="550" r:id="rId15"/>
    <p:sldId id="586" r:id="rId16"/>
    <p:sldId id="551" r:id="rId17"/>
    <p:sldId id="628" r:id="rId18"/>
    <p:sldId id="552" r:id="rId19"/>
    <p:sldId id="553" r:id="rId20"/>
    <p:sldId id="554" r:id="rId21"/>
    <p:sldId id="555" r:id="rId22"/>
    <p:sldId id="556" r:id="rId23"/>
    <p:sldId id="587" r:id="rId24"/>
    <p:sldId id="589" r:id="rId25"/>
    <p:sldId id="582" r:id="rId26"/>
    <p:sldId id="583" r:id="rId27"/>
    <p:sldId id="584" r:id="rId28"/>
    <p:sldId id="629" r:id="rId29"/>
    <p:sldId id="585" r:id="rId30"/>
    <p:sldId id="620" r:id="rId31"/>
    <p:sldId id="621" r:id="rId32"/>
    <p:sldId id="622" r:id="rId33"/>
    <p:sldId id="623" r:id="rId34"/>
    <p:sldId id="624" r:id="rId35"/>
    <p:sldId id="625" r:id="rId36"/>
    <p:sldId id="626" r:id="rId37"/>
    <p:sldId id="474" r:id="rId38"/>
    <p:sldId id="601" r:id="rId39"/>
    <p:sldId id="602" r:id="rId40"/>
    <p:sldId id="603" r:id="rId41"/>
    <p:sldId id="600" r:id="rId42"/>
    <p:sldId id="604" r:id="rId43"/>
    <p:sldId id="534" r:id="rId44"/>
    <p:sldId id="557" r:id="rId45"/>
    <p:sldId id="558" r:id="rId46"/>
    <p:sldId id="559" r:id="rId47"/>
    <p:sldId id="560" r:id="rId48"/>
    <p:sldId id="606" r:id="rId49"/>
    <p:sldId id="561" r:id="rId50"/>
    <p:sldId id="562" r:id="rId51"/>
    <p:sldId id="563" r:id="rId5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76" autoAdjust="0"/>
    <p:restoredTop sz="93559"/>
  </p:normalViewPr>
  <p:slideViewPr>
    <p:cSldViewPr>
      <p:cViewPr varScale="1">
        <p:scale>
          <a:sx n="94" d="100"/>
          <a:sy n="94" d="100"/>
        </p:scale>
        <p:origin x="9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wmf"/><Relationship Id="rId3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C0FEF7AE-0C30-4EA7-B74D-470A9C33048D}" type="datetimeFigureOut">
              <a:rPr lang="en-US" smtClean="0"/>
              <a:pPr/>
              <a:t>12/13/16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E3901582-F5A8-41ED-8946-57B4D8BFA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12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10106763-8029-41BC-9E70-E644A94F0E80}" type="datetimeFigureOut">
              <a:rPr lang="en-US" smtClean="0"/>
              <a:pPr/>
              <a:t>12/13/16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A56D6F1B-26ED-417A-B5D8-8AED7AD37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4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D6F1B-26ED-417A-B5D8-8AED7AD3792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07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D6F1B-26ED-417A-B5D8-8AED7AD3792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7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B834-B51D-8947-866D-1B7D43D0DBCF}" type="datetime1">
              <a:rPr lang="fr-FR" smtClean="0"/>
              <a:t>13/12/2016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6CC3-1272-654F-8551-4CAD99F1C356}" type="datetime1">
              <a:rPr lang="fr-FR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4F53-93B8-424C-82F9-3E79E1E2D575}" type="datetime1">
              <a:rPr lang="fr-FR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21F2-A927-A344-90C0-D2277F04C749}" type="datetime1">
              <a:rPr lang="fr-FR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3605-F94E-1440-AC40-B399AC825AB0}" type="datetime1">
              <a:rPr lang="fr-FR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3374-CEE1-D641-A0C5-658464519BEF}" type="datetime1">
              <a:rPr lang="fr-FR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6807-8678-E540-AAE4-CA82360BB35D}" type="datetime1">
              <a:rPr lang="fr-FR" smtClean="0"/>
              <a:t>13/12/2016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182F-0622-6A45-9D2D-719070F5D655}" type="datetime1">
              <a:rPr lang="fr-FR" smtClean="0"/>
              <a:t>13/12/2016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E25B-AAC5-AF4D-8092-4D87A5CECC50}" type="datetime1">
              <a:rPr lang="fr-FR" smtClean="0"/>
              <a:t>13/12/2016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FAFD-4194-8F47-B985-06B9814B84FF}" type="datetime1">
              <a:rPr lang="fr-FR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26B2-96C6-FE42-A6A3-32C29EB236A8}" type="datetime1">
              <a:rPr lang="fr-FR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432D03-95E2-5C42-9DDE-3945EA2FCE25}" type="datetime1">
              <a:rPr lang="fr-FR" smtClean="0"/>
              <a:t>13/12/2016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" Type="http://schemas.openxmlformats.org/officeDocument/2006/relationships/tags" Target="../tags/tag4.xml"/><Relationship Id="rId2" Type="http://schemas.openxmlformats.org/officeDocument/2006/relationships/tags" Target="../tags/tag5.xml"/><Relationship Id="rId3" Type="http://schemas.openxmlformats.org/officeDocument/2006/relationships/tags" Target="../tags/tag6.xml"/><Relationship Id="rId4" Type="http://schemas.openxmlformats.org/officeDocument/2006/relationships/tags" Target="../tags/tag7.xml"/><Relationship Id="rId5" Type="http://schemas.openxmlformats.org/officeDocument/2006/relationships/tags" Target="../tags/tag8.xml"/><Relationship Id="rId6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9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0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2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Relationship Id="rId3" Type="http://schemas.openxmlformats.org/officeDocument/2006/relationships/image" Target="../media/image27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Relationship Id="rId3" Type="http://schemas.openxmlformats.org/officeDocument/2006/relationships/image" Target="../media/image29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" Type="http://schemas.openxmlformats.org/officeDocument/2006/relationships/tags" Target="../tags/tag15.xml"/><Relationship Id="rId2" Type="http://schemas.openxmlformats.org/officeDocument/2006/relationships/tags" Target="../tags/tag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jpeg"/><Relationship Id="rId1" Type="http://schemas.openxmlformats.org/officeDocument/2006/relationships/tags" Target="../tags/tag20.xml"/><Relationship Id="rId2" Type="http://schemas.openxmlformats.org/officeDocument/2006/relationships/tags" Target="../tags/tag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Advanced Counting Techniques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Solving Linear Recurrence Relations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8.2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Homogeneous Recurrence Relations</a:t>
            </a:r>
          </a:p>
          <a:p>
            <a:r>
              <a:rPr lang="en-US" dirty="0" smtClean="0"/>
              <a:t>Solving Linear Homogeneous Recurrence Relations with Constant Coefficients. </a:t>
            </a:r>
          </a:p>
          <a:p>
            <a:r>
              <a:rPr lang="en-US" dirty="0" smtClean="0"/>
              <a:t>Solving Linear </a:t>
            </a:r>
            <a:r>
              <a:rPr lang="en-US" dirty="0" err="1" smtClean="0"/>
              <a:t>Nonhomogeneous</a:t>
            </a:r>
            <a:r>
              <a:rPr lang="en-US" dirty="0" smtClean="0"/>
              <a:t> Recurrence Relations with Constant Coefficients.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Homogeneous Recurrence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</a:t>
            </a:r>
            <a:r>
              <a:rPr lang="en-US" sz="2400" b="1" dirty="0" smtClean="0"/>
              <a:t>Definition: </a:t>
            </a:r>
            <a:r>
              <a:rPr lang="en-US" sz="2400" dirty="0" smtClean="0"/>
              <a:t>A </a:t>
            </a:r>
            <a:r>
              <a:rPr lang="en-US" sz="2400" i="1" dirty="0" smtClean="0"/>
              <a:t>linear homogeneous recurrence relation of degree k with constant coefficients </a:t>
            </a:r>
            <a:r>
              <a:rPr lang="en-US" sz="2400" dirty="0" smtClean="0"/>
              <a:t>is a recurrence relation of the form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i="1" dirty="0" smtClean="0"/>
              <a:t> = c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i="1" baseline="-25000" dirty="0" smtClean="0">
                <a:latin typeface="Cambria Math"/>
                <a:ea typeface="Cambria Math"/>
              </a:rPr>
              <a:t>−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baseline="-25000" dirty="0" smtClean="0"/>
              <a:t> </a:t>
            </a:r>
            <a:r>
              <a:rPr lang="en-US" sz="2400" i="1" dirty="0" smtClean="0"/>
              <a:t>+ c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i="1" baseline="-25000" dirty="0" smtClean="0">
                <a:latin typeface="Cambria Math"/>
                <a:ea typeface="Cambria Math"/>
              </a:rPr>
              <a:t>−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 smtClean="0"/>
              <a:t> + ….. + c</a:t>
            </a:r>
            <a:r>
              <a:rPr lang="en-US" sz="2400" i="1" baseline="-25000" dirty="0" smtClean="0"/>
              <a:t>k</a:t>
            </a:r>
            <a:r>
              <a:rPr lang="en-US" sz="2400" i="1" dirty="0" smtClean="0"/>
              <a:t> a</a:t>
            </a:r>
            <a:r>
              <a:rPr lang="en-US" sz="2400" i="1" baseline="-25000" dirty="0" smtClean="0"/>
              <a:t>n</a:t>
            </a:r>
            <a:r>
              <a:rPr lang="en-US" sz="2400" i="1" baseline="-25000" dirty="0" smtClean="0">
                <a:latin typeface="Cambria Math"/>
                <a:ea typeface="Cambria Math"/>
              </a:rPr>
              <a:t>−</a:t>
            </a:r>
            <a:r>
              <a:rPr lang="en-US" sz="2400" i="1" baseline="-25000" dirty="0" smtClean="0"/>
              <a:t>k ,</a:t>
            </a:r>
            <a:r>
              <a:rPr lang="en-US" sz="2400" b="1" dirty="0" smtClean="0"/>
              <a:t> </a:t>
            </a:r>
            <a:r>
              <a:rPr lang="en-US" sz="2400" dirty="0" smtClean="0"/>
              <a:t>where                </a:t>
            </a:r>
            <a:r>
              <a:rPr lang="en-US" sz="2400" i="1" dirty="0" smtClean="0"/>
              <a:t>c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dirty="0" smtClean="0"/>
              <a:t>, c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 smtClean="0"/>
              <a:t>, ….,c</a:t>
            </a:r>
            <a:r>
              <a:rPr lang="en-US" sz="2400" i="1" baseline="-25000" dirty="0" smtClean="0"/>
              <a:t>k</a:t>
            </a:r>
            <a:r>
              <a:rPr lang="en-US" sz="2400" i="1" dirty="0" smtClean="0"/>
              <a:t> </a:t>
            </a:r>
            <a:r>
              <a:rPr lang="en-US" sz="2400" dirty="0" smtClean="0"/>
              <a:t>are real numbers, and </a:t>
            </a:r>
            <a:r>
              <a:rPr lang="en-US" sz="2400" i="1" dirty="0" smtClean="0"/>
              <a:t>c</a:t>
            </a:r>
            <a:r>
              <a:rPr lang="en-US" sz="2400" i="1" baseline="-25000" dirty="0" smtClean="0"/>
              <a:t>k</a:t>
            </a:r>
            <a:r>
              <a:rPr lang="en-US" sz="2400" i="1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≠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0 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3886200"/>
            <a:ext cx="8305800" cy="13542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1600" dirty="0" smtClean="0"/>
              <a:t>it is </a:t>
            </a:r>
            <a:r>
              <a:rPr lang="en-US" sz="1600" i="1" dirty="0" smtClean="0"/>
              <a:t>linear </a:t>
            </a:r>
            <a:r>
              <a:rPr lang="en-US" sz="1600" dirty="0" smtClean="0"/>
              <a:t>because the right-hand side is a sum of the previous terms of the sequence each multiplied by a function of </a:t>
            </a:r>
            <a:r>
              <a:rPr lang="en-US" sz="1600" i="1" dirty="0" smtClean="0"/>
              <a:t>n</a:t>
            </a:r>
            <a:r>
              <a:rPr lang="en-US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600" i="1" dirty="0" smtClean="0"/>
              <a:t> </a:t>
            </a:r>
            <a:r>
              <a:rPr lang="en-US" sz="1600" dirty="0" smtClean="0"/>
              <a:t>it is </a:t>
            </a:r>
            <a:r>
              <a:rPr lang="en-US" sz="1600" i="1" dirty="0" smtClean="0"/>
              <a:t>homogeneous </a:t>
            </a:r>
            <a:r>
              <a:rPr lang="en-US" sz="1600" dirty="0" smtClean="0"/>
              <a:t>because no terms occur that are not multiples of the </a:t>
            </a:r>
            <a:r>
              <a:rPr lang="en-US" sz="1600" i="1" dirty="0" err="1" smtClean="0"/>
              <a:t>a</a:t>
            </a:r>
            <a:r>
              <a:rPr lang="en-US" sz="1600" i="1" baseline="-25000" dirty="0" err="1" smtClean="0"/>
              <a:t>j</a:t>
            </a:r>
            <a:r>
              <a:rPr lang="en-US" sz="1600" dirty="0" err="1" smtClean="0"/>
              <a:t>s</a:t>
            </a:r>
            <a:r>
              <a:rPr lang="en-US" sz="1600" dirty="0" smtClean="0"/>
              <a:t>. Each coefficient is a constant.</a:t>
            </a:r>
          </a:p>
          <a:p>
            <a:pPr>
              <a:buFont typeface="Arial" pitchFamily="34" charset="0"/>
              <a:buChar char="•"/>
            </a:pPr>
            <a:r>
              <a:rPr lang="en-US" sz="1600" i="1" dirty="0" smtClean="0"/>
              <a:t> </a:t>
            </a:r>
            <a:r>
              <a:rPr lang="en-US" sz="1600" dirty="0" smtClean="0"/>
              <a:t>the </a:t>
            </a:r>
            <a:r>
              <a:rPr lang="en-US" sz="1600" i="1" dirty="0" smtClean="0"/>
              <a:t>degree </a:t>
            </a:r>
            <a:r>
              <a:rPr lang="en-US" sz="1600" dirty="0" smtClean="0"/>
              <a:t>is</a:t>
            </a:r>
            <a:r>
              <a:rPr lang="en-US" sz="1600" i="1" dirty="0" smtClean="0"/>
              <a:t> k  </a:t>
            </a:r>
            <a:r>
              <a:rPr lang="en-US" sz="1600" dirty="0" smtClean="0"/>
              <a:t>because  </a:t>
            </a:r>
            <a:r>
              <a:rPr lang="en-US" sz="1600" i="1" dirty="0" smtClean="0"/>
              <a:t>a</a:t>
            </a:r>
            <a:r>
              <a:rPr lang="en-US" sz="1600" i="1" baseline="-25000" dirty="0" smtClean="0"/>
              <a:t>n</a:t>
            </a:r>
            <a:r>
              <a:rPr lang="en-US" sz="1600" i="1" dirty="0" smtClean="0"/>
              <a:t> </a:t>
            </a:r>
            <a:r>
              <a:rPr lang="en-US" sz="1600" dirty="0" smtClean="0"/>
              <a:t>is expressed in terms of the previous </a:t>
            </a:r>
            <a:r>
              <a:rPr lang="en-US" sz="1600" i="1" dirty="0" smtClean="0"/>
              <a:t>k</a:t>
            </a:r>
            <a:r>
              <a:rPr lang="en-US" sz="1600" dirty="0" smtClean="0"/>
              <a:t> terms of the sequence. </a:t>
            </a:r>
            <a:endParaRPr lang="en-US" sz="16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5715000"/>
            <a:ext cx="830580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By induction, a sequence satisfying such a recurrence relation is uniquely determined by the recurrence relation and the </a:t>
            </a:r>
            <a:r>
              <a:rPr lang="en-US" sz="1600" i="1" dirty="0" smtClean="0"/>
              <a:t>k</a:t>
            </a:r>
            <a:r>
              <a:rPr lang="en-US" sz="1600" dirty="0" smtClean="0"/>
              <a:t> initial conditions </a:t>
            </a:r>
            <a:r>
              <a:rPr lang="en-US" sz="1600" i="1" dirty="0" smtClean="0"/>
              <a:t>a</a:t>
            </a:r>
            <a:r>
              <a:rPr lang="en-US" sz="1600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</a:t>
            </a:r>
            <a:r>
              <a:rPr lang="en-US" sz="1600" i="1" dirty="0" smtClean="0"/>
              <a:t>C</a:t>
            </a:r>
            <a:r>
              <a:rPr lang="en-US" sz="16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dirty="0" smtClean="0"/>
              <a:t>, </a:t>
            </a:r>
            <a:r>
              <a:rPr lang="en-US" sz="1600" i="1" dirty="0" smtClean="0"/>
              <a:t>a</a:t>
            </a:r>
            <a:r>
              <a:rPr lang="en-US" sz="1600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</a:t>
            </a:r>
            <a:r>
              <a:rPr lang="en-US" sz="1600" i="1" dirty="0" smtClean="0"/>
              <a:t>C</a:t>
            </a:r>
            <a:r>
              <a:rPr lang="en-US" sz="16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dirty="0" smtClean="0"/>
              <a:t> ,</a:t>
            </a:r>
            <a:r>
              <a:rPr lang="en-US" sz="1600" dirty="0" smtClean="0">
                <a:latin typeface="Cambria Math"/>
                <a:ea typeface="Cambria Math"/>
              </a:rPr>
              <a:t>…</a:t>
            </a:r>
            <a:r>
              <a:rPr lang="en-US" sz="1600" dirty="0" smtClean="0"/>
              <a:t> , </a:t>
            </a:r>
            <a:r>
              <a:rPr lang="en-US" sz="1600" i="1" dirty="0" smtClean="0"/>
              <a:t>a</a:t>
            </a:r>
            <a:r>
              <a:rPr lang="en-US" sz="1600" i="1" baseline="-25000" dirty="0" smtClean="0">
                <a:ea typeface="Cambria Math" pitchFamily="18" charset="0"/>
              </a:rPr>
              <a:t>k</a:t>
            </a:r>
            <a:r>
              <a:rPr lang="en-US" sz="1600" baseline="-25000" dirty="0" smtClean="0">
                <a:latin typeface="Cambria Math"/>
                <a:ea typeface="Cambria Math"/>
              </a:rPr>
              <a:t>−1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</a:t>
            </a:r>
            <a:r>
              <a:rPr lang="en-US" sz="1600" i="1" dirty="0" smtClean="0"/>
              <a:t>C</a:t>
            </a:r>
            <a:r>
              <a:rPr lang="en-US" sz="1600" i="1" baseline="-25000" dirty="0" smtClean="0">
                <a:ea typeface="Cambria Math" pitchFamily="18" charset="0"/>
              </a:rPr>
              <a:t>k</a:t>
            </a:r>
            <a:r>
              <a:rPr lang="en-US" sz="1600" baseline="-25000" dirty="0" smtClean="0">
                <a:latin typeface="Cambria Math"/>
                <a:ea typeface="Cambria Math"/>
              </a:rPr>
              <a:t>−1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Homogeneous Recurrence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Assume {</a:t>
            </a:r>
            <a:r>
              <a:rPr lang="en-US" sz="2400" i="1" dirty="0" err="1" smtClean="0"/>
              <a:t>b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} and {</a:t>
            </a:r>
            <a:r>
              <a:rPr lang="en-US" sz="2400" i="1" dirty="0" err="1" smtClean="0"/>
              <a:t>d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} are solutions of the linear homogeneous recurrence relation of degree </a:t>
            </a:r>
            <a:r>
              <a:rPr lang="en-US" sz="2400" i="1" dirty="0" smtClean="0"/>
              <a:t>k</a:t>
            </a:r>
            <a:r>
              <a:rPr lang="en-US" sz="2400" dirty="0" smtClean="0"/>
              <a:t> with constant coefficients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i="1" dirty="0" smtClean="0"/>
              <a:t> = c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i="1" baseline="-25000" dirty="0" smtClean="0">
                <a:latin typeface="Cambria Math"/>
                <a:ea typeface="Cambria Math"/>
              </a:rPr>
              <a:t>−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baseline="-25000" dirty="0" smtClean="0"/>
              <a:t> </a:t>
            </a:r>
            <a:r>
              <a:rPr lang="en-US" sz="2400" i="1" dirty="0" smtClean="0"/>
              <a:t>+ c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i="1" baseline="-25000" dirty="0" smtClean="0">
                <a:latin typeface="Cambria Math"/>
                <a:ea typeface="Cambria Math"/>
              </a:rPr>
              <a:t>−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 smtClean="0"/>
              <a:t> + ….. + c</a:t>
            </a:r>
            <a:r>
              <a:rPr lang="en-US" sz="2400" i="1" baseline="-25000" dirty="0" smtClean="0"/>
              <a:t>k</a:t>
            </a:r>
            <a:r>
              <a:rPr lang="en-US" sz="2400" i="1" dirty="0" smtClean="0"/>
              <a:t> a</a:t>
            </a:r>
            <a:r>
              <a:rPr lang="en-US" sz="2400" i="1" baseline="-25000" dirty="0" smtClean="0"/>
              <a:t>n</a:t>
            </a:r>
            <a:r>
              <a:rPr lang="en-US" sz="2400" i="1" baseline="-25000" dirty="0" smtClean="0">
                <a:latin typeface="Cambria Math"/>
                <a:ea typeface="Cambria Math"/>
              </a:rPr>
              <a:t>−</a:t>
            </a:r>
            <a:r>
              <a:rPr lang="en-US" sz="2400" i="1" baseline="-25000" dirty="0" smtClean="0"/>
              <a:t>k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Then, </a:t>
            </a:r>
            <a:r>
              <a:rPr lang="el-GR" sz="2400" i="1" dirty="0" smtClean="0"/>
              <a:t>α</a:t>
            </a:r>
            <a:r>
              <a:rPr lang="nl-BE" sz="2400" baseline="-25000" dirty="0" smtClean="0"/>
              <a:t>1</a:t>
            </a:r>
            <a:r>
              <a:rPr lang="nl-BE" sz="2400" i="1" dirty="0" smtClean="0"/>
              <a:t> </a:t>
            </a:r>
            <a:r>
              <a:rPr lang="en-US" sz="2400" i="1" dirty="0" err="1" smtClean="0"/>
              <a:t>b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 + </a:t>
            </a:r>
            <a:r>
              <a:rPr lang="el-GR" sz="2400" i="1" dirty="0" smtClean="0"/>
              <a:t>α</a:t>
            </a:r>
            <a:r>
              <a:rPr lang="nl-BE" sz="2400" baseline="-25000" dirty="0" smtClean="0"/>
              <a:t>2</a:t>
            </a:r>
            <a:r>
              <a:rPr lang="nl-BE" sz="2400" i="1" dirty="0" smtClean="0"/>
              <a:t> </a:t>
            </a:r>
            <a:r>
              <a:rPr lang="en-US" sz="2400" i="1" dirty="0" err="1" smtClean="0"/>
              <a:t>d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 is also a solution of </a:t>
            </a:r>
            <a:r>
              <a:rPr lang="en-US" sz="2400" dirty="0"/>
              <a:t>this recurrence relation</a:t>
            </a:r>
            <a:r>
              <a:rPr lang="en-US" sz="2400" dirty="0" smtClean="0"/>
              <a:t>.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Linear Homogeneous Recurrence Relations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P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(1.11)</a:t>
            </a:r>
            <a:r>
              <a:rPr lang="en-US" i="1" dirty="0" smtClean="0"/>
              <a:t>P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-1</a:t>
            </a:r>
            <a:r>
              <a:rPr lang="en-US" i="1" baseline="-25000" dirty="0" smtClean="0"/>
              <a:t> </a:t>
            </a:r>
            <a:r>
              <a:rPr lang="en-US" i="1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linear homogeneous recurrence relation of degree one</a:t>
            </a:r>
          </a:p>
          <a:p>
            <a:r>
              <a:rPr lang="en-US" dirty="0" smtClean="0"/>
              <a:t> </a:t>
            </a:r>
            <a:r>
              <a:rPr lang="en-US" i="1" dirty="0" smtClean="0"/>
              <a:t>f</a:t>
            </a:r>
            <a:r>
              <a:rPr lang="en-US" i="1" baseline="-25000" dirty="0" smtClean="0"/>
              <a:t>n</a:t>
            </a:r>
            <a:r>
              <a:rPr lang="en-US" i="1" dirty="0" smtClean="0"/>
              <a:t> = f</a:t>
            </a:r>
            <a:r>
              <a:rPr lang="en-US" i="1" baseline="-25000" dirty="0" smtClean="0"/>
              <a:t>n-1 </a:t>
            </a:r>
            <a:r>
              <a:rPr lang="en-US" i="1" dirty="0" smtClean="0"/>
              <a:t> + f</a:t>
            </a:r>
            <a:r>
              <a:rPr lang="en-US" i="1" baseline="-25000" dirty="0" smtClean="0"/>
              <a:t>n-2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linear homogeneous recurrence relation of degree two</a:t>
            </a:r>
            <a:endParaRPr lang="en-US" i="1" baseline="-25000" dirty="0" smtClean="0">
              <a:solidFill>
                <a:srgbClr val="FF0000"/>
              </a:solidFill>
            </a:endParaRPr>
          </a:p>
          <a:p>
            <a:r>
              <a:rPr lang="en-US" i="1" dirty="0" smtClean="0"/>
              <a:t>                     </a:t>
            </a:r>
            <a:r>
              <a:rPr lang="en-US" i="1" baseline="-25000" dirty="0" smtClean="0"/>
              <a:t>                    </a:t>
            </a:r>
            <a:r>
              <a:rPr lang="en-US" dirty="0" smtClean="0">
                <a:solidFill>
                  <a:srgbClr val="FF0000"/>
                </a:solidFill>
              </a:rPr>
              <a:t>not linear</a:t>
            </a:r>
            <a:endParaRPr lang="en-US" i="1" baseline="-25000" dirty="0" smtClean="0">
              <a:solidFill>
                <a:srgbClr val="FF0000"/>
              </a:solidFill>
            </a:endParaRPr>
          </a:p>
          <a:p>
            <a:r>
              <a:rPr lang="en-US" i="1" dirty="0" err="1" smtClean="0"/>
              <a:t>H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H</a:t>
            </a:r>
            <a:r>
              <a:rPr lang="en-US" i="1" baseline="-25000" dirty="0" smtClean="0"/>
              <a:t>n</a:t>
            </a:r>
            <a:r>
              <a:rPr lang="en-US" i="1" baseline="-25000" dirty="0" smtClean="0">
                <a:latin typeface="Cambria Math"/>
                <a:ea typeface="Cambria Math"/>
              </a:rPr>
              <a:t>−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not homogeneous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i="1" dirty="0" err="1" smtClean="0"/>
              <a:t>B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 = nB</a:t>
            </a:r>
            <a:r>
              <a:rPr lang="en-US" i="1" baseline="-25000" dirty="0" smtClean="0"/>
              <a:t>n</a:t>
            </a:r>
            <a:r>
              <a:rPr lang="en-US" i="1" baseline="-25000" dirty="0" smtClean="0">
                <a:latin typeface="Cambria Math"/>
                <a:ea typeface="Cambria Math"/>
              </a:rPr>
              <a:t>−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i="1" baseline="-25000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coefficients are not constants </a:t>
            </a:r>
            <a:endParaRPr lang="en-US" i="1" baseline="-25000" dirty="0">
              <a:solidFill>
                <a:srgbClr val="FF0000"/>
              </a:solidFill>
            </a:endParaRP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838200" y="3733800"/>
            <a:ext cx="2433638" cy="34528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Solving Linear Homogeneous Recurrence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basic approach is to look for solutions of the form                         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 = </a:t>
            </a:r>
            <a:r>
              <a:rPr lang="en-US" i="1" dirty="0" err="1" smtClean="0"/>
              <a:t>r</a:t>
            </a:r>
            <a:r>
              <a:rPr lang="en-US" i="1" baseline="30000" dirty="0" err="1" smtClean="0"/>
              <a:t>n</a:t>
            </a:r>
            <a:r>
              <a:rPr lang="en-US" dirty="0" smtClean="0"/>
              <a:t>, where </a:t>
            </a:r>
            <a:r>
              <a:rPr lang="en-US" i="1" dirty="0" smtClean="0"/>
              <a:t>r</a:t>
            </a:r>
            <a:r>
              <a:rPr lang="en-US" dirty="0" smtClean="0"/>
              <a:t> is a constant.  </a:t>
            </a:r>
          </a:p>
          <a:p>
            <a:r>
              <a:rPr lang="en-US" dirty="0" smtClean="0"/>
              <a:t>Note that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 = </a:t>
            </a:r>
            <a:r>
              <a:rPr lang="en-US" i="1" dirty="0" err="1" smtClean="0"/>
              <a:t>r</a:t>
            </a:r>
            <a:r>
              <a:rPr lang="en-US" i="1" baseline="30000" dirty="0" err="1" smtClean="0"/>
              <a:t>n</a:t>
            </a:r>
            <a:r>
              <a:rPr lang="en-US" dirty="0" smtClean="0"/>
              <a:t>  is a solution to the recurrence equation 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n</a:t>
            </a:r>
            <a:r>
              <a:rPr lang="en-US" sz="2800" i="1" dirty="0" smtClean="0"/>
              <a:t> = c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n</a:t>
            </a:r>
            <a:r>
              <a:rPr lang="en-US" sz="2800" i="1" baseline="-25000" dirty="0" smtClean="0">
                <a:latin typeface="Cambria Math"/>
                <a:ea typeface="Cambria Math"/>
              </a:rPr>
              <a:t>−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i="1" baseline="-25000" dirty="0" smtClean="0"/>
              <a:t> </a:t>
            </a:r>
            <a:r>
              <a:rPr lang="en-US" sz="2800" i="1" dirty="0" smtClean="0"/>
              <a:t>+ c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n</a:t>
            </a:r>
            <a:r>
              <a:rPr lang="en-US" sz="2800" i="1" baseline="-25000" dirty="0" smtClean="0">
                <a:latin typeface="Cambria Math"/>
                <a:ea typeface="Cambria Math"/>
              </a:rPr>
              <a:t>−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i="1" dirty="0" smtClean="0"/>
              <a:t> + </a:t>
            </a:r>
            <a:r>
              <a:rPr lang="en-US" sz="2800" dirty="0" smtClean="0">
                <a:latin typeface="Cambria Math"/>
                <a:ea typeface="Cambria Math"/>
              </a:rPr>
              <a:t>⋯</a:t>
            </a:r>
            <a:r>
              <a:rPr lang="en-US" sz="2800" i="1" dirty="0" smtClean="0"/>
              <a:t> + c</a:t>
            </a:r>
            <a:r>
              <a:rPr lang="en-US" sz="2800" i="1" baseline="-25000" dirty="0" smtClean="0"/>
              <a:t>k</a:t>
            </a:r>
            <a:r>
              <a:rPr lang="en-US" sz="2800" i="1" dirty="0" smtClean="0"/>
              <a:t> a</a:t>
            </a:r>
            <a:r>
              <a:rPr lang="en-US" sz="2800" i="1" baseline="-25000" dirty="0" smtClean="0"/>
              <a:t>n</a:t>
            </a:r>
            <a:r>
              <a:rPr lang="en-US" sz="2800" i="1" baseline="-25000" dirty="0" smtClean="0">
                <a:latin typeface="Cambria Math"/>
                <a:ea typeface="Cambria Math"/>
              </a:rPr>
              <a:t>−</a:t>
            </a:r>
            <a:r>
              <a:rPr lang="en-US" sz="2800" i="1" baseline="-25000" dirty="0" smtClean="0"/>
              <a:t>k  </a:t>
            </a:r>
            <a:r>
              <a:rPr lang="en-US" sz="2800" dirty="0" smtClean="0"/>
              <a:t> if and only if                                 </a:t>
            </a:r>
            <a:r>
              <a:rPr lang="en-US" i="1" dirty="0" err="1" smtClean="0"/>
              <a:t>r</a:t>
            </a:r>
            <a:r>
              <a:rPr lang="en-US" i="1" baseline="30000" dirty="0" err="1" smtClean="0"/>
              <a:t>n</a:t>
            </a:r>
            <a:r>
              <a:rPr lang="en-US" dirty="0" smtClean="0"/>
              <a:t> </a:t>
            </a:r>
            <a:r>
              <a:rPr lang="en-US" sz="2400" i="1" dirty="0" smtClean="0"/>
              <a:t>= c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dirty="0" smtClean="0"/>
              <a:t>r</a:t>
            </a:r>
            <a:r>
              <a:rPr lang="en-US" sz="2400" i="1" baseline="30000" dirty="0" smtClean="0"/>
              <a:t>n</a:t>
            </a:r>
            <a:r>
              <a:rPr lang="en-US" sz="2400" i="1" baseline="30000" dirty="0" smtClean="0">
                <a:latin typeface="Cambria Math"/>
                <a:ea typeface="Cambria Math"/>
              </a:rPr>
              <a:t>−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baseline="30000" dirty="0" smtClean="0"/>
              <a:t> </a:t>
            </a:r>
            <a:r>
              <a:rPr lang="en-US" sz="2400" i="1" dirty="0" smtClean="0"/>
              <a:t>+ c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 smtClean="0"/>
              <a:t>r</a:t>
            </a:r>
            <a:r>
              <a:rPr lang="en-US" sz="2400" i="1" baseline="30000" dirty="0" smtClean="0"/>
              <a:t>n</a:t>
            </a:r>
            <a:r>
              <a:rPr lang="en-US" sz="2400" i="1" baseline="30000" dirty="0" smtClean="0">
                <a:latin typeface="Cambria Math"/>
                <a:ea typeface="Cambria Math"/>
              </a:rPr>
              <a:t>−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baseline="30000" dirty="0" smtClean="0"/>
              <a:t> </a:t>
            </a:r>
            <a:r>
              <a:rPr lang="en-US" sz="2400" i="1" dirty="0" smtClean="0"/>
              <a:t>+ </a:t>
            </a:r>
            <a:r>
              <a:rPr lang="en-US" sz="2400" dirty="0" smtClean="0">
                <a:latin typeface="Cambria Math"/>
                <a:ea typeface="Cambria Math"/>
              </a:rPr>
              <a:t>⋯ </a:t>
            </a:r>
            <a:r>
              <a:rPr lang="en-US" sz="2400" i="1" dirty="0" smtClean="0"/>
              <a:t>+ c</a:t>
            </a:r>
            <a:r>
              <a:rPr lang="en-US" sz="2400" i="1" baseline="-25000" dirty="0" smtClean="0"/>
              <a:t>k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r</a:t>
            </a:r>
            <a:r>
              <a:rPr lang="en-US" sz="2400" i="1" baseline="30000" dirty="0" err="1" smtClean="0"/>
              <a:t>n</a:t>
            </a:r>
            <a:r>
              <a:rPr lang="en-US" sz="2400" baseline="30000" dirty="0" smtClean="0">
                <a:latin typeface="Cambria Math"/>
                <a:ea typeface="Cambria Math"/>
              </a:rPr>
              <a:t>−</a:t>
            </a:r>
            <a:r>
              <a:rPr lang="en-US" sz="2400" i="1" baseline="30000" dirty="0" smtClean="0"/>
              <a:t>k</a:t>
            </a:r>
            <a:r>
              <a:rPr lang="en-US" sz="2400" baseline="30000" dirty="0" smtClean="0"/>
              <a:t> 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Algebraic manipulation yields the </a:t>
            </a:r>
            <a:r>
              <a:rPr lang="en-US" i="1" dirty="0" smtClean="0"/>
              <a:t>characteristic equation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i="1" dirty="0" err="1" smtClean="0"/>
              <a:t>r</a:t>
            </a:r>
            <a:r>
              <a:rPr lang="en-US" i="1" baseline="30000" dirty="0" err="1" smtClean="0"/>
              <a:t>k</a:t>
            </a:r>
            <a:r>
              <a:rPr lang="en-US" dirty="0" smtClean="0"/>
              <a:t> </a:t>
            </a:r>
            <a:r>
              <a:rPr lang="en-US" sz="2800" dirty="0" smtClean="0">
                <a:latin typeface="Cambria Math"/>
                <a:ea typeface="Cambria Math"/>
              </a:rPr>
              <a:t>−</a:t>
            </a:r>
            <a:r>
              <a:rPr lang="en-US" sz="2800" i="1" dirty="0" smtClean="0"/>
              <a:t> c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i="1" dirty="0" smtClean="0"/>
              <a:t>r</a:t>
            </a:r>
            <a:r>
              <a:rPr lang="en-US" sz="2800" i="1" baseline="30000" dirty="0" smtClean="0"/>
              <a:t>k</a:t>
            </a:r>
            <a:r>
              <a:rPr lang="en-US" sz="2800" i="1" baseline="30000" dirty="0" smtClean="0">
                <a:latin typeface="Cambria Math"/>
                <a:ea typeface="Cambria Math"/>
              </a:rPr>
              <a:t>−</a:t>
            </a:r>
            <a:r>
              <a:rPr lang="en-US" sz="2800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i="1" baseline="30000" dirty="0" smtClean="0"/>
              <a:t> </a:t>
            </a:r>
            <a:r>
              <a:rPr lang="en-US" sz="2800" i="1" dirty="0" smtClean="0"/>
              <a:t> </a:t>
            </a:r>
            <a:r>
              <a:rPr lang="en-US" sz="2800" i="1" dirty="0" smtClean="0">
                <a:latin typeface="Cambria Math"/>
                <a:ea typeface="Cambria Math"/>
              </a:rPr>
              <a:t>−</a:t>
            </a:r>
            <a:r>
              <a:rPr lang="en-US" sz="2800" i="1" dirty="0" smtClean="0"/>
              <a:t> c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i="1" dirty="0" smtClean="0"/>
              <a:t>r</a:t>
            </a:r>
            <a:r>
              <a:rPr lang="en-US" sz="2800" i="1" baseline="30000" dirty="0" smtClean="0"/>
              <a:t>k</a:t>
            </a:r>
            <a:r>
              <a:rPr lang="en-US" sz="2800" i="1" baseline="30000" dirty="0" smtClean="0">
                <a:latin typeface="Cambria Math"/>
                <a:ea typeface="Cambria Math"/>
              </a:rPr>
              <a:t>−</a:t>
            </a:r>
            <a:r>
              <a:rPr lang="en-US" sz="28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i="1" baseline="30000" dirty="0" smtClean="0"/>
              <a:t> </a:t>
            </a:r>
            <a:r>
              <a:rPr lang="en-US" sz="2800" i="1" dirty="0" smtClean="0">
                <a:latin typeface="Cambria Math"/>
                <a:ea typeface="Cambria Math"/>
              </a:rPr>
              <a:t>−</a:t>
            </a:r>
            <a:r>
              <a:rPr lang="en-US" sz="2800" i="1" dirty="0" smtClean="0"/>
              <a:t> </a:t>
            </a:r>
            <a:r>
              <a:rPr lang="en-US" sz="2800" dirty="0" smtClean="0">
                <a:latin typeface="Cambria Math"/>
                <a:ea typeface="Cambria Math"/>
              </a:rPr>
              <a:t>⋯</a:t>
            </a:r>
            <a:r>
              <a:rPr lang="en-US" sz="2800" i="1" dirty="0" smtClean="0"/>
              <a:t> </a:t>
            </a:r>
            <a:r>
              <a:rPr lang="en-US" sz="2800" i="1" dirty="0" smtClean="0">
                <a:latin typeface="Cambria Math"/>
                <a:ea typeface="Cambria Math"/>
              </a:rPr>
              <a:t>−</a:t>
            </a:r>
            <a:r>
              <a:rPr lang="en-US" sz="2800" i="1" dirty="0" smtClean="0"/>
              <a:t> c</a:t>
            </a:r>
            <a:r>
              <a:rPr lang="en-US" sz="2800" i="1" baseline="-25000" dirty="0" smtClean="0"/>
              <a:t>k</a:t>
            </a:r>
            <a:r>
              <a:rPr lang="en-US" sz="2800" i="1" baseline="-25000" dirty="0" smtClean="0">
                <a:latin typeface="Cambria Math"/>
                <a:ea typeface="Cambria Math"/>
              </a:rPr>
              <a:t>−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i="1" dirty="0" smtClean="0"/>
              <a:t>r</a:t>
            </a:r>
            <a:r>
              <a:rPr lang="en-US" sz="2800" baseline="30000" dirty="0" smtClean="0"/>
              <a:t>  </a:t>
            </a:r>
            <a:r>
              <a:rPr lang="en-US" sz="2800" dirty="0" smtClean="0">
                <a:latin typeface="Cambria Math"/>
                <a:ea typeface="Cambria Math"/>
              </a:rPr>
              <a:t>− </a:t>
            </a:r>
            <a:r>
              <a:rPr lang="en-US" sz="2800" i="1" dirty="0" smtClean="0"/>
              <a:t>c</a:t>
            </a:r>
            <a:r>
              <a:rPr lang="en-US" sz="2400" i="1" baseline="-25000" dirty="0" smtClean="0"/>
              <a:t>k   </a:t>
            </a:r>
            <a:r>
              <a:rPr lang="en-US" sz="2400" dirty="0" smtClean="0"/>
              <a:t>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0</a:t>
            </a:r>
            <a:endParaRPr lang="en-US" dirty="0" smtClean="0"/>
          </a:p>
          <a:p>
            <a:r>
              <a:rPr lang="en-US" dirty="0" smtClean="0"/>
              <a:t>The sequence {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} with 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 = </a:t>
            </a:r>
            <a:r>
              <a:rPr lang="en-US" i="1" dirty="0" err="1" smtClean="0"/>
              <a:t>r</a:t>
            </a:r>
            <a:r>
              <a:rPr lang="en-US" i="1" baseline="30000" dirty="0" err="1" smtClean="0"/>
              <a:t>n</a:t>
            </a:r>
            <a:r>
              <a:rPr lang="en-US" dirty="0" smtClean="0"/>
              <a:t> is a solution if and only if </a:t>
            </a:r>
            <a:r>
              <a:rPr lang="en-US" i="1" dirty="0" smtClean="0"/>
              <a:t>r</a:t>
            </a:r>
            <a:r>
              <a:rPr lang="en-US" dirty="0" smtClean="0"/>
              <a:t> is a solution to the characteristic equation. </a:t>
            </a:r>
          </a:p>
          <a:p>
            <a:r>
              <a:rPr lang="en-US" dirty="0" smtClean="0"/>
              <a:t>The solutions to the characteristic equation are called the </a:t>
            </a:r>
            <a:r>
              <a:rPr lang="en-US" i="1" dirty="0" smtClean="0"/>
              <a:t>characteristic roots </a:t>
            </a:r>
            <a:r>
              <a:rPr lang="en-US" dirty="0" smtClean="0"/>
              <a:t>of the recurrence relation. The roots are used to give an explicit formula for all the solutions of the recurrence relation. </a:t>
            </a:r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Solving Linear Homogeneous Recurrence Relations of Degree Two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 Let </a:t>
            </a:r>
            <a:r>
              <a:rPr lang="en-US" i="1" dirty="0" smtClean="0"/>
              <a:t>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and </a:t>
            </a:r>
            <a:r>
              <a:rPr lang="en-US" i="1" dirty="0" smtClean="0"/>
              <a:t>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</a:t>
            </a:r>
            <a:r>
              <a:rPr lang="en-US" dirty="0" smtClean="0"/>
              <a:t>be real numbers. Suppose that </a:t>
            </a:r>
            <a:r>
              <a:rPr lang="en-US" i="1" dirty="0" smtClean="0"/>
              <a:t>r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– 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r – 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 smtClean="0"/>
              <a:t> </a:t>
            </a:r>
            <a:r>
              <a:rPr lang="en-US" dirty="0" smtClean="0"/>
              <a:t>has two distinct roots </a:t>
            </a:r>
            <a:r>
              <a:rPr lang="en-US" i="1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 and </a:t>
            </a:r>
            <a:r>
              <a:rPr lang="en-US" i="1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. Then the sequence {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} is a solution to the recurrence    relation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i="1" dirty="0" smtClean="0"/>
              <a:t> = </a:t>
            </a:r>
            <a:r>
              <a:rPr lang="en-US" dirty="0" smtClean="0"/>
              <a:t>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baseline="-25000" dirty="0" smtClean="0">
                <a:latin typeface="Cambria Math"/>
                <a:ea typeface="Cambria Math"/>
              </a:rPr>
              <a:t>−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 + 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i="1" baseline="-25000" dirty="0" smtClean="0">
                <a:latin typeface="Cambria Math"/>
                <a:ea typeface="Cambria Math"/>
              </a:rPr>
              <a:t>−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</a:t>
            </a:r>
            <a:r>
              <a:rPr lang="en-US" dirty="0" smtClean="0"/>
              <a:t>with initial conditions if and only if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for </a:t>
            </a:r>
            <a:r>
              <a:rPr lang="en-US" i="1" dirty="0" smtClean="0"/>
              <a:t>n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,… </a:t>
            </a:r>
            <a:r>
              <a:rPr lang="en-US" dirty="0" smtClean="0"/>
              <a:t>, where </a:t>
            </a:r>
            <a:r>
              <a:rPr lang="el-GR" i="1" dirty="0" smtClean="0"/>
              <a:t>α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aseline="-25000" dirty="0" smtClean="0"/>
              <a:t> </a:t>
            </a:r>
            <a:r>
              <a:rPr lang="en-US" dirty="0" smtClean="0"/>
              <a:t>and</a:t>
            </a:r>
            <a:r>
              <a:rPr lang="en-US" baseline="-25000" dirty="0" smtClean="0"/>
              <a:t> </a:t>
            </a:r>
            <a:r>
              <a:rPr lang="el-GR" i="1" dirty="0" smtClean="0"/>
              <a:t>α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are constants.</a:t>
            </a:r>
          </a:p>
          <a:p>
            <a:pPr>
              <a:buNone/>
            </a:pPr>
            <a:endParaRPr lang="en-US" baseline="-25000" dirty="0"/>
          </a:p>
          <a:p>
            <a:pPr>
              <a:buNone/>
            </a:pPr>
            <a:r>
              <a:rPr lang="en-US" baseline="-25000" dirty="0" smtClean="0"/>
              <a:t>	</a:t>
            </a:r>
            <a:r>
              <a:rPr lang="nl-BE" dirty="0" smtClean="0"/>
              <a:t>This direct solution can represent all the possible sequences verifying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i="1" dirty="0"/>
              <a:t> = </a:t>
            </a:r>
            <a:r>
              <a:rPr lang="en-US" dirty="0"/>
              <a:t>c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baseline="-25000" dirty="0">
                <a:latin typeface="Cambria Math"/>
                <a:ea typeface="Cambria Math"/>
              </a:rPr>
              <a:t>−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 + c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i="1" baseline="-25000" dirty="0">
                <a:latin typeface="Cambria Math"/>
                <a:ea typeface="Cambria Math"/>
              </a:rPr>
              <a:t>−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nl-BE" dirty="0" smtClean="0"/>
              <a:t>. </a:t>
            </a:r>
            <a:endParaRPr lang="en-US" baseline="-25000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67" y="3894009"/>
            <a:ext cx="2716133" cy="34797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Solving </a:t>
            </a:r>
            <a:r>
              <a:rPr lang="en-US" sz="3600" dirty="0" smtClean="0"/>
              <a:t>Linear Homogeneous Recurrence Relations of Degree Two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   </a:t>
            </a:r>
            <a:r>
              <a:rPr lang="en-US" b="1" dirty="0"/>
              <a:t>P</a:t>
            </a:r>
            <a:r>
              <a:rPr lang="en-US" b="1" dirty="0" smtClean="0"/>
              <a:t>roof</a:t>
            </a:r>
            <a:r>
              <a:rPr lang="en-US" dirty="0" smtClean="0"/>
              <a:t>:  The roots 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)</a:t>
            </a:r>
            <a:r>
              <a:rPr lang="en-US" i="1" baseline="30000" dirty="0"/>
              <a:t>n</a:t>
            </a:r>
            <a:r>
              <a:rPr lang="en-US" dirty="0" smtClean="0"/>
              <a:t> and 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)</a:t>
            </a:r>
            <a:r>
              <a:rPr lang="en-US" i="1" baseline="30000" dirty="0"/>
              <a:t>n</a:t>
            </a:r>
            <a:r>
              <a:rPr lang="en-US" dirty="0" smtClean="0"/>
              <a:t> are solutions of the recurrence equation.</a:t>
            </a:r>
          </a:p>
          <a:p>
            <a:pPr>
              <a:buNone/>
            </a:pPr>
            <a:r>
              <a:rPr lang="en-US" dirty="0" smtClean="0"/>
              <a:t>	Thus, </a:t>
            </a:r>
            <a:r>
              <a:rPr lang="el-GR" i="1" dirty="0"/>
              <a:t>α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r>
              <a:rPr lang="en-US" i="1" baseline="30000" dirty="0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+</a:t>
            </a:r>
            <a:r>
              <a:rPr lang="en-US" baseline="-25000" dirty="0" smtClean="0"/>
              <a:t> </a:t>
            </a:r>
            <a:r>
              <a:rPr lang="el-GR" i="1" dirty="0" smtClean="0"/>
              <a:t>α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r>
              <a:rPr lang="en-US" i="1" baseline="30000" dirty="0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with arbitrary </a:t>
            </a:r>
            <a:r>
              <a:rPr lang="el-GR" i="1" dirty="0"/>
              <a:t>α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l-GR" i="1" dirty="0"/>
              <a:t>α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is also a solution of the recurrence equation.</a:t>
            </a:r>
          </a:p>
          <a:p>
            <a:pPr>
              <a:buNone/>
            </a:pPr>
            <a:r>
              <a:rPr lang="en-US" dirty="0"/>
              <a:t>	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- Moreover, if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 smtClean="0"/>
              <a:t> ≠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 smtClean="0"/>
              <a:t>, </a:t>
            </a:r>
            <a:r>
              <a:rPr lang="en-US" dirty="0"/>
              <a:t>w</a:t>
            </a:r>
            <a:r>
              <a:rPr lang="en-US" dirty="0" smtClean="0"/>
              <a:t>e can find uniquely </a:t>
            </a:r>
            <a:r>
              <a:rPr lang="el-GR" i="1" dirty="0"/>
              <a:t>α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and </a:t>
            </a:r>
            <a:r>
              <a:rPr lang="el-GR" i="1" dirty="0"/>
              <a:t>α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in order to verify the initial conditions (IC), </a:t>
            </a:r>
            <a:r>
              <a:rPr lang="el-GR" i="1" dirty="0"/>
              <a:t>α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+ </a:t>
            </a:r>
            <a:r>
              <a:rPr lang="el-GR" i="1" dirty="0"/>
              <a:t>α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baseline="-25000" dirty="0" smtClean="0"/>
              <a:t>0</a:t>
            </a:r>
            <a:r>
              <a:rPr lang="en-US" dirty="0" smtClean="0"/>
              <a:t> and </a:t>
            </a:r>
            <a:r>
              <a:rPr lang="el-GR" i="1" dirty="0"/>
              <a:t>α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 smtClean="0"/>
              <a:t> + </a:t>
            </a:r>
            <a:r>
              <a:rPr lang="el-GR" i="1" dirty="0"/>
              <a:t>α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. Thus, </a:t>
            </a:r>
            <a:r>
              <a:rPr lang="el-GR" i="1" dirty="0"/>
              <a:t>α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r>
              <a:rPr lang="en-US" i="1" baseline="30000" dirty="0" smtClean="0"/>
              <a:t>n</a:t>
            </a:r>
            <a:r>
              <a:rPr lang="en-US" baseline="-25000" dirty="0" smtClean="0"/>
              <a:t> </a:t>
            </a:r>
            <a:r>
              <a:rPr lang="en-US" dirty="0"/>
              <a:t>+</a:t>
            </a:r>
            <a:r>
              <a:rPr lang="en-US" baseline="-25000" dirty="0"/>
              <a:t> </a:t>
            </a:r>
            <a:r>
              <a:rPr lang="el-GR" i="1" dirty="0"/>
              <a:t>α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r>
              <a:rPr lang="en-US" i="1" baseline="30000" dirty="0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verifies the recurrence relation for </a:t>
            </a:r>
            <a:r>
              <a:rPr lang="en-US" i="1" dirty="0"/>
              <a:t>n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- Then, since, for a given set of IC, the sequence {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/>
              <a:t>} for </a:t>
            </a:r>
            <a:r>
              <a:rPr lang="en-US" i="1" dirty="0"/>
              <a:t>n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,…</a:t>
            </a:r>
            <a:r>
              <a:rPr lang="en-US" dirty="0" smtClean="0"/>
              <a:t> is determined uniquely by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i="1" dirty="0"/>
              <a:t> = </a:t>
            </a:r>
            <a:r>
              <a:rPr lang="en-US" dirty="0"/>
              <a:t>c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baseline="-25000" dirty="0">
                <a:latin typeface="Cambria Math"/>
                <a:ea typeface="Cambria Math"/>
              </a:rPr>
              <a:t>−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 + c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i="1" baseline="-25000" dirty="0">
                <a:latin typeface="Cambria Math"/>
                <a:ea typeface="Cambria Math"/>
              </a:rPr>
              <a:t>−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and </a:t>
            </a:r>
            <a:r>
              <a:rPr lang="el-GR" i="1" dirty="0"/>
              <a:t>α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)</a:t>
            </a:r>
            <a:r>
              <a:rPr lang="en-US" i="1" baseline="30000" dirty="0"/>
              <a:t>n</a:t>
            </a:r>
            <a:r>
              <a:rPr lang="en-US" baseline="-25000" dirty="0"/>
              <a:t> </a:t>
            </a:r>
            <a:r>
              <a:rPr lang="en-US" dirty="0"/>
              <a:t>+</a:t>
            </a:r>
            <a:r>
              <a:rPr lang="en-US" baseline="-25000" dirty="0"/>
              <a:t> </a:t>
            </a:r>
            <a:r>
              <a:rPr lang="el-GR" i="1" dirty="0"/>
              <a:t>α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)</a:t>
            </a:r>
            <a:r>
              <a:rPr lang="en-US" i="1" baseline="30000" dirty="0"/>
              <a:t>n</a:t>
            </a:r>
            <a:r>
              <a:rPr lang="en-US" dirty="0" smtClean="0"/>
              <a:t> verifies exactly the recurrence equation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i="1" dirty="0" smtClean="0"/>
              <a:t> = </a:t>
            </a:r>
            <a:r>
              <a:rPr lang="en-US" dirty="0" smtClean="0"/>
              <a:t>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baseline="-25000" dirty="0" smtClean="0">
                <a:latin typeface="Cambria Math"/>
                <a:ea typeface="Cambria Math"/>
              </a:rPr>
              <a:t>−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 + 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i="1" baseline="-25000" dirty="0" smtClean="0">
                <a:latin typeface="Cambria Math"/>
                <a:ea typeface="Cambria Math"/>
              </a:rPr>
              <a:t>−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</a:t>
            </a:r>
            <a:r>
              <a:rPr lang="en-US" dirty="0" smtClean="0"/>
              <a:t>for the same initial conditions, we must have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for </a:t>
            </a:r>
            <a:r>
              <a:rPr lang="en-US" i="1" dirty="0" smtClean="0"/>
              <a:t>n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,… </a:t>
            </a:r>
            <a:r>
              <a:rPr lang="en-US" dirty="0" smtClean="0"/>
              <a:t>, where </a:t>
            </a:r>
            <a:r>
              <a:rPr lang="el-GR" i="1" dirty="0" smtClean="0"/>
              <a:t>α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aseline="-25000" dirty="0" smtClean="0"/>
              <a:t> </a:t>
            </a:r>
            <a:r>
              <a:rPr lang="en-US" dirty="0" smtClean="0"/>
              <a:t>and</a:t>
            </a:r>
            <a:r>
              <a:rPr lang="en-US" baseline="-25000" dirty="0" smtClean="0"/>
              <a:t> </a:t>
            </a:r>
            <a:r>
              <a:rPr lang="el-GR" i="1" dirty="0" smtClean="0"/>
              <a:t>α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are set by the IC.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5386551"/>
            <a:ext cx="2563733" cy="32844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6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Theorem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701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   </a:t>
            </a:r>
            <a:r>
              <a:rPr lang="en-US" sz="1600" dirty="0" smtClean="0"/>
              <a:t> </a:t>
            </a:r>
            <a:r>
              <a:rPr lang="en-US" sz="1600" b="1" dirty="0" smtClean="0"/>
              <a:t>Example</a:t>
            </a:r>
            <a:r>
              <a:rPr lang="en-US" sz="1600" dirty="0" smtClean="0"/>
              <a:t>: What is the solution to the recurrence relation  </a:t>
            </a:r>
          </a:p>
          <a:p>
            <a:pPr>
              <a:buNone/>
            </a:pPr>
            <a:r>
              <a:rPr lang="en-US" sz="1600" dirty="0" smtClean="0"/>
              <a:t>           </a:t>
            </a:r>
          </a:p>
          <a:p>
            <a:pPr>
              <a:buNone/>
            </a:pPr>
            <a:r>
              <a:rPr lang="en-US" sz="1600" dirty="0" smtClean="0"/>
              <a:t>            </a:t>
            </a:r>
            <a:r>
              <a:rPr lang="en-US" sz="1600" i="1" dirty="0" smtClean="0"/>
              <a:t>a</a:t>
            </a:r>
            <a:r>
              <a:rPr lang="en-US" sz="1600" i="1" baseline="-25000" dirty="0" smtClean="0"/>
              <a:t>n</a:t>
            </a:r>
            <a:r>
              <a:rPr lang="en-US" sz="1600" dirty="0" smtClean="0"/>
              <a:t> = </a:t>
            </a:r>
            <a:r>
              <a:rPr lang="en-US" sz="1600" i="1" dirty="0" smtClean="0"/>
              <a:t>a</a:t>
            </a:r>
            <a:r>
              <a:rPr lang="en-US" sz="1600" i="1" baseline="-25000" dirty="0" smtClean="0"/>
              <a:t>n</a:t>
            </a:r>
            <a:r>
              <a:rPr lang="en-US" sz="1600" baseline="-25000" dirty="0" smtClean="0">
                <a:latin typeface="Cambria Math"/>
                <a:ea typeface="Cambria Math"/>
              </a:rPr>
              <a:t>−</a:t>
            </a:r>
            <a:r>
              <a:rPr lang="en-US" sz="16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dirty="0" smtClean="0"/>
              <a:t> +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i="1" dirty="0" smtClean="0"/>
              <a:t>a</a:t>
            </a:r>
            <a:r>
              <a:rPr lang="en-US" sz="1600" i="1" baseline="-25000" dirty="0" smtClean="0"/>
              <a:t>n</a:t>
            </a:r>
            <a:r>
              <a:rPr lang="en-US" sz="1600" baseline="-25000" dirty="0" smtClean="0">
                <a:latin typeface="Cambria Math"/>
                <a:ea typeface="Cambria Math"/>
              </a:rPr>
              <a:t>−</a:t>
            </a:r>
            <a:r>
              <a:rPr lang="en-US" sz="16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dirty="0" smtClean="0"/>
              <a:t> with </a:t>
            </a:r>
            <a:r>
              <a:rPr lang="en-US" sz="1600" i="1" dirty="0" smtClean="0"/>
              <a:t>a</a:t>
            </a:r>
            <a:r>
              <a:rPr lang="en-US" sz="1600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1600" dirty="0" smtClean="0"/>
              <a:t> =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dirty="0" smtClean="0"/>
              <a:t> and </a:t>
            </a:r>
            <a:r>
              <a:rPr lang="en-US" sz="1600" i="1" dirty="0" smtClean="0">
                <a:ea typeface="Cambria Math" pitchFamily="18" charset="0"/>
              </a:rPr>
              <a:t>a</a:t>
            </a:r>
            <a:r>
              <a:rPr lang="en-US" sz="16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dirty="0" smtClean="0"/>
              <a:t> =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1600" dirty="0" smtClean="0"/>
              <a:t>?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b="1" dirty="0" smtClean="0"/>
              <a:t>    Solution</a:t>
            </a:r>
            <a:r>
              <a:rPr lang="en-US" sz="1600" dirty="0" smtClean="0"/>
              <a:t>: The characteristic equation is  </a:t>
            </a:r>
            <a:r>
              <a:rPr lang="en-US" sz="1600" i="1" dirty="0" smtClean="0"/>
              <a:t>r</a:t>
            </a:r>
            <a:r>
              <a:rPr lang="en-US" sz="16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i="1" dirty="0" smtClean="0"/>
              <a:t> </a:t>
            </a:r>
            <a:r>
              <a:rPr lang="en-US" sz="1600" i="1" dirty="0" smtClean="0">
                <a:latin typeface="Cambria Math"/>
                <a:ea typeface="Cambria Math"/>
              </a:rPr>
              <a:t>−</a:t>
            </a:r>
            <a:r>
              <a:rPr lang="en-US" sz="1600" i="1" dirty="0" smtClean="0"/>
              <a:t>  r </a:t>
            </a:r>
            <a:r>
              <a:rPr lang="en-US" sz="1600" i="1" dirty="0" smtClean="0">
                <a:latin typeface="Cambria Math"/>
                <a:ea typeface="Cambria Math"/>
              </a:rPr>
              <a:t>−</a:t>
            </a:r>
            <a:r>
              <a:rPr lang="en-US" sz="1600" i="1" dirty="0" smtClean="0"/>
              <a:t>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i="1" dirty="0" smtClean="0"/>
              <a:t> =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0. </a:t>
            </a:r>
            <a:r>
              <a:rPr lang="en-US" sz="1600" i="1" dirty="0" smtClean="0"/>
              <a:t>  </a:t>
            </a:r>
          </a:p>
          <a:p>
            <a:pPr>
              <a:buNone/>
            </a:pPr>
            <a:r>
              <a:rPr lang="en-US" sz="1600" i="1" dirty="0" smtClean="0"/>
              <a:t>    </a:t>
            </a:r>
            <a:r>
              <a:rPr lang="en-US" sz="1600" dirty="0" smtClean="0"/>
              <a:t>Its roots are </a:t>
            </a:r>
            <a:r>
              <a:rPr lang="en-US" sz="1600" i="1" dirty="0" smtClean="0"/>
              <a:t>r =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1600" dirty="0" smtClean="0"/>
              <a:t>and </a:t>
            </a:r>
            <a:r>
              <a:rPr lang="en-US" sz="1600" i="1" dirty="0" smtClean="0"/>
              <a:t>r = </a:t>
            </a:r>
            <a:r>
              <a:rPr lang="en-US" sz="1600" i="1" dirty="0" smtClean="0">
                <a:latin typeface="Cambria Math"/>
                <a:ea typeface="Cambria Math"/>
              </a:rPr>
              <a:t>−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i="1" dirty="0" smtClean="0"/>
              <a:t> . </a:t>
            </a:r>
            <a:r>
              <a:rPr lang="en-US" sz="1600" dirty="0" smtClean="0"/>
              <a:t>Therefore, {</a:t>
            </a:r>
            <a:r>
              <a:rPr lang="en-US" sz="1600" i="1" dirty="0" smtClean="0"/>
              <a:t>a</a:t>
            </a:r>
            <a:r>
              <a:rPr lang="en-US" sz="1600" i="1" baseline="-25000" dirty="0" smtClean="0"/>
              <a:t>n</a:t>
            </a:r>
            <a:r>
              <a:rPr lang="en-US" sz="1600" dirty="0" smtClean="0"/>
              <a:t>}</a:t>
            </a:r>
            <a:r>
              <a:rPr lang="en-US" sz="1600" i="1" dirty="0" smtClean="0"/>
              <a:t> </a:t>
            </a:r>
            <a:r>
              <a:rPr lang="en-US" sz="1600" dirty="0" smtClean="0"/>
              <a:t>is a solution to the recurrence relation if and only if  </a:t>
            </a:r>
            <a:r>
              <a:rPr lang="en-US" sz="1600" i="1" dirty="0" smtClean="0"/>
              <a:t>a</a:t>
            </a:r>
            <a:r>
              <a:rPr lang="en-US" sz="1600" i="1" baseline="-25000" dirty="0" smtClean="0"/>
              <a:t>n</a:t>
            </a:r>
            <a:r>
              <a:rPr lang="en-US" sz="1600" i="1" dirty="0" smtClean="0"/>
              <a:t> = </a:t>
            </a:r>
            <a:r>
              <a:rPr lang="el-GR" sz="1600" i="1" dirty="0" smtClean="0"/>
              <a:t>α</a:t>
            </a:r>
            <a:r>
              <a:rPr lang="en-US" sz="16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i="1" baseline="30000" dirty="0" smtClean="0"/>
              <a:t>n</a:t>
            </a:r>
            <a:r>
              <a:rPr lang="en-US" sz="1600" i="1" dirty="0" smtClean="0"/>
              <a:t> + </a:t>
            </a:r>
            <a:r>
              <a:rPr lang="el-GR" sz="1600" i="1" dirty="0" smtClean="0"/>
              <a:t>α</a:t>
            </a:r>
            <a:r>
              <a:rPr lang="en-US" sz="16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dirty="0" smtClean="0"/>
              <a:t>(</a:t>
            </a:r>
            <a:r>
              <a:rPr lang="en-US" sz="1600" i="1" dirty="0" smtClean="0">
                <a:latin typeface="Cambria Math"/>
                <a:ea typeface="Cambria Math"/>
              </a:rPr>
              <a:t>−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i="1" dirty="0" smtClean="0"/>
              <a:t>)</a:t>
            </a:r>
            <a:r>
              <a:rPr lang="en-US" sz="1600" i="1" baseline="30000" dirty="0" smtClean="0"/>
              <a:t>n</a:t>
            </a:r>
            <a:r>
              <a:rPr lang="en-US" sz="1600" dirty="0" smtClean="0"/>
              <a:t>, for some constants </a:t>
            </a:r>
            <a:r>
              <a:rPr lang="el-GR" sz="1600" i="1" dirty="0" smtClean="0"/>
              <a:t>α</a:t>
            </a:r>
            <a:r>
              <a:rPr lang="en-US" sz="16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i="1" dirty="0" smtClean="0"/>
              <a:t> </a:t>
            </a:r>
            <a:r>
              <a:rPr lang="en-US" sz="1600" dirty="0" smtClean="0"/>
              <a:t>and</a:t>
            </a:r>
            <a:r>
              <a:rPr lang="en-US" sz="1600" i="1" dirty="0" smtClean="0"/>
              <a:t> </a:t>
            </a:r>
            <a:r>
              <a:rPr lang="el-GR" sz="1600" i="1" dirty="0" smtClean="0"/>
              <a:t>α</a:t>
            </a:r>
            <a:r>
              <a:rPr lang="en-US" sz="16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dirty="0" smtClean="0"/>
              <a:t>.</a:t>
            </a:r>
          </a:p>
          <a:p>
            <a:pPr>
              <a:buNone/>
            </a:pPr>
            <a:r>
              <a:rPr lang="en-US" sz="1600" dirty="0" smtClean="0"/>
              <a:t>      </a:t>
            </a:r>
          </a:p>
          <a:p>
            <a:pPr>
              <a:buNone/>
            </a:pPr>
            <a:r>
              <a:rPr lang="en-US" sz="1600" dirty="0" smtClean="0"/>
              <a:t>     To find the constants  </a:t>
            </a:r>
            <a:r>
              <a:rPr lang="el-GR" sz="1600" dirty="0" smtClean="0"/>
              <a:t>α</a:t>
            </a:r>
            <a:r>
              <a:rPr lang="en-US" sz="16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dirty="0" smtClean="0"/>
              <a:t> and </a:t>
            </a:r>
            <a:r>
              <a:rPr lang="el-GR" sz="1600" dirty="0" smtClean="0"/>
              <a:t>α</a:t>
            </a:r>
            <a:r>
              <a:rPr lang="en-US" sz="16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dirty="0" smtClean="0"/>
              <a:t>, note that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       </a:t>
            </a:r>
            <a:r>
              <a:rPr lang="en-US" sz="1600" i="1" dirty="0" smtClean="0"/>
              <a:t>a</a:t>
            </a:r>
            <a:r>
              <a:rPr lang="en-US" sz="1600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1600" dirty="0" smtClean="0"/>
              <a:t> =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dirty="0" smtClean="0"/>
              <a:t> = </a:t>
            </a:r>
            <a:r>
              <a:rPr lang="el-GR" sz="1600" i="1" dirty="0" smtClean="0"/>
              <a:t>α</a:t>
            </a:r>
            <a:r>
              <a:rPr lang="en-US" sz="16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i="1" dirty="0" smtClean="0"/>
              <a:t> + </a:t>
            </a:r>
            <a:r>
              <a:rPr lang="el-GR" sz="1600" i="1" dirty="0" smtClean="0"/>
              <a:t>α</a:t>
            </a:r>
            <a:r>
              <a:rPr lang="en-US" sz="16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dirty="0" smtClean="0"/>
              <a:t>  and  </a:t>
            </a:r>
            <a:r>
              <a:rPr lang="en-US" sz="1600" i="1" dirty="0" smtClean="0"/>
              <a:t>a</a:t>
            </a:r>
            <a:r>
              <a:rPr lang="en-US" sz="16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dirty="0" smtClean="0"/>
              <a:t> =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1600" dirty="0" smtClean="0"/>
              <a:t> = </a:t>
            </a:r>
            <a:r>
              <a:rPr lang="el-GR" sz="1600" dirty="0" smtClean="0"/>
              <a:t>α</a:t>
            </a:r>
            <a:r>
              <a:rPr lang="en-US" sz="16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dirty="0" smtClean="0"/>
              <a:t> + </a:t>
            </a:r>
            <a:r>
              <a:rPr lang="el-GR" sz="1600" dirty="0" smtClean="0"/>
              <a:t>α</a:t>
            </a:r>
            <a:r>
              <a:rPr lang="en-US" sz="16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mbria Math"/>
                <a:ea typeface="Cambria Math"/>
              </a:rPr>
              <a:t>−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dirty="0" smtClean="0"/>
              <a:t>).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Solving these equations, we find that   </a:t>
            </a:r>
            <a:r>
              <a:rPr lang="el-GR" sz="1600" dirty="0" smtClean="0"/>
              <a:t>α</a:t>
            </a:r>
            <a:r>
              <a:rPr lang="en-US" sz="16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1600" dirty="0" smtClean="0"/>
              <a:t> and </a:t>
            </a:r>
            <a:r>
              <a:rPr lang="el-GR" sz="1600" dirty="0" smtClean="0"/>
              <a:t>α</a:t>
            </a:r>
            <a:r>
              <a:rPr lang="en-US" sz="16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</a:t>
            </a:r>
            <a:r>
              <a:rPr lang="en-US" sz="1600" dirty="0" smtClean="0">
                <a:latin typeface="Cambria Math"/>
                <a:ea typeface="Cambria Math"/>
              </a:rPr>
              <a:t>−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1. </a:t>
            </a:r>
            <a:r>
              <a:rPr lang="en-US" sz="1600" dirty="0" smtClean="0"/>
              <a:t> </a:t>
            </a:r>
            <a:endParaRPr lang="en-US" sz="1600" baseline="-25000" dirty="0" smtClean="0"/>
          </a:p>
          <a:p>
            <a:pPr>
              <a:buNone/>
            </a:pPr>
            <a:endParaRPr lang="en-US" sz="1600" baseline="-25000" dirty="0" smtClean="0"/>
          </a:p>
          <a:p>
            <a:pPr>
              <a:buNone/>
            </a:pPr>
            <a:r>
              <a:rPr lang="en-US" sz="1600" dirty="0" smtClean="0"/>
              <a:t>     Hence, the solution is the sequence {</a:t>
            </a:r>
            <a:r>
              <a:rPr lang="en-US" sz="1600" i="1" dirty="0" smtClean="0"/>
              <a:t>a</a:t>
            </a:r>
            <a:r>
              <a:rPr lang="en-US" sz="1600" i="1" baseline="-25000" dirty="0" smtClean="0"/>
              <a:t>n</a:t>
            </a:r>
            <a:r>
              <a:rPr lang="en-US" sz="1600" dirty="0" smtClean="0"/>
              <a:t>}</a:t>
            </a:r>
            <a:r>
              <a:rPr lang="en-US" sz="1600" i="1" dirty="0" smtClean="0"/>
              <a:t> </a:t>
            </a:r>
            <a:r>
              <a:rPr lang="en-US" sz="1600" dirty="0" smtClean="0"/>
              <a:t>with   </a:t>
            </a:r>
            <a:r>
              <a:rPr lang="en-US" sz="1600" i="1" dirty="0" smtClean="0"/>
              <a:t>a</a:t>
            </a:r>
            <a:r>
              <a:rPr lang="en-US" sz="1600" i="1" baseline="-25000" dirty="0" smtClean="0"/>
              <a:t>n</a:t>
            </a:r>
            <a:r>
              <a:rPr lang="en-US" sz="1600" dirty="0" smtClean="0"/>
              <a:t> =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3∙2</a:t>
            </a:r>
            <a:r>
              <a:rPr lang="en-US" sz="1600" i="1" baseline="30000" dirty="0" smtClean="0"/>
              <a:t>n</a:t>
            </a:r>
            <a:r>
              <a:rPr lang="en-US" sz="1600" dirty="0" smtClean="0"/>
              <a:t> </a:t>
            </a:r>
            <a:r>
              <a:rPr lang="en-US" sz="1600" dirty="0" smtClean="0">
                <a:latin typeface="Cambria Math"/>
                <a:ea typeface="Cambria Math"/>
              </a:rPr>
              <a:t>−</a:t>
            </a:r>
            <a:r>
              <a:rPr lang="en-US" sz="1600" dirty="0" smtClean="0"/>
              <a:t> (</a:t>
            </a:r>
            <a:r>
              <a:rPr lang="en-US" sz="1600" dirty="0" smtClean="0">
                <a:latin typeface="Cambria Math"/>
                <a:ea typeface="Cambria Math"/>
              </a:rPr>
              <a:t>−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dirty="0" smtClean="0"/>
              <a:t>)</a:t>
            </a:r>
            <a:r>
              <a:rPr lang="en-US" sz="1600" i="1" baseline="30000" dirty="0" smtClean="0"/>
              <a:t>n</a:t>
            </a:r>
            <a:r>
              <a:rPr lang="en-US" sz="1600" dirty="0" smtClean="0"/>
              <a:t>.</a:t>
            </a:r>
          </a:p>
          <a:p>
            <a:pPr>
              <a:buNone/>
            </a:pPr>
            <a:endParaRPr lang="en-US" sz="1600" i="1" baseline="30000" dirty="0" smtClean="0"/>
          </a:p>
          <a:p>
            <a:pPr>
              <a:buNone/>
            </a:pPr>
            <a:r>
              <a:rPr lang="en-US" sz="1600" dirty="0" smtClean="0"/>
              <a:t>  </a:t>
            </a:r>
          </a:p>
          <a:p>
            <a:pPr>
              <a:buNone/>
            </a:pPr>
            <a:r>
              <a:rPr lang="en-US" sz="1600" dirty="0" smtClean="0"/>
              <a:t>   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An Explicit Formula for the Fibonacci Numbers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i="1" dirty="0" smtClean="0"/>
              <a:t>    </a:t>
            </a:r>
            <a:r>
              <a:rPr lang="en-US" dirty="0" smtClean="0"/>
              <a:t>We can use Theorem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to find an explicit formula for the Fibonacci numbers. The sequence of Fibonacci numbers satisfies the recurrence relation   </a:t>
            </a:r>
            <a:r>
              <a:rPr lang="en-US" i="1" dirty="0" smtClean="0"/>
              <a:t>f</a:t>
            </a:r>
            <a:r>
              <a:rPr lang="en-US" i="1" baseline="-25000" dirty="0" smtClean="0"/>
              <a:t>n</a:t>
            </a:r>
            <a:r>
              <a:rPr lang="en-US" i="1" dirty="0" smtClean="0"/>
              <a:t> = f</a:t>
            </a:r>
            <a:r>
              <a:rPr lang="en-US" i="1" baseline="-25000" dirty="0" smtClean="0"/>
              <a:t>n</a:t>
            </a:r>
            <a:r>
              <a:rPr lang="en-US" i="1" baseline="-25000" dirty="0" smtClean="0">
                <a:latin typeface="Cambria Math"/>
                <a:ea typeface="Cambria Math"/>
              </a:rPr>
              <a:t>−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  +  f</a:t>
            </a:r>
            <a:r>
              <a:rPr lang="en-US" i="1" baseline="-25000" dirty="0" smtClean="0"/>
              <a:t>n</a:t>
            </a:r>
            <a:r>
              <a:rPr lang="en-US" i="1" baseline="-25000" dirty="0" smtClean="0">
                <a:latin typeface="Cambria Math"/>
                <a:ea typeface="Cambria Math"/>
              </a:rPr>
              <a:t>−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with the initial conditions:</a:t>
            </a:r>
            <a:r>
              <a:rPr lang="en-US" i="1" baseline="-25000" dirty="0" smtClean="0"/>
              <a:t> </a:t>
            </a:r>
            <a:r>
              <a:rPr lang="en-US" i="1" dirty="0" smtClean="0"/>
              <a:t> 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 </a:t>
            </a:r>
            <a:r>
              <a:rPr lang="en-US" dirty="0" smtClean="0"/>
              <a:t>and </a:t>
            </a:r>
            <a:r>
              <a:rPr lang="en-US" i="1" dirty="0" smtClean="0"/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i="1" dirty="0" smtClean="0"/>
              <a:t>    </a:t>
            </a:r>
            <a:r>
              <a:rPr lang="en-US" b="1" dirty="0" smtClean="0"/>
              <a:t>Solution</a:t>
            </a:r>
            <a:r>
              <a:rPr lang="en-US" dirty="0" smtClean="0"/>
              <a:t>:  The roots of the characteristic equation                            </a:t>
            </a:r>
            <a:r>
              <a:rPr lang="en-US" i="1" dirty="0" smtClean="0"/>
              <a:t>r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/>
              <a:t>– r –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are</a:t>
            </a:r>
          </a:p>
          <a:p>
            <a:pPr>
              <a:buNone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</a:t>
            </a:r>
          </a:p>
          <a:p>
            <a:pPr>
              <a:buNone/>
            </a:pPr>
            <a:endParaRPr lang="en-US" i="1" dirty="0" smtClean="0"/>
          </a:p>
          <a:p>
            <a:endParaRPr lang="en-US" i="1" dirty="0" smtClean="0"/>
          </a:p>
          <a:p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429000" y="4343400"/>
            <a:ext cx="1671638" cy="51720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505200" y="5181600"/>
            <a:ext cx="1677353" cy="51720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 of Recurrence Relations</a:t>
            </a:r>
          </a:p>
          <a:p>
            <a:r>
              <a:rPr lang="en-US" dirty="0" smtClean="0"/>
              <a:t>Solving Linear Recurrence Relations</a:t>
            </a:r>
          </a:p>
          <a:p>
            <a:pPr lvl="1"/>
            <a:r>
              <a:rPr lang="en-US" dirty="0" smtClean="0"/>
              <a:t>Homogeneous Recurrence Relations</a:t>
            </a:r>
          </a:p>
          <a:p>
            <a:pPr lvl="1"/>
            <a:r>
              <a:rPr lang="en-US" dirty="0" err="1" smtClean="0"/>
              <a:t>Nonhomogeneous</a:t>
            </a:r>
            <a:r>
              <a:rPr lang="en-US" dirty="0" smtClean="0"/>
              <a:t> Recurrence Relations</a:t>
            </a:r>
          </a:p>
          <a:p>
            <a:r>
              <a:rPr lang="en-US" dirty="0" smtClean="0"/>
              <a:t>Generating Functions</a:t>
            </a:r>
          </a:p>
          <a:p>
            <a:r>
              <a:rPr lang="en-US" dirty="0" smtClean="0"/>
              <a:t>Inclusion-Exclusion</a:t>
            </a:r>
          </a:p>
          <a:p>
            <a:r>
              <a:rPr lang="en-US" dirty="0" smtClean="0"/>
              <a:t>Applications of Inclusion-Exclusion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Fibonacci Numbers (</a:t>
            </a:r>
            <a:r>
              <a:rPr lang="en-US" sz="4000" i="1" dirty="0" smtClean="0"/>
              <a:t>continued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pic>
        <p:nvPicPr>
          <p:cNvPr id="13" name="Picture 1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200400" y="2438400"/>
            <a:ext cx="3562350" cy="47244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981200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 Therefore by Theorem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for some constants</a:t>
            </a:r>
            <a:r>
              <a:rPr lang="el-GR" i="1" dirty="0" smtClean="0"/>
              <a:t> α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 </a:t>
            </a:r>
            <a:r>
              <a:rPr lang="en-US" dirty="0" smtClean="0"/>
              <a:t>and</a:t>
            </a:r>
            <a:r>
              <a:rPr lang="en-US" i="1" dirty="0" smtClean="0"/>
              <a:t> </a:t>
            </a:r>
            <a:r>
              <a:rPr lang="el-GR" i="1" dirty="0" smtClean="0"/>
              <a:t>α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Using the initial conditions </a:t>
            </a:r>
            <a:r>
              <a:rPr lang="en-US" i="1" dirty="0" smtClean="0"/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 smtClean="0"/>
              <a:t>and  </a:t>
            </a:r>
            <a:r>
              <a:rPr lang="en-US" i="1" dirty="0" smtClean="0"/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, we have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Solving, we obtain                                     .</a:t>
            </a:r>
          </a:p>
          <a:p>
            <a:pPr>
              <a:buNone/>
            </a:pPr>
            <a:r>
              <a:rPr lang="en-US" dirty="0" smtClean="0"/>
              <a:t>     Hence,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4" name="Picture 13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2057400" y="3962401"/>
            <a:ext cx="1878330" cy="230505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2057400" y="4343400"/>
            <a:ext cx="3726180" cy="457200"/>
          </a:xfrm>
          <a:prstGeom prst="rect">
            <a:avLst/>
          </a:prstGeom>
        </p:spPr>
      </p:pic>
      <p:pic>
        <p:nvPicPr>
          <p:cNvPr id="18" name="Picture 17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4038600" y="4975860"/>
            <a:ext cx="902970" cy="358140"/>
          </a:xfrm>
          <a:prstGeom prst="rect">
            <a:avLst/>
          </a:prstGeom>
        </p:spPr>
      </p:pic>
      <p:pic>
        <p:nvPicPr>
          <p:cNvPr id="19" name="Picture 18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5410200" y="4975860"/>
            <a:ext cx="1099185" cy="358140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3048001" y="5638800"/>
            <a:ext cx="3667125" cy="47244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791200" y="4343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29200" y="4899660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The Solution when there is a Repeated Root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    Theorem 2</a:t>
            </a:r>
            <a:r>
              <a:rPr lang="en-US" dirty="0" smtClean="0"/>
              <a:t>:  Let </a:t>
            </a:r>
            <a:r>
              <a:rPr lang="en-US" i="1" dirty="0" smtClean="0"/>
              <a:t>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and </a:t>
            </a:r>
            <a:r>
              <a:rPr lang="en-US" i="1" dirty="0" smtClean="0"/>
              <a:t>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</a:t>
            </a:r>
            <a:r>
              <a:rPr lang="en-US" dirty="0" smtClean="0"/>
              <a:t>be real numbers with </a:t>
            </a:r>
            <a:r>
              <a:rPr lang="en-US" i="1" dirty="0" smtClean="0"/>
              <a:t>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-25000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≠ 0</a:t>
            </a:r>
            <a:r>
              <a:rPr lang="en-US" dirty="0" smtClean="0"/>
              <a:t>.  Suppose that </a:t>
            </a:r>
            <a:r>
              <a:rPr lang="en-US" i="1" dirty="0" smtClean="0"/>
              <a:t>r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– 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r – 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 smtClean="0"/>
              <a:t> </a:t>
            </a:r>
            <a:r>
              <a:rPr lang="en-US" dirty="0" smtClean="0"/>
              <a:t>has one repeated root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. Then the sequence {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} is a solution to the recurrence  relation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i="1" dirty="0" smtClean="0"/>
              <a:t> = 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i="1" baseline="-25000" dirty="0" smtClean="0">
                <a:latin typeface="Cambria Math"/>
                <a:ea typeface="Cambria Math"/>
              </a:rPr>
              <a:t>−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 + 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i="1" baseline="-25000" dirty="0" smtClean="0">
                <a:latin typeface="Cambria Math"/>
                <a:ea typeface="Cambria Math"/>
              </a:rPr>
              <a:t>−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 </a:t>
            </a:r>
            <a:r>
              <a:rPr lang="en-US" dirty="0" smtClean="0"/>
              <a:t>if  and only if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for </a:t>
            </a:r>
            <a:r>
              <a:rPr lang="en-US" i="1" dirty="0" smtClean="0"/>
              <a:t>n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0,1,2</a:t>
            </a:r>
            <a:r>
              <a:rPr lang="en-US" i="1" dirty="0" smtClean="0"/>
              <a:t>,… </a:t>
            </a:r>
            <a:r>
              <a:rPr lang="en-US" dirty="0" smtClean="0"/>
              <a:t>, where </a:t>
            </a:r>
            <a:r>
              <a:rPr lang="el-GR" dirty="0" smtClean="0"/>
              <a:t>α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aseline="-25000" dirty="0" smtClean="0"/>
              <a:t> </a:t>
            </a:r>
            <a:r>
              <a:rPr lang="en-US" dirty="0" smtClean="0"/>
              <a:t>and</a:t>
            </a:r>
            <a:r>
              <a:rPr lang="en-US" baseline="-25000" dirty="0" smtClean="0"/>
              <a:t> </a:t>
            </a:r>
            <a:r>
              <a:rPr lang="el-GR" dirty="0" smtClean="0"/>
              <a:t>α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 are constants.</a:t>
            </a:r>
            <a:endParaRPr lang="en-US" baseline="-25000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752600" y="3810000"/>
            <a:ext cx="2997518" cy="35433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Using Theorem 2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    Example</a:t>
            </a:r>
            <a:r>
              <a:rPr lang="en-US" dirty="0" smtClean="0"/>
              <a:t>:  What is the solution to the recurrence  relation                                                                    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 = 6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baseline="-25000" dirty="0" smtClean="0">
                <a:latin typeface="Cambria Math"/>
                <a:ea typeface="Cambria Math"/>
              </a:rPr>
              <a:t>−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baseline="-25000" dirty="0" smtClean="0">
                <a:latin typeface="Cambria Math"/>
                <a:ea typeface="Cambria Math"/>
              </a:rPr>
              <a:t>−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with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and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= 6?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Solution</a:t>
            </a:r>
            <a:r>
              <a:rPr lang="en-US" dirty="0" smtClean="0"/>
              <a:t>: The characteristic equation is  </a:t>
            </a:r>
            <a:r>
              <a:rPr lang="en-US" i="1" dirty="0" smtClean="0"/>
              <a:t>r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</a:t>
            </a:r>
            <a:r>
              <a:rPr lang="en-US" i="1" dirty="0" smtClean="0">
                <a:latin typeface="Cambria Math"/>
                <a:ea typeface="Cambria Math"/>
              </a:rPr>
              <a:t>−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i="1" dirty="0" smtClean="0"/>
              <a:t>r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 smtClean="0"/>
              <a:t>. </a:t>
            </a:r>
          </a:p>
          <a:p>
            <a:pPr>
              <a:buNone/>
            </a:pPr>
            <a:r>
              <a:rPr lang="en-US" i="1" dirty="0" smtClean="0"/>
              <a:t>    </a:t>
            </a:r>
            <a:r>
              <a:rPr lang="en-US" dirty="0" smtClean="0"/>
              <a:t>The only root is  </a:t>
            </a:r>
            <a:r>
              <a:rPr lang="en-US" i="1" dirty="0" smtClean="0"/>
              <a:t>r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. </a:t>
            </a:r>
            <a:r>
              <a:rPr lang="en-US" dirty="0" smtClean="0"/>
              <a:t>Therefore,  {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}</a:t>
            </a:r>
            <a:r>
              <a:rPr lang="en-US" i="1" dirty="0" smtClean="0"/>
              <a:t> </a:t>
            </a:r>
            <a:r>
              <a:rPr lang="en-US" dirty="0" smtClean="0"/>
              <a:t>is a solution to the recurrence relation  if and only if  </a:t>
            </a:r>
          </a:p>
          <a:p>
            <a:pPr>
              <a:buNone/>
            </a:pPr>
            <a:r>
              <a:rPr lang="en-US" i="1" dirty="0" smtClean="0"/>
              <a:t>                a</a:t>
            </a:r>
            <a:r>
              <a:rPr lang="en-US" i="1" baseline="-25000" dirty="0" smtClean="0"/>
              <a:t>n</a:t>
            </a:r>
            <a:r>
              <a:rPr lang="en-US" i="1" dirty="0" smtClean="0"/>
              <a:t> = </a:t>
            </a:r>
            <a:r>
              <a:rPr lang="el-GR" i="1" dirty="0" smtClean="0"/>
              <a:t>α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baseline="30000" dirty="0" smtClean="0"/>
              <a:t>n</a:t>
            </a:r>
            <a:r>
              <a:rPr lang="en-US" i="1" dirty="0" smtClean="0"/>
              <a:t> + </a:t>
            </a:r>
            <a:r>
              <a:rPr lang="el-GR" i="1" dirty="0" smtClean="0"/>
              <a:t>α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n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</a:t>
            </a:r>
            <a:r>
              <a:rPr lang="en-US" i="1" baseline="30000" dirty="0" smtClean="0"/>
              <a:t>n</a:t>
            </a:r>
            <a:r>
              <a:rPr lang="en-US" dirty="0" smtClean="0"/>
              <a:t>                                                   </a:t>
            </a:r>
          </a:p>
          <a:p>
            <a:pPr>
              <a:buNone/>
            </a:pPr>
            <a:r>
              <a:rPr lang="en-US" dirty="0" smtClean="0"/>
              <a:t>    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where </a:t>
            </a:r>
            <a:r>
              <a:rPr lang="el-GR" dirty="0" smtClean="0"/>
              <a:t>α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aseline="-25000" dirty="0" smtClean="0"/>
              <a:t> </a:t>
            </a:r>
            <a:r>
              <a:rPr lang="en-US" dirty="0" smtClean="0"/>
              <a:t>and</a:t>
            </a:r>
            <a:r>
              <a:rPr lang="en-US" baseline="-25000" dirty="0" smtClean="0"/>
              <a:t> </a:t>
            </a:r>
            <a:r>
              <a:rPr lang="el-GR" dirty="0" smtClean="0"/>
              <a:t>α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 are constants.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To find the constants  </a:t>
            </a:r>
            <a:r>
              <a:rPr lang="el-GR" dirty="0" smtClean="0"/>
              <a:t>α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and </a:t>
            </a:r>
            <a:r>
              <a:rPr lang="el-GR" dirty="0" smtClean="0"/>
              <a:t>α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note that 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i="1" dirty="0" smtClean="0"/>
              <a:t>                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= </a:t>
            </a:r>
            <a:r>
              <a:rPr lang="el-GR" i="1" dirty="0" smtClean="0"/>
              <a:t>α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 </a:t>
            </a:r>
            <a:r>
              <a:rPr lang="en-US" dirty="0" smtClean="0"/>
              <a:t>   and      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 smtClean="0"/>
              <a:t>= </a:t>
            </a:r>
            <a:r>
              <a:rPr lang="el-GR" dirty="0" smtClean="0"/>
              <a:t>α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∙ 3 </a:t>
            </a:r>
            <a:r>
              <a:rPr lang="en-US" dirty="0" smtClean="0"/>
              <a:t>+ </a:t>
            </a:r>
            <a:r>
              <a:rPr lang="el-GR" dirty="0" smtClean="0"/>
              <a:t>α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∙ 3.</a:t>
            </a:r>
          </a:p>
          <a:p>
            <a:pPr>
              <a:buNone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Solving, we find that  </a:t>
            </a:r>
            <a:r>
              <a:rPr lang="el-GR" dirty="0" smtClean="0"/>
              <a:t>α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aseline="-25000" dirty="0" smtClean="0"/>
              <a:t> 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and</a:t>
            </a: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l-GR" dirty="0" smtClean="0"/>
              <a:t>α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-25000" dirty="0" smtClean="0"/>
              <a:t> 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   Hence, 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baseline="30000" dirty="0" smtClean="0"/>
              <a:t>n</a:t>
            </a:r>
            <a:r>
              <a:rPr lang="en-US" dirty="0" smtClean="0"/>
              <a:t> + </a:t>
            </a:r>
            <a:r>
              <a:rPr lang="en-US" i="1" dirty="0" smtClean="0"/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baseline="30000" dirty="0" smtClean="0"/>
              <a:t>n</a:t>
            </a:r>
            <a:r>
              <a:rPr lang="en-US" dirty="0" smtClean="0"/>
              <a:t> .</a:t>
            </a:r>
            <a:endParaRPr lang="en-US" baseline="30000" dirty="0" smtClean="0"/>
          </a:p>
          <a:p>
            <a:pPr>
              <a:buNone/>
            </a:pPr>
            <a:r>
              <a:rPr lang="en-US" dirty="0" smtClean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Solving Linear Homogeneous Recurrence Relations of Arbitrary Degree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    </a:t>
            </a:r>
            <a:r>
              <a:rPr lang="en-US" dirty="0" smtClean="0"/>
              <a:t>This theorem can be used to solve linear homogeneous recurrence relations with constant coefficients of any degree when the characteristic equation has distinct roots.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 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Let </a:t>
            </a:r>
            <a:r>
              <a:rPr lang="en-US" i="1" dirty="0" smtClean="0"/>
              <a:t>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,…, c</a:t>
            </a:r>
            <a:r>
              <a:rPr lang="en-US" i="1" baseline="-25000" dirty="0" smtClean="0">
                <a:ea typeface="Cambria Math" pitchFamily="18" charset="0"/>
              </a:rPr>
              <a:t>k</a:t>
            </a:r>
            <a:r>
              <a:rPr lang="en-US" dirty="0" smtClean="0"/>
              <a:t> be real numbers. Suppose that the characteristic equation                   </a:t>
            </a:r>
          </a:p>
          <a:p>
            <a:pPr>
              <a:buNone/>
            </a:pPr>
            <a:r>
              <a:rPr lang="en-US" i="1" dirty="0" smtClean="0"/>
              <a:t>          </a:t>
            </a:r>
            <a:r>
              <a:rPr lang="en-US" i="1" dirty="0" err="1" smtClean="0"/>
              <a:t>r</a:t>
            </a:r>
            <a:r>
              <a:rPr lang="en-US" i="1" baseline="30000" dirty="0" err="1" smtClean="0">
                <a:ea typeface="Cambria Math" pitchFamily="18" charset="0"/>
              </a:rPr>
              <a:t>k</a:t>
            </a:r>
            <a:r>
              <a:rPr lang="en-US" i="1" dirty="0" smtClean="0"/>
              <a:t> – 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r</a:t>
            </a:r>
            <a:r>
              <a:rPr lang="en-US" i="1" baseline="30000" dirty="0" smtClean="0"/>
              <a:t>k</a:t>
            </a:r>
            <a:r>
              <a:rPr lang="en-US" baseline="30000" dirty="0" smtClean="0">
                <a:latin typeface="Cambria Math"/>
                <a:ea typeface="Cambria Math"/>
              </a:rPr>
              <a:t>−1</a:t>
            </a:r>
            <a:r>
              <a:rPr lang="en-US" i="1" baseline="30000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–</a:t>
            </a:r>
            <a:r>
              <a:rPr lang="en-US" dirty="0" smtClean="0">
                <a:latin typeface="Cambria Math"/>
                <a:ea typeface="Cambria Math"/>
              </a:rPr>
              <a:t>⋯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–</a:t>
            </a:r>
            <a:r>
              <a:rPr lang="en-US" i="1" dirty="0" smtClean="0"/>
              <a:t> c</a:t>
            </a:r>
            <a:r>
              <a:rPr lang="en-US" i="1" baseline="-25000" dirty="0" smtClean="0">
                <a:ea typeface="Cambria Math" pitchFamily="18" charset="0"/>
              </a:rPr>
              <a:t>k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    </a:t>
            </a:r>
            <a:r>
              <a:rPr lang="en-US" dirty="0" smtClean="0"/>
              <a:t>has</a:t>
            </a:r>
            <a:r>
              <a:rPr lang="en-US" i="1" dirty="0" smtClean="0"/>
              <a:t> k </a:t>
            </a:r>
            <a:r>
              <a:rPr lang="en-US" dirty="0" smtClean="0"/>
              <a:t>distinct roots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k</a:t>
            </a:r>
            <a:r>
              <a:rPr lang="en-US" dirty="0" smtClean="0"/>
              <a:t>. Then a sequence {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}   is a solution of the recurrence relation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n</a:t>
            </a:r>
            <a:r>
              <a:rPr lang="en-US" sz="2800" i="1" dirty="0" smtClean="0"/>
              <a:t> = c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n</a:t>
            </a:r>
            <a:r>
              <a:rPr lang="en-US" sz="2800" i="1" baseline="-25000" dirty="0" smtClean="0">
                <a:latin typeface="Cambria Math"/>
                <a:ea typeface="Cambria Math"/>
              </a:rPr>
              <a:t>−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i="1" baseline="-25000" dirty="0" smtClean="0"/>
              <a:t> </a:t>
            </a:r>
            <a:r>
              <a:rPr lang="en-US" sz="2800" i="1" dirty="0" smtClean="0"/>
              <a:t>+ c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n</a:t>
            </a:r>
            <a:r>
              <a:rPr lang="en-US" sz="2800" i="1" baseline="-25000" dirty="0" smtClean="0">
                <a:latin typeface="Cambria Math"/>
                <a:ea typeface="Cambria Math"/>
              </a:rPr>
              <a:t>−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i="1" dirty="0" smtClean="0"/>
              <a:t> + ….. + c</a:t>
            </a:r>
            <a:r>
              <a:rPr lang="en-US" sz="2800" i="1" baseline="-25000" dirty="0" smtClean="0"/>
              <a:t>k</a:t>
            </a:r>
            <a:r>
              <a:rPr lang="en-US" sz="2800" i="1" dirty="0" smtClean="0"/>
              <a:t> a</a:t>
            </a:r>
            <a:r>
              <a:rPr lang="en-US" sz="2800" i="1" baseline="-25000" dirty="0" smtClean="0"/>
              <a:t>n</a:t>
            </a:r>
            <a:r>
              <a:rPr lang="en-US" sz="2800" i="1" baseline="-25000" dirty="0" smtClean="0">
                <a:latin typeface="Cambria Math"/>
                <a:ea typeface="Cambria Math"/>
              </a:rPr>
              <a:t>−</a:t>
            </a:r>
            <a:r>
              <a:rPr lang="en-US" sz="2800" i="1" baseline="-25000" dirty="0" smtClean="0"/>
              <a:t>k</a:t>
            </a:r>
          </a:p>
          <a:p>
            <a:pPr>
              <a:buNone/>
            </a:pPr>
            <a:r>
              <a:rPr lang="en-US" sz="2800" i="1" baseline="-25000" dirty="0" smtClean="0"/>
              <a:t>      </a:t>
            </a:r>
            <a:r>
              <a:rPr lang="en-US" sz="2800" dirty="0" smtClean="0"/>
              <a:t>if and only if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for </a:t>
            </a:r>
            <a:r>
              <a:rPr lang="en-US" sz="2800" i="1" dirty="0" smtClean="0"/>
              <a:t>n</a:t>
            </a:r>
            <a:r>
              <a:rPr lang="en-US" sz="2800" dirty="0" smtClean="0"/>
              <a:t> =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dirty="0" smtClean="0"/>
              <a:t>, …, where </a:t>
            </a:r>
            <a:r>
              <a:rPr lang="el-GR" sz="2800" dirty="0" smtClean="0">
                <a:latin typeface="Cambria Math"/>
                <a:ea typeface="Cambria Math"/>
              </a:rPr>
              <a:t>α</a:t>
            </a:r>
            <a:r>
              <a:rPr lang="en-US" sz="2800" baseline="-25000" dirty="0" smtClean="0">
                <a:latin typeface="Cambria Math"/>
                <a:ea typeface="Cambria Math"/>
              </a:rPr>
              <a:t>1</a:t>
            </a:r>
            <a:r>
              <a:rPr lang="en-US" sz="2800" dirty="0" smtClean="0">
                <a:latin typeface="Cambria Math"/>
                <a:ea typeface="Cambria Math"/>
              </a:rPr>
              <a:t>,</a:t>
            </a:r>
            <a:r>
              <a:rPr lang="en-US" sz="2800" dirty="0" smtClean="0"/>
              <a:t> </a:t>
            </a:r>
            <a:r>
              <a:rPr lang="el-GR" sz="2400" dirty="0" smtClean="0">
                <a:latin typeface="Cambria Math"/>
                <a:ea typeface="Cambria Math"/>
              </a:rPr>
              <a:t>α</a:t>
            </a:r>
            <a:r>
              <a:rPr lang="en-US" sz="2400" baseline="-25000" dirty="0" smtClean="0">
                <a:latin typeface="Cambria Math"/>
                <a:ea typeface="Cambria Math"/>
              </a:rPr>
              <a:t>2</a:t>
            </a:r>
            <a:r>
              <a:rPr lang="en-US" sz="2400" dirty="0" smtClean="0">
                <a:latin typeface="Cambria Math"/>
                <a:ea typeface="Cambria Math"/>
              </a:rPr>
              <a:t>,…,</a:t>
            </a:r>
            <a:r>
              <a:rPr lang="el-GR" sz="2400" dirty="0" smtClean="0">
                <a:latin typeface="Cambria Math"/>
                <a:ea typeface="Cambria Math"/>
              </a:rPr>
              <a:t> α</a:t>
            </a:r>
            <a:r>
              <a:rPr lang="en-US" sz="2400" i="1" baseline="-25000" dirty="0" smtClean="0">
                <a:ea typeface="Cambria Math"/>
              </a:rPr>
              <a:t>k</a:t>
            </a:r>
            <a:r>
              <a:rPr lang="en-US" sz="2400" dirty="0" smtClean="0">
                <a:latin typeface="Cambria Math"/>
                <a:ea typeface="Cambria Math"/>
              </a:rPr>
              <a:t> are constants. </a:t>
            </a: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90800" y="5410200"/>
            <a:ext cx="4688300" cy="32918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The General Case with Repeated Roots Allowed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    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: Let </a:t>
            </a:r>
            <a:r>
              <a:rPr lang="en-US" i="1" dirty="0" smtClean="0"/>
              <a:t>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,…, c</a:t>
            </a:r>
            <a:r>
              <a:rPr lang="en-US" i="1" baseline="-25000" dirty="0" smtClean="0">
                <a:ea typeface="Cambria Math" pitchFamily="18" charset="0"/>
              </a:rPr>
              <a:t>k</a:t>
            </a:r>
            <a:r>
              <a:rPr lang="en-US" dirty="0" smtClean="0"/>
              <a:t> be real numbers. Suppose that the characteristic equation                   </a:t>
            </a:r>
          </a:p>
          <a:p>
            <a:pPr>
              <a:buNone/>
            </a:pPr>
            <a:r>
              <a:rPr lang="en-US" i="1" dirty="0" smtClean="0"/>
              <a:t>              </a:t>
            </a:r>
            <a:r>
              <a:rPr lang="en-US" i="1" dirty="0" err="1" smtClean="0"/>
              <a:t>r</a:t>
            </a:r>
            <a:r>
              <a:rPr lang="en-US" i="1" baseline="30000" dirty="0" err="1" smtClean="0">
                <a:ea typeface="Cambria Math" pitchFamily="18" charset="0"/>
              </a:rPr>
              <a:t>k</a:t>
            </a:r>
            <a:r>
              <a:rPr lang="en-US" i="1" dirty="0" smtClean="0"/>
              <a:t> – 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r</a:t>
            </a:r>
            <a:r>
              <a:rPr lang="en-US" i="1" baseline="30000" dirty="0" smtClean="0"/>
              <a:t>k</a:t>
            </a:r>
            <a:r>
              <a:rPr lang="en-US" baseline="30000" dirty="0" smtClean="0">
                <a:latin typeface="Cambria Math"/>
                <a:ea typeface="Cambria Math"/>
              </a:rPr>
              <a:t>−1</a:t>
            </a:r>
            <a:r>
              <a:rPr lang="en-US" i="1" baseline="30000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–</a:t>
            </a:r>
            <a:r>
              <a:rPr lang="en-US" dirty="0" smtClean="0">
                <a:latin typeface="Cambria Math"/>
                <a:ea typeface="Cambria Math"/>
              </a:rPr>
              <a:t>⋯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–</a:t>
            </a:r>
            <a:r>
              <a:rPr lang="en-US" i="1" dirty="0" smtClean="0"/>
              <a:t> c</a:t>
            </a:r>
            <a:r>
              <a:rPr lang="en-US" i="1" baseline="-25000" dirty="0" smtClean="0">
                <a:ea typeface="Cambria Math" pitchFamily="18" charset="0"/>
              </a:rPr>
              <a:t>k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     </a:t>
            </a:r>
            <a:r>
              <a:rPr lang="en-US" dirty="0" smtClean="0"/>
              <a:t>has</a:t>
            </a:r>
            <a:r>
              <a:rPr lang="en-US" i="1" dirty="0" smtClean="0"/>
              <a:t> t </a:t>
            </a:r>
            <a:r>
              <a:rPr lang="en-US" dirty="0" smtClean="0"/>
              <a:t>distinct roots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t</a:t>
            </a:r>
            <a:r>
              <a:rPr lang="en-US" dirty="0" smtClean="0"/>
              <a:t> with multiplicities  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t</a:t>
            </a:r>
            <a:r>
              <a:rPr lang="en-US" dirty="0" smtClean="0"/>
              <a:t>, respectively so that </a:t>
            </a:r>
            <a:r>
              <a:rPr lang="en-US" i="1" dirty="0" smtClean="0"/>
              <a:t>m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≥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for </a:t>
            </a:r>
            <a:r>
              <a:rPr lang="en-US" sz="2400" i="1" dirty="0" smtClean="0"/>
              <a:t>i</a:t>
            </a:r>
            <a:r>
              <a:rPr lang="en-US" sz="2400" dirty="0" smtClean="0"/>
              <a:t>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/>
              <a:t>, …,</a:t>
            </a:r>
            <a:r>
              <a:rPr lang="en-US" sz="2400" i="1" dirty="0" smtClean="0"/>
              <a:t>t</a:t>
            </a:r>
            <a:r>
              <a:rPr lang="en-US" sz="2400" dirty="0" smtClean="0"/>
              <a:t> and 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+  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+  … + 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t</a:t>
            </a:r>
            <a:r>
              <a:rPr lang="en-US" i="1" baseline="-25000" dirty="0" smtClean="0"/>
              <a:t> </a:t>
            </a:r>
            <a:r>
              <a:rPr lang="en-US" dirty="0" smtClean="0"/>
              <a:t>= </a:t>
            </a:r>
            <a:r>
              <a:rPr lang="en-US" i="1" dirty="0" smtClean="0"/>
              <a:t>k</a:t>
            </a:r>
            <a:r>
              <a:rPr lang="en-US" dirty="0" smtClean="0"/>
              <a:t>. Then a sequence {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}   is a solution of the recurrence relation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n</a:t>
            </a:r>
            <a:r>
              <a:rPr lang="en-US" sz="2800" i="1" dirty="0" smtClean="0"/>
              <a:t> = c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n</a:t>
            </a:r>
            <a:r>
              <a:rPr lang="en-US" sz="2800" i="1" baseline="-25000" dirty="0" smtClean="0">
                <a:latin typeface="Cambria Math"/>
                <a:ea typeface="Cambria Math"/>
              </a:rPr>
              <a:t>−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i="1" baseline="-25000" dirty="0" smtClean="0"/>
              <a:t> </a:t>
            </a:r>
            <a:r>
              <a:rPr lang="en-US" sz="2800" i="1" dirty="0" smtClean="0"/>
              <a:t>+ c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n</a:t>
            </a:r>
            <a:r>
              <a:rPr lang="en-US" sz="2800" i="1" baseline="-25000" dirty="0" smtClean="0">
                <a:latin typeface="Cambria Math"/>
                <a:ea typeface="Cambria Math"/>
              </a:rPr>
              <a:t>−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i="1" dirty="0" smtClean="0"/>
              <a:t> + ….. + c</a:t>
            </a:r>
            <a:r>
              <a:rPr lang="en-US" sz="2800" i="1" baseline="-25000" dirty="0" smtClean="0"/>
              <a:t>k</a:t>
            </a:r>
            <a:r>
              <a:rPr lang="en-US" sz="2800" i="1" dirty="0" smtClean="0"/>
              <a:t> a</a:t>
            </a:r>
            <a:r>
              <a:rPr lang="en-US" sz="2800" i="1" baseline="-25000" dirty="0" smtClean="0"/>
              <a:t>n</a:t>
            </a:r>
            <a:r>
              <a:rPr lang="en-US" sz="2800" i="1" baseline="-25000" dirty="0" smtClean="0">
                <a:latin typeface="Cambria Math"/>
                <a:ea typeface="Cambria Math"/>
              </a:rPr>
              <a:t>−</a:t>
            </a:r>
            <a:r>
              <a:rPr lang="en-US" sz="2800" i="1" baseline="-25000" dirty="0" smtClean="0"/>
              <a:t>k</a:t>
            </a:r>
          </a:p>
          <a:p>
            <a:pPr>
              <a:buNone/>
            </a:pPr>
            <a:r>
              <a:rPr lang="en-US" sz="2800" i="1" baseline="-25000" dirty="0" smtClean="0"/>
              <a:t>       </a:t>
            </a:r>
            <a:r>
              <a:rPr lang="en-US" sz="2800" dirty="0" smtClean="0"/>
              <a:t>if and only if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 for </a:t>
            </a:r>
            <a:r>
              <a:rPr lang="en-US" sz="2800" i="1" dirty="0" smtClean="0"/>
              <a:t>n</a:t>
            </a:r>
            <a:r>
              <a:rPr lang="en-US" sz="2800" dirty="0" smtClean="0"/>
              <a:t> =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dirty="0" smtClean="0"/>
              <a:t>, …, where </a:t>
            </a:r>
            <a:r>
              <a:rPr lang="el-GR" sz="2800" dirty="0" smtClean="0">
                <a:latin typeface="Cambria Math"/>
                <a:ea typeface="Cambria Math"/>
              </a:rPr>
              <a:t>α</a:t>
            </a:r>
            <a:r>
              <a:rPr lang="en-US" sz="2800" i="1" baseline="-25000" dirty="0" err="1" smtClean="0">
                <a:ea typeface="Cambria Math"/>
              </a:rPr>
              <a:t>i,j</a:t>
            </a:r>
            <a:r>
              <a:rPr lang="en-US" sz="2800" dirty="0" smtClean="0">
                <a:latin typeface="Cambria Math"/>
                <a:ea typeface="Cambria Math"/>
              </a:rPr>
              <a:t> </a:t>
            </a:r>
            <a:r>
              <a:rPr lang="en-US" sz="2900" dirty="0" smtClean="0">
                <a:latin typeface="Cambria Math"/>
                <a:ea typeface="Cambria Math"/>
              </a:rPr>
              <a:t>are constants for 1≤ </a:t>
            </a:r>
            <a:r>
              <a:rPr lang="en-US" sz="2900" i="1" dirty="0" err="1" smtClean="0">
                <a:ea typeface="Cambria Math"/>
              </a:rPr>
              <a:t>i</a:t>
            </a:r>
            <a:r>
              <a:rPr lang="en-US" sz="2900" i="1" dirty="0" smtClean="0">
                <a:ea typeface="Cambria Math"/>
              </a:rPr>
              <a:t> </a:t>
            </a:r>
            <a:r>
              <a:rPr lang="en-US" sz="2900" dirty="0" smtClean="0">
                <a:latin typeface="Cambria Math"/>
                <a:ea typeface="Cambria Math"/>
              </a:rPr>
              <a:t>≤ </a:t>
            </a:r>
            <a:r>
              <a:rPr lang="en-US" sz="2900" i="1" dirty="0" smtClean="0">
                <a:ea typeface="Cambria Math"/>
              </a:rPr>
              <a:t>t</a:t>
            </a:r>
            <a:r>
              <a:rPr lang="en-US" sz="2900" dirty="0" smtClean="0">
                <a:latin typeface="Cambria Math"/>
                <a:ea typeface="Cambria Math"/>
              </a:rPr>
              <a:t>  and 0≤ </a:t>
            </a:r>
            <a:r>
              <a:rPr lang="en-US" sz="2900" i="1" dirty="0" smtClean="0">
                <a:latin typeface="Cambria Math"/>
                <a:ea typeface="Cambria Math"/>
              </a:rPr>
              <a:t>j </a:t>
            </a:r>
            <a:r>
              <a:rPr lang="en-US" sz="2900" dirty="0" smtClean="0">
                <a:latin typeface="Cambria Math"/>
                <a:ea typeface="Cambria Math"/>
              </a:rPr>
              <a:t>≤ </a:t>
            </a:r>
            <a:r>
              <a:rPr lang="en-US" sz="2900" i="1" dirty="0" smtClean="0">
                <a:ea typeface="Cambria Math"/>
              </a:rPr>
              <a:t>m</a:t>
            </a:r>
            <a:r>
              <a:rPr lang="en-US" sz="2900" i="1" baseline="-25000" dirty="0" smtClean="0">
                <a:ea typeface="Cambria Math"/>
              </a:rPr>
              <a:t>i</a:t>
            </a:r>
            <a:r>
              <a:rPr lang="en-US" sz="2900" i="1" baseline="-25000" dirty="0" smtClean="0">
                <a:latin typeface="Cambria Math"/>
                <a:ea typeface="Cambria Math"/>
              </a:rPr>
              <a:t>−</a:t>
            </a:r>
            <a:r>
              <a:rPr lang="en-US" sz="29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.</a:t>
            </a:r>
            <a:r>
              <a:rPr lang="en-US" sz="2800" dirty="0" smtClean="0">
                <a:latin typeface="Cambria Math"/>
                <a:ea typeface="Cambria Math"/>
              </a:rPr>
              <a:t> </a:t>
            </a:r>
            <a:endParaRPr lang="en-US" dirty="0"/>
          </a:p>
        </p:txBody>
      </p:sp>
      <p:pic>
        <p:nvPicPr>
          <p:cNvPr id="11" name="Picture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143000" y="4114800"/>
            <a:ext cx="5102638" cy="298037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828801" y="4572001"/>
            <a:ext cx="4666583" cy="298037"/>
          </a:xfrm>
          <a:prstGeom prst="rect">
            <a:avLst/>
          </a:prstGeom>
        </p:spPr>
      </p:pic>
      <p:pic>
        <p:nvPicPr>
          <p:cNvPr id="15" name="Picture 14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905000" y="5105400"/>
            <a:ext cx="5236654" cy="2980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Linear </a:t>
            </a:r>
            <a:r>
              <a:rPr lang="en-US" sz="4000" dirty="0" err="1" smtClean="0"/>
              <a:t>Nonhomogeneous</a:t>
            </a:r>
            <a:r>
              <a:rPr lang="en-US" sz="4000" dirty="0" smtClean="0"/>
              <a:t> Recurrence Relations with Constant Coefficients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</a:t>
            </a:r>
            <a:r>
              <a:rPr lang="en-US" sz="2400" b="1" dirty="0" smtClean="0"/>
              <a:t>Definition: </a:t>
            </a:r>
            <a:r>
              <a:rPr lang="en-US" sz="2400" dirty="0" smtClean="0"/>
              <a:t>A </a:t>
            </a:r>
            <a:r>
              <a:rPr lang="en-US" sz="2400" i="1" dirty="0" smtClean="0"/>
              <a:t>linear </a:t>
            </a:r>
            <a:r>
              <a:rPr lang="en-US" sz="2400" i="1" dirty="0" err="1" smtClean="0"/>
              <a:t>nonhomogeneous</a:t>
            </a:r>
            <a:r>
              <a:rPr lang="en-US" sz="2400" i="1" dirty="0" smtClean="0"/>
              <a:t> recurrence relation with constant coefficients </a:t>
            </a:r>
            <a:r>
              <a:rPr lang="en-US" sz="2400" dirty="0" smtClean="0"/>
              <a:t>is a recurrence relation of the form:</a:t>
            </a:r>
          </a:p>
          <a:p>
            <a:pPr>
              <a:buNone/>
            </a:pPr>
            <a:r>
              <a:rPr lang="en-US" sz="2400" i="1" dirty="0" smtClean="0"/>
              <a:t>          a</a:t>
            </a:r>
            <a:r>
              <a:rPr lang="en-US" sz="2400" i="1" baseline="-25000" dirty="0" smtClean="0"/>
              <a:t>n</a:t>
            </a:r>
            <a:r>
              <a:rPr lang="en-US" sz="2400" i="1" dirty="0" smtClean="0"/>
              <a:t> = c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i="1" baseline="-25000" dirty="0" smtClean="0">
                <a:latin typeface="Cambria Math"/>
                <a:ea typeface="Cambria Math"/>
              </a:rPr>
              <a:t>−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baseline="-25000" dirty="0" smtClean="0"/>
              <a:t> </a:t>
            </a:r>
            <a:r>
              <a:rPr lang="en-US" sz="2400" i="1" dirty="0" smtClean="0"/>
              <a:t>+ c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i="1" baseline="-25000" dirty="0" smtClean="0">
                <a:latin typeface="Cambria Math"/>
                <a:ea typeface="Cambria Math"/>
              </a:rPr>
              <a:t>−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 smtClean="0"/>
              <a:t> + ….. + c</a:t>
            </a:r>
            <a:r>
              <a:rPr lang="en-US" sz="2400" i="1" baseline="-25000" dirty="0" smtClean="0"/>
              <a:t>k</a:t>
            </a:r>
            <a:r>
              <a:rPr lang="en-US" sz="2400" i="1" dirty="0" smtClean="0"/>
              <a:t> a</a:t>
            </a:r>
            <a:r>
              <a:rPr lang="en-US" sz="2400" i="1" baseline="-25000" dirty="0" smtClean="0"/>
              <a:t>n</a:t>
            </a:r>
            <a:r>
              <a:rPr lang="en-US" sz="2400" i="1" baseline="-25000" dirty="0" smtClean="0">
                <a:latin typeface="Cambria Math"/>
                <a:ea typeface="Cambria Math"/>
              </a:rPr>
              <a:t>−</a:t>
            </a:r>
            <a:r>
              <a:rPr lang="en-US" sz="2400" i="1" baseline="-25000" dirty="0" smtClean="0"/>
              <a:t>k </a:t>
            </a:r>
            <a:r>
              <a:rPr lang="en-US" sz="2400" i="1" dirty="0" smtClean="0"/>
              <a:t>+ F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)</a:t>
            </a:r>
            <a:r>
              <a:rPr lang="en-US" sz="2400" i="1" baseline="-25000" dirty="0" smtClean="0"/>
              <a:t> ,</a:t>
            </a:r>
            <a:endParaRPr lang="en-US" sz="2400" b="1" dirty="0" smtClean="0"/>
          </a:p>
          <a:p>
            <a:pPr>
              <a:buNone/>
            </a:pPr>
            <a:r>
              <a:rPr lang="en-US" sz="2400" dirty="0" smtClean="0"/>
              <a:t>   where </a:t>
            </a:r>
            <a:r>
              <a:rPr lang="en-US" sz="2400" i="1" dirty="0" smtClean="0"/>
              <a:t>c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dirty="0" smtClean="0"/>
              <a:t>, c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 smtClean="0"/>
              <a:t>, ….,c</a:t>
            </a:r>
            <a:r>
              <a:rPr lang="en-US" sz="2400" i="1" baseline="-25000" dirty="0" smtClean="0"/>
              <a:t>k</a:t>
            </a:r>
            <a:r>
              <a:rPr lang="en-US" sz="2400" i="1" dirty="0" smtClean="0"/>
              <a:t> </a:t>
            </a:r>
            <a:r>
              <a:rPr lang="en-US" sz="2400" dirty="0" smtClean="0"/>
              <a:t>are real numbers, and </a:t>
            </a:r>
            <a:r>
              <a:rPr lang="en-US" sz="2400" i="1" dirty="0" smtClean="0"/>
              <a:t>F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)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is a function not identically zero depending only on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: the </a:t>
            </a:r>
            <a:r>
              <a:rPr lang="en-US" sz="2400" smtClean="0">
                <a:latin typeface="Cambria Math" pitchFamily="18" charset="0"/>
                <a:ea typeface="Cambria Math" pitchFamily="18" charset="0"/>
              </a:rPr>
              <a:t>source term</a:t>
            </a:r>
            <a:endParaRPr lang="en-US" sz="24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   The recurrence relation</a:t>
            </a:r>
          </a:p>
          <a:p>
            <a:pPr>
              <a:buNone/>
            </a:pP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         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i="1" dirty="0" smtClean="0"/>
              <a:t> = c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i="1" baseline="-25000" dirty="0" smtClean="0">
                <a:latin typeface="Cambria Math"/>
                <a:ea typeface="Cambria Math"/>
              </a:rPr>
              <a:t>−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baseline="-25000" dirty="0" smtClean="0"/>
              <a:t> </a:t>
            </a:r>
            <a:r>
              <a:rPr lang="en-US" sz="2400" i="1" dirty="0" smtClean="0"/>
              <a:t>+ c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i="1" baseline="-25000" dirty="0" smtClean="0">
                <a:latin typeface="Cambria Math"/>
                <a:ea typeface="Cambria Math"/>
              </a:rPr>
              <a:t>−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 smtClean="0"/>
              <a:t> + ….. + c</a:t>
            </a:r>
            <a:r>
              <a:rPr lang="en-US" sz="2400" i="1" baseline="-25000" dirty="0" smtClean="0"/>
              <a:t>k</a:t>
            </a:r>
            <a:r>
              <a:rPr lang="en-US" sz="2400" i="1" dirty="0" smtClean="0"/>
              <a:t> a</a:t>
            </a:r>
            <a:r>
              <a:rPr lang="en-US" sz="2400" i="1" baseline="-25000" dirty="0" smtClean="0"/>
              <a:t>n</a:t>
            </a:r>
            <a:r>
              <a:rPr lang="en-US" sz="2400" i="1" baseline="-25000" dirty="0" smtClean="0">
                <a:latin typeface="Cambria Math"/>
                <a:ea typeface="Cambria Math"/>
              </a:rPr>
              <a:t>−</a:t>
            </a:r>
            <a:r>
              <a:rPr lang="en-US" sz="2400" i="1" baseline="-25000" dirty="0" smtClean="0"/>
              <a:t>k ,</a:t>
            </a:r>
            <a:endParaRPr lang="en-US" sz="24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  is called the associated homogeneous recurrence relation.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Linear </a:t>
            </a:r>
            <a:r>
              <a:rPr lang="en-US" sz="3600" dirty="0" err="1" smtClean="0"/>
              <a:t>Nonhomogeneous</a:t>
            </a:r>
            <a:r>
              <a:rPr lang="en-US" sz="3600" dirty="0" smtClean="0"/>
              <a:t> Recurrence Relations with Constant Coefficients (</a:t>
            </a:r>
            <a:r>
              <a:rPr lang="en-US" sz="3600" i="1" dirty="0" smtClean="0"/>
              <a:t>cont.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i="1" dirty="0" smtClean="0"/>
              <a:t>    </a:t>
            </a:r>
            <a:r>
              <a:rPr lang="en-US" sz="2400" dirty="0" smtClean="0"/>
              <a:t>The following are linear </a:t>
            </a:r>
            <a:r>
              <a:rPr lang="en-US" sz="2400" dirty="0" err="1" smtClean="0"/>
              <a:t>nonhomogeneous</a:t>
            </a:r>
            <a:r>
              <a:rPr lang="en-US" sz="2400" dirty="0" smtClean="0"/>
              <a:t> recurrence relations with constant coefficients:</a:t>
            </a:r>
          </a:p>
          <a:p>
            <a:pPr>
              <a:buNone/>
            </a:pPr>
            <a:r>
              <a:rPr lang="en-US" sz="2400" b="1" i="1" dirty="0" smtClean="0"/>
              <a:t>   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i="1" dirty="0" smtClean="0"/>
              <a:t> = a</a:t>
            </a:r>
            <a:r>
              <a:rPr lang="en-US" sz="2400" i="1" baseline="-25000" dirty="0" smtClean="0"/>
              <a:t>n</a:t>
            </a:r>
            <a:r>
              <a:rPr lang="en-US" sz="2400" i="1" baseline="-25000" dirty="0" smtClean="0">
                <a:latin typeface="Cambria Math"/>
                <a:ea typeface="Cambria Math"/>
              </a:rPr>
              <a:t>−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baseline="-25000" dirty="0" smtClean="0"/>
              <a:t> </a:t>
            </a:r>
            <a:r>
              <a:rPr lang="en-US" sz="2400" i="1" dirty="0" smtClean="0"/>
              <a:t>+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baseline="30000" dirty="0" smtClean="0"/>
              <a:t>n</a:t>
            </a:r>
            <a:r>
              <a:rPr lang="en-US" sz="2400" i="1" baseline="-25000" dirty="0" smtClean="0"/>
              <a:t> ,</a:t>
            </a:r>
          </a:p>
          <a:p>
            <a:pPr>
              <a:buNone/>
            </a:pPr>
            <a:r>
              <a:rPr lang="en-US" sz="2400" i="1" dirty="0" smtClean="0"/>
              <a:t>    a</a:t>
            </a:r>
            <a:r>
              <a:rPr lang="en-US" sz="2400" i="1" baseline="-25000" dirty="0" smtClean="0"/>
              <a:t>n</a:t>
            </a:r>
            <a:r>
              <a:rPr lang="en-US" sz="2400" i="1" dirty="0" smtClean="0"/>
              <a:t> = a</a:t>
            </a:r>
            <a:r>
              <a:rPr lang="en-US" sz="2400" i="1" baseline="-25000" dirty="0" smtClean="0"/>
              <a:t>n</a:t>
            </a:r>
            <a:r>
              <a:rPr lang="en-US" sz="2400" i="1" baseline="-25000" dirty="0" smtClean="0">
                <a:latin typeface="Cambria Math"/>
                <a:ea typeface="Cambria Math"/>
              </a:rPr>
              <a:t>−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baseline="-25000" dirty="0" smtClean="0"/>
              <a:t> </a:t>
            </a:r>
            <a:r>
              <a:rPr lang="en-US" sz="2400" i="1" dirty="0" smtClean="0"/>
              <a:t>+ a</a:t>
            </a:r>
            <a:r>
              <a:rPr lang="en-US" sz="2400" i="1" baseline="-25000" dirty="0" smtClean="0"/>
              <a:t>n</a:t>
            </a:r>
            <a:r>
              <a:rPr lang="en-US" sz="2400" i="1" baseline="-25000" dirty="0" smtClean="0">
                <a:latin typeface="Cambria Math"/>
                <a:ea typeface="Cambria Math"/>
              </a:rPr>
              <a:t>−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 smtClean="0"/>
              <a:t> + n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 smtClean="0"/>
              <a:t> + n +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dirty="0" smtClean="0"/>
              <a:t>, </a:t>
            </a:r>
          </a:p>
          <a:p>
            <a:pPr>
              <a:buNone/>
            </a:pPr>
            <a:r>
              <a:rPr lang="en-US" sz="2400" i="1" dirty="0" smtClean="0"/>
              <a:t>    a</a:t>
            </a:r>
            <a:r>
              <a:rPr lang="en-US" sz="2400" i="1" baseline="-25000" dirty="0" smtClean="0"/>
              <a:t>n</a:t>
            </a:r>
            <a:r>
              <a:rPr lang="en-US" sz="2400" i="1" dirty="0" smtClean="0"/>
              <a:t>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i="1" baseline="-25000" dirty="0" smtClean="0">
                <a:latin typeface="Cambria Math"/>
                <a:ea typeface="Cambria Math"/>
              </a:rPr>
              <a:t>−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baseline="-25000" dirty="0" smtClean="0"/>
              <a:t> </a:t>
            </a:r>
            <a:r>
              <a:rPr lang="en-US" sz="2400" i="1" dirty="0" smtClean="0"/>
              <a:t>+  n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i="1" baseline="30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2400" i="1" dirty="0" smtClean="0"/>
              <a:t> ,</a:t>
            </a:r>
          </a:p>
          <a:p>
            <a:pPr>
              <a:buNone/>
            </a:pPr>
            <a:r>
              <a:rPr lang="en-US" sz="2400" i="1" dirty="0" smtClean="0"/>
              <a:t>    a</a:t>
            </a:r>
            <a:r>
              <a:rPr lang="en-US" sz="2400" i="1" baseline="-25000" dirty="0" smtClean="0"/>
              <a:t>n</a:t>
            </a:r>
            <a:r>
              <a:rPr lang="en-US" sz="2400" i="1" dirty="0" smtClean="0"/>
              <a:t> = a</a:t>
            </a:r>
            <a:r>
              <a:rPr lang="en-US" sz="2400" i="1" baseline="-25000" dirty="0" smtClean="0"/>
              <a:t>n</a:t>
            </a:r>
            <a:r>
              <a:rPr lang="en-US" sz="2400" i="1" baseline="-25000" dirty="0" smtClean="0">
                <a:latin typeface="Cambria Math"/>
                <a:ea typeface="Cambria Math"/>
              </a:rPr>
              <a:t>−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baseline="-25000" dirty="0" smtClean="0"/>
              <a:t> </a:t>
            </a:r>
            <a:r>
              <a:rPr lang="en-US" sz="2400" i="1" dirty="0" smtClean="0"/>
              <a:t>+ a</a:t>
            </a:r>
            <a:r>
              <a:rPr lang="en-US" sz="2400" i="1" baseline="-25000" dirty="0" smtClean="0"/>
              <a:t>n</a:t>
            </a:r>
            <a:r>
              <a:rPr lang="en-US" sz="2400" i="1" baseline="-25000" dirty="0" smtClean="0">
                <a:latin typeface="Cambria Math"/>
                <a:ea typeface="Cambria Math"/>
              </a:rPr>
              <a:t>−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 smtClean="0"/>
              <a:t> + a</a:t>
            </a:r>
            <a:r>
              <a:rPr lang="en-US" sz="2400" i="1" baseline="-25000" dirty="0" smtClean="0"/>
              <a:t>n</a:t>
            </a:r>
            <a:r>
              <a:rPr lang="en-US" sz="2400" i="1" baseline="-25000" dirty="0" smtClean="0">
                <a:latin typeface="Cambria Math"/>
                <a:ea typeface="Cambria Math"/>
              </a:rPr>
              <a:t>−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sz="2400" i="1" dirty="0" smtClean="0"/>
              <a:t>+ n</a:t>
            </a:r>
            <a:r>
              <a:rPr lang="en-US" sz="2400" dirty="0" smtClean="0"/>
              <a:t>! </a:t>
            </a:r>
            <a:endParaRPr lang="en-US" sz="2400" b="1" dirty="0" smtClean="0"/>
          </a:p>
          <a:p>
            <a:pPr>
              <a:buNone/>
            </a:pPr>
            <a:r>
              <a:rPr lang="en-US" sz="2400" dirty="0" smtClean="0"/>
              <a:t>    where the following are the associated linear homogeneous recurrence relations, respectively:</a:t>
            </a:r>
          </a:p>
          <a:p>
            <a:pPr>
              <a:buNone/>
            </a:pPr>
            <a:r>
              <a:rPr lang="en-US" sz="2400" i="1" dirty="0" smtClean="0"/>
              <a:t>    a</a:t>
            </a:r>
            <a:r>
              <a:rPr lang="en-US" sz="2400" i="1" baseline="-25000" dirty="0" smtClean="0"/>
              <a:t>n</a:t>
            </a:r>
            <a:r>
              <a:rPr lang="en-US" sz="2400" i="1" dirty="0" smtClean="0"/>
              <a:t> = a</a:t>
            </a:r>
            <a:r>
              <a:rPr lang="en-US" sz="2400" i="1" baseline="-25000" dirty="0" smtClean="0"/>
              <a:t>n</a:t>
            </a:r>
            <a:r>
              <a:rPr lang="en-US" sz="2400" i="1" baseline="-25000" dirty="0" smtClean="0">
                <a:latin typeface="Cambria Math"/>
                <a:ea typeface="Cambria Math"/>
              </a:rPr>
              <a:t>−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baseline="-25000" dirty="0" smtClean="0"/>
              <a:t>  ,</a:t>
            </a:r>
          </a:p>
          <a:p>
            <a:pPr>
              <a:buNone/>
            </a:pPr>
            <a:r>
              <a:rPr lang="en-US" sz="2400" i="1" dirty="0" smtClean="0"/>
              <a:t>    a</a:t>
            </a:r>
            <a:r>
              <a:rPr lang="en-US" sz="2400" i="1" baseline="-25000" dirty="0" smtClean="0"/>
              <a:t>n</a:t>
            </a:r>
            <a:r>
              <a:rPr lang="en-US" sz="2400" i="1" dirty="0" smtClean="0"/>
              <a:t> = a</a:t>
            </a:r>
            <a:r>
              <a:rPr lang="en-US" sz="2400" i="1" baseline="-25000" dirty="0" smtClean="0"/>
              <a:t>n</a:t>
            </a:r>
            <a:r>
              <a:rPr lang="en-US" sz="2400" i="1" baseline="-25000" dirty="0" smtClean="0">
                <a:latin typeface="Cambria Math"/>
                <a:ea typeface="Cambria Math"/>
              </a:rPr>
              <a:t>−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baseline="-25000" dirty="0" smtClean="0"/>
              <a:t> </a:t>
            </a:r>
            <a:r>
              <a:rPr lang="en-US" sz="2400" i="1" dirty="0" smtClean="0"/>
              <a:t>+ a</a:t>
            </a:r>
            <a:r>
              <a:rPr lang="en-US" sz="2400" i="1" baseline="-25000" dirty="0" smtClean="0"/>
              <a:t>n</a:t>
            </a:r>
            <a:r>
              <a:rPr lang="en-US" sz="2400" i="1" baseline="-25000" dirty="0" smtClean="0">
                <a:latin typeface="Cambria Math"/>
                <a:ea typeface="Cambria Math"/>
              </a:rPr>
              <a:t>−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 smtClean="0"/>
              <a:t>, </a:t>
            </a:r>
          </a:p>
          <a:p>
            <a:pPr>
              <a:buNone/>
            </a:pPr>
            <a:r>
              <a:rPr lang="en-US" sz="2400" i="1" dirty="0" smtClean="0"/>
              <a:t>    a</a:t>
            </a:r>
            <a:r>
              <a:rPr lang="en-US" sz="2400" i="1" baseline="-25000" dirty="0" smtClean="0"/>
              <a:t>n</a:t>
            </a:r>
            <a:r>
              <a:rPr lang="en-US" sz="2400" i="1" dirty="0" smtClean="0"/>
              <a:t>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i="1" baseline="-25000" dirty="0" smtClean="0">
                <a:latin typeface="Cambria Math"/>
                <a:ea typeface="Cambria Math"/>
              </a:rPr>
              <a:t>−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dirty="0" smtClean="0"/>
              <a:t> ,</a:t>
            </a:r>
          </a:p>
          <a:p>
            <a:pPr>
              <a:buNone/>
            </a:pPr>
            <a:r>
              <a:rPr lang="en-US" sz="2400" i="1" dirty="0" smtClean="0"/>
              <a:t>    a</a:t>
            </a:r>
            <a:r>
              <a:rPr lang="en-US" sz="2400" i="1" baseline="-25000" dirty="0" smtClean="0"/>
              <a:t>n</a:t>
            </a:r>
            <a:r>
              <a:rPr lang="en-US" sz="2400" i="1" dirty="0" smtClean="0"/>
              <a:t> = a</a:t>
            </a:r>
            <a:r>
              <a:rPr lang="en-US" sz="2400" i="1" baseline="-25000" dirty="0" smtClean="0"/>
              <a:t>n</a:t>
            </a:r>
            <a:r>
              <a:rPr lang="en-US" sz="2400" i="1" baseline="-25000" dirty="0" smtClean="0">
                <a:latin typeface="Cambria Math"/>
                <a:ea typeface="Cambria Math"/>
              </a:rPr>
              <a:t>−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baseline="-25000" dirty="0" smtClean="0"/>
              <a:t> </a:t>
            </a:r>
            <a:r>
              <a:rPr lang="en-US" sz="2400" i="1" dirty="0" smtClean="0"/>
              <a:t>+ a</a:t>
            </a:r>
            <a:r>
              <a:rPr lang="en-US" sz="2400" i="1" baseline="-25000" dirty="0" smtClean="0"/>
              <a:t>n</a:t>
            </a:r>
            <a:r>
              <a:rPr lang="en-US" sz="2400" i="1" baseline="-25000" dirty="0" smtClean="0">
                <a:latin typeface="Cambria Math"/>
                <a:ea typeface="Cambria Math"/>
              </a:rPr>
              <a:t>−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 smtClean="0"/>
              <a:t> + a</a:t>
            </a:r>
            <a:r>
              <a:rPr lang="en-US" sz="2400" i="1" baseline="-25000" dirty="0" smtClean="0"/>
              <a:t>n</a:t>
            </a:r>
            <a:r>
              <a:rPr lang="en-US" sz="2400" i="1" baseline="-25000" dirty="0" smtClean="0">
                <a:latin typeface="Cambria Math"/>
                <a:ea typeface="Cambria Math"/>
              </a:rPr>
              <a:t>−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Solving Linear </a:t>
            </a:r>
            <a:r>
              <a:rPr lang="en-US" sz="2800" dirty="0" err="1" smtClean="0"/>
              <a:t>Nonhomogeneous</a:t>
            </a:r>
            <a:r>
              <a:rPr lang="en-US" sz="2800" dirty="0" smtClean="0"/>
              <a:t> Recurrence Relations with Constant Coefficients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    Theorem 5</a:t>
            </a:r>
            <a:r>
              <a:rPr lang="en-US" dirty="0" smtClean="0"/>
              <a:t>:  If {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baseline="30000" dirty="0" smtClean="0"/>
              <a:t>(</a:t>
            </a:r>
            <a:r>
              <a:rPr lang="en-US" i="1" baseline="30000" dirty="0" smtClean="0"/>
              <a:t>p</a:t>
            </a:r>
            <a:r>
              <a:rPr lang="en-US" baseline="30000" dirty="0" smtClean="0"/>
              <a:t>)</a:t>
            </a:r>
            <a:r>
              <a:rPr lang="en-US" dirty="0" smtClean="0"/>
              <a:t>} is a particular  solution of the </a:t>
            </a:r>
            <a:r>
              <a:rPr lang="en-US" dirty="0" err="1" smtClean="0"/>
              <a:t>nonhomogeneous</a:t>
            </a:r>
            <a:r>
              <a:rPr lang="en-US" dirty="0" smtClean="0"/>
              <a:t> linear recurrence relation with constant coefficients</a:t>
            </a:r>
          </a:p>
          <a:p>
            <a:pPr>
              <a:buNone/>
            </a:pPr>
            <a:r>
              <a:rPr lang="en-US" sz="2800" i="1" dirty="0" smtClean="0"/>
              <a:t>       a</a:t>
            </a:r>
            <a:r>
              <a:rPr lang="en-US" sz="2800" i="1" baseline="-25000" dirty="0" smtClean="0"/>
              <a:t>n</a:t>
            </a:r>
            <a:r>
              <a:rPr lang="en-US" sz="2800" i="1" dirty="0" smtClean="0"/>
              <a:t> = c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n</a:t>
            </a:r>
            <a:r>
              <a:rPr lang="en-US" sz="2800" i="1" baseline="-25000" dirty="0" smtClean="0">
                <a:latin typeface="Cambria Math"/>
                <a:ea typeface="Cambria Math"/>
              </a:rPr>
              <a:t>−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i="1" baseline="-25000" dirty="0" smtClean="0"/>
              <a:t> </a:t>
            </a:r>
            <a:r>
              <a:rPr lang="en-US" sz="2800" i="1" dirty="0" smtClean="0"/>
              <a:t>+ c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n</a:t>
            </a:r>
            <a:r>
              <a:rPr lang="en-US" sz="2800" i="1" baseline="-25000" dirty="0" smtClean="0">
                <a:latin typeface="Cambria Math"/>
                <a:ea typeface="Cambria Math"/>
              </a:rPr>
              <a:t>−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i="1" dirty="0" smtClean="0"/>
              <a:t> +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⋯ </a:t>
            </a:r>
            <a:r>
              <a:rPr lang="en-US" sz="2800" i="1" dirty="0" smtClean="0"/>
              <a:t>+ c</a:t>
            </a:r>
            <a:r>
              <a:rPr lang="en-US" sz="2800" i="1" baseline="-25000" dirty="0" smtClean="0"/>
              <a:t>k</a:t>
            </a:r>
            <a:r>
              <a:rPr lang="en-US" sz="2800" i="1" dirty="0" smtClean="0"/>
              <a:t> a</a:t>
            </a:r>
            <a:r>
              <a:rPr lang="en-US" sz="2800" i="1" baseline="-25000" dirty="0" smtClean="0"/>
              <a:t>n</a:t>
            </a:r>
            <a:r>
              <a:rPr lang="en-US" sz="2800" i="1" baseline="-25000" dirty="0" smtClean="0">
                <a:latin typeface="Cambria Math"/>
                <a:ea typeface="Cambria Math"/>
              </a:rPr>
              <a:t>−</a:t>
            </a:r>
            <a:r>
              <a:rPr lang="en-US" sz="2800" i="1" baseline="-25000" dirty="0" smtClean="0"/>
              <a:t>k </a:t>
            </a:r>
            <a:r>
              <a:rPr lang="en-US" sz="2800" i="1" dirty="0" smtClean="0"/>
              <a:t>+ F</a:t>
            </a:r>
            <a:r>
              <a:rPr lang="en-US" sz="2800" dirty="0" smtClean="0"/>
              <a:t>(</a:t>
            </a:r>
            <a:r>
              <a:rPr lang="en-US" sz="2800" i="1" dirty="0" smtClean="0"/>
              <a:t>n</a:t>
            </a:r>
            <a:r>
              <a:rPr lang="en-US" sz="2800" dirty="0" smtClean="0"/>
              <a:t>)</a:t>
            </a:r>
            <a:r>
              <a:rPr lang="en-US" sz="2800" i="1" baseline="-25000" dirty="0" smtClean="0"/>
              <a:t> ,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then every solution is of the form {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baseline="30000" dirty="0" smtClean="0"/>
              <a:t>(</a:t>
            </a:r>
            <a:r>
              <a:rPr lang="en-US" i="1" baseline="30000" dirty="0" smtClean="0"/>
              <a:t>p</a:t>
            </a:r>
            <a:r>
              <a:rPr lang="en-US" baseline="30000" dirty="0" smtClean="0"/>
              <a:t>)</a:t>
            </a:r>
            <a:r>
              <a:rPr lang="en-US" dirty="0" smtClean="0"/>
              <a:t> +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baseline="30000" dirty="0" smtClean="0"/>
              <a:t>(</a:t>
            </a:r>
            <a:r>
              <a:rPr lang="en-US" i="1" baseline="30000" dirty="0" smtClean="0"/>
              <a:t>h</a:t>
            </a:r>
            <a:r>
              <a:rPr lang="en-US" baseline="30000" dirty="0" smtClean="0"/>
              <a:t>)</a:t>
            </a:r>
            <a:r>
              <a:rPr lang="en-US" dirty="0" smtClean="0"/>
              <a:t>}, where  {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baseline="30000" dirty="0" smtClean="0"/>
              <a:t>(</a:t>
            </a:r>
            <a:r>
              <a:rPr lang="en-US" i="1" baseline="30000" dirty="0" smtClean="0"/>
              <a:t>h</a:t>
            </a:r>
            <a:r>
              <a:rPr lang="en-US" baseline="30000" dirty="0" smtClean="0"/>
              <a:t>)</a:t>
            </a:r>
            <a:r>
              <a:rPr lang="en-US" dirty="0" smtClean="0"/>
              <a:t>} is the general solution of the associated homogeneous recurrence relation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n</a:t>
            </a:r>
            <a:r>
              <a:rPr lang="en-US" sz="2800" i="1" dirty="0" smtClean="0"/>
              <a:t> = c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n</a:t>
            </a:r>
            <a:r>
              <a:rPr lang="en-US" sz="2800" i="1" baseline="-25000" dirty="0" smtClean="0">
                <a:latin typeface="Cambria Math"/>
                <a:ea typeface="Cambria Math"/>
              </a:rPr>
              <a:t>−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i="1" baseline="-25000" dirty="0" smtClean="0"/>
              <a:t> </a:t>
            </a:r>
            <a:r>
              <a:rPr lang="en-US" sz="2800" i="1" dirty="0" smtClean="0"/>
              <a:t>+ c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n</a:t>
            </a:r>
            <a:r>
              <a:rPr lang="en-US" sz="2800" i="1" baseline="-25000" dirty="0" smtClean="0">
                <a:latin typeface="Cambria Math"/>
                <a:ea typeface="Cambria Math"/>
              </a:rPr>
              <a:t>−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i="1" dirty="0" smtClean="0"/>
              <a:t> + </a:t>
            </a:r>
            <a:r>
              <a:rPr lang="en-US" sz="2800" dirty="0" smtClean="0">
                <a:latin typeface="Cambria Math"/>
                <a:ea typeface="Cambria Math"/>
              </a:rPr>
              <a:t>⋯</a:t>
            </a:r>
            <a:r>
              <a:rPr lang="en-US" sz="2800" i="1" dirty="0" smtClean="0">
                <a:latin typeface="Cambria Math"/>
                <a:ea typeface="Cambria Math"/>
              </a:rPr>
              <a:t> </a:t>
            </a:r>
            <a:r>
              <a:rPr lang="en-US" sz="2800" i="1" dirty="0" smtClean="0"/>
              <a:t>+ c</a:t>
            </a:r>
            <a:r>
              <a:rPr lang="en-US" sz="2800" i="1" baseline="-25000" dirty="0" smtClean="0"/>
              <a:t>k</a:t>
            </a:r>
            <a:r>
              <a:rPr lang="en-US" sz="2800" i="1" dirty="0" smtClean="0"/>
              <a:t> a</a:t>
            </a:r>
            <a:r>
              <a:rPr lang="en-US" sz="2800" i="1" baseline="-25000" dirty="0" smtClean="0"/>
              <a:t>n</a:t>
            </a:r>
            <a:r>
              <a:rPr lang="en-US" sz="2800" i="1" baseline="-25000" dirty="0" smtClean="0">
                <a:latin typeface="Cambria Math"/>
                <a:ea typeface="Cambria Math"/>
              </a:rPr>
              <a:t>−</a:t>
            </a:r>
            <a:r>
              <a:rPr lang="en-US" sz="2800" i="1" baseline="-25000" dirty="0" smtClean="0"/>
              <a:t>k .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Solving Linear </a:t>
            </a:r>
            <a:r>
              <a:rPr lang="en-US" sz="2800" dirty="0" err="1" smtClean="0"/>
              <a:t>Nonhomogeneous</a:t>
            </a:r>
            <a:r>
              <a:rPr lang="en-US" sz="2800" dirty="0" smtClean="0"/>
              <a:t> Recurrence Relations with Constant Coefficients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701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    Proof</a:t>
            </a:r>
            <a:r>
              <a:rPr lang="en-US" dirty="0" smtClean="0"/>
              <a:t>:  Let {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baseline="30000" dirty="0" smtClean="0"/>
              <a:t>(</a:t>
            </a:r>
            <a:r>
              <a:rPr lang="en-US" i="1" baseline="30000" dirty="0" smtClean="0"/>
              <a:t>p</a:t>
            </a:r>
            <a:r>
              <a:rPr lang="en-US" baseline="30000" dirty="0" smtClean="0"/>
              <a:t>)</a:t>
            </a:r>
            <a:r>
              <a:rPr lang="en-US" dirty="0" smtClean="0"/>
              <a:t>} be a particular solution of 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n</a:t>
            </a:r>
            <a:r>
              <a:rPr lang="en-US" sz="2800" baseline="30000" dirty="0"/>
              <a:t>(</a:t>
            </a:r>
            <a:r>
              <a:rPr lang="en-US" sz="2800" i="1" baseline="30000" dirty="0"/>
              <a:t>p</a:t>
            </a:r>
            <a:r>
              <a:rPr lang="en-US" sz="2800" baseline="30000" dirty="0"/>
              <a:t>)</a:t>
            </a:r>
            <a:r>
              <a:rPr lang="en-US" sz="2800" i="1" dirty="0" smtClean="0"/>
              <a:t> = c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n</a:t>
            </a:r>
            <a:r>
              <a:rPr lang="en-US" sz="2800" i="1" baseline="-25000" dirty="0" smtClean="0">
                <a:latin typeface="Cambria Math"/>
                <a:ea typeface="Cambria Math"/>
              </a:rPr>
              <a:t>−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baseline="30000" dirty="0"/>
              <a:t>(</a:t>
            </a:r>
            <a:r>
              <a:rPr lang="en-US" sz="2800" i="1" baseline="30000" dirty="0"/>
              <a:t>p</a:t>
            </a:r>
            <a:r>
              <a:rPr lang="en-US" sz="2800" baseline="30000" dirty="0"/>
              <a:t>)</a:t>
            </a:r>
            <a:r>
              <a:rPr lang="en-US" sz="2800" i="1" baseline="-25000" dirty="0" smtClean="0"/>
              <a:t> </a:t>
            </a:r>
            <a:r>
              <a:rPr lang="en-US" sz="2800" i="1" dirty="0" smtClean="0"/>
              <a:t>+ c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n</a:t>
            </a:r>
            <a:r>
              <a:rPr lang="en-US" sz="2800" i="1" baseline="-25000" dirty="0" smtClean="0">
                <a:latin typeface="Cambria Math"/>
                <a:ea typeface="Cambria Math"/>
              </a:rPr>
              <a:t>−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baseline="30000" dirty="0"/>
              <a:t>(</a:t>
            </a:r>
            <a:r>
              <a:rPr lang="en-US" sz="2800" i="1" baseline="30000" dirty="0"/>
              <a:t>p</a:t>
            </a:r>
            <a:r>
              <a:rPr lang="en-US" sz="2800" baseline="30000" dirty="0"/>
              <a:t>)</a:t>
            </a:r>
            <a:r>
              <a:rPr lang="en-US" sz="2800" i="1" dirty="0" smtClean="0"/>
              <a:t> +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⋯ </a:t>
            </a:r>
            <a:r>
              <a:rPr lang="en-US" sz="2800" i="1" dirty="0" smtClean="0"/>
              <a:t>+ c</a:t>
            </a:r>
            <a:r>
              <a:rPr lang="en-US" sz="2800" i="1" baseline="-25000" dirty="0" smtClean="0"/>
              <a:t>k</a:t>
            </a:r>
            <a:r>
              <a:rPr lang="en-US" sz="2800" i="1" dirty="0" smtClean="0"/>
              <a:t> a</a:t>
            </a:r>
            <a:r>
              <a:rPr lang="en-US" sz="2800" i="1" baseline="-25000" dirty="0" smtClean="0"/>
              <a:t>n</a:t>
            </a:r>
            <a:r>
              <a:rPr lang="en-US" sz="2800" i="1" baseline="-25000" dirty="0" smtClean="0">
                <a:latin typeface="Cambria Math"/>
                <a:ea typeface="Cambria Math"/>
              </a:rPr>
              <a:t>−</a:t>
            </a:r>
            <a:r>
              <a:rPr lang="en-US" sz="2800" i="1" baseline="-25000" dirty="0" smtClean="0"/>
              <a:t>k</a:t>
            </a:r>
            <a:r>
              <a:rPr lang="en-US" sz="2800" baseline="30000" dirty="0"/>
              <a:t>(</a:t>
            </a:r>
            <a:r>
              <a:rPr lang="en-US" sz="2800" i="1" baseline="30000" dirty="0"/>
              <a:t>p</a:t>
            </a:r>
            <a:r>
              <a:rPr lang="en-US" sz="2800" baseline="30000" dirty="0"/>
              <a:t>)</a:t>
            </a:r>
            <a:r>
              <a:rPr lang="en-US" sz="2800" i="1" baseline="-25000" dirty="0" smtClean="0"/>
              <a:t> </a:t>
            </a:r>
            <a:r>
              <a:rPr lang="en-US" sz="2800" i="1" dirty="0" smtClean="0"/>
              <a:t>+ F</a:t>
            </a:r>
            <a:r>
              <a:rPr lang="en-US" sz="2800" dirty="0" smtClean="0"/>
              <a:t>(</a:t>
            </a:r>
            <a:r>
              <a:rPr lang="en-US" sz="2800" i="1" dirty="0" smtClean="0"/>
              <a:t>n</a:t>
            </a:r>
            <a:r>
              <a:rPr lang="en-US" sz="2800" dirty="0" smtClean="0"/>
              <a:t>)</a:t>
            </a:r>
            <a:r>
              <a:rPr lang="en-US" dirty="0"/>
              <a:t> </a:t>
            </a:r>
            <a:r>
              <a:rPr lang="en-US" dirty="0" smtClean="0"/>
              <a:t>with the corresponding IC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	– </a:t>
            </a:r>
            <a:r>
              <a:rPr lang="en-US" dirty="0"/>
              <a:t>Let </a:t>
            </a:r>
            <a:r>
              <a:rPr lang="en-US" dirty="0" smtClean="0"/>
              <a:t>{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n</a:t>
            </a:r>
            <a:r>
              <a:rPr lang="en-US" dirty="0" smtClean="0"/>
              <a:t>} be any other solution of the form </a:t>
            </a:r>
            <a:r>
              <a:rPr lang="en-US" sz="2400" i="1" dirty="0" err="1" smtClean="0"/>
              <a:t>b</a:t>
            </a:r>
            <a:r>
              <a:rPr lang="en-US" sz="2400" i="1" baseline="-25000" dirty="0" err="1" smtClean="0"/>
              <a:t>n</a:t>
            </a:r>
            <a:r>
              <a:rPr lang="en-US" sz="2400" i="1" dirty="0" smtClean="0"/>
              <a:t> </a:t>
            </a:r>
            <a:r>
              <a:rPr lang="en-US" sz="2400" i="1" dirty="0"/>
              <a:t>= </a:t>
            </a:r>
            <a:r>
              <a:rPr lang="en-US" sz="2400" i="1" dirty="0" smtClean="0"/>
              <a:t>c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dirty="0" smtClean="0"/>
              <a:t>b</a:t>
            </a:r>
            <a:r>
              <a:rPr lang="en-US" sz="2400" i="1" baseline="-25000" dirty="0" smtClean="0"/>
              <a:t>n</a:t>
            </a:r>
            <a:r>
              <a:rPr lang="en-US" sz="2400" i="1" baseline="-25000" dirty="0">
                <a:latin typeface="Cambria Math"/>
                <a:ea typeface="Cambria Math"/>
              </a:rPr>
              <a:t>−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baseline="-25000" dirty="0"/>
              <a:t> </a:t>
            </a:r>
            <a:r>
              <a:rPr lang="en-US" sz="2400" i="1" dirty="0"/>
              <a:t>+ </a:t>
            </a:r>
            <a:r>
              <a:rPr lang="en-US" sz="2400" i="1" dirty="0" smtClean="0"/>
              <a:t>c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 smtClean="0"/>
              <a:t>b</a:t>
            </a:r>
            <a:r>
              <a:rPr lang="en-US" sz="2400" i="1" baseline="-25000" dirty="0" smtClean="0"/>
              <a:t>n</a:t>
            </a:r>
            <a:r>
              <a:rPr lang="en-US" sz="2400" i="1" baseline="-25000" dirty="0">
                <a:latin typeface="Cambria Math"/>
                <a:ea typeface="Cambria Math"/>
              </a:rPr>
              <a:t>−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/>
              <a:t> +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⋯ </a:t>
            </a:r>
            <a:r>
              <a:rPr lang="en-US" sz="2400" i="1" dirty="0"/>
              <a:t>+ </a:t>
            </a:r>
            <a:r>
              <a:rPr lang="en-US" sz="2400" i="1" dirty="0" err="1"/>
              <a:t>c</a:t>
            </a:r>
            <a:r>
              <a:rPr lang="en-US" sz="2400" i="1" baseline="-25000" dirty="0" err="1"/>
              <a:t>k</a:t>
            </a:r>
            <a:r>
              <a:rPr lang="en-US" sz="2400" i="1" dirty="0"/>
              <a:t> </a:t>
            </a:r>
            <a:r>
              <a:rPr lang="en-US" sz="2400" i="1" dirty="0" err="1" smtClean="0"/>
              <a:t>b</a:t>
            </a:r>
            <a:r>
              <a:rPr lang="en-US" sz="2400" i="1" baseline="-25000" dirty="0" err="1" smtClean="0"/>
              <a:t>n</a:t>
            </a:r>
            <a:r>
              <a:rPr lang="en-US" sz="2400" i="1" baseline="-25000" dirty="0">
                <a:latin typeface="Cambria Math"/>
                <a:ea typeface="Cambria Math"/>
              </a:rPr>
              <a:t>−</a:t>
            </a:r>
            <a:r>
              <a:rPr lang="en-US" sz="2400" i="1" baseline="-25000" dirty="0"/>
              <a:t>k </a:t>
            </a:r>
            <a:r>
              <a:rPr lang="en-US" sz="2400" i="1" dirty="0"/>
              <a:t>+ 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 smtClean="0"/>
              <a:t>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– We thus have that </a:t>
            </a:r>
            <a:r>
              <a:rPr lang="en-US" sz="2400" dirty="0" smtClean="0"/>
              <a:t>(</a:t>
            </a:r>
            <a:r>
              <a:rPr lang="en-US" i="1" dirty="0" err="1"/>
              <a:t>b</a:t>
            </a:r>
            <a:r>
              <a:rPr lang="en-US" i="1" baseline="-25000" dirty="0" err="1"/>
              <a:t>n</a:t>
            </a:r>
            <a:r>
              <a:rPr lang="en-US" dirty="0" smtClean="0"/>
              <a:t> – </a:t>
            </a:r>
            <a:r>
              <a:rPr lang="en-US" sz="2400" i="1" dirty="0"/>
              <a:t>a</a:t>
            </a:r>
            <a:r>
              <a:rPr lang="en-US" sz="2400" i="1" baseline="-25000" dirty="0"/>
              <a:t>n</a:t>
            </a:r>
            <a:r>
              <a:rPr lang="en-US" sz="2400" baseline="30000" dirty="0"/>
              <a:t>(</a:t>
            </a:r>
            <a:r>
              <a:rPr lang="en-US" sz="2400" i="1" baseline="30000" dirty="0"/>
              <a:t>p</a:t>
            </a:r>
            <a:r>
              <a:rPr lang="en-US" sz="2400" baseline="30000" dirty="0" smtClean="0"/>
              <a:t>)</a:t>
            </a:r>
            <a:r>
              <a:rPr lang="en-US" sz="2400" dirty="0" smtClean="0"/>
              <a:t>)</a:t>
            </a:r>
            <a:r>
              <a:rPr lang="en-US" sz="2400" i="1" dirty="0" smtClean="0"/>
              <a:t> = c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/>
              <a:t> </a:t>
            </a:r>
            <a:r>
              <a:rPr lang="en-US" sz="2400" dirty="0" smtClean="0"/>
              <a:t>(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n</a:t>
            </a:r>
            <a:r>
              <a:rPr lang="en-US" i="1" baseline="-25000" dirty="0" smtClean="0"/>
              <a:t>–</a:t>
            </a:r>
            <a:r>
              <a:rPr lang="en-US" baseline="-25000" dirty="0" smtClean="0"/>
              <a:t>1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n–</a:t>
            </a:r>
            <a:r>
              <a:rPr lang="en-US" sz="2400" baseline="-25000" dirty="0" smtClean="0"/>
              <a:t>1</a:t>
            </a:r>
            <a:r>
              <a:rPr lang="en-US" sz="2400" baseline="30000" dirty="0" smtClean="0"/>
              <a:t>(</a:t>
            </a:r>
            <a:r>
              <a:rPr lang="en-US" sz="2400" i="1" baseline="30000" dirty="0" smtClean="0"/>
              <a:t>p</a:t>
            </a:r>
            <a:r>
              <a:rPr lang="en-US" sz="2400" baseline="30000" dirty="0"/>
              <a:t>)</a:t>
            </a:r>
            <a:r>
              <a:rPr lang="en-US" sz="2400" dirty="0"/>
              <a:t>)</a:t>
            </a:r>
            <a:r>
              <a:rPr lang="en-US" sz="2400" i="1" baseline="-25000" dirty="0" smtClean="0"/>
              <a:t> </a:t>
            </a:r>
            <a:r>
              <a:rPr lang="en-US" sz="2400" i="1" dirty="0"/>
              <a:t>+ </a:t>
            </a:r>
            <a:r>
              <a:rPr lang="en-US" sz="2400" i="1" dirty="0" smtClean="0"/>
              <a:t>c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400" dirty="0" smtClean="0"/>
              <a:t>(</a:t>
            </a:r>
            <a:r>
              <a:rPr lang="en-US" sz="2000" i="1" dirty="0" err="1" smtClean="0"/>
              <a:t>b</a:t>
            </a:r>
            <a:r>
              <a:rPr lang="en-US" sz="2400" i="1" baseline="-25000" dirty="0" err="1" smtClean="0"/>
              <a:t>n</a:t>
            </a:r>
            <a:r>
              <a:rPr lang="en-US" sz="2400" i="1" baseline="-25000" dirty="0" smtClean="0"/>
              <a:t>–</a:t>
            </a:r>
            <a:r>
              <a:rPr lang="en-US" sz="2400" baseline="-25000" dirty="0" smtClean="0"/>
              <a:t>2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n–</a:t>
            </a:r>
            <a:r>
              <a:rPr lang="en-US" sz="2400" baseline="-25000" dirty="0" smtClean="0"/>
              <a:t>2</a:t>
            </a:r>
            <a:r>
              <a:rPr lang="en-US" sz="2400" baseline="30000" dirty="0" smtClean="0"/>
              <a:t>(</a:t>
            </a:r>
            <a:r>
              <a:rPr lang="en-US" sz="2400" i="1" baseline="30000" dirty="0" smtClean="0"/>
              <a:t>p</a:t>
            </a:r>
            <a:r>
              <a:rPr lang="en-US" sz="2400" baseline="30000" dirty="0"/>
              <a:t>)</a:t>
            </a:r>
            <a:r>
              <a:rPr lang="en-US" sz="2400" dirty="0"/>
              <a:t>)</a:t>
            </a:r>
            <a:r>
              <a:rPr lang="en-US" sz="2400" i="1" dirty="0" smtClean="0"/>
              <a:t> </a:t>
            </a:r>
            <a:r>
              <a:rPr lang="en-US" sz="2400" i="1" dirty="0"/>
              <a:t>+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⋯ </a:t>
            </a:r>
            <a:r>
              <a:rPr lang="en-US" sz="2400" i="1" dirty="0"/>
              <a:t>+ </a:t>
            </a:r>
            <a:r>
              <a:rPr lang="en-US" sz="2400" i="1" dirty="0" err="1"/>
              <a:t>c</a:t>
            </a:r>
            <a:r>
              <a:rPr lang="en-US" sz="2400" i="1" baseline="-25000" dirty="0" err="1"/>
              <a:t>k</a:t>
            </a:r>
            <a:r>
              <a:rPr lang="en-US" sz="2400" i="1" dirty="0"/>
              <a:t> </a:t>
            </a:r>
            <a:r>
              <a:rPr lang="en-US" sz="2400" dirty="0"/>
              <a:t>(</a:t>
            </a:r>
            <a:r>
              <a:rPr lang="en-US" sz="2000" i="1" dirty="0" err="1" smtClean="0"/>
              <a:t>b</a:t>
            </a:r>
            <a:r>
              <a:rPr lang="en-US" sz="2400" i="1" baseline="-25000" dirty="0" err="1" smtClean="0"/>
              <a:t>n</a:t>
            </a:r>
            <a:r>
              <a:rPr lang="en-US" sz="2400" i="1" baseline="-25000" dirty="0" smtClean="0"/>
              <a:t>–k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n–k</a:t>
            </a:r>
            <a:r>
              <a:rPr lang="en-US" sz="2400" baseline="30000" dirty="0" smtClean="0"/>
              <a:t>(</a:t>
            </a:r>
            <a:r>
              <a:rPr lang="en-US" sz="2400" i="1" baseline="30000" dirty="0" smtClean="0"/>
              <a:t>p</a:t>
            </a:r>
            <a:r>
              <a:rPr lang="en-US" sz="2400" baseline="30000" dirty="0" smtClean="0"/>
              <a:t>)</a:t>
            </a:r>
            <a:r>
              <a:rPr lang="en-US" sz="2400" dirty="0" smtClean="0"/>
              <a:t>)</a:t>
            </a:r>
            <a:r>
              <a:rPr lang="en-US" dirty="0"/>
              <a:t> </a:t>
            </a:r>
            <a:r>
              <a:rPr lang="en-US" dirty="0" smtClean="0"/>
              <a:t>which is linear homogeneous</a:t>
            </a:r>
            <a:r>
              <a:rPr lang="en-US" dirty="0"/>
              <a:t> </a:t>
            </a:r>
            <a:r>
              <a:rPr lang="en-US" dirty="0" smtClean="0"/>
              <a:t>with general solution</a:t>
            </a:r>
            <a:r>
              <a:rPr lang="en-US" dirty="0"/>
              <a:t> {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baseline="30000" dirty="0"/>
              <a:t>(</a:t>
            </a:r>
            <a:r>
              <a:rPr lang="en-US" i="1" baseline="30000" dirty="0"/>
              <a:t>h</a:t>
            </a:r>
            <a:r>
              <a:rPr lang="en-US" baseline="30000" dirty="0" smtClean="0"/>
              <a:t>)</a:t>
            </a: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– Therefore </a:t>
            </a:r>
            <a:r>
              <a:rPr lang="en-US" sz="2800" dirty="0"/>
              <a:t>(</a:t>
            </a:r>
            <a:r>
              <a:rPr lang="en-US" i="1" dirty="0" err="1"/>
              <a:t>b</a:t>
            </a:r>
            <a:r>
              <a:rPr lang="en-US" i="1" baseline="-25000" dirty="0" err="1"/>
              <a:t>n</a:t>
            </a:r>
            <a:r>
              <a:rPr lang="en-US" dirty="0"/>
              <a:t> – </a:t>
            </a:r>
            <a:r>
              <a:rPr lang="en-US" sz="2800" i="1" dirty="0"/>
              <a:t>a</a:t>
            </a:r>
            <a:r>
              <a:rPr lang="en-US" sz="2800" i="1" baseline="-25000" dirty="0"/>
              <a:t>n</a:t>
            </a:r>
            <a:r>
              <a:rPr lang="en-US" sz="2800" baseline="30000" dirty="0"/>
              <a:t>(</a:t>
            </a:r>
            <a:r>
              <a:rPr lang="en-US" sz="2800" i="1" baseline="30000" dirty="0"/>
              <a:t>p</a:t>
            </a:r>
            <a:r>
              <a:rPr lang="en-US" sz="2800" baseline="30000" dirty="0"/>
              <a:t>)</a:t>
            </a:r>
            <a:r>
              <a:rPr lang="en-US" sz="2800" dirty="0"/>
              <a:t>)</a:t>
            </a:r>
            <a:r>
              <a:rPr lang="en-US" sz="2800" i="1" dirty="0"/>
              <a:t> </a:t>
            </a:r>
            <a:r>
              <a:rPr lang="en-US" sz="2800" i="1" dirty="0" smtClean="0"/>
              <a:t>=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baseline="30000" dirty="0"/>
              <a:t>(</a:t>
            </a:r>
            <a:r>
              <a:rPr lang="en-US" i="1" baseline="30000" dirty="0"/>
              <a:t>h</a:t>
            </a:r>
            <a:r>
              <a:rPr lang="en-US" baseline="30000" dirty="0"/>
              <a:t>)</a:t>
            </a:r>
            <a:r>
              <a:rPr lang="en-US" dirty="0" smtClean="0"/>
              <a:t> and </a:t>
            </a:r>
            <a:r>
              <a:rPr lang="en-US" dirty="0"/>
              <a:t>{</a:t>
            </a:r>
            <a:r>
              <a:rPr lang="en-US" i="1" dirty="0" err="1"/>
              <a:t>b</a:t>
            </a:r>
            <a:r>
              <a:rPr lang="en-US" i="1" baseline="-25000" dirty="0" err="1"/>
              <a:t>n</a:t>
            </a:r>
            <a:r>
              <a:rPr lang="en-US" dirty="0"/>
              <a:t>} </a:t>
            </a:r>
            <a:r>
              <a:rPr lang="en-US" dirty="0" smtClean="0"/>
              <a:t>must be of the form </a:t>
            </a:r>
            <a:endParaRPr lang="en-US" dirty="0"/>
          </a:p>
          <a:p>
            <a:pPr>
              <a:buNone/>
            </a:pPr>
            <a:r>
              <a:rPr lang="en-US" dirty="0" smtClean="0"/>
              <a:t> 	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n</a:t>
            </a:r>
            <a:r>
              <a:rPr lang="en-US" i="1" baseline="-25000" dirty="0" smtClean="0"/>
              <a:t>  </a:t>
            </a:r>
            <a:r>
              <a:rPr lang="en-US" i="1" dirty="0" smtClean="0"/>
              <a:t>=</a:t>
            </a:r>
            <a:r>
              <a:rPr lang="en-US" i="1" baseline="-25000" dirty="0" smtClean="0"/>
              <a:t>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baseline="30000" dirty="0" smtClean="0"/>
              <a:t>(</a:t>
            </a:r>
            <a:r>
              <a:rPr lang="en-US" i="1" baseline="30000" dirty="0" smtClean="0"/>
              <a:t>p</a:t>
            </a:r>
            <a:r>
              <a:rPr lang="en-US" baseline="30000" dirty="0" smtClean="0"/>
              <a:t>)</a:t>
            </a:r>
            <a:r>
              <a:rPr lang="en-US" dirty="0" smtClean="0"/>
              <a:t> +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baseline="30000" dirty="0" smtClean="0"/>
              <a:t>(</a:t>
            </a:r>
            <a:r>
              <a:rPr lang="en-US" i="1" baseline="30000" dirty="0" smtClean="0"/>
              <a:t>h</a:t>
            </a:r>
            <a:r>
              <a:rPr lang="en-US" baseline="30000" dirty="0" smtClean="0"/>
              <a:t>)</a:t>
            </a:r>
            <a:r>
              <a:rPr lang="en-US" dirty="0" smtClean="0"/>
              <a:t>, where {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baseline="30000" dirty="0" smtClean="0"/>
              <a:t>(</a:t>
            </a:r>
            <a:r>
              <a:rPr lang="en-US" i="1" baseline="30000" dirty="0" smtClean="0"/>
              <a:t>h</a:t>
            </a:r>
            <a:r>
              <a:rPr lang="en-US" baseline="30000" dirty="0" smtClean="0"/>
              <a:t>)</a:t>
            </a:r>
            <a:r>
              <a:rPr lang="en-US" dirty="0" smtClean="0"/>
              <a:t>} is a solution of the associated homogeneous recurrence relation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n</a:t>
            </a:r>
            <a:r>
              <a:rPr lang="en-US" sz="2800" i="1" dirty="0" smtClean="0"/>
              <a:t> = c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n</a:t>
            </a:r>
            <a:r>
              <a:rPr lang="en-US" sz="2800" i="1" baseline="-25000" dirty="0" smtClean="0">
                <a:latin typeface="Cambria Math"/>
                <a:ea typeface="Cambria Math"/>
              </a:rPr>
              <a:t>−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i="1" baseline="-25000" dirty="0" smtClean="0"/>
              <a:t> </a:t>
            </a:r>
            <a:r>
              <a:rPr lang="en-US" sz="2800" i="1" dirty="0" smtClean="0"/>
              <a:t>+ c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n</a:t>
            </a:r>
            <a:r>
              <a:rPr lang="en-US" sz="2800" i="1" baseline="-25000" dirty="0" smtClean="0">
                <a:latin typeface="Cambria Math"/>
                <a:ea typeface="Cambria Math"/>
              </a:rPr>
              <a:t>−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i="1" dirty="0" smtClean="0"/>
              <a:t> + </a:t>
            </a:r>
            <a:r>
              <a:rPr lang="en-US" sz="2800" dirty="0" smtClean="0">
                <a:latin typeface="Cambria Math"/>
                <a:ea typeface="Cambria Math"/>
              </a:rPr>
              <a:t>⋯</a:t>
            </a:r>
            <a:r>
              <a:rPr lang="en-US" sz="2800" i="1" dirty="0" smtClean="0">
                <a:latin typeface="Cambria Math"/>
                <a:ea typeface="Cambria Math"/>
              </a:rPr>
              <a:t> </a:t>
            </a:r>
            <a:r>
              <a:rPr lang="en-US" sz="2800" i="1" dirty="0" smtClean="0"/>
              <a:t>+ c</a:t>
            </a:r>
            <a:r>
              <a:rPr lang="en-US" sz="2800" i="1" baseline="-25000" dirty="0" smtClean="0"/>
              <a:t>k</a:t>
            </a:r>
            <a:r>
              <a:rPr lang="en-US" sz="2800" i="1" dirty="0" smtClean="0"/>
              <a:t> a</a:t>
            </a:r>
            <a:r>
              <a:rPr lang="en-US" sz="2800" i="1" baseline="-25000" dirty="0" smtClean="0"/>
              <a:t>n</a:t>
            </a:r>
            <a:r>
              <a:rPr lang="en-US" sz="2800" i="1" baseline="-25000" dirty="0" smtClean="0">
                <a:latin typeface="Cambria Math"/>
                <a:ea typeface="Cambria Math"/>
              </a:rPr>
              <a:t>−</a:t>
            </a:r>
            <a:r>
              <a:rPr lang="en-US" sz="2800" i="1" baseline="-25000" dirty="0" smtClean="0"/>
              <a:t>k .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Solving Linear </a:t>
            </a:r>
            <a:r>
              <a:rPr lang="en-US" sz="2800" dirty="0" err="1" smtClean="0"/>
              <a:t>Nonhomogeneous</a:t>
            </a:r>
            <a:r>
              <a:rPr lang="en-US" sz="2800" dirty="0" smtClean="0"/>
              <a:t> Recurrence Relations with Constant Coefficients (</a:t>
            </a:r>
            <a:r>
              <a:rPr lang="en-US" sz="2800" i="1" dirty="0" smtClean="0"/>
              <a:t>continued</a:t>
            </a:r>
            <a:r>
              <a:rPr lang="en-US" sz="2800" dirty="0" smtClean="0"/>
              <a:t>)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     </a:t>
            </a:r>
            <a:r>
              <a:rPr lang="en-US" sz="2900" b="1" dirty="0" smtClean="0">
                <a:latin typeface="Cambria Math" pitchFamily="18" charset="0"/>
                <a:ea typeface="Cambria Math" pitchFamily="18" charset="0"/>
              </a:rPr>
              <a:t>Example</a:t>
            </a:r>
            <a:r>
              <a:rPr lang="en-US" sz="2900" dirty="0" smtClean="0"/>
              <a:t>:  Find all solutions of the recurrence relation </a:t>
            </a:r>
            <a:r>
              <a:rPr lang="en-US" sz="2900" i="1" dirty="0" smtClean="0"/>
              <a:t>a</a:t>
            </a:r>
            <a:r>
              <a:rPr lang="en-US" sz="2900" i="1" baseline="-25000" dirty="0" smtClean="0"/>
              <a:t>n</a:t>
            </a:r>
            <a:r>
              <a:rPr lang="en-US" sz="2900" i="1" dirty="0" smtClean="0"/>
              <a:t> =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900" i="1" dirty="0" smtClean="0"/>
              <a:t>a</a:t>
            </a:r>
            <a:r>
              <a:rPr lang="en-US" sz="2900" i="1" baseline="-25000" dirty="0" smtClean="0"/>
              <a:t>n</a:t>
            </a:r>
            <a:r>
              <a:rPr lang="en-US" sz="2900" i="1" baseline="-25000" dirty="0" smtClean="0">
                <a:latin typeface="Cambria Math"/>
                <a:ea typeface="Cambria Math"/>
              </a:rPr>
              <a:t>−</a:t>
            </a:r>
            <a:r>
              <a:rPr lang="en-US" sz="29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900" i="1" baseline="-25000" dirty="0" smtClean="0"/>
              <a:t> </a:t>
            </a:r>
            <a:r>
              <a:rPr lang="en-US" sz="2900" i="1" dirty="0" smtClean="0"/>
              <a:t>+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900" i="1" dirty="0" smtClean="0"/>
              <a:t>n.  </a:t>
            </a:r>
          </a:p>
          <a:p>
            <a:pPr>
              <a:buNone/>
            </a:pPr>
            <a:r>
              <a:rPr lang="en-US" sz="2900" i="1" dirty="0" smtClean="0"/>
              <a:t>     </a:t>
            </a:r>
            <a:r>
              <a:rPr lang="en-US" sz="2900" dirty="0" smtClean="0"/>
              <a:t>What is the solution with </a:t>
            </a:r>
            <a:r>
              <a:rPr lang="en-US" sz="2900" i="1" dirty="0" smtClean="0"/>
              <a:t>a</a:t>
            </a:r>
            <a:r>
              <a:rPr lang="en-US" sz="29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900" i="1" baseline="-25000" dirty="0" smtClean="0"/>
              <a:t> </a:t>
            </a:r>
            <a:r>
              <a:rPr lang="en-US" sz="2900" i="1" dirty="0" smtClean="0"/>
              <a:t>=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900" i="1" dirty="0" smtClean="0"/>
              <a:t>?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i="1" dirty="0" smtClean="0"/>
              <a:t>     </a:t>
            </a:r>
            <a:r>
              <a:rPr lang="en-US" sz="2900" b="1" dirty="0" smtClean="0"/>
              <a:t>Solution</a:t>
            </a:r>
            <a:r>
              <a:rPr lang="en-US" sz="2900" dirty="0" smtClean="0"/>
              <a:t>: The associated linear homogeneous equation is </a:t>
            </a:r>
            <a:r>
              <a:rPr lang="en-US" sz="2900" i="1" dirty="0" smtClean="0"/>
              <a:t>a</a:t>
            </a:r>
            <a:r>
              <a:rPr lang="en-US" sz="2900" i="1" baseline="-25000" dirty="0" smtClean="0"/>
              <a:t>n</a:t>
            </a:r>
            <a:r>
              <a:rPr lang="en-US" sz="2900" i="1" dirty="0" smtClean="0"/>
              <a:t> =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900" i="1" dirty="0" smtClean="0"/>
              <a:t>a</a:t>
            </a:r>
            <a:r>
              <a:rPr lang="en-US" sz="2900" i="1" baseline="-25000" dirty="0" smtClean="0"/>
              <a:t>n</a:t>
            </a:r>
            <a:r>
              <a:rPr lang="en-US" sz="2900" i="1" baseline="-25000" dirty="0" smtClean="0">
                <a:latin typeface="Cambria Math"/>
                <a:ea typeface="Cambria Math"/>
              </a:rPr>
              <a:t>−</a:t>
            </a:r>
            <a:r>
              <a:rPr lang="en-US" sz="29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900" i="1" dirty="0" smtClean="0"/>
              <a:t>. </a:t>
            </a:r>
          </a:p>
          <a:p>
            <a:pPr>
              <a:buNone/>
            </a:pPr>
            <a:r>
              <a:rPr lang="en-US" sz="2900" i="1" dirty="0" smtClean="0"/>
              <a:t>     </a:t>
            </a:r>
            <a:r>
              <a:rPr lang="en-US" sz="2900" dirty="0" smtClean="0"/>
              <a:t>Its solutions are </a:t>
            </a:r>
            <a:r>
              <a:rPr lang="en-US" sz="2900" i="1" dirty="0" smtClean="0"/>
              <a:t>a</a:t>
            </a:r>
            <a:r>
              <a:rPr lang="en-US" sz="2900" i="1" baseline="-25000" dirty="0" smtClean="0"/>
              <a:t>n</a:t>
            </a:r>
            <a:r>
              <a:rPr lang="en-US" sz="2900" baseline="30000" dirty="0" smtClean="0"/>
              <a:t>(</a:t>
            </a:r>
            <a:r>
              <a:rPr lang="en-US" sz="2900" i="1" baseline="30000" dirty="0" smtClean="0"/>
              <a:t>h</a:t>
            </a:r>
            <a:r>
              <a:rPr lang="en-US" sz="2900" baseline="30000" dirty="0" smtClean="0"/>
              <a:t>)</a:t>
            </a:r>
            <a:r>
              <a:rPr lang="en-US" sz="2900" i="1" dirty="0" smtClean="0"/>
              <a:t> = </a:t>
            </a:r>
            <a:r>
              <a:rPr lang="el-GR" sz="2900" dirty="0" smtClean="0">
                <a:latin typeface="Cambria Math"/>
                <a:ea typeface="Cambria Math"/>
              </a:rPr>
              <a:t>α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900" i="1" baseline="30000" dirty="0" smtClean="0">
                <a:ea typeface="Cambria Math" pitchFamily="18" charset="0"/>
              </a:rPr>
              <a:t>n</a:t>
            </a:r>
            <a:r>
              <a:rPr lang="en-US" sz="2900" i="1" dirty="0" smtClean="0"/>
              <a:t>, </a:t>
            </a:r>
            <a:r>
              <a:rPr lang="en-US" sz="2900" dirty="0" smtClean="0"/>
              <a:t>where </a:t>
            </a:r>
            <a:r>
              <a:rPr lang="el-GR" sz="2900" dirty="0" smtClean="0">
                <a:latin typeface="Cambria Math"/>
                <a:ea typeface="Cambria Math"/>
              </a:rPr>
              <a:t>α</a:t>
            </a:r>
            <a:r>
              <a:rPr lang="en-US" sz="2900" dirty="0" smtClean="0"/>
              <a:t>  is a constant.</a:t>
            </a:r>
          </a:p>
          <a:p>
            <a:pPr>
              <a:buNone/>
            </a:pPr>
            <a:endParaRPr lang="en-US" sz="2900" dirty="0" smtClean="0"/>
          </a:p>
          <a:p>
            <a:pPr>
              <a:buNone/>
            </a:pPr>
            <a:r>
              <a:rPr lang="en-US" sz="2900" dirty="0" smtClean="0"/>
              <a:t>      Because </a:t>
            </a:r>
            <a:r>
              <a:rPr lang="en-US" sz="2900" i="1" dirty="0" smtClean="0"/>
              <a:t>F</a:t>
            </a:r>
            <a:r>
              <a:rPr lang="en-US" sz="2900" dirty="0" smtClean="0"/>
              <a:t>(</a:t>
            </a:r>
            <a:r>
              <a:rPr lang="en-US" sz="2900" i="1" dirty="0" smtClean="0"/>
              <a:t>n</a:t>
            </a:r>
            <a:r>
              <a:rPr lang="en-US" sz="2900" dirty="0" smtClean="0"/>
              <a:t>)=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900" i="1" dirty="0" smtClean="0"/>
              <a:t>n</a:t>
            </a:r>
            <a:r>
              <a:rPr lang="en-US" sz="2900" dirty="0" smtClean="0"/>
              <a:t> is a polynomial in </a:t>
            </a:r>
            <a:r>
              <a:rPr lang="en-US" sz="2900" i="1" dirty="0" smtClean="0"/>
              <a:t>n </a:t>
            </a:r>
            <a:r>
              <a:rPr lang="en-US" sz="2900" dirty="0" smtClean="0"/>
              <a:t>of degree one,  to find a particular solution we might try a linear function in </a:t>
            </a:r>
            <a:r>
              <a:rPr lang="en-US" sz="2900" i="1" dirty="0" smtClean="0"/>
              <a:t>n</a:t>
            </a:r>
            <a:r>
              <a:rPr lang="en-US" sz="2900" dirty="0" smtClean="0"/>
              <a:t>,  say  </a:t>
            </a:r>
            <a:r>
              <a:rPr lang="en-US" sz="2900" i="1" dirty="0" err="1" smtClean="0"/>
              <a:t>p</a:t>
            </a:r>
            <a:r>
              <a:rPr lang="en-US" sz="2900" i="1" baseline="-25000" dirty="0" err="1" smtClean="0"/>
              <a:t>n</a:t>
            </a:r>
            <a:r>
              <a:rPr lang="en-US" sz="2900" dirty="0" smtClean="0"/>
              <a:t> = </a:t>
            </a:r>
            <a:r>
              <a:rPr lang="en-US" sz="2900" i="1" dirty="0" err="1" smtClean="0"/>
              <a:t>cn</a:t>
            </a:r>
            <a:r>
              <a:rPr lang="en-US" sz="2900" dirty="0" smtClean="0"/>
              <a:t> + </a:t>
            </a:r>
            <a:r>
              <a:rPr lang="en-US" sz="2900" i="1" dirty="0" smtClean="0"/>
              <a:t>d</a:t>
            </a:r>
            <a:r>
              <a:rPr lang="en-US" sz="2900" dirty="0" smtClean="0"/>
              <a:t>, where </a:t>
            </a:r>
            <a:r>
              <a:rPr lang="en-US" sz="2900" i="1" dirty="0" smtClean="0"/>
              <a:t>c </a:t>
            </a:r>
            <a:r>
              <a:rPr lang="en-US" sz="2900" dirty="0" smtClean="0"/>
              <a:t>and </a:t>
            </a:r>
            <a:r>
              <a:rPr lang="en-US" sz="2900" i="1" dirty="0" smtClean="0"/>
              <a:t>d</a:t>
            </a:r>
            <a:r>
              <a:rPr lang="en-US" sz="2900" dirty="0" smtClean="0"/>
              <a:t> are constants. Suppose that </a:t>
            </a:r>
            <a:r>
              <a:rPr lang="en-US" sz="2900" i="1" dirty="0" err="1" smtClean="0"/>
              <a:t>p</a:t>
            </a:r>
            <a:r>
              <a:rPr lang="en-US" sz="2900" i="1" baseline="-25000" dirty="0" err="1" smtClean="0"/>
              <a:t>n</a:t>
            </a:r>
            <a:r>
              <a:rPr lang="en-US" sz="2900" dirty="0" smtClean="0"/>
              <a:t> = </a:t>
            </a:r>
            <a:r>
              <a:rPr lang="en-US" sz="2900" i="1" dirty="0" err="1" smtClean="0"/>
              <a:t>cn</a:t>
            </a:r>
            <a:r>
              <a:rPr lang="en-US" sz="2900" dirty="0" smtClean="0"/>
              <a:t> + </a:t>
            </a:r>
            <a:r>
              <a:rPr lang="en-US" sz="2900" i="1" dirty="0" smtClean="0"/>
              <a:t>d</a:t>
            </a:r>
            <a:r>
              <a:rPr lang="en-US" sz="2900" dirty="0" smtClean="0"/>
              <a:t>  is such a solution. </a:t>
            </a:r>
          </a:p>
          <a:p>
            <a:pPr>
              <a:buNone/>
            </a:pPr>
            <a:r>
              <a:rPr lang="en-US" sz="2900" dirty="0" smtClean="0"/>
              <a:t>      Then </a:t>
            </a:r>
            <a:r>
              <a:rPr lang="en-US" sz="2900" i="1" dirty="0" smtClean="0"/>
              <a:t>a</a:t>
            </a:r>
            <a:r>
              <a:rPr lang="en-US" sz="2900" i="1" baseline="-25000" dirty="0" smtClean="0"/>
              <a:t>n</a:t>
            </a:r>
            <a:r>
              <a:rPr lang="en-US" sz="2900" i="1" dirty="0" smtClean="0"/>
              <a:t> =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900" i="1" dirty="0" smtClean="0"/>
              <a:t>a</a:t>
            </a:r>
            <a:r>
              <a:rPr lang="en-US" sz="2900" i="1" baseline="-25000" dirty="0" smtClean="0"/>
              <a:t>n</a:t>
            </a:r>
            <a:r>
              <a:rPr lang="en-US" sz="2900" i="1" baseline="-25000" dirty="0" smtClean="0">
                <a:latin typeface="Cambria Math"/>
                <a:ea typeface="Cambria Math"/>
              </a:rPr>
              <a:t>−</a:t>
            </a:r>
            <a:r>
              <a:rPr lang="en-US" sz="29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900" i="1" baseline="-25000" dirty="0" smtClean="0"/>
              <a:t> </a:t>
            </a:r>
            <a:r>
              <a:rPr lang="en-US" sz="2900" i="1" dirty="0" smtClean="0"/>
              <a:t>+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900" i="1" dirty="0" smtClean="0"/>
              <a:t>n</a:t>
            </a:r>
            <a:r>
              <a:rPr lang="en-US" sz="2900" dirty="0" smtClean="0"/>
              <a:t>   becomes   </a:t>
            </a:r>
            <a:r>
              <a:rPr lang="en-US" sz="2900" i="1" dirty="0" err="1" smtClean="0"/>
              <a:t>cn</a:t>
            </a:r>
            <a:r>
              <a:rPr lang="en-US" sz="2900" dirty="0" smtClean="0"/>
              <a:t> + </a:t>
            </a:r>
            <a:r>
              <a:rPr lang="en-US" sz="2900" i="1" dirty="0" smtClean="0"/>
              <a:t>d =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3(</a:t>
            </a:r>
            <a:r>
              <a:rPr lang="en-US" sz="2900" i="1" dirty="0" smtClean="0"/>
              <a:t>c</a:t>
            </a:r>
            <a:r>
              <a:rPr lang="en-US" sz="2900" dirty="0" smtClean="0"/>
              <a:t>(</a:t>
            </a:r>
            <a:r>
              <a:rPr lang="en-US" sz="2900" i="1" dirty="0" smtClean="0"/>
              <a:t>n</a:t>
            </a:r>
            <a:r>
              <a:rPr lang="en-US" sz="2900" i="1" dirty="0" smtClean="0">
                <a:latin typeface="Cambria Math"/>
                <a:ea typeface="Cambria Math"/>
              </a:rPr>
              <a:t>− </a:t>
            </a:r>
            <a:r>
              <a:rPr lang="en-US" sz="2900" dirty="0" smtClean="0">
                <a:latin typeface="Cambria Math"/>
                <a:ea typeface="Cambria Math"/>
              </a:rPr>
              <a:t>1)</a:t>
            </a:r>
            <a:r>
              <a:rPr lang="en-US" sz="2900" dirty="0" smtClean="0"/>
              <a:t> + </a:t>
            </a:r>
            <a:r>
              <a:rPr lang="en-US" sz="2900" i="1" dirty="0" smtClean="0"/>
              <a:t>d</a:t>
            </a:r>
            <a:r>
              <a:rPr lang="en-US" sz="2900" dirty="0" smtClean="0">
                <a:ea typeface="Cambria Math" pitchFamily="18" charset="0"/>
              </a:rPr>
              <a:t>)</a:t>
            </a:r>
            <a:r>
              <a:rPr lang="en-US" sz="2900" i="1" dirty="0" smtClean="0"/>
              <a:t>+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900" i="1" dirty="0" smtClean="0"/>
              <a:t>n.</a:t>
            </a:r>
            <a:r>
              <a:rPr lang="en-US" sz="2900" dirty="0" smtClean="0"/>
              <a:t> </a:t>
            </a:r>
          </a:p>
          <a:p>
            <a:pPr>
              <a:buNone/>
            </a:pPr>
            <a:endParaRPr lang="en-US" sz="2900" dirty="0" smtClean="0"/>
          </a:p>
          <a:p>
            <a:pPr>
              <a:buNone/>
            </a:pPr>
            <a:r>
              <a:rPr lang="en-US" sz="2900" dirty="0" smtClean="0"/>
              <a:t>      Simplifying yields (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900" dirty="0" smtClean="0"/>
              <a:t> +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900" i="1" dirty="0" smtClean="0">
                <a:ea typeface="Cambria Math" pitchFamily="18" charset="0"/>
              </a:rPr>
              <a:t>c</a:t>
            </a:r>
            <a:r>
              <a:rPr lang="en-US" sz="2900" dirty="0" smtClean="0"/>
              <a:t>)</a:t>
            </a:r>
            <a:r>
              <a:rPr lang="en-US" sz="2900" i="1" dirty="0" smtClean="0"/>
              <a:t>n + </a:t>
            </a:r>
            <a:r>
              <a:rPr lang="en-US" sz="2900" dirty="0" smtClean="0"/>
              <a:t>(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900" i="1" dirty="0" smtClean="0"/>
              <a:t>d </a:t>
            </a:r>
            <a:r>
              <a:rPr lang="en-US" sz="2900" i="1" dirty="0" smtClean="0">
                <a:latin typeface="Cambria Math"/>
                <a:ea typeface="Cambria Math"/>
              </a:rPr>
              <a:t>− </a:t>
            </a:r>
            <a:r>
              <a:rPr lang="en-US" sz="2900" dirty="0" smtClean="0">
                <a:latin typeface="Cambria Math"/>
                <a:ea typeface="Cambria Math"/>
              </a:rPr>
              <a:t>3</a:t>
            </a:r>
            <a:r>
              <a:rPr lang="en-US" sz="2900" i="1" dirty="0" smtClean="0">
                <a:ea typeface="Cambria Math" pitchFamily="18" charset="0"/>
              </a:rPr>
              <a:t>c</a:t>
            </a:r>
            <a:r>
              <a:rPr lang="en-US" sz="2900" dirty="0" smtClean="0">
                <a:latin typeface="Cambria Math"/>
                <a:ea typeface="Cambria Math"/>
              </a:rPr>
              <a:t>)</a:t>
            </a:r>
            <a:r>
              <a:rPr lang="en-US" sz="2900" dirty="0" smtClean="0"/>
              <a:t>  =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900" dirty="0" smtClean="0"/>
              <a:t>. It follows that </a:t>
            </a:r>
            <a:r>
              <a:rPr lang="en-US" sz="2900" i="1" dirty="0" err="1" smtClean="0"/>
              <a:t>cn</a:t>
            </a:r>
            <a:r>
              <a:rPr lang="en-US" sz="2900" dirty="0" smtClean="0"/>
              <a:t> + </a:t>
            </a:r>
            <a:r>
              <a:rPr lang="en-US" sz="2900" i="1" dirty="0" smtClean="0"/>
              <a:t>d </a:t>
            </a:r>
            <a:r>
              <a:rPr lang="en-US" sz="2900" dirty="0" smtClean="0"/>
              <a:t>is  a solution if and only if </a:t>
            </a:r>
          </a:p>
          <a:p>
            <a:pPr>
              <a:buNone/>
            </a:pPr>
            <a:r>
              <a:rPr lang="en-US" sz="2900" dirty="0" smtClean="0"/>
              <a:t>      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900" dirty="0" smtClean="0"/>
              <a:t> +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900" i="1" dirty="0" smtClean="0">
                <a:ea typeface="Cambria Math" pitchFamily="18" charset="0"/>
              </a:rPr>
              <a:t>c</a:t>
            </a:r>
            <a:r>
              <a:rPr lang="en-US" sz="2900" i="1" dirty="0" smtClean="0"/>
              <a:t> </a:t>
            </a:r>
            <a:r>
              <a:rPr lang="en-US" sz="2900" dirty="0" smtClean="0"/>
              <a:t> =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sz="2900" dirty="0" smtClean="0"/>
              <a:t>and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900" i="1" dirty="0" smtClean="0"/>
              <a:t>d </a:t>
            </a:r>
            <a:r>
              <a:rPr lang="en-US" sz="2900" i="1" dirty="0" smtClean="0">
                <a:latin typeface="Cambria Math"/>
                <a:ea typeface="Cambria Math"/>
              </a:rPr>
              <a:t>− </a:t>
            </a:r>
            <a:r>
              <a:rPr lang="en-US" sz="2900" dirty="0" smtClean="0">
                <a:latin typeface="Cambria Math"/>
                <a:ea typeface="Cambria Math"/>
              </a:rPr>
              <a:t>3</a:t>
            </a:r>
            <a:r>
              <a:rPr lang="en-US" sz="2900" i="1" dirty="0" smtClean="0">
                <a:ea typeface="Cambria Math" pitchFamily="18" charset="0"/>
              </a:rPr>
              <a:t>c</a:t>
            </a:r>
            <a:r>
              <a:rPr lang="en-US" sz="2900" dirty="0" smtClean="0"/>
              <a:t>  =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0.  Therefore, </a:t>
            </a:r>
            <a:r>
              <a:rPr lang="en-US" sz="2900" i="1" dirty="0" err="1" smtClean="0"/>
              <a:t>cn</a:t>
            </a:r>
            <a:r>
              <a:rPr lang="en-US" sz="2900" dirty="0" smtClean="0"/>
              <a:t> + </a:t>
            </a:r>
            <a:r>
              <a:rPr lang="en-US" sz="2900" i="1" dirty="0" smtClean="0"/>
              <a:t>d </a:t>
            </a:r>
            <a:r>
              <a:rPr lang="en-US" sz="2900" dirty="0" smtClean="0"/>
              <a:t>is  a solution if and only if c = </a:t>
            </a:r>
            <a:r>
              <a:rPr lang="en-US" sz="2900" i="1" dirty="0" smtClean="0">
                <a:latin typeface="Cambria Math"/>
                <a:ea typeface="Cambria Math"/>
              </a:rPr>
              <a:t>− </a:t>
            </a:r>
            <a:r>
              <a:rPr lang="en-US" sz="2900" dirty="0" smtClean="0">
                <a:latin typeface="Cambria Math"/>
                <a:ea typeface="Cambria Math"/>
              </a:rPr>
              <a:t>1 and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d = </a:t>
            </a:r>
            <a:r>
              <a:rPr lang="en-US" sz="2900" i="1" dirty="0" smtClean="0">
                <a:latin typeface="Cambria Math"/>
                <a:ea typeface="Cambria Math"/>
              </a:rPr>
              <a:t>− </a:t>
            </a:r>
            <a:r>
              <a:rPr lang="en-US" sz="2900" dirty="0" smtClean="0">
                <a:latin typeface="Cambria Math"/>
                <a:ea typeface="Cambria Math"/>
              </a:rPr>
              <a:t>3/2. </a:t>
            </a:r>
          </a:p>
          <a:p>
            <a:pPr>
              <a:buNone/>
            </a:pPr>
            <a:r>
              <a:rPr lang="en-US" sz="2900" dirty="0" smtClean="0">
                <a:latin typeface="Cambria Math"/>
                <a:ea typeface="Cambria Math"/>
              </a:rPr>
              <a:t>       Consequently,    </a:t>
            </a:r>
            <a:r>
              <a:rPr lang="en-US" sz="2900" i="1" dirty="0" smtClean="0"/>
              <a:t>a</a:t>
            </a:r>
            <a:r>
              <a:rPr lang="en-US" sz="2900" i="1" baseline="-25000" dirty="0" smtClean="0"/>
              <a:t>n</a:t>
            </a:r>
            <a:r>
              <a:rPr lang="en-US" sz="2900" baseline="30000" dirty="0" smtClean="0"/>
              <a:t>(</a:t>
            </a:r>
            <a:r>
              <a:rPr lang="en-US" sz="2900" i="1" baseline="30000" dirty="0" smtClean="0"/>
              <a:t>p</a:t>
            </a:r>
            <a:r>
              <a:rPr lang="en-US" sz="2900" baseline="30000" dirty="0" smtClean="0"/>
              <a:t>)</a:t>
            </a:r>
            <a:r>
              <a:rPr lang="en-US" sz="2900" dirty="0" smtClean="0"/>
              <a:t> </a:t>
            </a:r>
            <a:r>
              <a:rPr lang="en-US" sz="2900" i="1" dirty="0" smtClean="0"/>
              <a:t>= </a:t>
            </a:r>
            <a:r>
              <a:rPr lang="en-US" sz="2900" i="1" dirty="0" smtClean="0">
                <a:latin typeface="Cambria Math"/>
                <a:ea typeface="Cambria Math"/>
              </a:rPr>
              <a:t>−</a:t>
            </a:r>
            <a:r>
              <a:rPr lang="en-US" sz="2900" i="1" dirty="0" smtClean="0">
                <a:ea typeface="Cambria Math"/>
              </a:rPr>
              <a:t>n </a:t>
            </a:r>
            <a:r>
              <a:rPr lang="en-US" sz="2900" i="1" dirty="0" smtClean="0">
                <a:latin typeface="Cambria Math"/>
                <a:ea typeface="Cambria Math"/>
              </a:rPr>
              <a:t>− </a:t>
            </a:r>
            <a:r>
              <a:rPr lang="en-US" sz="2900" dirty="0" smtClean="0">
                <a:latin typeface="Cambria Math"/>
                <a:ea typeface="Cambria Math"/>
              </a:rPr>
              <a:t>3/2  is a particular solution. </a:t>
            </a:r>
          </a:p>
          <a:p>
            <a:pPr>
              <a:buNone/>
            </a:pPr>
            <a:endParaRPr lang="en-US" sz="2900" dirty="0" smtClean="0"/>
          </a:p>
          <a:p>
            <a:pPr>
              <a:buNone/>
            </a:pPr>
            <a:r>
              <a:rPr lang="en-US" sz="2900" i="1" dirty="0" smtClean="0"/>
              <a:t>       </a:t>
            </a:r>
            <a:r>
              <a:rPr lang="en-US" sz="2900" dirty="0" smtClean="0"/>
              <a:t>By Theorem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5, all solutions are of the form</a:t>
            </a:r>
            <a:r>
              <a:rPr lang="en-US" sz="2900" i="1" dirty="0" smtClean="0"/>
              <a:t>  a</a:t>
            </a:r>
            <a:r>
              <a:rPr lang="en-US" sz="2900" i="1" baseline="-25000" dirty="0" smtClean="0"/>
              <a:t>n</a:t>
            </a:r>
            <a:r>
              <a:rPr lang="en-US" sz="2900" i="1" dirty="0" smtClean="0"/>
              <a:t> = a</a:t>
            </a:r>
            <a:r>
              <a:rPr lang="en-US" sz="2900" i="1" baseline="-25000" dirty="0" smtClean="0"/>
              <a:t>n</a:t>
            </a:r>
            <a:r>
              <a:rPr lang="en-US" sz="2900" baseline="30000" dirty="0" smtClean="0"/>
              <a:t>(</a:t>
            </a:r>
            <a:r>
              <a:rPr lang="en-US" sz="2900" i="1" baseline="30000" dirty="0" smtClean="0"/>
              <a:t>p</a:t>
            </a:r>
            <a:r>
              <a:rPr lang="en-US" sz="2900" baseline="30000" dirty="0" smtClean="0"/>
              <a:t>)</a:t>
            </a:r>
            <a:r>
              <a:rPr lang="en-US" sz="2900" dirty="0" smtClean="0"/>
              <a:t> + </a:t>
            </a:r>
            <a:r>
              <a:rPr lang="en-US" sz="2900" i="1" dirty="0" smtClean="0"/>
              <a:t>a</a:t>
            </a:r>
            <a:r>
              <a:rPr lang="en-US" sz="2900" i="1" baseline="-25000" dirty="0" smtClean="0"/>
              <a:t>n</a:t>
            </a:r>
            <a:r>
              <a:rPr lang="en-US" sz="2900" baseline="30000" dirty="0" smtClean="0"/>
              <a:t>(</a:t>
            </a:r>
            <a:r>
              <a:rPr lang="en-US" sz="2900" i="1" baseline="30000" dirty="0" smtClean="0"/>
              <a:t>h</a:t>
            </a:r>
            <a:r>
              <a:rPr lang="en-US" sz="2900" baseline="30000" dirty="0" smtClean="0"/>
              <a:t>)</a:t>
            </a:r>
            <a:r>
              <a:rPr lang="en-US" sz="2900" dirty="0" smtClean="0"/>
              <a:t> </a:t>
            </a:r>
            <a:r>
              <a:rPr lang="en-US" sz="2900" i="1" dirty="0" smtClean="0"/>
              <a:t>= </a:t>
            </a:r>
            <a:r>
              <a:rPr lang="en-US" sz="2900" i="1" dirty="0" smtClean="0">
                <a:latin typeface="Cambria Math"/>
                <a:ea typeface="Cambria Math"/>
              </a:rPr>
              <a:t>−</a:t>
            </a:r>
            <a:r>
              <a:rPr lang="en-US" sz="2900" i="1" dirty="0" smtClean="0">
                <a:ea typeface="Cambria Math"/>
              </a:rPr>
              <a:t>n </a:t>
            </a:r>
            <a:r>
              <a:rPr lang="en-US" sz="2900" i="1" dirty="0" smtClean="0">
                <a:latin typeface="Cambria Math"/>
                <a:ea typeface="Cambria Math"/>
              </a:rPr>
              <a:t>− </a:t>
            </a:r>
            <a:r>
              <a:rPr lang="en-US" sz="2900" dirty="0" smtClean="0">
                <a:latin typeface="Cambria Math"/>
                <a:ea typeface="Cambria Math"/>
              </a:rPr>
              <a:t>3/2 + </a:t>
            </a:r>
            <a:r>
              <a:rPr lang="el-GR" sz="2900" dirty="0" smtClean="0">
                <a:latin typeface="Cambria Math"/>
                <a:ea typeface="Cambria Math"/>
              </a:rPr>
              <a:t>α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900" i="1" baseline="30000" dirty="0" smtClean="0">
                <a:ea typeface="Cambria Math" pitchFamily="18" charset="0"/>
              </a:rPr>
              <a:t>n</a:t>
            </a:r>
            <a:r>
              <a:rPr lang="en-US" sz="2900" i="1" dirty="0" smtClean="0"/>
              <a:t>, </a:t>
            </a:r>
            <a:r>
              <a:rPr lang="en-US" sz="2900" dirty="0" smtClean="0"/>
              <a:t>where </a:t>
            </a:r>
            <a:r>
              <a:rPr lang="el-GR" sz="2900" dirty="0" smtClean="0">
                <a:latin typeface="Cambria Math"/>
                <a:ea typeface="Cambria Math"/>
              </a:rPr>
              <a:t>α</a:t>
            </a:r>
            <a:r>
              <a:rPr lang="en-US" sz="2900" dirty="0" smtClean="0"/>
              <a:t>  is a constant.</a:t>
            </a:r>
          </a:p>
          <a:p>
            <a:pPr>
              <a:buNone/>
            </a:pPr>
            <a:endParaRPr lang="en-US" sz="2900" dirty="0" smtClean="0"/>
          </a:p>
          <a:p>
            <a:pPr>
              <a:buNone/>
            </a:pPr>
            <a:r>
              <a:rPr lang="en-US" sz="2900" dirty="0" smtClean="0"/>
              <a:t>      To find the solution with </a:t>
            </a:r>
            <a:r>
              <a:rPr lang="en-US" sz="2900" i="1" dirty="0" smtClean="0"/>
              <a:t>a</a:t>
            </a:r>
            <a:r>
              <a:rPr lang="en-US" sz="29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900" i="1" baseline="-25000" dirty="0" smtClean="0"/>
              <a:t> </a:t>
            </a:r>
            <a:r>
              <a:rPr lang="en-US" sz="2900" i="1" dirty="0" smtClean="0"/>
              <a:t>=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3, let </a:t>
            </a:r>
            <a:r>
              <a:rPr lang="en-US" sz="2900" i="1" dirty="0" smtClean="0">
                <a:ea typeface="Cambria Math" pitchFamily="18" charset="0"/>
              </a:rPr>
              <a:t>n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 = 1 in the above formula for the general solution. </a:t>
            </a:r>
          </a:p>
          <a:p>
            <a:pPr>
              <a:buNone/>
            </a:pP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       Then 3 </a:t>
            </a:r>
            <a:r>
              <a:rPr lang="en-US" sz="2900" i="1" dirty="0" smtClean="0"/>
              <a:t>= </a:t>
            </a:r>
            <a:r>
              <a:rPr lang="en-US" sz="2900" i="1" dirty="0" smtClean="0">
                <a:latin typeface="Cambria Math"/>
                <a:ea typeface="Cambria Math"/>
              </a:rPr>
              <a:t>−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900" i="1" dirty="0" smtClean="0">
                <a:ea typeface="Cambria Math"/>
              </a:rPr>
              <a:t> </a:t>
            </a:r>
            <a:r>
              <a:rPr lang="en-US" sz="2900" i="1" dirty="0" smtClean="0">
                <a:latin typeface="Cambria Math"/>
                <a:ea typeface="Cambria Math"/>
              </a:rPr>
              <a:t>− </a:t>
            </a:r>
            <a:r>
              <a:rPr lang="en-US" sz="2900" dirty="0" smtClean="0">
                <a:latin typeface="Cambria Math"/>
                <a:ea typeface="Cambria Math"/>
              </a:rPr>
              <a:t>3/2 +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l-GR" sz="2900" dirty="0" smtClean="0">
                <a:latin typeface="Cambria Math"/>
                <a:ea typeface="Cambria Math"/>
              </a:rPr>
              <a:t>α</a:t>
            </a:r>
            <a:r>
              <a:rPr lang="en-US" sz="2900" i="1" dirty="0" smtClean="0"/>
              <a:t>,  </a:t>
            </a:r>
            <a:r>
              <a:rPr lang="en-US" sz="2900" dirty="0" smtClean="0"/>
              <a:t>and</a:t>
            </a:r>
            <a:r>
              <a:rPr lang="en-US" sz="2900" i="1" dirty="0" smtClean="0"/>
              <a:t> </a:t>
            </a:r>
            <a:r>
              <a:rPr lang="el-GR" sz="2900" dirty="0" smtClean="0">
                <a:latin typeface="Cambria Math"/>
                <a:ea typeface="Cambria Math"/>
              </a:rPr>
              <a:t>α</a:t>
            </a:r>
            <a:r>
              <a:rPr lang="en-US" sz="2900" i="1" dirty="0" smtClean="0"/>
              <a:t> =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sz="2900" i="1" dirty="0" smtClean="0"/>
              <a:t>/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900" dirty="0" smtClean="0"/>
              <a:t>. Hence, the solution is </a:t>
            </a:r>
            <a:r>
              <a:rPr lang="en-US" sz="2900" i="1" dirty="0" smtClean="0"/>
              <a:t>a</a:t>
            </a:r>
            <a:r>
              <a:rPr lang="en-US" sz="2900" i="1" baseline="-25000" dirty="0" smtClean="0"/>
              <a:t>n</a:t>
            </a:r>
            <a:r>
              <a:rPr lang="en-US" sz="2900" i="1" dirty="0" smtClean="0"/>
              <a:t> = </a:t>
            </a:r>
            <a:r>
              <a:rPr lang="en-US" sz="2900" i="1" dirty="0" smtClean="0">
                <a:latin typeface="Cambria Math"/>
                <a:ea typeface="Cambria Math"/>
              </a:rPr>
              <a:t>−</a:t>
            </a:r>
            <a:r>
              <a:rPr lang="en-US" sz="2900" i="1" dirty="0" smtClean="0">
                <a:ea typeface="Cambria Math"/>
              </a:rPr>
              <a:t>n </a:t>
            </a:r>
            <a:r>
              <a:rPr lang="en-US" sz="2900" i="1" dirty="0" smtClean="0">
                <a:latin typeface="Cambria Math"/>
                <a:ea typeface="Cambria Math"/>
              </a:rPr>
              <a:t>− </a:t>
            </a:r>
            <a:r>
              <a:rPr lang="en-US" sz="2900" dirty="0" smtClean="0">
                <a:latin typeface="Cambria Math"/>
                <a:ea typeface="Cambria Math"/>
              </a:rPr>
              <a:t>3/2 + (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sz="2900" i="1" dirty="0" smtClean="0"/>
              <a:t>/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900" dirty="0" smtClean="0">
                <a:latin typeface="Cambria Math"/>
                <a:ea typeface="Cambria Math"/>
              </a:rPr>
              <a:t>)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900" i="1" baseline="30000" dirty="0" smtClean="0">
                <a:ea typeface="Cambria Math" pitchFamily="18" charset="0"/>
              </a:rPr>
              <a:t>n</a:t>
            </a:r>
            <a:r>
              <a:rPr lang="en-US" sz="2900" i="1" dirty="0" smtClean="0"/>
              <a:t>.</a:t>
            </a:r>
            <a:endParaRPr lang="en-US" sz="2900" dirty="0" smtClean="0"/>
          </a:p>
          <a:p>
            <a:pPr>
              <a:buNone/>
            </a:pPr>
            <a:r>
              <a:rPr lang="en-US" sz="2900" i="1" dirty="0" smtClean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Applications of Recurrence Relations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8.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Solving Recurrence Relations using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Using the idea of substitution helps in solving recurrence relations. The following two examples illustrate this.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3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Solve the recurrence relation a</a:t>
            </a:r>
            <a:r>
              <a:rPr lang="en-US" baseline="-25000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 2a</a:t>
            </a:r>
            <a:r>
              <a:rPr lang="en-US" baseline="-25000" dirty="0" smtClean="0">
                <a:sym typeface="Symbol"/>
              </a:rPr>
              <a:t>n 1</a:t>
            </a:r>
            <a:r>
              <a:rPr lang="en-US" baseline="30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= 1 for n  1 where 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a</a:t>
            </a:r>
            <a:r>
              <a:rPr lang="en-US" baseline="-25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 = 1.</a:t>
            </a:r>
          </a:p>
          <a:p>
            <a:pPr marL="0" indent="0" algn="just">
              <a:buNone/>
            </a:pPr>
            <a:r>
              <a:rPr lang="en-US" dirty="0" smtClean="0"/>
              <a:t>This is a nonlinear equation. This can be converted to a linear equation by using the substitution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n</a:t>
            </a:r>
            <a:r>
              <a:rPr lang="en-US" dirty="0" smtClean="0"/>
              <a:t> = a</a:t>
            </a:r>
            <a:r>
              <a:rPr lang="en-US" baseline="-25000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.  Now the equation becomes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 2b</a:t>
            </a:r>
            <a:r>
              <a:rPr lang="en-US" baseline="-25000" dirty="0" smtClean="0">
                <a:sym typeface="Symbol"/>
              </a:rPr>
              <a:t>n 1</a:t>
            </a:r>
            <a:r>
              <a:rPr lang="en-US" dirty="0" smtClean="0">
                <a:sym typeface="Symbol"/>
              </a:rPr>
              <a:t> = 1 with b</a:t>
            </a:r>
            <a:r>
              <a:rPr lang="en-US" baseline="-25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 = a</a:t>
            </a:r>
            <a:r>
              <a:rPr lang="en-US" baseline="-25000" dirty="0" smtClean="0">
                <a:sym typeface="Symbol"/>
              </a:rPr>
              <a:t>0</a:t>
            </a:r>
            <a:r>
              <a:rPr lang="en-US" baseline="30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= 1</a:t>
            </a:r>
            <a:r>
              <a:rPr lang="en-US" baseline="30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= 1.</a:t>
            </a:r>
          </a:p>
          <a:p>
            <a:pPr marL="0" indent="0" algn="just">
              <a:buNone/>
            </a:pPr>
            <a:r>
              <a:rPr lang="en-US" dirty="0" smtClean="0">
                <a:sym typeface="Symbol"/>
              </a:rPr>
              <a:t>Solving </a:t>
            </a:r>
            <a:r>
              <a:rPr lang="en-US" dirty="0" err="1" smtClean="0">
                <a:sym typeface="Symbol"/>
              </a:rPr>
              <a:t>b</a:t>
            </a:r>
            <a:r>
              <a:rPr lang="en-US" baseline="-25000" dirty="0" err="1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 2b</a:t>
            </a:r>
            <a:r>
              <a:rPr lang="en-US" baseline="-25000" dirty="0" smtClean="0">
                <a:sym typeface="Symbol"/>
              </a:rPr>
              <a:t>n 1 </a:t>
            </a:r>
            <a:r>
              <a:rPr lang="en-US" dirty="0" smtClean="0">
                <a:sym typeface="Symbol"/>
              </a:rPr>
              <a:t>= 1 with b</a:t>
            </a:r>
            <a:r>
              <a:rPr lang="en-US" baseline="-25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 = 1 the homogeneous solution is a2</a:t>
            </a:r>
            <a:r>
              <a:rPr lang="en-US" baseline="30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and the particular solution is c.  So </a:t>
            </a:r>
            <a:r>
              <a:rPr lang="en-US" dirty="0" err="1" smtClean="0">
                <a:sym typeface="Symbol"/>
              </a:rPr>
              <a:t>b</a:t>
            </a:r>
            <a:r>
              <a:rPr lang="en-US" baseline="-25000" dirty="0" err="1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= a2</a:t>
            </a:r>
            <a:r>
              <a:rPr lang="en-US" baseline="30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+ c where a and c are constants.  Using the fact that b</a:t>
            </a:r>
            <a:r>
              <a:rPr lang="en-US" baseline="-25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 = 1 and b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= 3 we get a + c = 1 and 2a + c = 3, which gives a = 2 and b = 1.  Hence the solution is </a:t>
            </a:r>
            <a:r>
              <a:rPr lang="en-US" dirty="0" err="1" smtClean="0">
                <a:sym typeface="Symbol"/>
              </a:rPr>
              <a:t>b</a:t>
            </a:r>
            <a:r>
              <a:rPr lang="en-US" baseline="-25000" dirty="0" err="1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= 22</a:t>
            </a:r>
            <a:r>
              <a:rPr lang="en-US" baseline="30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1 = 2</a:t>
            </a:r>
            <a:r>
              <a:rPr lang="en-US" baseline="30000" dirty="0" smtClean="0">
                <a:sym typeface="Symbol"/>
              </a:rPr>
              <a:t>n+1</a:t>
            </a:r>
            <a:r>
              <a:rPr lang="en-US" dirty="0" smtClean="0">
                <a:sym typeface="Symbol"/>
              </a:rPr>
              <a:t> 1.</a:t>
            </a:r>
          </a:p>
          <a:p>
            <a:pPr marL="0" indent="0" algn="just">
              <a:buNone/>
            </a:pPr>
            <a:r>
              <a:rPr lang="en-US" dirty="0" smtClean="0">
                <a:sym typeface="Symbol"/>
              </a:rPr>
              <a:t>Substituting back a</a:t>
            </a:r>
            <a:r>
              <a:rPr lang="en-US" baseline="-25000" dirty="0" smtClean="0">
                <a:sym typeface="Symbol"/>
              </a:rPr>
              <a:t>n</a:t>
            </a:r>
            <a:r>
              <a:rPr lang="en-US" baseline="30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= 2</a:t>
            </a:r>
            <a:r>
              <a:rPr lang="en-US" baseline="30000" dirty="0" smtClean="0">
                <a:sym typeface="Symbol"/>
              </a:rPr>
              <a:t>n+1</a:t>
            </a:r>
            <a:r>
              <a:rPr lang="en-US" dirty="0" smtClean="0">
                <a:sym typeface="Symbol"/>
              </a:rPr>
              <a:t> 1</a:t>
            </a:r>
          </a:p>
          <a:p>
            <a:pPr marL="0" indent="0" algn="just">
              <a:buNone/>
            </a:pPr>
            <a:endParaRPr lang="en-US" baseline="-25000" dirty="0" smtClean="0">
              <a:sym typeface="Symbol"/>
            </a:endParaRPr>
          </a:p>
          <a:p>
            <a:pPr marL="0" indent="0" algn="just">
              <a:buNone/>
            </a:pPr>
            <a:endParaRPr lang="en-US" baseline="-25000" dirty="0" smtClean="0">
              <a:sym typeface="Symbol"/>
            </a:endParaRPr>
          </a:p>
          <a:p>
            <a:pPr marL="0" indent="0" algn="just">
              <a:buNone/>
            </a:pPr>
            <a:r>
              <a:rPr lang="en-US" dirty="0" smtClean="0">
                <a:sym typeface="Symbol"/>
              </a:rPr>
              <a:t>Even though                since a</a:t>
            </a:r>
            <a:r>
              <a:rPr lang="en-US" baseline="-25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 = 1, a</a:t>
            </a:r>
            <a:r>
              <a:rPr lang="en-US" baseline="-25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cannot be      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426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2691" name="Object 3"/>
          <p:cNvGraphicFramePr>
            <a:graphicFrameLocks noChangeAspect="1"/>
          </p:cNvGraphicFramePr>
          <p:nvPr/>
        </p:nvGraphicFramePr>
        <p:xfrm>
          <a:off x="1066800" y="5562600"/>
          <a:ext cx="12160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8" name="Equation" r:id="rId3" imgW="787400" imgH="241300" progId="Equation.3">
                  <p:embed/>
                </p:oleObj>
              </mc:Choice>
              <mc:Fallback>
                <p:oleObj name="Equation" r:id="rId3" imgW="787400" imgH="241300" progId="Equation.3">
                  <p:embed/>
                  <p:pic>
                    <p:nvPicPr>
                      <p:cNvPr id="0" name="Picture 2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562600"/>
                        <a:ext cx="1216025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2693" name="Object 5"/>
          <p:cNvGraphicFramePr>
            <a:graphicFrameLocks noChangeAspect="1"/>
          </p:cNvGraphicFramePr>
          <p:nvPr/>
        </p:nvGraphicFramePr>
        <p:xfrm>
          <a:off x="6858000" y="5943600"/>
          <a:ext cx="420687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" name="Equation" r:id="rId5" imgW="279279" imgH="241195" progId="Equation.3">
                  <p:embed/>
                </p:oleObj>
              </mc:Choice>
              <mc:Fallback>
                <p:oleObj name="Equation" r:id="rId5" imgW="279279" imgH="241195" progId="Equation.3">
                  <p:embed/>
                  <p:pic>
                    <p:nvPicPr>
                      <p:cNvPr id="0" name="Picture 2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943600"/>
                        <a:ext cx="420687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9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2695" name="Object 7"/>
          <p:cNvGraphicFramePr>
            <a:graphicFrameLocks noChangeAspect="1"/>
          </p:cNvGraphicFramePr>
          <p:nvPr/>
        </p:nvGraphicFramePr>
        <p:xfrm>
          <a:off x="2286000" y="5943600"/>
          <a:ext cx="9969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0" name="Equation" r:id="rId7" imgW="647700" imgH="241300" progId="Equation.3">
                  <p:embed/>
                </p:oleObj>
              </mc:Choice>
              <mc:Fallback>
                <p:oleObj name="Equation" r:id="rId7" imgW="647700" imgH="241300" progId="Equation.3">
                  <p:embed/>
                  <p:pic>
                    <p:nvPicPr>
                      <p:cNvPr id="0" name="Picture 2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943600"/>
                        <a:ext cx="996950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572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state-space approach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0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state-space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the recurrence equation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Let us put it in </a:t>
            </a:r>
            <a:r>
              <a:rPr lang="en-US" dirty="0" smtClean="0"/>
              <a:t>vector/matrix </a:t>
            </a:r>
            <a:r>
              <a:rPr lang="en-US" dirty="0"/>
              <a:t>form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22401"/>
            <a:ext cx="7239000" cy="402166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191000"/>
            <a:ext cx="2279231" cy="188659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191000"/>
            <a:ext cx="2209800" cy="182912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191000"/>
            <a:ext cx="1790700" cy="180906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8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state-space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also </a:t>
            </a:r>
            <a:r>
              <a:rPr lang="en-US" dirty="0" smtClean="0"/>
              <a:t>define the matrix of coefficients: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We thus </a:t>
            </a:r>
            <a:r>
              <a:rPr lang="en-US" dirty="0" smtClean="0"/>
              <a:t>obtain a first-order equation:</a:t>
            </a:r>
          </a:p>
          <a:p>
            <a:endParaRPr lang="en-US" dirty="0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73" y="2667000"/>
            <a:ext cx="4699227" cy="2467312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6097852"/>
            <a:ext cx="3006798" cy="38145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6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state-space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the initial </a:t>
            </a:r>
            <a:r>
              <a:rPr lang="en-US" dirty="0" smtClean="0"/>
              <a:t>condition at </a:t>
            </a:r>
            <a:r>
              <a:rPr lang="en-US" i="1" dirty="0" smtClean="0">
                <a:latin typeface="Times"/>
                <a:cs typeface="Times"/>
              </a:rPr>
              <a:t>n</a:t>
            </a:r>
            <a:r>
              <a:rPr lang="en-US" dirty="0" smtClean="0">
                <a:latin typeface="Times"/>
                <a:cs typeface="Times"/>
              </a:rPr>
              <a:t> = 0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Let us try to solve this vector equation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9" y="2676393"/>
            <a:ext cx="1816755" cy="369878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274962"/>
            <a:ext cx="6553200" cy="20496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6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state-space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which we infer that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Which is the solution</a:t>
            </a:r>
          </a:p>
          <a:p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2765097"/>
            <a:ext cx="4965700" cy="134970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4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Generating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8.4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The </a:t>
            </a:r>
            <a:r>
              <a:rPr lang="en-US" i="1" dirty="0" smtClean="0"/>
              <a:t>generating function for the sequence  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,…,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k</a:t>
            </a:r>
            <a:r>
              <a:rPr lang="en-US" dirty="0" smtClean="0"/>
              <a:t>, … of real numbers is the infinite series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    </a:t>
            </a:r>
            <a:r>
              <a:rPr lang="en-US" b="1" dirty="0" smtClean="0"/>
              <a:t>Examples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sequence {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k</a:t>
            </a:r>
            <a:r>
              <a:rPr lang="en-US" dirty="0" smtClean="0"/>
              <a:t>} with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k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 has the generating function </a:t>
            </a:r>
          </a:p>
          <a:p>
            <a:pPr lvl="1"/>
            <a:r>
              <a:rPr lang="en-US" dirty="0" smtClean="0"/>
              <a:t>The sequence {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k</a:t>
            </a:r>
            <a:r>
              <a:rPr lang="en-US" dirty="0" smtClean="0"/>
              <a:t>} with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k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k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+ 1</a:t>
            </a:r>
            <a:r>
              <a:rPr lang="en-US" dirty="0" smtClean="0"/>
              <a:t> has the generating function  has the generating function</a:t>
            </a:r>
          </a:p>
          <a:p>
            <a:pPr lvl="1"/>
            <a:r>
              <a:rPr lang="en-US" dirty="0" smtClean="0"/>
              <a:t>The sequence {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k</a:t>
            </a:r>
            <a:r>
              <a:rPr lang="en-US" dirty="0" smtClean="0"/>
              <a:t>} with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k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i="1" baseline="30000" dirty="0" smtClean="0">
                <a:ea typeface="Cambria Math" pitchFamily="18" charset="0"/>
              </a:rPr>
              <a:t>k</a:t>
            </a:r>
            <a:r>
              <a:rPr lang="en-US" i="1" dirty="0" smtClean="0">
                <a:ea typeface="Cambria Math" pitchFamily="18" charset="0"/>
              </a:rPr>
              <a:t> </a:t>
            </a:r>
            <a:r>
              <a:rPr lang="en-US" dirty="0" smtClean="0"/>
              <a:t> has the generating function  has the generating function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828800" y="2819400"/>
            <a:ext cx="5187315" cy="702945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514600" y="4343400"/>
            <a:ext cx="632936" cy="527209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6172200" y="5105400"/>
            <a:ext cx="1087279" cy="527209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6400800" y="5867400"/>
            <a:ext cx="727234" cy="52720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Generating Functions for Finite Sequences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Generating functions for finite sequences of real numbers can be defined by extending a finite sequence 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… , </a:t>
            </a:r>
            <a:r>
              <a:rPr lang="en-US" i="1" dirty="0" smtClean="0"/>
              <a:t>a</a:t>
            </a:r>
            <a:r>
              <a:rPr lang="en-US" i="1" baseline="-25000" dirty="0" smtClean="0"/>
              <a:t>n   </a:t>
            </a:r>
            <a:r>
              <a:rPr lang="en-US" dirty="0" smtClean="0"/>
              <a:t>into an infinite sequence by setting </a:t>
            </a:r>
            <a:r>
              <a:rPr lang="en-US" i="1" dirty="0" smtClean="0"/>
              <a:t>a</a:t>
            </a:r>
            <a:r>
              <a:rPr lang="en-US" i="1" baseline="-25000" dirty="0" smtClean="0"/>
              <a:t>n+</a:t>
            </a:r>
            <a:r>
              <a:rPr lang="en-US" baseline="-25000" dirty="0" smtClean="0"/>
              <a:t>1</a:t>
            </a:r>
            <a:r>
              <a:rPr lang="en-US" i="1" baseline="-25000" dirty="0" smtClean="0"/>
              <a:t>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</a:t>
            </a:r>
            <a:r>
              <a:rPr lang="en-US" i="1" dirty="0" smtClean="0"/>
              <a:t> a</a:t>
            </a:r>
            <a:r>
              <a:rPr lang="en-US" i="1" baseline="-25000" dirty="0" smtClean="0"/>
              <a:t>n+</a:t>
            </a:r>
            <a:r>
              <a:rPr lang="en-US" baseline="-25000" dirty="0" smtClean="0"/>
              <a:t>2</a:t>
            </a:r>
            <a:r>
              <a:rPr lang="en-US" i="1" baseline="-25000" dirty="0" smtClean="0"/>
              <a:t>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 </a:t>
            </a:r>
            <a:r>
              <a:rPr lang="en-US" dirty="0" smtClean="0">
                <a:ea typeface="Cambria Math" pitchFamily="18" charset="0"/>
              </a:rPr>
              <a:t>and so on.</a:t>
            </a:r>
          </a:p>
          <a:p>
            <a:r>
              <a:rPr lang="en-US" dirty="0" smtClean="0">
                <a:ea typeface="Cambria Math" pitchFamily="18" charset="0"/>
              </a:rPr>
              <a:t>The generating function </a:t>
            </a:r>
            <a:r>
              <a:rPr lang="en-US" i="1" dirty="0" smtClean="0">
                <a:ea typeface="Cambria Math" pitchFamily="18" charset="0"/>
              </a:rPr>
              <a:t>G</a:t>
            </a:r>
            <a:r>
              <a:rPr lang="en-US" dirty="0" smtClean="0"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ea typeface="Cambria Math" pitchFamily="18" charset="0"/>
              </a:rPr>
              <a:t>) of this infinite sequence {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>
                <a:ea typeface="Cambria Math" pitchFamily="18" charset="0"/>
              </a:rPr>
              <a:t>} is a polynomial of degree n because no terms of the form </a:t>
            </a:r>
            <a:r>
              <a:rPr lang="en-US" i="1" dirty="0" err="1" smtClean="0">
                <a:ea typeface="Cambria Math" pitchFamily="18" charset="0"/>
              </a:rPr>
              <a:t>a</a:t>
            </a:r>
            <a:r>
              <a:rPr lang="en-US" i="1" baseline="-25000" dirty="0" err="1" smtClean="0">
                <a:ea typeface="Cambria Math" pitchFamily="18" charset="0"/>
              </a:rPr>
              <a:t>j</a:t>
            </a:r>
            <a:r>
              <a:rPr lang="en-US" i="1" dirty="0" err="1" smtClean="0">
                <a:ea typeface="Cambria Math" pitchFamily="18" charset="0"/>
              </a:rPr>
              <a:t>x</a:t>
            </a:r>
            <a:r>
              <a:rPr lang="en-US" i="1" baseline="30000" dirty="0" err="1" smtClean="0">
                <a:ea typeface="Cambria Math" pitchFamily="18" charset="0"/>
              </a:rPr>
              <a:t>j</a:t>
            </a:r>
            <a:r>
              <a:rPr lang="en-US" i="1" dirty="0" smtClean="0">
                <a:ea typeface="Cambria Math" pitchFamily="18" charset="0"/>
              </a:rPr>
              <a:t> </a:t>
            </a:r>
            <a:r>
              <a:rPr lang="en-US" dirty="0" smtClean="0">
                <a:ea typeface="Cambria Math" pitchFamily="18" charset="0"/>
              </a:rPr>
              <a:t>with </a:t>
            </a:r>
            <a:r>
              <a:rPr lang="en-US" i="1" dirty="0" smtClean="0">
                <a:ea typeface="Cambria Math" pitchFamily="18" charset="0"/>
              </a:rPr>
              <a:t>j</a:t>
            </a:r>
            <a:r>
              <a:rPr lang="en-US" dirty="0" smtClean="0">
                <a:ea typeface="Cambria Math" pitchFamily="18" charset="0"/>
              </a:rPr>
              <a:t> &gt;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 occur, that is,</a:t>
            </a:r>
          </a:p>
          <a:p>
            <a:pPr>
              <a:buNone/>
            </a:pPr>
            <a:endParaRPr lang="en-US" dirty="0" smtClean="0">
              <a:ea typeface="Cambria Math" pitchFamily="18" charset="0"/>
            </a:endParaRPr>
          </a:p>
          <a:p>
            <a:pPr>
              <a:buNone/>
            </a:pPr>
            <a:r>
              <a:rPr lang="en-US" dirty="0" smtClean="0">
                <a:ea typeface="Cambria Math" pitchFamily="18" charset="0"/>
              </a:rPr>
              <a:t>                    </a:t>
            </a:r>
            <a:r>
              <a:rPr lang="en-US" i="1" dirty="0" smtClean="0">
                <a:ea typeface="Cambria Math" pitchFamily="18" charset="0"/>
              </a:rPr>
              <a:t>G</a:t>
            </a:r>
            <a:r>
              <a:rPr lang="en-US" dirty="0" smtClean="0"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ea typeface="Cambria Math" pitchFamily="18" charset="0"/>
              </a:rPr>
              <a:t>) =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+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x</a:t>
            </a:r>
            <a:r>
              <a:rPr lang="en-US" dirty="0" smtClean="0"/>
              <a:t> + </a:t>
            </a:r>
            <a:r>
              <a:rPr lang="en-US" dirty="0" smtClean="0">
                <a:latin typeface="Cambria Math"/>
                <a:ea typeface="Cambria Math"/>
              </a:rPr>
              <a:t>⋯ </a:t>
            </a:r>
            <a:r>
              <a:rPr lang="en-US" dirty="0" smtClean="0"/>
              <a:t>+ </a:t>
            </a:r>
            <a:r>
              <a:rPr lang="en-US" i="1" dirty="0" smtClean="0"/>
              <a:t>a</a:t>
            </a:r>
            <a:r>
              <a:rPr lang="en-US" i="1" baseline="-25000" dirty="0" smtClean="0"/>
              <a:t>n 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n</a:t>
            </a:r>
            <a:r>
              <a:rPr lang="en-US" i="1" dirty="0" smtClean="0"/>
              <a:t>.</a:t>
            </a:r>
            <a:endParaRPr lang="en-US" dirty="0"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Recurrence Relations </a:t>
            </a:r>
            <a:br>
              <a:rPr lang="en-US" dirty="0" smtClean="0"/>
            </a:br>
            <a:r>
              <a:rPr lang="en-US" sz="3600" dirty="0" smtClean="0"/>
              <a:t>(recalling definitions from Chapter 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Definition: </a:t>
            </a:r>
            <a:r>
              <a:rPr lang="en-US" dirty="0" smtClean="0"/>
              <a:t>A </a:t>
            </a:r>
            <a:r>
              <a:rPr lang="en-US" i="1" dirty="0" smtClean="0"/>
              <a:t>recurrence relation </a:t>
            </a:r>
            <a:r>
              <a:rPr lang="en-US" dirty="0" smtClean="0"/>
              <a:t>for the sequence {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}</a:t>
            </a:r>
            <a:r>
              <a:rPr lang="en-US" i="1" dirty="0" smtClean="0"/>
              <a:t> </a:t>
            </a:r>
            <a:r>
              <a:rPr lang="en-US" dirty="0" smtClean="0"/>
              <a:t>is an equation that expresses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 in terms of one or more of the previous terms of the sequence, namely,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 smtClean="0"/>
              <a:t>, a</a:t>
            </a:r>
            <a:r>
              <a:rPr lang="en-US" baseline="-25000" dirty="0" smtClean="0"/>
              <a:t>1</a:t>
            </a:r>
            <a:r>
              <a:rPr lang="en-US" i="1" dirty="0" smtClean="0"/>
              <a:t>,…, a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-1</a:t>
            </a:r>
            <a:r>
              <a:rPr lang="en-US" dirty="0" smtClean="0"/>
              <a:t>, for all integers </a:t>
            </a:r>
            <a:r>
              <a:rPr lang="en-US" i="1" dirty="0" smtClean="0"/>
              <a:t>n</a:t>
            </a:r>
            <a:r>
              <a:rPr lang="en-US" dirty="0" smtClean="0"/>
              <a:t> with </a:t>
            </a:r>
            <a:r>
              <a:rPr lang="en-US" i="1" dirty="0" smtClean="0"/>
              <a:t>n ≥ 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where </a:t>
            </a:r>
            <a:r>
              <a:rPr lang="en-US" i="1" dirty="0" smtClean="0"/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is a nonnegative integer. </a:t>
            </a:r>
          </a:p>
          <a:p>
            <a:r>
              <a:rPr lang="en-US" dirty="0" smtClean="0"/>
              <a:t>A sequence is called a </a:t>
            </a:r>
            <a:r>
              <a:rPr lang="en-US" i="1" dirty="0" smtClean="0"/>
              <a:t>solution</a:t>
            </a:r>
            <a:r>
              <a:rPr lang="en-US" dirty="0" smtClean="0"/>
              <a:t> of a recurrence relation if its terms satisfy the recurrence relation.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initial conditions </a:t>
            </a:r>
            <a:r>
              <a:rPr lang="en-US" dirty="0" smtClean="0"/>
              <a:t>for a sequence specify the terms that precede the first term where the recurrence relation takes effect.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Generating Functions for Finite Sequences (continued)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Example</a:t>
            </a:r>
            <a:r>
              <a:rPr lang="en-US" dirty="0" smtClean="0"/>
              <a:t>:  What is the generating function for the sequence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1,1,1,1,1,1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The generating function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1,1,1,1,1,1  is 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1 +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pPr>
              <a:buNone/>
            </a:pPr>
            <a:r>
              <a:rPr lang="en-US" dirty="0" smtClean="0">
                <a:ea typeface="Cambria Math" pitchFamily="18" charset="0"/>
              </a:rPr>
              <a:t>    By Theorem 1 of 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2.4</a:t>
            </a:r>
            <a:r>
              <a:rPr lang="en-US" dirty="0" smtClean="0">
                <a:ea typeface="Cambria Math" pitchFamily="18" charset="0"/>
              </a:rPr>
              <a:t>, we have</a:t>
            </a:r>
          </a:p>
          <a:p>
            <a:pPr>
              <a:buNone/>
            </a:pPr>
            <a:r>
              <a:rPr lang="en-US" dirty="0" smtClean="0">
                <a:ea typeface="Cambria Math" pitchFamily="18" charset="0"/>
              </a:rPr>
              <a:t>       (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− 1)/(</a:t>
            </a:r>
            <a:r>
              <a:rPr lang="en-US" i="1" dirty="0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 −1)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+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5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when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≠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1.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Consequently </a:t>
            </a:r>
            <a:r>
              <a:rPr lang="en-US" i="1" dirty="0" smtClean="0">
                <a:ea typeface="Cambria Math" pitchFamily="18" charset="0"/>
              </a:rPr>
              <a:t>G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= </a:t>
            </a:r>
            <a:r>
              <a:rPr lang="en-US" dirty="0" smtClean="0"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− 1)/(</a:t>
            </a:r>
            <a:r>
              <a:rPr lang="en-US" i="1" dirty="0" smtClean="0">
                <a:latin typeface="Cambria Math"/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 −1) is the generating function of the sequence. </a:t>
            </a:r>
            <a:endParaRPr lang="en-US" dirty="0" smtClean="0"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Useful Generating Functions</a:t>
            </a:r>
            <a:endParaRPr lang="en-US" dirty="0"/>
          </a:p>
        </p:txBody>
      </p:sp>
      <p:pic>
        <p:nvPicPr>
          <p:cNvPr id="4" name="Content Placeholder 3" descr="table3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4600" y="1296042"/>
            <a:ext cx="4038045" cy="556195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Counting Problems and Generating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Find the number of solutions of 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i="1" dirty="0" smtClean="0"/>
              <a:t>e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+ </a:t>
            </a:r>
            <a:r>
              <a:rPr lang="en-US" i="1" dirty="0" smtClean="0"/>
              <a:t>e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+ </a:t>
            </a:r>
            <a:r>
              <a:rPr lang="en-US" i="1" dirty="0" smtClean="0"/>
              <a:t>e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17,</a:t>
            </a:r>
          </a:p>
          <a:p>
            <a:pPr>
              <a:buNone/>
            </a:pPr>
            <a:r>
              <a:rPr lang="en-US" dirty="0" smtClean="0"/>
              <a:t>    where </a:t>
            </a:r>
            <a:r>
              <a:rPr lang="en-US" i="1" dirty="0" smtClean="0"/>
              <a:t>e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and </a:t>
            </a:r>
            <a:r>
              <a:rPr lang="en-US" i="1" dirty="0" smtClean="0"/>
              <a:t>e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are nonnegative integers with                                 </a:t>
            </a:r>
            <a:endParaRPr lang="en-US" dirty="0"/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	2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dirty="0" smtClean="0"/>
              <a:t> </a:t>
            </a:r>
            <a:r>
              <a:rPr lang="en-US" i="1" dirty="0" smtClean="0"/>
              <a:t>e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≤ 5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/>
              <a:t>e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 ≤ 6</a:t>
            </a:r>
            <a:r>
              <a:rPr lang="en-US" dirty="0" smtClean="0"/>
              <a:t>,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/>
              <a:t>e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7.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Solution</a:t>
            </a:r>
            <a:r>
              <a:rPr lang="en-US" dirty="0" smtClean="0"/>
              <a:t>: The number of solutions is the coefficient of </a:t>
            </a:r>
            <a:r>
              <a:rPr lang="en-US" i="1" dirty="0" smtClean="0"/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dirty="0" smtClean="0"/>
              <a:t> in the expansion of  </a:t>
            </a:r>
          </a:p>
          <a:p>
            <a:pPr>
              <a:buNone/>
            </a:pPr>
            <a:r>
              <a:rPr lang="en-US" sz="2200" dirty="0" smtClean="0"/>
              <a:t>            (</a:t>
            </a:r>
            <a:r>
              <a:rPr lang="en-US" sz="2200" i="1" dirty="0" smtClean="0">
                <a:ea typeface="Cambria Math" pitchFamily="18" charset="0"/>
              </a:rPr>
              <a:t>x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2200" i="1" dirty="0" smtClean="0">
                <a:ea typeface="Cambria Math" pitchFamily="18" charset="0"/>
              </a:rPr>
              <a:t>x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2200" i="1" dirty="0" smtClean="0">
                <a:ea typeface="Cambria Math" pitchFamily="18" charset="0"/>
              </a:rPr>
              <a:t>x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2200" i="1" dirty="0" smtClean="0">
                <a:ea typeface="Cambria Math" pitchFamily="18" charset="0"/>
              </a:rPr>
              <a:t>x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200" dirty="0" smtClean="0">
                <a:ea typeface="Cambria Math" pitchFamily="18" charset="0"/>
              </a:rPr>
              <a:t>)</a:t>
            </a:r>
            <a:r>
              <a:rPr lang="en-US" sz="2200" dirty="0" smtClean="0"/>
              <a:t> (</a:t>
            </a:r>
            <a:r>
              <a:rPr lang="en-US" sz="2200" i="1" dirty="0" smtClean="0">
                <a:ea typeface="Cambria Math" pitchFamily="18" charset="0"/>
              </a:rPr>
              <a:t>x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2200" i="1" dirty="0" smtClean="0">
                <a:ea typeface="Cambria Math" pitchFamily="18" charset="0"/>
              </a:rPr>
              <a:t>x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2200" i="1" dirty="0" smtClean="0">
                <a:ea typeface="Cambria Math" pitchFamily="18" charset="0"/>
              </a:rPr>
              <a:t>x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2200" i="1" dirty="0" smtClean="0">
                <a:ea typeface="Cambria Math" pitchFamily="18" charset="0"/>
              </a:rPr>
              <a:t>x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200" dirty="0" smtClean="0">
                <a:ea typeface="Cambria Math" pitchFamily="18" charset="0"/>
              </a:rPr>
              <a:t>)</a:t>
            </a:r>
            <a:r>
              <a:rPr lang="en-US" sz="2200" dirty="0" smtClean="0"/>
              <a:t> (</a:t>
            </a:r>
            <a:r>
              <a:rPr lang="en-US" sz="2200" i="1" dirty="0" smtClean="0">
                <a:ea typeface="Cambria Math" pitchFamily="18" charset="0"/>
              </a:rPr>
              <a:t>x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2200" i="1" dirty="0" smtClean="0">
                <a:ea typeface="Cambria Math" pitchFamily="18" charset="0"/>
              </a:rPr>
              <a:t>x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2200" i="1" dirty="0" smtClean="0">
                <a:ea typeface="Cambria Math" pitchFamily="18" charset="0"/>
              </a:rPr>
              <a:t>x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2200" i="1" dirty="0" smtClean="0">
                <a:ea typeface="Cambria Math" pitchFamily="18" charset="0"/>
              </a:rPr>
              <a:t>x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200" dirty="0" smtClean="0">
                <a:ea typeface="Cambria Math" pitchFamily="18" charset="0"/>
              </a:rPr>
              <a:t>).</a:t>
            </a:r>
          </a:p>
          <a:p>
            <a:pPr>
              <a:buNone/>
            </a:pPr>
            <a:r>
              <a:rPr lang="en-US" dirty="0" smtClean="0">
                <a:ea typeface="Cambria Math" pitchFamily="18" charset="0"/>
              </a:rPr>
              <a:t>    This follows because a term equal to  is obtained in the product by picking a term in the first sum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i="1" baseline="30000" dirty="0" smtClean="0">
                <a:ea typeface="Cambria Math" pitchFamily="18" charset="0"/>
              </a:rPr>
              <a:t>e</a:t>
            </a:r>
            <a:r>
              <a:rPr lang="en-US" sz="1500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, a term in the second sum</a:t>
            </a:r>
            <a:r>
              <a:rPr lang="en-US" i="1" dirty="0" smtClean="0">
                <a:ea typeface="Cambria Math" pitchFamily="18" charset="0"/>
              </a:rPr>
              <a:t> x</a:t>
            </a:r>
            <a:r>
              <a:rPr lang="en-US" i="1" baseline="30000" dirty="0" smtClean="0">
                <a:ea typeface="Cambria Math" pitchFamily="18" charset="0"/>
              </a:rPr>
              <a:t>e</a:t>
            </a:r>
            <a:r>
              <a:rPr lang="en-US" sz="15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ea typeface="Cambria Math" pitchFamily="18" charset="0"/>
              </a:rPr>
              <a:t>, and a term in the third sum</a:t>
            </a:r>
            <a:r>
              <a:rPr lang="en-US" i="1" dirty="0" smtClean="0">
                <a:ea typeface="Cambria Math" pitchFamily="18" charset="0"/>
              </a:rPr>
              <a:t> x</a:t>
            </a:r>
            <a:r>
              <a:rPr lang="en-US" i="1" baseline="30000" dirty="0" smtClean="0">
                <a:ea typeface="Cambria Math" pitchFamily="18" charset="0"/>
              </a:rPr>
              <a:t>e</a:t>
            </a:r>
            <a:r>
              <a:rPr lang="en-US" sz="15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ea typeface="Cambria Math" pitchFamily="18" charset="0"/>
              </a:rPr>
              <a:t>, where  </a:t>
            </a:r>
            <a:r>
              <a:rPr lang="en-US" i="1" dirty="0" smtClean="0"/>
              <a:t>e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+ </a:t>
            </a:r>
            <a:r>
              <a:rPr lang="en-US" i="1" dirty="0" smtClean="0"/>
              <a:t>e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+ </a:t>
            </a:r>
            <a:r>
              <a:rPr lang="en-US" i="1" dirty="0" smtClean="0"/>
              <a:t>e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17.</a:t>
            </a:r>
          </a:p>
          <a:p>
            <a:pPr>
              <a:buNone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There are three solutions since the coefficient of </a:t>
            </a:r>
            <a:r>
              <a:rPr lang="en-US" i="1" dirty="0" smtClean="0"/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in the product is 3.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Inclusion-Exclusion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8.5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of Inclusion-Exclusion</a:t>
            </a: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905000" y="3505200"/>
            <a:ext cx="4812030" cy="38004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2209800"/>
            <a:ext cx="8229600" cy="4389120"/>
          </a:xfrm>
        </p:spPr>
        <p:txBody>
          <a:bodyPr/>
          <a:lstStyle/>
          <a:p>
            <a:r>
              <a:rPr lang="en-US" dirty="0" smtClean="0"/>
              <a:t>In 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2.2</a:t>
            </a:r>
            <a:r>
              <a:rPr lang="en-US" dirty="0" smtClean="0"/>
              <a:t>, we developed the following formula for the number of elements in the union of two finite sets: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will generalize this formula to finite sets of any size.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Finite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</a:t>
            </a:r>
            <a:r>
              <a:rPr lang="en-US" sz="2000" b="1" dirty="0" smtClean="0"/>
              <a:t>Example</a:t>
            </a:r>
            <a:r>
              <a:rPr lang="en-US" sz="2000" dirty="0" smtClean="0"/>
              <a:t>: In a discrete mathematics class every student is a major in computer science or mathematics or both. The number of students having computer science as a  major (possibly along with mathematics) is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25</a:t>
            </a:r>
            <a:r>
              <a:rPr lang="en-US" sz="2000" dirty="0" smtClean="0"/>
              <a:t>; the number of students having mathematics as a major (possibly along with computer science) is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sz="2000" dirty="0" smtClean="0"/>
              <a:t>; and the number of students majoring in both computer science and mathematics is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2000" dirty="0" smtClean="0"/>
              <a:t>. How many students are in the class?</a:t>
            </a:r>
          </a:p>
          <a:p>
            <a:pPr>
              <a:buNone/>
            </a:pPr>
            <a:r>
              <a:rPr lang="en-US" sz="2000" dirty="0" smtClean="0"/>
              <a:t>     </a:t>
            </a:r>
            <a:r>
              <a:rPr lang="en-US" sz="2000" b="1" dirty="0" smtClean="0"/>
              <a:t>Solution</a:t>
            </a:r>
            <a:r>
              <a:rPr lang="en-US" sz="2000" dirty="0" smtClean="0"/>
              <a:t>: |</a:t>
            </a:r>
            <a:r>
              <a:rPr lang="en-US" sz="2000" i="1" dirty="0" smtClean="0"/>
              <a:t>A</a:t>
            </a:r>
            <a:r>
              <a:rPr lang="en-US" sz="2000" dirty="0" smtClean="0">
                <a:latin typeface="Cambria Math"/>
                <a:ea typeface="Cambria Math"/>
              </a:rPr>
              <a:t>∪</a:t>
            </a:r>
            <a:r>
              <a:rPr lang="en-US" sz="2000" i="1" dirty="0" smtClean="0">
                <a:ea typeface="Cambria Math"/>
              </a:rPr>
              <a:t>B</a:t>
            </a:r>
            <a:r>
              <a:rPr lang="en-US" sz="2000" dirty="0" smtClean="0">
                <a:latin typeface="Cambria Math"/>
                <a:ea typeface="Cambria Math"/>
              </a:rPr>
              <a:t>| = |</a:t>
            </a:r>
            <a:r>
              <a:rPr lang="en-US" sz="2000" i="1" dirty="0" smtClean="0">
                <a:ea typeface="Cambria Math"/>
              </a:rPr>
              <a:t>A</a:t>
            </a:r>
            <a:r>
              <a:rPr lang="en-US" sz="2000" dirty="0" smtClean="0">
                <a:latin typeface="Cambria Math"/>
                <a:ea typeface="Cambria Math"/>
              </a:rPr>
              <a:t>| + |</a:t>
            </a:r>
            <a:r>
              <a:rPr lang="en-US" sz="2000" i="1" dirty="0" smtClean="0">
                <a:ea typeface="Cambria Math"/>
              </a:rPr>
              <a:t>B</a:t>
            </a:r>
            <a:r>
              <a:rPr lang="en-US" sz="2000" dirty="0" smtClean="0">
                <a:latin typeface="Cambria Math"/>
                <a:ea typeface="Cambria Math"/>
              </a:rPr>
              <a:t>| −|</a:t>
            </a:r>
            <a:r>
              <a:rPr lang="en-US" sz="2000" i="1" dirty="0" smtClean="0">
                <a:ea typeface="Cambria Math"/>
              </a:rPr>
              <a:t>A</a:t>
            </a:r>
            <a:r>
              <a:rPr lang="en-US" sz="2000" dirty="0" smtClean="0">
                <a:latin typeface="Cambria Math"/>
                <a:ea typeface="Cambria Math"/>
              </a:rPr>
              <a:t>∩</a:t>
            </a:r>
            <a:r>
              <a:rPr lang="en-US" sz="2000" i="1" dirty="0" smtClean="0">
                <a:ea typeface="Cambria Math"/>
              </a:rPr>
              <a:t>B</a:t>
            </a:r>
            <a:r>
              <a:rPr lang="en-US" sz="2000" dirty="0" smtClean="0">
                <a:latin typeface="Cambria Math"/>
                <a:ea typeface="Cambria Math"/>
              </a:rPr>
              <a:t>| </a:t>
            </a:r>
          </a:p>
          <a:p>
            <a:pPr>
              <a:buNone/>
            </a:pPr>
            <a:r>
              <a:rPr lang="en-US" sz="2000" dirty="0" smtClean="0">
                <a:latin typeface="Cambria Math"/>
                <a:ea typeface="Cambria Math"/>
              </a:rPr>
              <a:t>                                    =  25 + 13 −8 = 30</a:t>
            </a:r>
            <a:endParaRPr lang="en-US" sz="2000" dirty="0"/>
          </a:p>
        </p:txBody>
      </p:sp>
      <p:pic>
        <p:nvPicPr>
          <p:cNvPr id="4" name="Content Placeholder 3" descr="07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4495800"/>
            <a:ext cx="2106930" cy="155905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Finite Sets</a:t>
            </a:r>
            <a:endParaRPr lang="en-US" dirty="0"/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685800" y="2514600"/>
            <a:ext cx="8205788" cy="316706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685800" y="1982152"/>
            <a:ext cx="2280285" cy="380048"/>
          </a:xfrm>
          <a:prstGeom prst="rect">
            <a:avLst/>
          </a:prstGeom>
        </p:spPr>
      </p:pic>
      <p:pic>
        <p:nvPicPr>
          <p:cNvPr id="5" name="Content Placeholder 3" descr="0709.jpg"/>
          <p:cNvPicPr>
            <a:picLocks noGrp="1" noChangeAspect="1"/>
          </p:cNvPicPr>
          <p:nvPr>
            <p:ph idx="1"/>
          </p:nvPr>
        </p:nvPicPr>
        <p:blipFill>
          <a:blip r:embed="rId6" cstate="print"/>
          <a:stretch>
            <a:fillRect/>
          </a:stretch>
        </p:blipFill>
        <p:spPr>
          <a:xfrm>
            <a:off x="848490" y="3505200"/>
            <a:ext cx="7457310" cy="29718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Finite Sets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Example</a:t>
            </a:r>
            <a:r>
              <a:rPr lang="en-US" dirty="0" smtClean="0"/>
              <a:t>: A total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1232</a:t>
            </a:r>
            <a:r>
              <a:rPr lang="en-US" dirty="0" smtClean="0"/>
              <a:t> students have taken a course in Spanish,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879</a:t>
            </a:r>
            <a:r>
              <a:rPr lang="en-US" dirty="0" smtClean="0"/>
              <a:t> have taken a course in French,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114</a:t>
            </a:r>
            <a:r>
              <a:rPr lang="en-US" dirty="0" smtClean="0"/>
              <a:t> have taken a course in Russian. Further,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103 </a:t>
            </a:r>
            <a:r>
              <a:rPr lang="en-US" dirty="0" smtClean="0"/>
              <a:t>have taken courses in both Spanish and French,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23</a:t>
            </a:r>
            <a:r>
              <a:rPr lang="en-US" dirty="0" smtClean="0"/>
              <a:t> have taken courses in both Spanish and Russian,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 smtClean="0"/>
              <a:t> have taken courses in both French and Russian. If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2092</a:t>
            </a:r>
            <a:r>
              <a:rPr lang="en-US" dirty="0" smtClean="0"/>
              <a:t> students have taken a course in at least one of Spanish French and Russian, how many students have taken a course in all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languages.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Solution</a:t>
            </a:r>
            <a:r>
              <a:rPr lang="en-US" dirty="0" smtClean="0"/>
              <a:t>: Let </a:t>
            </a:r>
            <a:r>
              <a:rPr lang="en-US" i="1" dirty="0" smtClean="0"/>
              <a:t>S</a:t>
            </a:r>
            <a:r>
              <a:rPr lang="en-US" dirty="0" smtClean="0"/>
              <a:t> be the set of students who have taken a course in Spanish, </a:t>
            </a:r>
            <a:r>
              <a:rPr lang="en-US" i="1" dirty="0" smtClean="0"/>
              <a:t>F</a:t>
            </a:r>
            <a:r>
              <a:rPr lang="en-US" dirty="0" smtClean="0"/>
              <a:t> the set of students who have taken a course in French, and </a:t>
            </a:r>
            <a:r>
              <a:rPr lang="en-US" i="1" dirty="0" smtClean="0"/>
              <a:t>R</a:t>
            </a:r>
            <a:r>
              <a:rPr lang="en-US" dirty="0" smtClean="0"/>
              <a:t> the set of students who have taken a course in Russian. Then, we have</a:t>
            </a:r>
          </a:p>
          <a:p>
            <a:pPr>
              <a:buNone/>
            </a:pPr>
            <a:r>
              <a:rPr lang="en-US" dirty="0" smtClean="0"/>
              <a:t>    |</a:t>
            </a:r>
            <a:r>
              <a:rPr lang="en-US" i="1" dirty="0" smtClean="0"/>
              <a:t>S</a:t>
            </a:r>
            <a:r>
              <a:rPr lang="en-US" dirty="0" smtClean="0"/>
              <a:t>|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1232</a:t>
            </a:r>
            <a:r>
              <a:rPr lang="en-US" dirty="0" smtClean="0"/>
              <a:t>, |</a:t>
            </a:r>
            <a:r>
              <a:rPr lang="en-US" i="1" dirty="0" smtClean="0"/>
              <a:t>F</a:t>
            </a:r>
            <a:r>
              <a:rPr lang="en-US" dirty="0" smtClean="0"/>
              <a:t>|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879</a:t>
            </a:r>
            <a:r>
              <a:rPr lang="en-US" dirty="0" smtClean="0"/>
              <a:t>, |</a:t>
            </a:r>
            <a:r>
              <a:rPr lang="en-US" i="1" dirty="0" smtClean="0"/>
              <a:t>R</a:t>
            </a:r>
            <a:r>
              <a:rPr lang="en-US" dirty="0" smtClean="0"/>
              <a:t>|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114</a:t>
            </a:r>
            <a:r>
              <a:rPr lang="en-US" dirty="0" smtClean="0"/>
              <a:t>, |</a:t>
            </a:r>
            <a:r>
              <a:rPr lang="en-US" i="1" dirty="0" smtClean="0"/>
              <a:t>S</a:t>
            </a:r>
            <a:r>
              <a:rPr lang="en-US" dirty="0" smtClean="0">
                <a:latin typeface="Cambria Math"/>
                <a:ea typeface="Cambria Math"/>
              </a:rPr>
              <a:t>∩</a:t>
            </a:r>
            <a:r>
              <a:rPr lang="en-US" i="1" dirty="0" smtClean="0">
                <a:ea typeface="Cambria Math"/>
              </a:rPr>
              <a:t>F</a:t>
            </a:r>
            <a:r>
              <a:rPr lang="en-US" dirty="0" smtClean="0">
                <a:latin typeface="Cambria Math"/>
                <a:ea typeface="Cambria Math"/>
              </a:rPr>
              <a:t>| = 103, </a:t>
            </a:r>
            <a:r>
              <a:rPr lang="en-US" dirty="0" smtClean="0"/>
              <a:t>|</a:t>
            </a:r>
            <a:r>
              <a:rPr lang="en-US" i="1" dirty="0" smtClean="0"/>
              <a:t>S</a:t>
            </a:r>
            <a:r>
              <a:rPr lang="en-US" dirty="0" smtClean="0">
                <a:latin typeface="Cambria Math"/>
                <a:ea typeface="Cambria Math"/>
              </a:rPr>
              <a:t>∩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| = 23, </a:t>
            </a:r>
            <a:r>
              <a:rPr lang="en-US" dirty="0" smtClean="0"/>
              <a:t>|</a:t>
            </a:r>
            <a:r>
              <a:rPr lang="en-US" i="1" dirty="0" smtClean="0"/>
              <a:t>F</a:t>
            </a:r>
            <a:r>
              <a:rPr lang="en-US" dirty="0" smtClean="0">
                <a:latin typeface="Cambria Math"/>
                <a:ea typeface="Cambria Math"/>
              </a:rPr>
              <a:t>∩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| = 14, and </a:t>
            </a:r>
            <a:r>
              <a:rPr lang="en-US" dirty="0" smtClean="0"/>
              <a:t>|</a:t>
            </a:r>
            <a:r>
              <a:rPr lang="en-US" i="1" dirty="0" smtClean="0"/>
              <a:t>S</a:t>
            </a:r>
            <a:r>
              <a:rPr lang="en-US" dirty="0" smtClean="0">
                <a:latin typeface="Cambria Math"/>
                <a:ea typeface="Cambria Math"/>
              </a:rPr>
              <a:t>∪</a:t>
            </a:r>
            <a:r>
              <a:rPr lang="en-US" i="1" dirty="0" smtClean="0">
                <a:ea typeface="Cambria Math"/>
              </a:rPr>
              <a:t>F</a:t>
            </a:r>
            <a:r>
              <a:rPr lang="en-US" dirty="0" smtClean="0">
                <a:latin typeface="Cambria Math"/>
                <a:ea typeface="Cambria Math"/>
              </a:rPr>
              <a:t>∪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| = 2092.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 Using the equation 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       </a:t>
            </a:r>
            <a:r>
              <a:rPr lang="en-US" dirty="0" smtClean="0"/>
              <a:t>|</a:t>
            </a:r>
            <a:r>
              <a:rPr lang="en-US" i="1" dirty="0" smtClean="0"/>
              <a:t>S</a:t>
            </a:r>
            <a:r>
              <a:rPr lang="en-US" dirty="0" smtClean="0">
                <a:latin typeface="Cambria Math"/>
                <a:ea typeface="Cambria Math"/>
              </a:rPr>
              <a:t>∪</a:t>
            </a:r>
            <a:r>
              <a:rPr lang="en-US" i="1" dirty="0" smtClean="0">
                <a:ea typeface="Cambria Math"/>
              </a:rPr>
              <a:t>F</a:t>
            </a:r>
            <a:r>
              <a:rPr lang="en-US" dirty="0" smtClean="0">
                <a:latin typeface="Cambria Math"/>
                <a:ea typeface="Cambria Math"/>
              </a:rPr>
              <a:t>∪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| = </a:t>
            </a:r>
            <a:r>
              <a:rPr lang="en-US" dirty="0" smtClean="0"/>
              <a:t>|</a:t>
            </a:r>
            <a:r>
              <a:rPr lang="en-US" i="1" dirty="0" smtClean="0"/>
              <a:t>S</a:t>
            </a:r>
            <a:r>
              <a:rPr lang="en-US" dirty="0" smtClean="0"/>
              <a:t>|+ |</a:t>
            </a:r>
            <a:r>
              <a:rPr lang="en-US" i="1" dirty="0" smtClean="0"/>
              <a:t>F</a:t>
            </a:r>
            <a:r>
              <a:rPr lang="en-US" dirty="0" smtClean="0"/>
              <a:t>|+ |</a:t>
            </a:r>
            <a:r>
              <a:rPr lang="en-US" i="1" dirty="0" smtClean="0"/>
              <a:t>R</a:t>
            </a:r>
            <a:r>
              <a:rPr lang="en-US" dirty="0" smtClean="0"/>
              <a:t>|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|</a:t>
            </a:r>
            <a:r>
              <a:rPr lang="en-US" i="1" dirty="0" smtClean="0"/>
              <a:t>S</a:t>
            </a:r>
            <a:r>
              <a:rPr lang="en-US" dirty="0" smtClean="0">
                <a:latin typeface="Cambria Math"/>
                <a:ea typeface="Cambria Math"/>
              </a:rPr>
              <a:t>∩</a:t>
            </a:r>
            <a:r>
              <a:rPr lang="en-US" i="1" dirty="0" smtClean="0">
                <a:ea typeface="Cambria Math"/>
              </a:rPr>
              <a:t>F</a:t>
            </a:r>
            <a:r>
              <a:rPr lang="en-US" dirty="0" smtClean="0">
                <a:latin typeface="Cambria Math"/>
                <a:ea typeface="Cambria Math"/>
              </a:rPr>
              <a:t>| −</a:t>
            </a:r>
            <a:r>
              <a:rPr lang="en-US" dirty="0" smtClean="0"/>
              <a:t> |</a:t>
            </a:r>
            <a:r>
              <a:rPr lang="en-US" i="1" dirty="0" smtClean="0"/>
              <a:t>S</a:t>
            </a:r>
            <a:r>
              <a:rPr lang="en-US" dirty="0" smtClean="0">
                <a:latin typeface="Cambria Math"/>
                <a:ea typeface="Cambria Math"/>
              </a:rPr>
              <a:t>∩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| −</a:t>
            </a:r>
            <a:r>
              <a:rPr lang="en-US" dirty="0" smtClean="0"/>
              <a:t> |</a:t>
            </a:r>
            <a:r>
              <a:rPr lang="en-US" i="1" dirty="0" smtClean="0"/>
              <a:t>F</a:t>
            </a:r>
            <a:r>
              <a:rPr lang="en-US" dirty="0" smtClean="0">
                <a:latin typeface="Cambria Math"/>
                <a:ea typeface="Cambria Math"/>
              </a:rPr>
              <a:t>∩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| + |</a:t>
            </a:r>
            <a:r>
              <a:rPr lang="en-US" i="1" dirty="0" smtClean="0">
                <a:ea typeface="Cambria Math"/>
              </a:rPr>
              <a:t>S</a:t>
            </a:r>
            <a:r>
              <a:rPr lang="en-US" dirty="0" smtClean="0">
                <a:latin typeface="Cambria Math"/>
                <a:ea typeface="Cambria Math"/>
              </a:rPr>
              <a:t>∩</a:t>
            </a:r>
            <a:r>
              <a:rPr lang="en-US" i="1" dirty="0" smtClean="0">
                <a:ea typeface="Cambria Math"/>
              </a:rPr>
              <a:t>F</a:t>
            </a:r>
            <a:r>
              <a:rPr lang="en-US" dirty="0" smtClean="0">
                <a:latin typeface="Cambria Math"/>
                <a:ea typeface="Cambria Math"/>
              </a:rPr>
              <a:t>∩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|,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  we obtain 2092 = 1232 + 879 + 114 −103 −23 −14 + |</a:t>
            </a:r>
            <a:r>
              <a:rPr lang="en-US" i="1" dirty="0" smtClean="0">
                <a:ea typeface="Cambria Math"/>
              </a:rPr>
              <a:t>S</a:t>
            </a:r>
            <a:r>
              <a:rPr lang="en-US" dirty="0" smtClean="0">
                <a:latin typeface="Cambria Math"/>
                <a:ea typeface="Cambria Math"/>
              </a:rPr>
              <a:t>∩</a:t>
            </a:r>
            <a:r>
              <a:rPr lang="en-US" i="1" dirty="0" smtClean="0">
                <a:ea typeface="Cambria Math"/>
              </a:rPr>
              <a:t>F</a:t>
            </a:r>
            <a:r>
              <a:rPr lang="en-US" dirty="0" smtClean="0">
                <a:latin typeface="Cambria Math"/>
                <a:ea typeface="Cambria Math"/>
              </a:rPr>
              <a:t>∩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|.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   Solving for |</a:t>
            </a:r>
            <a:r>
              <a:rPr lang="en-US" i="1" dirty="0" smtClean="0">
                <a:ea typeface="Cambria Math"/>
              </a:rPr>
              <a:t>S</a:t>
            </a:r>
            <a:r>
              <a:rPr lang="en-US" dirty="0" smtClean="0">
                <a:latin typeface="Cambria Math"/>
                <a:ea typeface="Cambria Math"/>
              </a:rPr>
              <a:t>∩</a:t>
            </a:r>
            <a:r>
              <a:rPr lang="en-US" i="1" dirty="0" smtClean="0">
                <a:ea typeface="Cambria Math"/>
              </a:rPr>
              <a:t>F</a:t>
            </a:r>
            <a:r>
              <a:rPr lang="en-US" dirty="0" smtClean="0">
                <a:latin typeface="Cambria Math"/>
                <a:ea typeface="Cambria Math"/>
              </a:rPr>
              <a:t>∩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| yields 7.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Illustration of Three Finite Set Example</a:t>
            </a:r>
            <a:endParaRPr lang="en-US" dirty="0"/>
          </a:p>
        </p:txBody>
      </p:sp>
      <p:pic>
        <p:nvPicPr>
          <p:cNvPr id="4" name="Content Placeholder 3" descr="071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64002" y="2757900"/>
            <a:ext cx="3015996" cy="274396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Principle of Inclusion-Exclusion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1. </a:t>
            </a:r>
            <a:r>
              <a:rPr lang="en-US" b="1" dirty="0" smtClean="0"/>
              <a:t>The Principle of Inclusion-Exclusion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Let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…,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i="1" dirty="0" smtClean="0"/>
              <a:t> </a:t>
            </a:r>
            <a:r>
              <a:rPr lang="en-US" dirty="0" smtClean="0"/>
              <a:t>be finite sets. Then:</a:t>
            </a: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762000" y="3048000"/>
            <a:ext cx="3657600" cy="38004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905000" y="3733800"/>
            <a:ext cx="5169218" cy="871538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609600" y="4953000"/>
            <a:ext cx="8001000" cy="78438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Rabbits and the Fibonacci Numbers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 Example</a:t>
            </a:r>
            <a:r>
              <a:rPr lang="en-US" dirty="0" smtClean="0"/>
              <a:t>: A young pair of rabbits (one of each gender) is placed on an island.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A pair of rabbits does not breed until they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months old. After they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months old, each pair of rabbits produces another pair each month.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Find a recurrence relation for the number of pairs of rabbits on the island after </a:t>
            </a:r>
            <a:r>
              <a:rPr lang="en-US" i="1" dirty="0" smtClean="0"/>
              <a:t>n</a:t>
            </a:r>
            <a:r>
              <a:rPr lang="en-US" dirty="0" smtClean="0"/>
              <a:t> months, assuming that rabbits never die.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i="1" dirty="0" smtClean="0"/>
              <a:t>This is the original problem considered by Leonardo Pisano (Fibonacci) in the thirteenth century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Principle of Inclusion-Exclusion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Proof: </a:t>
            </a:r>
            <a:r>
              <a:rPr lang="en-US" dirty="0" smtClean="0"/>
              <a:t>An element in the union has to be counted exactly once in the right-hand side of the equation.  Consider an element </a:t>
            </a:r>
            <a:r>
              <a:rPr lang="en-US" i="1" dirty="0" smtClean="0"/>
              <a:t>a</a:t>
            </a:r>
            <a:r>
              <a:rPr lang="en-US" dirty="0" smtClean="0"/>
              <a:t> that is a member of </a:t>
            </a:r>
            <a:r>
              <a:rPr lang="en-US" i="1" dirty="0" smtClean="0"/>
              <a:t>r</a:t>
            </a:r>
            <a:r>
              <a:rPr lang="en-US" dirty="0" smtClean="0"/>
              <a:t> of the sets </a:t>
            </a:r>
            <a:r>
              <a:rPr lang="en-US" i="1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,….,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, where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i="1" dirty="0" smtClean="0"/>
              <a:t>  r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i="1" dirty="0" smtClean="0"/>
              <a:t>  n</a:t>
            </a:r>
            <a:r>
              <a:rPr lang="en-US" dirty="0" smtClean="0"/>
              <a:t>.</a:t>
            </a:r>
            <a:endParaRPr lang="en-US" b="1" dirty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smtClean="0"/>
              <a:t>What is the number of combinations of these </a:t>
            </a:r>
            <a:r>
              <a:rPr lang="en-US" i="1" dirty="0" smtClean="0"/>
              <a:t>r</a:t>
            </a:r>
            <a:r>
              <a:rPr lang="en-US" dirty="0" smtClean="0"/>
              <a:t> sets?</a:t>
            </a:r>
          </a:p>
          <a:p>
            <a:pPr lvl="1"/>
            <a:r>
              <a:rPr lang="en-US" dirty="0" smtClean="0"/>
              <a:t>It is counted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) times by </a:t>
            </a:r>
            <a:r>
              <a:rPr lang="el-GR" sz="4200" dirty="0"/>
              <a:t>Σ</a:t>
            </a:r>
            <a:r>
              <a:rPr lang="en-US" sz="2800" dirty="0" smtClean="0">
                <a:latin typeface="Calibri"/>
              </a:rPr>
              <a:t>|</a:t>
            </a:r>
            <a:r>
              <a:rPr lang="en-US" sz="2800" i="1" dirty="0"/>
              <a:t>A</a:t>
            </a:r>
            <a:r>
              <a:rPr lang="en-US" sz="2800" i="1" baseline="-25000" dirty="0"/>
              <a:t>i</a:t>
            </a:r>
            <a:r>
              <a:rPr lang="en-US" sz="2800" dirty="0" smtClean="0">
                <a:latin typeface="Calibri"/>
              </a:rPr>
              <a:t>|</a:t>
            </a:r>
            <a:endParaRPr lang="en-US" dirty="0" smtClean="0">
              <a:latin typeface="Calibri"/>
            </a:endParaRPr>
          </a:p>
          <a:p>
            <a:pPr lvl="1"/>
            <a:r>
              <a:rPr lang="en-US" dirty="0" smtClean="0"/>
              <a:t>It is counted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/>
              <a:t>r</a:t>
            </a:r>
            <a:r>
              <a:rPr lang="en-US" dirty="0" smtClean="0"/>
              <a:t>,</a:t>
            </a:r>
            <a:r>
              <a:rPr lang="en-US" dirty="0" smtClean="0">
                <a:ea typeface="Cambria Math" pitchFamily="18" charset="0"/>
              </a:rPr>
              <a:t>2</a:t>
            </a:r>
            <a:r>
              <a:rPr lang="en-US" dirty="0" smtClean="0"/>
              <a:t>) times by </a:t>
            </a:r>
            <a:r>
              <a:rPr lang="el-GR" sz="4200" dirty="0" smtClean="0"/>
              <a:t>Σ</a:t>
            </a:r>
            <a:r>
              <a:rPr lang="en-US" sz="2800" dirty="0" smtClean="0"/>
              <a:t>|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i</a:t>
            </a:r>
            <a:r>
              <a:rPr lang="en-US" sz="2800" baseline="-25000" dirty="0" smtClean="0"/>
              <a:t> </a:t>
            </a:r>
            <a:r>
              <a:rPr lang="en-US" sz="2800" dirty="0" smtClean="0">
                <a:latin typeface="Cambria Math"/>
                <a:ea typeface="Cambria Math"/>
              </a:rPr>
              <a:t>⋂</a:t>
            </a:r>
            <a:r>
              <a:rPr lang="en-US" sz="2800" i="1" dirty="0" err="1" smtClean="0">
                <a:latin typeface="Cambria Math"/>
                <a:ea typeface="Cambria Math"/>
              </a:rPr>
              <a:t>A</a:t>
            </a:r>
            <a:r>
              <a:rPr lang="en-US" sz="2800" i="1" baseline="-25000" dirty="0" err="1" smtClean="0">
                <a:ea typeface="Cambria Math"/>
              </a:rPr>
              <a:t>j</a:t>
            </a:r>
            <a:r>
              <a:rPr lang="en-US" sz="2800" dirty="0" smtClean="0"/>
              <a:t>|</a:t>
            </a:r>
            <a:endParaRPr lang="en-US" dirty="0" smtClean="0"/>
          </a:p>
          <a:p>
            <a:pPr lvl="1"/>
            <a:r>
              <a:rPr lang="en-US" dirty="0" smtClean="0"/>
              <a:t>In general, it is counted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err="1" smtClean="0"/>
              <a:t>r</a:t>
            </a:r>
            <a:r>
              <a:rPr lang="en-US" dirty="0" err="1" smtClean="0"/>
              <a:t>,</a:t>
            </a:r>
            <a:r>
              <a:rPr lang="en-US" i="1" dirty="0" err="1" smtClean="0"/>
              <a:t>m</a:t>
            </a:r>
            <a:r>
              <a:rPr lang="en-US" dirty="0" smtClean="0"/>
              <a:t>) times by the summation of </a:t>
            </a:r>
            <a:r>
              <a:rPr lang="en-US" i="1" dirty="0" smtClean="0"/>
              <a:t>m</a:t>
            </a:r>
            <a:r>
              <a:rPr lang="en-US" dirty="0" smtClean="0"/>
              <a:t> of the sets </a:t>
            </a:r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/>
              <a:t>.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Principle of Inclusion-Exclusion </a:t>
            </a:r>
            <a:r>
              <a:rPr lang="en-US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Thus the element is counted exactly</a:t>
            </a:r>
          </a:p>
          <a:p>
            <a:pPr lvl="1">
              <a:buNone/>
            </a:pPr>
            <a:r>
              <a:rPr lang="en-US" dirty="0" smtClean="0"/>
              <a:t>      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) +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⋯</a:t>
            </a:r>
            <a:r>
              <a:rPr lang="en-US" dirty="0" smtClean="0"/>
              <a:t> + (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)</a:t>
            </a:r>
            <a:r>
              <a:rPr lang="en-US" i="1" baseline="30000" dirty="0" smtClean="0"/>
              <a:t>r</a:t>
            </a:r>
            <a:r>
              <a:rPr lang="en-US" baseline="30000" dirty="0" smtClean="0"/>
              <a:t>+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err="1" smtClean="0"/>
              <a:t>r</a:t>
            </a:r>
            <a:r>
              <a:rPr lang="en-US" dirty="0" err="1" smtClean="0"/>
              <a:t>,</a:t>
            </a:r>
            <a:r>
              <a:rPr lang="en-US" i="1" dirty="0" err="1" smtClean="0"/>
              <a:t>r</a:t>
            </a:r>
            <a:r>
              <a:rPr lang="en-US" dirty="0" smtClean="0"/>
              <a:t>) </a:t>
            </a:r>
          </a:p>
          <a:p>
            <a:pPr lvl="1">
              <a:buNone/>
            </a:pPr>
            <a:r>
              <a:rPr lang="en-US" dirty="0" smtClean="0"/>
              <a:t>    times by the right hand side of the equation.</a:t>
            </a:r>
          </a:p>
          <a:p>
            <a:pPr lvl="1"/>
            <a:r>
              <a:rPr lang="en-US" dirty="0" smtClean="0"/>
              <a:t>By Corollary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of 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6.4</a:t>
            </a:r>
            <a:r>
              <a:rPr lang="en-US" dirty="0" smtClean="0"/>
              <a:t>, we have</a:t>
            </a:r>
          </a:p>
          <a:p>
            <a:pPr lvl="1">
              <a:buNone/>
            </a:pPr>
            <a:r>
              <a:rPr lang="en-US" dirty="0" smtClean="0"/>
              <a:t>        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) + C(</a:t>
            </a:r>
            <a:r>
              <a:rPr lang="en-US" i="1" dirty="0" smtClean="0"/>
              <a:t>r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⋯</a:t>
            </a:r>
            <a:r>
              <a:rPr lang="en-US" dirty="0" smtClean="0"/>
              <a:t> + (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)</a:t>
            </a:r>
            <a:r>
              <a:rPr lang="en-US" i="1" baseline="30000" dirty="0" smtClean="0"/>
              <a:t>r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err="1" smtClean="0"/>
              <a:t>r</a:t>
            </a:r>
            <a:r>
              <a:rPr lang="en-US" dirty="0" err="1" smtClean="0"/>
              <a:t>,</a:t>
            </a:r>
            <a:r>
              <a:rPr lang="en-US" i="1" dirty="0" err="1" smtClean="0"/>
              <a:t>r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0.</a:t>
            </a:r>
          </a:p>
          <a:p>
            <a:pPr lvl="1"/>
            <a:r>
              <a:rPr lang="en-US" dirty="0" smtClean="0"/>
              <a:t>Hence,</a:t>
            </a:r>
          </a:p>
          <a:p>
            <a:pPr lvl="1">
              <a:buNone/>
            </a:pPr>
            <a:r>
              <a:rPr lang="en-US" dirty="0" smtClean="0"/>
              <a:t>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= 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) =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) + </a:t>
            </a:r>
            <a:r>
              <a:rPr lang="en-US" dirty="0" smtClean="0">
                <a:latin typeface="Cambria Math"/>
                <a:ea typeface="Cambria Math"/>
              </a:rPr>
              <a:t>⋯ </a:t>
            </a:r>
            <a:r>
              <a:rPr lang="en-US" dirty="0" smtClean="0"/>
              <a:t>+ (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)</a:t>
            </a:r>
            <a:r>
              <a:rPr lang="en-US" i="1" baseline="30000" dirty="0" smtClean="0"/>
              <a:t>r</a:t>
            </a:r>
            <a:r>
              <a:rPr lang="en-US" baseline="30000" dirty="0" smtClean="0"/>
              <a:t>+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err="1" smtClean="0"/>
              <a:t>r</a:t>
            </a:r>
            <a:r>
              <a:rPr lang="en-US" dirty="0" err="1" smtClean="0"/>
              <a:t>,</a:t>
            </a:r>
            <a:r>
              <a:rPr lang="en-US" i="1" dirty="0" err="1" smtClean="0"/>
              <a:t>r</a:t>
            </a:r>
            <a:r>
              <a:rPr lang="en-US" dirty="0" smtClean="0"/>
              <a:t>)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Rabbits and the </a:t>
            </a:r>
            <a:r>
              <a:rPr lang="en-US" sz="4000" dirty="0" err="1" smtClean="0"/>
              <a:t>Fiobonacci</a:t>
            </a:r>
            <a:r>
              <a:rPr lang="en-US" sz="4000" dirty="0" smtClean="0"/>
              <a:t> Numbers (</a:t>
            </a:r>
            <a:r>
              <a:rPr lang="en-US" sz="4000" i="1" dirty="0" smtClean="0"/>
              <a:t>cont.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600200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 </a:t>
            </a:r>
            <a:endParaRPr lang="en-US" dirty="0"/>
          </a:p>
        </p:txBody>
      </p:sp>
      <p:pic>
        <p:nvPicPr>
          <p:cNvPr id="4" name="Picture 3" descr="07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2438400"/>
            <a:ext cx="5888736" cy="27371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473005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Modeling the Population Growth of Rabbits on an Island</a:t>
            </a:r>
            <a:endParaRPr lang="en-US" sz="20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Rabbits and the Fibonacci Numbers (</a:t>
            </a:r>
            <a:r>
              <a:rPr lang="en-US" sz="4000" i="1" dirty="0" smtClean="0"/>
              <a:t>cont.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Let </a:t>
            </a:r>
            <a:r>
              <a:rPr lang="en-US" i="1" dirty="0" smtClean="0"/>
              <a:t>f</a:t>
            </a:r>
            <a:r>
              <a:rPr lang="en-US" i="1" baseline="-25000" dirty="0" smtClean="0"/>
              <a:t>n </a:t>
            </a:r>
            <a:r>
              <a:rPr lang="en-US" dirty="0" smtClean="0"/>
              <a:t> be the </a:t>
            </a:r>
            <a:r>
              <a:rPr lang="en-US" dirty="0" err="1" smtClean="0"/>
              <a:t>the</a:t>
            </a:r>
            <a:r>
              <a:rPr lang="en-US" dirty="0" smtClean="0"/>
              <a:t> number of pairs of rabbits after </a:t>
            </a:r>
            <a:r>
              <a:rPr lang="en-US" i="1" dirty="0" smtClean="0"/>
              <a:t>n</a:t>
            </a:r>
            <a:r>
              <a:rPr lang="en-US" dirty="0" smtClean="0"/>
              <a:t> months.</a:t>
            </a:r>
          </a:p>
          <a:p>
            <a:pPr lvl="1"/>
            <a:r>
              <a:rPr lang="en-US" sz="2600" dirty="0" smtClean="0"/>
              <a:t>There are  </a:t>
            </a:r>
            <a:r>
              <a:rPr lang="en-US" sz="2600" i="1" dirty="0" smtClean="0"/>
              <a:t>f</a:t>
            </a:r>
            <a:r>
              <a:rPr lang="en-US" sz="26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i="1" dirty="0" smtClean="0"/>
              <a:t> = 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1 pairs of rabbits on the island at the end of the first month. </a:t>
            </a:r>
            <a:endParaRPr lang="en-US" sz="2600" i="1" dirty="0" smtClean="0"/>
          </a:p>
          <a:p>
            <a:pPr lvl="1"/>
            <a:r>
              <a:rPr lang="en-US" sz="2600" dirty="0" smtClean="0"/>
              <a:t>We also have </a:t>
            </a:r>
            <a:r>
              <a:rPr lang="en-US" sz="2600" i="1" dirty="0" smtClean="0"/>
              <a:t>f</a:t>
            </a:r>
            <a:r>
              <a:rPr lang="en-US" sz="26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i="1" dirty="0" smtClean="0"/>
              <a:t> = 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600" dirty="0" smtClean="0"/>
              <a:t>because the pair does not breed during the first month</a:t>
            </a:r>
            <a:r>
              <a:rPr lang="en-US" sz="2600" i="1" dirty="0" smtClean="0"/>
              <a:t>.</a:t>
            </a:r>
          </a:p>
          <a:p>
            <a:pPr lvl="1"/>
            <a:r>
              <a:rPr lang="en-US" sz="2600" dirty="0" smtClean="0"/>
              <a:t>To find the number of pairs on the island after </a:t>
            </a:r>
            <a:r>
              <a:rPr lang="en-US" sz="2600" i="1" dirty="0" smtClean="0"/>
              <a:t>n</a:t>
            </a:r>
            <a:r>
              <a:rPr lang="en-US" sz="2600" dirty="0" smtClean="0"/>
              <a:t> months,</a:t>
            </a:r>
          </a:p>
          <a:p>
            <a:pPr lvl="2"/>
            <a:r>
              <a:rPr lang="en-US" sz="2300" dirty="0" smtClean="0"/>
              <a:t>add the number on the island after the previous month, </a:t>
            </a:r>
            <a:r>
              <a:rPr lang="en-US" sz="2300" i="1" dirty="0" smtClean="0"/>
              <a:t>f</a:t>
            </a:r>
            <a:r>
              <a:rPr lang="en-US" sz="2300" i="1" baseline="-25000" dirty="0" smtClean="0"/>
              <a:t>n</a:t>
            </a:r>
            <a:r>
              <a:rPr lang="en-US" sz="2300" baseline="-25000" dirty="0" smtClean="0"/>
              <a:t>-1</a:t>
            </a:r>
            <a:r>
              <a:rPr lang="en-US" sz="2300" dirty="0" smtClean="0"/>
              <a:t>,</a:t>
            </a:r>
          </a:p>
          <a:p>
            <a:pPr lvl="2"/>
            <a:r>
              <a:rPr lang="en-US" sz="2300" dirty="0" smtClean="0"/>
              <a:t>and the  number of newborn pairs, which equals </a:t>
            </a:r>
            <a:r>
              <a:rPr lang="en-US" sz="2300" i="1" dirty="0" smtClean="0"/>
              <a:t>f</a:t>
            </a:r>
            <a:r>
              <a:rPr lang="en-US" sz="2300" i="1" baseline="-25000" dirty="0" smtClean="0"/>
              <a:t>n</a:t>
            </a:r>
            <a:r>
              <a:rPr lang="en-US" sz="2300" baseline="-25000" dirty="0" smtClean="0"/>
              <a:t>-2</a:t>
            </a:r>
            <a:r>
              <a:rPr lang="en-US" sz="2300" dirty="0" smtClean="0"/>
              <a:t>, because each newborn pair comes from a pair at least two months old.</a:t>
            </a:r>
            <a:endParaRPr lang="en-US" sz="2300" i="1" dirty="0" smtClean="0"/>
          </a:p>
          <a:p>
            <a:pPr lvl="1"/>
            <a:endParaRPr lang="en-US" sz="2600" i="1" dirty="0" smtClean="0"/>
          </a:p>
          <a:p>
            <a:pPr marL="274320" lvl="2" indent="0">
              <a:spcBef>
                <a:spcPts val="0"/>
              </a:spcBef>
              <a:buNone/>
            </a:pPr>
            <a:r>
              <a:rPr lang="en-US" sz="2600" dirty="0" smtClean="0"/>
              <a:t>Consequently the sequence {</a:t>
            </a:r>
            <a:r>
              <a:rPr lang="en-US" sz="2600" i="1" dirty="0" smtClean="0"/>
              <a:t>f</a:t>
            </a:r>
            <a:r>
              <a:rPr lang="en-US" sz="2600" i="1" baseline="-25000" dirty="0" smtClean="0"/>
              <a:t>n</a:t>
            </a:r>
            <a:r>
              <a:rPr lang="en-US" sz="2600" i="1" dirty="0" smtClean="0"/>
              <a:t> </a:t>
            </a:r>
            <a:r>
              <a:rPr lang="en-US" sz="2600" dirty="0" smtClean="0"/>
              <a:t>} satisfies the recurrence relation                 </a:t>
            </a:r>
            <a:r>
              <a:rPr lang="en-US" sz="2600" i="1" dirty="0" smtClean="0"/>
              <a:t>f</a:t>
            </a:r>
            <a:r>
              <a:rPr lang="en-US" sz="2600" i="1" baseline="-25000" dirty="0" smtClean="0"/>
              <a:t>n</a:t>
            </a:r>
            <a:r>
              <a:rPr lang="en-US" sz="2600" i="1" dirty="0" smtClean="0"/>
              <a:t> = f</a:t>
            </a:r>
            <a:r>
              <a:rPr lang="en-US" sz="2600" i="1" baseline="-25000" dirty="0" smtClean="0"/>
              <a:t>n</a:t>
            </a:r>
            <a:r>
              <a:rPr lang="en-US" sz="2600" baseline="-25000" dirty="0" smtClean="0"/>
              <a:t>-1</a:t>
            </a:r>
            <a:r>
              <a:rPr lang="en-US" sz="2600" i="1" dirty="0" smtClean="0"/>
              <a:t>  +  f</a:t>
            </a:r>
            <a:r>
              <a:rPr lang="en-US" sz="2600" i="1" baseline="-25000" dirty="0" smtClean="0"/>
              <a:t>n</a:t>
            </a:r>
            <a:r>
              <a:rPr lang="en-US" sz="2600" baseline="-25000" dirty="0" smtClean="0"/>
              <a:t>-2</a:t>
            </a:r>
            <a:r>
              <a:rPr lang="en-US" sz="2600" i="1" baseline="-25000" dirty="0" smtClean="0"/>
              <a:t> </a:t>
            </a:r>
            <a:r>
              <a:rPr lang="en-US" sz="2600" dirty="0" smtClean="0"/>
              <a:t>  for  </a:t>
            </a:r>
            <a:r>
              <a:rPr lang="en-US" sz="2600" i="1" dirty="0" smtClean="0"/>
              <a:t>n</a:t>
            </a:r>
            <a:r>
              <a:rPr lang="en-US" sz="2600" dirty="0" smtClean="0"/>
              <a:t> </a:t>
            </a:r>
            <a:r>
              <a:rPr lang="en-US" sz="2600" dirty="0" smtClean="0">
                <a:latin typeface="Cambria Math"/>
                <a:ea typeface="Cambria Math"/>
              </a:rPr>
              <a:t>≥</a:t>
            </a:r>
            <a:r>
              <a:rPr lang="en-US" sz="2600" dirty="0" smtClean="0"/>
              <a:t>  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600" dirty="0" smtClean="0"/>
              <a:t> with the initial conditions  </a:t>
            </a:r>
            <a:r>
              <a:rPr lang="en-US" sz="2600" i="1" dirty="0" smtClean="0"/>
              <a:t>f</a:t>
            </a:r>
            <a:r>
              <a:rPr lang="en-US" sz="26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i="1" dirty="0" smtClean="0"/>
              <a:t> = 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dirty="0" smtClean="0"/>
              <a:t> and  </a:t>
            </a:r>
            <a:r>
              <a:rPr lang="en-US" sz="2600" i="1" dirty="0" smtClean="0"/>
              <a:t>f</a:t>
            </a:r>
            <a:r>
              <a:rPr lang="en-US" sz="26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i="1" dirty="0" smtClean="0"/>
              <a:t> = 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i="1" dirty="0" smtClean="0"/>
              <a:t>. </a:t>
            </a:r>
          </a:p>
          <a:p>
            <a:pPr marL="274320" lvl="2" indent="0">
              <a:spcBef>
                <a:spcPts val="0"/>
              </a:spcBef>
              <a:buNone/>
            </a:pPr>
            <a:r>
              <a:rPr lang="en-US" sz="2600" dirty="0" smtClean="0"/>
              <a:t>The number of pairs of rabbits on the island after </a:t>
            </a:r>
            <a:r>
              <a:rPr lang="en-US" sz="2600" i="1" dirty="0" smtClean="0"/>
              <a:t>n</a:t>
            </a:r>
            <a:r>
              <a:rPr lang="en-US" sz="2600" dirty="0" smtClean="0"/>
              <a:t> months is given by the </a:t>
            </a:r>
            <a:r>
              <a:rPr lang="en-US" sz="2600" i="1" dirty="0" smtClean="0"/>
              <a:t>n</a:t>
            </a:r>
            <a:r>
              <a:rPr lang="en-US" sz="2600" dirty="0" smtClean="0"/>
              <a:t>th Fibonacci number.</a:t>
            </a:r>
            <a:endParaRPr lang="en-US" sz="2600" baseline="-25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Counting Bit Strings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      Example</a:t>
            </a:r>
            <a:r>
              <a:rPr lang="en-US" dirty="0" smtClean="0"/>
              <a:t>: Find a recurrence relation and give initial conditions for the number of bit strings of length </a:t>
            </a:r>
            <a:r>
              <a:rPr lang="en-US" i="1" dirty="0" smtClean="0"/>
              <a:t>n</a:t>
            </a:r>
            <a:r>
              <a:rPr lang="en-US" dirty="0" smtClean="0"/>
              <a:t> without two consecutive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s. How many such bit strings are there of length five?</a:t>
            </a:r>
          </a:p>
          <a:p>
            <a:pPr>
              <a:buNone/>
            </a:pPr>
            <a:r>
              <a:rPr lang="en-US" b="1" dirty="0" smtClean="0"/>
              <a:t>      Solution</a:t>
            </a:r>
            <a:r>
              <a:rPr lang="en-US" dirty="0" smtClean="0"/>
              <a:t>: Let </a:t>
            </a:r>
            <a:r>
              <a:rPr lang="en-US" i="1" dirty="0" smtClean="0"/>
              <a:t>a</a:t>
            </a:r>
            <a:r>
              <a:rPr lang="en-US" i="1" baseline="-25000" dirty="0" smtClean="0"/>
              <a:t>n </a:t>
            </a:r>
            <a:r>
              <a:rPr lang="en-US" dirty="0" smtClean="0"/>
              <a:t> denote the number of bit strings of length </a:t>
            </a:r>
            <a:r>
              <a:rPr lang="en-US" i="1" dirty="0" err="1" smtClean="0"/>
              <a:t>n</a:t>
            </a:r>
            <a:r>
              <a:rPr lang="en-US" dirty="0" smtClean="0"/>
              <a:t> without two consecutive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s.  To obtain a recurrence relation for {</a:t>
            </a:r>
            <a:r>
              <a:rPr lang="en-US" i="1" dirty="0" smtClean="0"/>
              <a:t>a</a:t>
            </a:r>
            <a:r>
              <a:rPr lang="en-US" i="1" baseline="-25000" dirty="0" smtClean="0"/>
              <a:t>n </a:t>
            </a:r>
            <a:r>
              <a:rPr lang="en-US" dirty="0" smtClean="0"/>
              <a:t>} note that the number of bit strings of length </a:t>
            </a:r>
            <a:r>
              <a:rPr lang="en-US" i="1" dirty="0" smtClean="0"/>
              <a:t>n</a:t>
            </a:r>
            <a:r>
              <a:rPr lang="en-US" dirty="0" smtClean="0"/>
              <a:t> that do not have two consecutive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s is the number of bit strings ending with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plus the number of such bit strings ending with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Now assume that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≥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3. </a:t>
            </a:r>
          </a:p>
          <a:p>
            <a:pPr lvl="1"/>
            <a:r>
              <a:rPr lang="en-US" dirty="0" smtClean="0">
                <a:latin typeface="Cambria Math" pitchFamily="18" charset="0"/>
                <a:ea typeface="Cambria Math" pitchFamily="18" charset="0"/>
              </a:rPr>
              <a:t>The bit strings of length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ending with 1 without two consecutive 0s are the bit strings of length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with no two consecutive 0s with a 1 added at the end. Hence, there are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i="1" baseline="-25000" dirty="0" smtClean="0">
                <a:latin typeface="Cambria Math"/>
                <a:ea typeface="Cambria Math"/>
              </a:rPr>
              <a:t>−</a:t>
            </a:r>
            <a:r>
              <a:rPr lang="en-US" baseline="-25000" dirty="0" smtClean="0">
                <a:latin typeface="Cambria Math"/>
                <a:ea typeface="Cambria Math"/>
              </a:rPr>
              <a:t>1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such bit strings.</a:t>
            </a:r>
          </a:p>
          <a:p>
            <a:pPr lvl="1"/>
            <a:r>
              <a:rPr lang="en-US" dirty="0" smtClean="0">
                <a:latin typeface="Cambria Math" pitchFamily="18" charset="0"/>
                <a:ea typeface="Cambria Math" pitchFamily="18" charset="0"/>
              </a:rPr>
              <a:t>The bit strings of length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ending with 0 without two consecutive 0s are the bit strings of length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with no two consecutive 0s with 10  at the end. Hence, there are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i="1" baseline="-25000" dirty="0" smtClean="0">
                <a:latin typeface="Cambria Math"/>
                <a:ea typeface="Cambria Math"/>
              </a:rPr>
              <a:t>−</a:t>
            </a:r>
            <a:r>
              <a:rPr lang="en-US" baseline="-25000" dirty="0" smtClean="0">
                <a:latin typeface="Cambria Math"/>
                <a:ea typeface="Cambria Math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such bit strings.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We conclude that </a:t>
            </a:r>
            <a:r>
              <a:rPr lang="en-US" i="1" dirty="0" smtClean="0"/>
              <a:t>a</a:t>
            </a:r>
            <a:r>
              <a:rPr lang="en-US" i="1" baseline="-25000" dirty="0" smtClean="0"/>
              <a:t>n 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i="1" baseline="-25000" dirty="0" smtClean="0">
                <a:latin typeface="Cambria Math"/>
                <a:ea typeface="Cambria Math"/>
              </a:rPr>
              <a:t>−</a:t>
            </a:r>
            <a:r>
              <a:rPr lang="en-US" baseline="-25000" dirty="0" smtClean="0">
                <a:latin typeface="Cambria Math"/>
                <a:ea typeface="Cambria Math"/>
              </a:rPr>
              <a:t>1</a:t>
            </a:r>
            <a:r>
              <a:rPr lang="en-US" dirty="0" smtClean="0"/>
              <a:t>  +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i="1" baseline="-25000" dirty="0" smtClean="0">
                <a:latin typeface="Cambria Math"/>
                <a:ea typeface="Cambria Math"/>
              </a:rPr>
              <a:t>−</a:t>
            </a:r>
            <a:r>
              <a:rPr lang="en-US" baseline="-25000" dirty="0" smtClean="0">
                <a:latin typeface="Cambria Math"/>
                <a:ea typeface="Cambria Math"/>
              </a:rPr>
              <a:t>2</a:t>
            </a:r>
            <a:r>
              <a:rPr lang="en-US" dirty="0" smtClean="0"/>
              <a:t>  for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≥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.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lvl="1"/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lvl="2"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5" name="Picture 4" descr="07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4800600"/>
            <a:ext cx="3756660" cy="138303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Bit Strings (</a:t>
            </a:r>
            <a:r>
              <a:rPr lang="en-US" sz="4000" i="1" dirty="0" smtClean="0"/>
              <a:t>continued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 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The initial conditions are: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</a:p>
          <a:p>
            <a:pPr lvl="1"/>
            <a:r>
              <a:rPr lang="en-US" i="1" dirty="0" smtClean="0"/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1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2, since both the bit strings 0 and 1 do not have consecutive 0s.</a:t>
            </a:r>
          </a:p>
          <a:p>
            <a:pPr lvl="1"/>
            <a:r>
              <a:rPr lang="en-US" i="1" dirty="0" smtClean="0"/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3, since the bit strings 01, 10, and 11 do not have consecutive 0s, while 00 does.</a:t>
            </a:r>
          </a:p>
          <a:p>
            <a:pPr lvl="1"/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To obtain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5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we use the recurrence relation three times to find that:</a:t>
            </a:r>
          </a:p>
          <a:p>
            <a:pPr>
              <a:buNone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lvl="1"/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1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3 + 2 = 5</a:t>
            </a:r>
          </a:p>
          <a:p>
            <a:pPr lvl="1"/>
            <a:r>
              <a:rPr lang="en-US" i="1" dirty="0" smtClean="0"/>
              <a:t> a</a:t>
            </a:r>
            <a:r>
              <a:rPr lang="en-US" baseline="-25000" dirty="0" smtClean="0">
                <a:latin typeface="Cambria Math"/>
                <a:ea typeface="Cambria Math"/>
              </a:rPr>
              <a:t>4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3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5+ 3 = 8</a:t>
            </a:r>
          </a:p>
          <a:p>
            <a:pPr lvl="1"/>
            <a:r>
              <a:rPr lang="en-US" i="1" dirty="0" smtClean="0"/>
              <a:t> a</a:t>
            </a:r>
            <a:r>
              <a:rPr lang="en-US" baseline="-25000" dirty="0" smtClean="0">
                <a:latin typeface="Cambria Math"/>
                <a:ea typeface="Cambria Math"/>
              </a:rPr>
              <a:t>5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4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3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8+ 5 = 13</a:t>
            </a:r>
          </a:p>
          <a:p>
            <a:pPr lvl="2"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4953000"/>
            <a:ext cx="7086600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 that {</a:t>
            </a:r>
            <a:r>
              <a:rPr lang="en-US" i="1" dirty="0" smtClean="0"/>
              <a:t>a</a:t>
            </a:r>
            <a:r>
              <a:rPr lang="en-US" i="1" baseline="-25000" dirty="0" smtClean="0"/>
              <a:t>n </a:t>
            </a:r>
            <a:r>
              <a:rPr lang="en-US" dirty="0" smtClean="0"/>
              <a:t>} satisfies the same recurrence relation as the Fibonacci sequence. Since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1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</a:t>
            </a:r>
            <a:r>
              <a:rPr lang="en-US" i="1" dirty="0" smtClean="0"/>
              <a:t> 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/>
              <a:t> and 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</a:t>
            </a:r>
            <a:r>
              <a:rPr lang="en-US" i="1" dirty="0" smtClean="0"/>
              <a:t> 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/>
              <a:t>, we conclude that </a:t>
            </a:r>
            <a:r>
              <a:rPr lang="en-US" i="1" dirty="0" smtClean="0"/>
              <a:t>a</a:t>
            </a:r>
            <a:r>
              <a:rPr lang="en-US" i="1" baseline="-25000" dirty="0" smtClean="0">
                <a:ea typeface="Cambria Math"/>
              </a:rPr>
              <a:t>n</a:t>
            </a:r>
            <a:r>
              <a:rPr lang="en-US" baseline="-25000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</a:t>
            </a:r>
            <a:r>
              <a:rPr lang="en-US" i="1" dirty="0" smtClean="0"/>
              <a:t> f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+2 </a:t>
            </a:r>
            <a:r>
              <a:rPr lang="en-US" dirty="0" smtClean="0"/>
              <a:t>.</a:t>
            </a:r>
            <a:endParaRPr lang="en-US" baseline="-25000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_n = a_{n-1} + a^{2}_{n-2}$&#10;&#10;&#10;\end{document}"/>
  <p:tag name="IGUANATEXSIZE" val="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n = \alpha r_{0}^{n} + \alpha_2 n  r_{0}^{n}$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n = \alpha_1 r_{1}^{n}+ \alpha_2 r_{2}^{m} + \cdots + \alpha_{k}r_{k}^{n}$&#10;&#10;\end{document}"/>
  <p:tag name="IGUANATEXSIZE" val="2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n = (\alpha_{1,0}+ \alpha_{1,1}n + \cdots + \alpha_{1,m_{1}- 1}n^{m_{1}-1})r_{1}^{n}$&#10;&#10;\end{document}"/>
  <p:tag name="IGUANATEXSIZE" val="2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+ (\alpha_{2,0}+ \alpha_{2,1}n + \cdots + \alpha_{2,{m_{2}- 1}}n^{m_{2}-1})r_{2}^{n}$&#10;&#10;\end{document}"/>
  <p:tag name="IGUANATEXSIZE" val="2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+\cdots +  (\alpha_{t,0}+ \alpha_{t,1}n + \cdots + \alpha_{t,m_{t}- 1}n^{m_{t}-1})r_{t}^{n}$&#10;&#10;\end{document}"/>
  <p:tag name="IGUANATEXSIZE" val="2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G(x) = a_0 + a_1x + \cdots + a_{k}x^k + \cdots = \sum^{\infty}_{k = 0} a_kx^k .$$&#10;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\sum^{\infty}_{k = 0} 3x^k .$$&#10;&#10;&#10;\end{document}"/>
  <p:tag name="IGUANATEXSIZE" val="1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\sum^{\infty}_{k = 0} (k + 1)x^k .$$&#10;&#10;&#10;\end{document}"/>
  <p:tag name="IGUANATEXSIZE" val="1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\sum^{\infty}_{k = 0} 2^{k}x^k .$$&#10;&#10;&#10;\end{document}"/>
  <p:tag name="IGUANATEXSIZE" val="1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| A \cup B| = |A| + |B| - |A \cap B|$$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r_1 = \frac{1 + \sqrt{5}}{2}$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|A| + |B| + |C|  - |A \cap B| - |A \cap C| - |B \cap C| + |A \cap B \cap C|$$&#10;&#10;\end{document}"/>
  <p:tag name="IGUANATEXSIZE" val="2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|A \cup B \cup C| =$$&#10;&#10;\end{document}"/>
  <p:tag name="IGUANATEXSIZE" val="3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|A_1 \cup A_2 \cup \dots \cup A_n| =$$&#10;&#10;\end{document}"/>
  <p:tag name="IGUANATEXSIZE" val="3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\sum_{1 \leq i \leq n} |A_i| - \sum_{1 \leq i \leq j \leq n} |A_i \cap A_j| +$$&#10;&#10;\end{document}"/>
  <p:tag name="IGUANATEXSIZE" val="3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\sum_{1 \leq i \leq j\leq k \leq n} |A_i \cap A_j \cap A_k| - ... + (-1)^{n+1}|A_1 \cap A_2 \cap \ldots \cap A_n|$$&#10;&#10;\end{document}"/>
  <p:tag name="IGUANATEXSIZE" val="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r_2 = \frac{1 - \sqrt{5}}{2}$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_n = \alpha_1\left(\frac{1 + \sqrt{5}}{2}\right)^n + \alpha_2\left(\frac{1 - \sqrt{5}}{2}\right)^{n}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_0 = \alpha_1 + \alpha_2 = 0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_1 = \alpha_1\left(\frac{1 + \sqrt{5}}{2}\right) + \alpha_2\left(\frac{1 - \sqrt{5}}{2}\right) = 1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alpha_1 = \frac{1}{\sqrt{5}}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alpha_2 = -\frac{1}{\sqrt{5}}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_n = \frac{1}{\sqrt{5}}\left(\frac{1 + \sqrt{5}}{2}\right)^n -\frac{1}{\sqrt{5}}\left(\frac{1 - \sqrt{5}}{2}\right)^{n}$&#10;&#10;\end{document}"/>
  <p:tag name="IGUANATEXSIZE" val="2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41536</TotalTime>
  <Words>3811</Words>
  <Application>Microsoft Macintosh PowerPoint</Application>
  <PresentationFormat>On-screen Show (4:3)</PresentationFormat>
  <Paragraphs>422</Paragraphs>
  <Slides>51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Calibri</vt:lpstr>
      <vt:lpstr>Cambria Math</vt:lpstr>
      <vt:lpstr>Constantia</vt:lpstr>
      <vt:lpstr>Symbol</vt:lpstr>
      <vt:lpstr>Times</vt:lpstr>
      <vt:lpstr>Wingdings 2</vt:lpstr>
      <vt:lpstr>Flow</vt:lpstr>
      <vt:lpstr>Equation</vt:lpstr>
      <vt:lpstr>Advanced Counting Techniques </vt:lpstr>
      <vt:lpstr>Chapter Summary</vt:lpstr>
      <vt:lpstr>Applications of Recurrence Relations</vt:lpstr>
      <vt:lpstr>Recurrence Relations  (recalling definitions from Chapter 2)</vt:lpstr>
      <vt:lpstr>Rabbits and the Fibonacci Numbers</vt:lpstr>
      <vt:lpstr>Rabbits and the Fiobonacci Numbers (cont.)</vt:lpstr>
      <vt:lpstr>Rabbits and the Fibonacci Numbers (cont.)</vt:lpstr>
      <vt:lpstr>Counting Bit Strings</vt:lpstr>
      <vt:lpstr>Bit Strings (continued)</vt:lpstr>
      <vt:lpstr>Solving Linear Recurrence Relations</vt:lpstr>
      <vt:lpstr>Section Summary</vt:lpstr>
      <vt:lpstr>Linear Homogeneous Recurrence Relations</vt:lpstr>
      <vt:lpstr>Linear Homogeneous Recurrence Relations</vt:lpstr>
      <vt:lpstr>Examples of Linear Homogeneous Recurrence Relations </vt:lpstr>
      <vt:lpstr>Solving Linear Homogeneous Recurrence Relations</vt:lpstr>
      <vt:lpstr>Solving Linear Homogeneous Recurrence Relations of Degree Two</vt:lpstr>
      <vt:lpstr>Solving Linear Homogeneous Recurrence Relations of Degree Two</vt:lpstr>
      <vt:lpstr>Using Theorem 1</vt:lpstr>
      <vt:lpstr>An Explicit Formula for the Fibonacci Numbers</vt:lpstr>
      <vt:lpstr>Fibonacci Numbers (continued)</vt:lpstr>
      <vt:lpstr>The Solution when there is a Repeated Root</vt:lpstr>
      <vt:lpstr>Using Theorem 2</vt:lpstr>
      <vt:lpstr>Solving Linear Homogeneous Recurrence Relations of Arbitrary Degree</vt:lpstr>
      <vt:lpstr>The General Case with Repeated Roots Allowed </vt:lpstr>
      <vt:lpstr>Linear Nonhomogeneous Recurrence Relations with Constant Coefficients</vt:lpstr>
      <vt:lpstr>Linear Nonhomogeneous Recurrence Relations with Constant Coefficients (cont.)</vt:lpstr>
      <vt:lpstr>Solving Linear Nonhomogeneous Recurrence Relations with Constant Coefficients </vt:lpstr>
      <vt:lpstr>Solving Linear Nonhomogeneous Recurrence Relations with Constant Coefficients </vt:lpstr>
      <vt:lpstr>Solving Linear Nonhomogeneous Recurrence Relations with Constant Coefficients (continued) </vt:lpstr>
      <vt:lpstr>Solving Recurrence Relations using substitution</vt:lpstr>
      <vt:lpstr>Example</vt:lpstr>
      <vt:lpstr>The state-space approach</vt:lpstr>
      <vt:lpstr>The state-space approach</vt:lpstr>
      <vt:lpstr>The state-space approach</vt:lpstr>
      <vt:lpstr>The state-space approach</vt:lpstr>
      <vt:lpstr>The state-space approach</vt:lpstr>
      <vt:lpstr>Generating Functions</vt:lpstr>
      <vt:lpstr>Generating Functions</vt:lpstr>
      <vt:lpstr>Generating Functions for Finite Sequences</vt:lpstr>
      <vt:lpstr>Generating Functions for Finite Sequences (continued)</vt:lpstr>
      <vt:lpstr>Useful Generating Functions</vt:lpstr>
      <vt:lpstr>Counting Problems and Generating Functions</vt:lpstr>
      <vt:lpstr>Inclusion-Exclusion</vt:lpstr>
      <vt:lpstr>Principle of Inclusion-Exclusion</vt:lpstr>
      <vt:lpstr>Two Finite Sets</vt:lpstr>
      <vt:lpstr>Three Finite Sets</vt:lpstr>
      <vt:lpstr>Three Finite Sets Continued</vt:lpstr>
      <vt:lpstr>Illustration of Three Finite Set Example</vt:lpstr>
      <vt:lpstr>The Principle of Inclusion-Exclusion</vt:lpstr>
      <vt:lpstr>The Principle of Inclusion-Exclusion (continued)</vt:lpstr>
      <vt:lpstr>The Principle of Inclusion-Exclusion (continued)</vt:lpstr>
    </vt:vector>
  </TitlesOfParts>
  <Company>Monmouth University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Foundations: Logic and Proofs</dc:title>
  <dc:creator>Richard Scherl</dc:creator>
  <cp:lastModifiedBy>Microsoft Office User</cp:lastModifiedBy>
  <cp:revision>2491</cp:revision>
  <dcterms:created xsi:type="dcterms:W3CDTF">2016-04-13T11:36:06Z</dcterms:created>
  <dcterms:modified xsi:type="dcterms:W3CDTF">2016-12-13T13:32:40Z</dcterms:modified>
</cp:coreProperties>
</file>