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jpeg" ContentType="image/jpeg"/>
  <Override PartName="/ppt/media/image2.png" ContentType="image/png"/>
  <Override PartName="/ppt/media/image5.png" ContentType="image/png"/>
  <Override PartName="/ppt/media/image3.jpeg" ContentType="image/jpeg"/>
  <Override PartName="/ppt/media/image6.jpeg" ContentType="image/jpeg"/>
  <Override PartName="/ppt/media/image4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Cliquez pour déplacer la diapo</a:t>
            </a:r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BE" sz="2000" spc="-1" strike="noStrike">
                <a:latin typeface="Arial"/>
              </a:rPr>
              <a:t>Cliquez pour modifier le format des notes</a:t>
            </a:r>
            <a:endParaRPr b="0" lang="fr-BE" sz="20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BE" sz="1400" spc="-1" strike="noStrike">
                <a:latin typeface="Times New Roman"/>
              </a:rPr>
              <a:t>&lt;en-tête&gt;</a:t>
            </a:r>
            <a:endParaRPr b="0" lang="fr-BE" sz="14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BE" sz="1400" spc="-1" strike="noStrike">
                <a:latin typeface="Times New Roman"/>
              </a:rPr>
              <a:t>&lt;date/heure&gt;</a:t>
            </a:r>
            <a:endParaRPr b="0" lang="fr-BE" sz="14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BE" sz="1400" spc="-1" strike="noStrike">
                <a:latin typeface="Times New Roman"/>
              </a:rPr>
              <a:t>&lt;pied de page&gt;</a:t>
            </a:r>
            <a:endParaRPr b="0" lang="fr-BE" sz="14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2FE18E7-D1D5-4F7F-A5F9-4F6C45963EE3}" type="slidenum">
              <a:rPr b="0" lang="fr-BE" sz="1400" spc="-1" strike="noStrike">
                <a:latin typeface="Times New Roman"/>
              </a:rPr>
              <a:t>&lt;numéro&gt;</a:t>
            </a:fld>
            <a:endParaRPr b="0" lang="fr-B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fr-BE" sz="2000" spc="-1" strike="noStrike">
              <a:latin typeface="Arial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E116EEB-B4C6-4F3C-B0ED-E725D28D40CD}" type="slidenum">
              <a:rPr b="0" lang="fr-BE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BE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112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85800" y="4047840"/>
            <a:ext cx="1013112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85800" y="404784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877360" y="404784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326196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111200" y="2142000"/>
            <a:ext cx="326196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536600" y="2142000"/>
            <a:ext cx="326196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85800" y="4047840"/>
            <a:ext cx="326196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111200" y="4047840"/>
            <a:ext cx="326196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536600" y="4047840"/>
            <a:ext cx="326196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880" cy="364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880" cy="364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10131120" cy="674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880" cy="364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85800" y="404784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880" cy="364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877360" y="404784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85800" y="4047840"/>
            <a:ext cx="1013112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112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85800" y="4047840"/>
            <a:ext cx="1013112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85800" y="404784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877360" y="404784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326196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111200" y="2142000"/>
            <a:ext cx="326196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536600" y="2142000"/>
            <a:ext cx="326196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85800" y="4047840"/>
            <a:ext cx="326196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111200" y="4047840"/>
            <a:ext cx="326196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536600" y="4047840"/>
            <a:ext cx="326196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880" cy="364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880" cy="364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10131120" cy="674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880" cy="364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85800" y="404784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880" cy="364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877360" y="404784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85800" y="4047840"/>
            <a:ext cx="1013112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anchor="b">
            <a:normAutofit/>
          </a:bodyPr>
          <a:p>
            <a:pPr algn="r">
              <a:lnSpc>
                <a:spcPct val="100000"/>
              </a:lnSpc>
            </a:pPr>
            <a:r>
              <a:rPr b="0" lang="fr-FR" sz="4800" spc="-1" strike="noStrike" cap="all">
                <a:solidFill>
                  <a:srgbClr val="ffffff"/>
                </a:solidFill>
                <a:latin typeface="Calibri Light"/>
              </a:rPr>
              <a:t>Cliquez et modifiez le titre</a:t>
            </a:r>
            <a:endParaRPr b="0" lang="fr-FR" sz="4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932680" y="5870520"/>
            <a:ext cx="1599840" cy="377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8BAFD99-6CCB-48C6-8756-3E1E14E09F8C}" type="datetime1">
              <a:rPr b="0" lang="fr-BE" sz="1000" spc="-1" strike="noStrike">
                <a:solidFill>
                  <a:srgbClr val="ffffff"/>
                </a:solidFill>
                <a:latin typeface="Calibri"/>
              </a:rPr>
              <a:t>09/07/2018</a:t>
            </a:fld>
            <a:endParaRPr b="0" lang="fr-BE" sz="10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962520" y="5870520"/>
            <a:ext cx="4893480" cy="377640"/>
          </a:xfrm>
          <a:prstGeom prst="rect">
            <a:avLst/>
          </a:prstGeom>
        </p:spPr>
        <p:txBody>
          <a:bodyPr anchor="ctr"/>
          <a:p>
            <a:endParaRPr b="0" lang="fr-BE" sz="2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10608840" y="5870520"/>
            <a:ext cx="550800" cy="377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CFF94D1-B063-41F3-985C-6C43BD5548D9}" type="slidenum">
              <a:rPr b="0" lang="fr-BE" sz="1000" spc="-1" strike="noStrike">
                <a:solidFill>
                  <a:srgbClr val="ffffff"/>
                </a:solidFill>
                <a:latin typeface="Calibri"/>
              </a:rPr>
              <a:t>10</a:t>
            </a:fld>
            <a:endParaRPr b="0" lang="fr-BE" sz="10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ffffff"/>
                </a:solidFill>
                <a:latin typeface="Calibri"/>
              </a:rPr>
              <a:t>Second niveau de plan</a:t>
            </a:r>
            <a:endParaRPr b="0" lang="fr-FR" sz="14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</a:rPr>
              <a:t>Troisième niveau de plan</a:t>
            </a:r>
            <a:endParaRPr b="0" lang="fr-FR" sz="12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</a:rPr>
              <a:t>Quatrième niveau de plan</a:t>
            </a:r>
            <a:endParaRPr b="0" lang="fr-FR" sz="12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6" descr="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alibri Light"/>
              </a:rPr>
              <a:t>Cliquez et modifiez le titre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</p:spPr>
        <p:txBody>
          <a:bodyPr anchor="ctr"/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Cliquez pour modifier les styles du texte du masque</a:t>
            </a:r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fr-FR" sz="1600" spc="-1" strike="noStrike">
                <a:solidFill>
                  <a:srgbClr val="ffffff"/>
                </a:solidFill>
                <a:latin typeface="Calibri"/>
              </a:rPr>
              <a:t>Deuxième niveau</a:t>
            </a:r>
            <a:endParaRPr b="0" lang="fr-FR" sz="1600" spc="-1" strike="noStrike">
              <a:solidFill>
                <a:srgbClr val="ffffff"/>
              </a:solidFill>
              <a:latin typeface="Calibri"/>
            </a:endParaRPr>
          </a:p>
          <a:p>
            <a:pPr lvl="2" marL="12002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fr-FR" sz="1400" spc="-1" strike="noStrike">
                <a:solidFill>
                  <a:srgbClr val="ffffff"/>
                </a:solidFill>
                <a:latin typeface="Calibri"/>
              </a:rPr>
              <a:t>Troisième niveau</a:t>
            </a:r>
            <a:endParaRPr b="0" lang="fr-FR" sz="1400" spc="-1" strike="noStrike">
              <a:solidFill>
                <a:srgbClr val="ffffff"/>
              </a:solidFill>
              <a:latin typeface="Calibri"/>
            </a:endParaRPr>
          </a:p>
          <a:p>
            <a:pPr lvl="3" marL="1542960" indent="-1710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</a:rPr>
              <a:t>Quatrième niveau</a:t>
            </a:r>
            <a:endParaRPr b="0" lang="fr-FR" sz="1200" spc="-1" strike="noStrike">
              <a:solidFill>
                <a:srgbClr val="ffffff"/>
              </a:solidFill>
              <a:latin typeface="Calibri"/>
            </a:endParaRPr>
          </a:p>
          <a:p>
            <a:pPr lvl="4" marL="2000160" indent="-1710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</a:rPr>
              <a:t>Cinquième niveau</a:t>
            </a:r>
            <a:endParaRPr b="0" lang="fr-FR" sz="1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589600" y="5870520"/>
            <a:ext cx="1599840" cy="377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5E2FB76-4E40-4367-8B75-066A4E3C0A1E}" type="datetime1">
              <a:rPr b="0" lang="fr-BE" sz="1000" spc="-1" strike="noStrike">
                <a:solidFill>
                  <a:srgbClr val="ffffff"/>
                </a:solidFill>
                <a:latin typeface="Calibri"/>
              </a:rPr>
              <a:t>09/07/2018</a:t>
            </a:fld>
            <a:endParaRPr b="0" lang="fr-BE" sz="10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685800" y="5870520"/>
            <a:ext cx="7827120" cy="377640"/>
          </a:xfrm>
          <a:prstGeom prst="rect">
            <a:avLst/>
          </a:prstGeom>
        </p:spPr>
        <p:txBody>
          <a:bodyPr anchor="ctr"/>
          <a:p>
            <a:endParaRPr b="0" lang="fr-BE" sz="2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10266120" y="5870520"/>
            <a:ext cx="550800" cy="377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DE70015-CBCF-4459-B240-F477627B9C04}" type="slidenum">
              <a:rPr b="0" lang="fr-BE" sz="1000" spc="-1" strike="noStrike">
                <a:solidFill>
                  <a:srgbClr val="ffffff"/>
                </a:solidFill>
                <a:latin typeface="Calibri"/>
              </a:rPr>
              <a:t>&lt;numéro&gt;</a:t>
            </a:fld>
            <a:endParaRPr b="0" lang="fr-BE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ccounts.google.com/SignUp" TargetMode="External"/><Relationship Id="rId2" Type="http://schemas.openxmlformats.org/officeDocument/2006/relationships/hyperlink" Target="https://accounts.google.com/SignUp" TargetMode="External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://ai2.appinventor.mit.edu/" TargetMode="External"/><Relationship Id="rId2" Type="http://schemas.openxmlformats.org/officeDocument/2006/relationships/hyperlink" Target="http://ai2.appinventor.mit.edu/" TargetMode="External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962520" y="1964160"/>
            <a:ext cx="7197480" cy="2421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fr-FR" sz="4800" spc="-1" strike="noStrike" cap="all">
                <a:solidFill>
                  <a:srgbClr val="ffffff"/>
                </a:solidFill>
                <a:latin typeface="Calibri Light"/>
              </a:rPr>
              <a:t>App Inventor 2</a:t>
            </a:r>
            <a:endParaRPr b="0" lang="fr-FR" sz="4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962520" y="4385880"/>
            <a:ext cx="7197480" cy="1405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  <a:spcAft>
                <a:spcPts val="1001"/>
              </a:spcAft>
            </a:pPr>
            <a:r>
              <a:rPr b="0" lang="fr-BE" sz="1800" spc="-1" strike="noStrike" cap="all">
                <a:solidFill>
                  <a:srgbClr val="ffffff"/>
                </a:solidFill>
                <a:latin typeface="Calibri"/>
              </a:rPr>
              <a:t>Débuter sur Android</a:t>
            </a:r>
            <a:endParaRPr b="0" lang="fr-BE" sz="1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alibri Light"/>
              </a:rPr>
              <a:t>App Inventor - Exemple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685800" y="671400"/>
            <a:ext cx="10131120" cy="3648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  <a:spcAft>
                <a:spcPts val="1001"/>
              </a:spcAft>
            </a:pPr>
            <a:endParaRPr b="0" lang="fr-FR" sz="18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Programmer le clic sur un bouton et afficher un texte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10266120" y="5870520"/>
            <a:ext cx="550800" cy="377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D75046A-D505-4280-A55C-A39086F6A635}" type="slidenum">
              <a:rPr b="0" lang="fr-BE" sz="1100" spc="-1" strike="noStrike">
                <a:solidFill>
                  <a:srgbClr val="ffffff"/>
                </a:solidFill>
                <a:latin typeface="Calibri"/>
              </a:rPr>
              <a:t>&lt;numéro&gt;</a:t>
            </a:fld>
            <a:endParaRPr b="0" lang="fr-BE" sz="1100" spc="-1" strike="noStrike">
              <a:latin typeface="Times New Roman"/>
            </a:endParaRPr>
          </a:p>
        </p:txBody>
      </p:sp>
      <p:pic>
        <p:nvPicPr>
          <p:cNvPr id="124" name="Image 4" descr=""/>
          <p:cNvPicPr/>
          <p:nvPr/>
        </p:nvPicPr>
        <p:blipFill>
          <a:blip r:embed="rId1"/>
          <a:stretch/>
        </p:blipFill>
        <p:spPr>
          <a:xfrm>
            <a:off x="685800" y="4415760"/>
            <a:ext cx="4563000" cy="1643400"/>
          </a:xfrm>
          <a:prstGeom prst="rect">
            <a:avLst/>
          </a:prstGeom>
          <a:ln>
            <a:noFill/>
          </a:ln>
        </p:spPr>
      </p:pic>
      <p:sp>
        <p:nvSpPr>
          <p:cNvPr id="125" name="CustomShape 4"/>
          <p:cNvSpPr/>
          <p:nvPr/>
        </p:nvSpPr>
        <p:spPr>
          <a:xfrm>
            <a:off x="1985040" y="3744000"/>
            <a:ext cx="20469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BE" sz="2400" spc="-1" strike="noStrike">
                <a:solidFill>
                  <a:srgbClr val="ffffff"/>
                </a:solidFill>
                <a:latin typeface="Calibri"/>
              </a:rPr>
              <a:t>Designer</a:t>
            </a:r>
            <a:endParaRPr b="0" lang="fr-BE" sz="2400" spc="-1" strike="noStrike"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7169040" y="3719520"/>
            <a:ext cx="20469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BE" sz="2400" spc="-1" strike="noStrike">
                <a:solidFill>
                  <a:srgbClr val="ffffff"/>
                </a:solidFill>
                <a:latin typeface="Calibri"/>
              </a:rPr>
              <a:t>Blocs</a:t>
            </a:r>
            <a:endParaRPr b="0" lang="fr-BE" sz="2400" spc="-1" strike="noStrike">
              <a:latin typeface="Arial"/>
            </a:endParaRPr>
          </a:p>
        </p:txBody>
      </p:sp>
      <p:pic>
        <p:nvPicPr>
          <p:cNvPr id="127" name="Image 8" descr=""/>
          <p:cNvPicPr/>
          <p:nvPr/>
        </p:nvPicPr>
        <p:blipFill>
          <a:blip r:embed="rId2"/>
          <a:stretch/>
        </p:blipFill>
        <p:spPr>
          <a:xfrm>
            <a:off x="5520600" y="4601160"/>
            <a:ext cx="5740560" cy="12726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alibri Light"/>
              </a:rPr>
              <a:t>Lancer l’application sur smartphone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685800" y="2142000"/>
            <a:ext cx="10776600" cy="3648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Il existe plusieurs moyens pour lancer une application sur un téléphone ou une tablette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</a:rPr>
              <a:t>Via Wifi, mais nécessite d’être sur le même réseau</a:t>
            </a:r>
            <a:endParaRPr b="0" lang="fr-FR" sz="20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</a:rPr>
              <a:t>Via USB, mais nécessite de lancer aiStarter</a:t>
            </a:r>
            <a:endParaRPr b="0" lang="fr-FR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fr-FR" sz="20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Il faut d’abord que l’application aiStarter soit en cours d’exécution sur l’ordinateur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10266120" y="5870520"/>
            <a:ext cx="550800" cy="377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1564190-50DC-48D6-9EF7-5C8B92B16028}" type="slidenum">
              <a:rPr b="0" lang="fr-BE" sz="1000" spc="-1" strike="noStrike">
                <a:solidFill>
                  <a:srgbClr val="ffffff"/>
                </a:solidFill>
                <a:latin typeface="Calibri"/>
              </a:rPr>
              <a:t>&lt;numéro&gt;</a:t>
            </a:fld>
            <a:endParaRPr b="0" lang="fr-BE" sz="1000" spc="-1" strike="noStrike">
              <a:latin typeface="Times New Roman"/>
            </a:endParaRPr>
          </a:p>
        </p:txBody>
      </p:sp>
      <p:pic>
        <p:nvPicPr>
          <p:cNvPr id="131" name="Image 4" descr=""/>
          <p:cNvPicPr/>
          <p:nvPr/>
        </p:nvPicPr>
        <p:blipFill>
          <a:blip r:embed="rId1"/>
          <a:stretch/>
        </p:blipFill>
        <p:spPr>
          <a:xfrm>
            <a:off x="2869200" y="5000760"/>
            <a:ext cx="6409800" cy="12474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alibri Light"/>
              </a:rPr>
              <a:t>Lancer l’application sur smartphone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</a:rPr>
              <a:t>Connectez votre smartphone/tablette via USB à l’ordinateur</a:t>
            </a:r>
            <a:endParaRPr b="0" lang="fr-FR" sz="20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</a:rPr>
              <a:t>Ensuite, de retour sur AI, appuyez sur connecte -&gt; USB</a:t>
            </a:r>
            <a:endParaRPr b="0" lang="fr-FR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10266120" y="5870520"/>
            <a:ext cx="550800" cy="377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7F4D173-F19F-433E-8A0A-BC74487E5A2E}" type="slidenum">
              <a:rPr b="0" lang="fr-BE" sz="1000" spc="-1" strike="noStrike">
                <a:solidFill>
                  <a:srgbClr val="ffffff"/>
                </a:solidFill>
                <a:latin typeface="Calibri"/>
              </a:rPr>
              <a:t>&lt;numéro&gt;</a:t>
            </a:fld>
            <a:endParaRPr b="0" lang="fr-BE" sz="1000" spc="-1" strike="noStrike">
              <a:latin typeface="Times New Roman"/>
            </a:endParaRPr>
          </a:p>
        </p:txBody>
      </p:sp>
      <p:pic>
        <p:nvPicPr>
          <p:cNvPr id="135" name="Image 5" descr=""/>
          <p:cNvPicPr/>
          <p:nvPr/>
        </p:nvPicPr>
        <p:blipFill>
          <a:blip r:embed="rId1"/>
          <a:stretch/>
        </p:blipFill>
        <p:spPr>
          <a:xfrm>
            <a:off x="3098520" y="3355200"/>
            <a:ext cx="5305680" cy="23050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alibri Light"/>
              </a:rPr>
              <a:t>Programmer avec App Inventor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685800" y="2142000"/>
            <a:ext cx="10907280" cy="3648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Une fois la connexion établie, toutes les modifications effectuées seront prises directement en compte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</a:rPr>
              <a:t>Vous n’avez plus besoin de refaire la manipulation sauf si la connexion est rompue</a:t>
            </a:r>
            <a:endParaRPr b="0" lang="fr-FR" sz="20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</a:rPr>
              <a:t>Vous pouvez même changer de projet au vol</a:t>
            </a:r>
            <a:endParaRPr b="0" lang="fr-FR" sz="20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N’hésitez pas à faire beaucoup d’expérimentations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Il est préférable de tester au fur et à mesure que de tout programmer directement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10266120" y="5870520"/>
            <a:ext cx="550800" cy="377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12B4E8B-120E-4CC5-AB00-F9F91514DE01}" type="slidenum">
              <a:rPr b="0" lang="fr-BE" sz="1000" spc="-1" strike="noStrike">
                <a:solidFill>
                  <a:srgbClr val="ffffff"/>
                </a:solidFill>
                <a:latin typeface="Calibri"/>
              </a:rPr>
              <a:t>&lt;numéro&gt;</a:t>
            </a:fld>
            <a:endParaRPr b="0" lang="fr-BE" sz="1000" spc="-1" strike="noStrike">
              <a:latin typeface="Times New Roman"/>
            </a:endParaRPr>
          </a:p>
        </p:txBody>
      </p:sp>
    </p:spTree>
  </p:cSld>
  <p:transition spd="med">
    <p:fade/>
  </p:transition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alibri Light"/>
              </a:rPr>
              <a:t>Qu’est ce que App Inventor ?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685800" y="2419200"/>
            <a:ext cx="10131120" cy="1969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</a:rPr>
              <a:t>Un logiciel développé par le MIT pour simplifier la création d’applications Android</a:t>
            </a:r>
            <a:endParaRPr b="0" lang="fr-FR" sz="20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</a:rPr>
              <a:t>Au lieu des longues lignes de code, vous allez utiliser des blocs</a:t>
            </a:r>
            <a:endParaRPr b="0" lang="fr-FR" sz="20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</a:rPr>
              <a:t>Pour programmer, il vous suffira d’emboîter les blocs</a:t>
            </a:r>
            <a:endParaRPr b="0" lang="fr-FR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endParaRPr b="0" lang="fr-FR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10266120" y="5870520"/>
            <a:ext cx="550800" cy="377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E0D8773-8881-4F94-91D8-21DC7D42190F}" type="slidenum">
              <a:rPr b="0" lang="fr-BE" sz="1000" spc="-1" strike="noStrike">
                <a:solidFill>
                  <a:srgbClr val="ffffff"/>
                </a:solidFill>
                <a:latin typeface="Calibri"/>
              </a:rPr>
              <a:t>&lt;numéro&gt;</a:t>
            </a:fld>
            <a:endParaRPr b="0" lang="fr-BE" sz="1000" spc="-1" strike="noStrike">
              <a:latin typeface="Times New Roman"/>
            </a:endParaRPr>
          </a:p>
        </p:txBody>
      </p:sp>
      <p:pic>
        <p:nvPicPr>
          <p:cNvPr id="95" name="Picture 2" descr=""/>
          <p:cNvPicPr/>
          <p:nvPr/>
        </p:nvPicPr>
        <p:blipFill>
          <a:blip r:embed="rId1"/>
          <a:stretch/>
        </p:blipFill>
        <p:spPr>
          <a:xfrm>
            <a:off x="2894040" y="4057560"/>
            <a:ext cx="5714640" cy="21902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alibri Light"/>
              </a:rPr>
              <a:t>Programmer sur Android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Programmer sur Android peut vite devenir compliqué !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10266120" y="5870520"/>
            <a:ext cx="550800" cy="377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A14A68B-639A-4C5C-AD6A-54BF8DBC4966}" type="slidenum">
              <a:rPr b="0" lang="fr-BE" sz="1000" spc="-1" strike="noStrike">
                <a:solidFill>
                  <a:srgbClr val="ffffff"/>
                </a:solidFill>
                <a:latin typeface="Calibri"/>
              </a:rPr>
              <a:t>&lt;numéro&gt;</a:t>
            </a:fld>
            <a:endParaRPr b="0" lang="fr-BE" sz="1000" spc="-1" strike="noStrike">
              <a:latin typeface="Times New Roman"/>
            </a:endParaRPr>
          </a:p>
        </p:txBody>
      </p:sp>
      <p:pic>
        <p:nvPicPr>
          <p:cNvPr id="99" name="Picture 4" descr=""/>
          <p:cNvPicPr/>
          <p:nvPr/>
        </p:nvPicPr>
        <p:blipFill>
          <a:blip r:embed="rId1"/>
          <a:stretch/>
        </p:blipFill>
        <p:spPr>
          <a:xfrm>
            <a:off x="2334600" y="2760480"/>
            <a:ext cx="6833880" cy="36918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alibri Light"/>
              </a:rPr>
              <a:t>App Inventor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685800" y="2237040"/>
            <a:ext cx="10629360" cy="3782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</a:rPr>
              <a:t>Le but d’App Inventor est de se focaliser sur quelques concepts de base et de laisser place à la </a:t>
            </a:r>
            <a:r>
              <a:rPr b="0" lang="fr-FR" sz="2000" spc="-1" strike="noStrike" u="sng">
                <a:solidFill>
                  <a:srgbClr val="ffffff"/>
                </a:solidFill>
                <a:uFillTx/>
                <a:latin typeface="Calibri"/>
              </a:rPr>
              <a:t>créativité</a:t>
            </a:r>
            <a:endParaRPr b="0" lang="fr-FR" sz="20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</a:rPr>
              <a:t>Vous n’avez besoin d’aucune base de programmation pour créer votre application !</a:t>
            </a:r>
            <a:endParaRPr b="0" lang="fr-FR" sz="20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</a:rPr>
              <a:t>Cependant, pour créer des applications plus intéressantes, nous verrons ensemble quelques concepts importants</a:t>
            </a:r>
            <a:endParaRPr b="0" lang="fr-FR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endParaRPr b="0" lang="fr-FR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endParaRPr b="0" lang="fr-FR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10266120" y="5870520"/>
            <a:ext cx="550800" cy="377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A24906D-9C88-4359-85CB-FBFCA9EDB63A}" type="slidenum">
              <a:rPr b="0" lang="fr-BE" sz="1000" spc="-1" strike="noStrike">
                <a:solidFill>
                  <a:srgbClr val="ffffff"/>
                </a:solidFill>
                <a:latin typeface="Calibri"/>
              </a:rPr>
              <a:t>&lt;numéro&gt;</a:t>
            </a:fld>
            <a:endParaRPr b="0" lang="fr-BE" sz="1000" spc="-1" strike="noStrike">
              <a:latin typeface="Times New Roman"/>
            </a:endParaRPr>
          </a:p>
        </p:txBody>
      </p:sp>
    </p:spTree>
  </p:cSld>
  <p:transition spd="med">
    <p:fad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alibri Light"/>
              </a:rPr>
              <a:t>App Inventor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685800" y="2808360"/>
            <a:ext cx="10131120" cy="2982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</a:rPr>
              <a:t>Pour utiliser App Inventor, la seule chose dont vous avez besoin est un navigateur internet</a:t>
            </a:r>
            <a:endParaRPr b="0" lang="fr-FR" sz="20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</a:rPr>
              <a:t>Vous avez également besoin d’un </a:t>
            </a:r>
            <a:r>
              <a:rPr b="0" lang="fr-FR" sz="2000" spc="-1" strike="noStrike" u="sng">
                <a:solidFill>
                  <a:srgbClr val="ffffff"/>
                </a:solidFill>
                <a:uFillTx/>
                <a:latin typeface="Calibri"/>
              </a:rPr>
              <a:t>compte Google </a:t>
            </a:r>
            <a:r>
              <a:rPr b="0" lang="fr-FR" sz="2000" spc="-1" strike="noStrike">
                <a:solidFill>
                  <a:srgbClr val="ffffff"/>
                </a:solidFill>
                <a:latin typeface="Calibri"/>
              </a:rPr>
              <a:t>pour sauvegarder vos projets.</a:t>
            </a:r>
            <a:endParaRPr b="0" lang="fr-FR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endParaRPr b="0" lang="fr-FR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10266120" y="5870520"/>
            <a:ext cx="550800" cy="377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7BCBA66-B3BE-4522-9CB9-256B7EB45B34}" type="slidenum">
              <a:rPr b="0" lang="fr-BE" sz="1000" spc="-1" strike="noStrike">
                <a:solidFill>
                  <a:srgbClr val="ffffff"/>
                </a:solidFill>
                <a:latin typeface="Calibri"/>
              </a:rPr>
              <a:t>&lt;numéro&gt;</a:t>
            </a:fld>
            <a:endParaRPr b="0" lang="fr-BE" sz="1000" spc="-1" strike="noStrike">
              <a:latin typeface="Times New Roman"/>
            </a:endParaRPr>
          </a:p>
        </p:txBody>
      </p:sp>
      <p:pic>
        <p:nvPicPr>
          <p:cNvPr id="106" name="Picture 2" descr=""/>
          <p:cNvPicPr/>
          <p:nvPr/>
        </p:nvPicPr>
        <p:blipFill>
          <a:blip r:embed="rId1"/>
          <a:stretch/>
        </p:blipFill>
        <p:spPr>
          <a:xfrm>
            <a:off x="5379840" y="3821040"/>
            <a:ext cx="5437080" cy="27183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alibri Light"/>
              </a:rPr>
              <a:t>Créer un compte Google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Un compte Google est obligatoire pour créer et sauvegarder vos projets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</a:rPr>
              <a:t>Si vous avez une adresse @gmail.com alors vous avez déjà un compte</a:t>
            </a:r>
            <a:endParaRPr b="0" lang="fr-FR" sz="20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Si vous n’en avez pas, créez en un maintenant en allant sur :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fr-FR" sz="2000" spc="-1" strike="noStrike" u="sng">
                <a:solidFill>
                  <a:srgbClr val="71ddab"/>
                </a:solidFill>
                <a:uFillTx/>
                <a:latin typeface="Calibri"/>
                <a:hlinkClick r:id="rId1"/>
              </a:rPr>
              <a:t>https://</a:t>
            </a:r>
            <a:r>
              <a:rPr b="0" lang="fr-FR" sz="2000" spc="-1" strike="noStrike" u="sng">
                <a:solidFill>
                  <a:srgbClr val="71ddab"/>
                </a:solidFill>
                <a:uFillTx/>
                <a:latin typeface="Calibri"/>
                <a:hlinkClick r:id="rId2"/>
              </a:rPr>
              <a:t>accounts.google.com/SignUp</a:t>
            </a:r>
            <a:endParaRPr b="0" lang="fr-FR" sz="2000" spc="-1" strike="noStrike">
              <a:solidFill>
                <a:srgbClr val="ffffff"/>
              </a:solidFill>
              <a:latin typeface="Calibri"/>
            </a:endParaRPr>
          </a:p>
          <a:p>
            <a:endParaRPr b="0" lang="fr-FR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10266120" y="5870520"/>
            <a:ext cx="550800" cy="377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74AEC99-A71F-4826-9BCB-2818E8052B2D}" type="slidenum">
              <a:rPr b="0" lang="fr-BE" sz="1000" spc="-1" strike="noStrike">
                <a:solidFill>
                  <a:srgbClr val="ffffff"/>
                </a:solidFill>
                <a:latin typeface="Calibri"/>
              </a:rPr>
              <a:t>&lt;numéro&gt;</a:t>
            </a:fld>
            <a:endParaRPr b="0" lang="fr-BE" sz="1000" spc="-1" strike="noStrike">
              <a:latin typeface="Times New Roman"/>
            </a:endParaRPr>
          </a:p>
        </p:txBody>
      </p:sp>
      <p:pic>
        <p:nvPicPr>
          <p:cNvPr id="110" name="Image 3" descr=""/>
          <p:cNvPicPr/>
          <p:nvPr/>
        </p:nvPicPr>
        <p:blipFill>
          <a:blip r:embed="rId3"/>
          <a:stretch/>
        </p:blipFill>
        <p:spPr>
          <a:xfrm>
            <a:off x="2143080" y="4164840"/>
            <a:ext cx="7216560" cy="22798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alibri Light"/>
              </a:rPr>
              <a:t>Se connecter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Une fois votre compte Google créé, vous pouvez maintenant vous connecter à l’interface App Inventor et créer votre premier projet :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fr-FR" sz="2000" spc="-1" strike="noStrike" u="sng">
                <a:solidFill>
                  <a:srgbClr val="71ddab"/>
                </a:solidFill>
                <a:uFillTx/>
                <a:latin typeface="Calibri"/>
                <a:hlinkClick r:id="rId1"/>
              </a:rPr>
              <a:t>http://</a:t>
            </a:r>
            <a:r>
              <a:rPr b="0" lang="fr-FR" sz="2000" spc="-1" strike="noStrike" u="sng">
                <a:solidFill>
                  <a:srgbClr val="71ddab"/>
                </a:solidFill>
                <a:uFillTx/>
                <a:latin typeface="Calibri"/>
                <a:hlinkClick r:id="rId2"/>
              </a:rPr>
              <a:t>ai2.appinventor.mit.edu/</a:t>
            </a:r>
            <a:endParaRPr b="0" lang="fr-FR" sz="2000" spc="-1" strike="noStrike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Aft>
                <a:spcPts val="1001"/>
              </a:spcAft>
            </a:pPr>
            <a:endParaRPr b="0" lang="fr-FR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10266120" y="5870520"/>
            <a:ext cx="550800" cy="377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11BA989-62E9-4EF0-929F-01DB931A2F6C}" type="slidenum">
              <a:rPr b="0" lang="fr-BE" sz="1000" spc="-1" strike="noStrike">
                <a:solidFill>
                  <a:srgbClr val="ffffff"/>
                </a:solidFill>
                <a:latin typeface="Calibri"/>
              </a:rPr>
              <a:t>&lt;numéro&gt;</a:t>
            </a:fld>
            <a:endParaRPr b="0" lang="fr-BE" sz="1000" spc="-1" strike="noStrike">
              <a:latin typeface="Times New Roman"/>
            </a:endParaRPr>
          </a:p>
        </p:txBody>
      </p:sp>
      <p:pic>
        <p:nvPicPr>
          <p:cNvPr id="114" name="Image 8" descr=""/>
          <p:cNvPicPr/>
          <p:nvPr/>
        </p:nvPicPr>
        <p:blipFill>
          <a:blip r:embed="rId3"/>
          <a:stretch/>
        </p:blipFill>
        <p:spPr>
          <a:xfrm>
            <a:off x="733680" y="3620880"/>
            <a:ext cx="10035360" cy="17614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alibri Light"/>
              </a:rPr>
              <a:t>App Inventor – L’interface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441000" y="2142000"/>
            <a:ext cx="11315520" cy="3648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Vous êtes maintenant sur votre premier projet et par défaut vous vous trouvez sur la vue « designer »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C’est ici que vous créer la façade de l’application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</a:rPr>
              <a:t>Ce que l’utilisateur verra à l’écran</a:t>
            </a:r>
            <a:endParaRPr b="0" lang="fr-FR" sz="20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Sur le coté gauche, vous disposez de plusieurs blocs que vous pouvez déplacer sur l’écran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Ils sont classés en différentes catégories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10266120" y="5870520"/>
            <a:ext cx="550800" cy="377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F72F531-C0B4-4150-A9A3-1996C719EC16}" type="slidenum">
              <a:rPr b="0" lang="fr-BE" sz="1000" spc="-1" strike="noStrike">
                <a:solidFill>
                  <a:srgbClr val="ffffff"/>
                </a:solidFill>
                <a:latin typeface="Calibri"/>
              </a:rPr>
              <a:t>&lt;numéro&gt;</a:t>
            </a:fld>
            <a:endParaRPr b="0" lang="fr-BE" sz="1000" spc="-1" strike="noStrike">
              <a:latin typeface="Times New Roman"/>
            </a:endParaRPr>
          </a:p>
        </p:txBody>
      </p:sp>
    </p:spTree>
  </p:cSld>
  <p:transition spd="med">
    <p:fade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alibri Light"/>
              </a:rPr>
              <a:t>App Inventor – L’interface</a:t>
            </a:r>
            <a:endParaRPr b="0" lang="fr-FR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85800" y="2142000"/>
            <a:ext cx="10972440" cy="3648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Comme vous le voyez, l’entièreté de l’interface est en français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</a:rPr>
              <a:t>Les blocs sont aussi en français, ce qui permet une meilleure compréhension de leur fonction!</a:t>
            </a:r>
            <a:endParaRPr b="0" lang="fr-FR" sz="20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Vous avez le choix entre 2 vues , « designer » ou « blocs »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La partie Designer vous permettra de construire votre application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</a:rPr>
              <a:t>Placer des boutons, des images, etc.</a:t>
            </a:r>
            <a:endParaRPr b="0" lang="fr-FR" sz="20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</a:rPr>
              <a:t>La partie « Blocs » vous permettra de programmer votre application</a:t>
            </a:r>
            <a:endParaRPr b="0" lang="fr-FR" sz="24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</a:rPr>
              <a:t>Que doit faire ce bouton lorsqu’on clique dessus, etc.</a:t>
            </a:r>
            <a:endParaRPr b="0" lang="fr-FR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endParaRPr b="0" lang="fr-FR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10266120" y="5870520"/>
            <a:ext cx="550800" cy="377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24C256D-E81C-4446-ADC7-046C1118EBE1}" type="slidenum">
              <a:rPr b="0" lang="fr-BE" sz="1000" spc="-1" strike="noStrike">
                <a:solidFill>
                  <a:srgbClr val="ffffff"/>
                </a:solidFill>
                <a:latin typeface="Calibri"/>
              </a:rPr>
              <a:t>&lt;numéro&gt;</a:t>
            </a:fld>
            <a:endParaRPr b="0" lang="fr-BE" sz="1000" spc="-1" strike="noStrike">
              <a:latin typeface="Times New Roman"/>
            </a:endParaRPr>
          </a:p>
        </p:txBody>
      </p:sp>
    </p:spTree>
  </p:cSld>
  <p:transition spd="med">
    <p:fade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370</TotalTime>
  <Application>LibreOffice/6.0.5.2$Windows_X86_64 LibreOffice_project/54c8cbb85f300ac59db32fe8a675ff7683cd5a16</Application>
  <Words>433</Words>
  <Paragraphs>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2014-07-27T09:30:28Z</dcterms:created>
  <dc:creator>loïc fortemps</dc:creator>
  <dc:description/>
  <dc:language>fr-BE</dc:language>
  <cp:lastModifiedBy/>
  <dcterms:modified xsi:type="dcterms:W3CDTF">2018-07-09T23:33:28Z</dcterms:modified>
  <cp:revision>24</cp:revision>
  <dc:subject/>
  <dc:title>App Inventor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