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1"/>
  </p:sldMasterIdLst>
  <p:notesMasterIdLst>
    <p:notesMasterId r:id="rId20"/>
  </p:notesMasterIdLst>
  <p:sldIdLst>
    <p:sldId id="256" r:id="rId2"/>
    <p:sldId id="257" r:id="rId3"/>
    <p:sldId id="258" r:id="rId4"/>
    <p:sldId id="290" r:id="rId5"/>
    <p:sldId id="259" r:id="rId6"/>
    <p:sldId id="260" r:id="rId7"/>
    <p:sldId id="261" r:id="rId8"/>
    <p:sldId id="262" r:id="rId9"/>
    <p:sldId id="288" r:id="rId10"/>
    <p:sldId id="289" r:id="rId11"/>
    <p:sldId id="263" r:id="rId12"/>
    <p:sldId id="264" r:id="rId13"/>
    <p:sldId id="283" r:id="rId14"/>
    <p:sldId id="284" r:id="rId15"/>
    <p:sldId id="285" r:id="rId16"/>
    <p:sldId id="286" r:id="rId17"/>
    <p:sldId id="287" r:id="rId18"/>
    <p:sldId id="28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031"/>
    <a:srgbClr val="D2472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53E00C-0AB2-47E7-AF18-435A8C7CA007}" v="88" dt="2020-04-30T15:09:02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598" autoAdjust="0"/>
  </p:normalViewPr>
  <p:slideViewPr>
    <p:cSldViewPr snapToGrid="0">
      <p:cViewPr>
        <p:scale>
          <a:sx n="110" d="100"/>
          <a:sy n="11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B495-4907-4C6D-BC3E-A7DD4D702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97CF7-95B9-4B09-8E6C-BA280E4EB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E4B5A-F796-43E5-955D-B4B73C2E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50F3-3E5C-4B39-A29A-B9EC87E6B2C4}" type="datetimeFigureOut">
              <a:rPr lang="de-AT" smtClean="0"/>
              <a:t>29.04.2020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5213-5C41-4FD1-913A-694CFD3F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DC3B5-9184-492A-B0B0-73DD14FC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E25A-F373-4B34-8334-479693E6416F}" type="slidenum">
              <a:rPr lang="de-AT" smtClean="0"/>
              <a:t>‹#›</a:t>
            </a:fld>
            <a:endParaRPr lang="de-A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0FBD6-DB2E-457C-BC50-21150D76AA55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7CD24F-BB0D-4EAB-9C9A-617BF1CA53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7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822F-ED60-4C98-A15F-AA07F46E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376B5-20DA-4BE8-8008-3BBBE6447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7FE88-ECB8-4C42-811B-89828DF4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04E9E-7959-4D3A-B4FD-39AD5F41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2C787-340F-44EA-ABE5-6683223D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1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5AB56-1DAB-4401-98AD-D8CC1EC55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43A6B-AC3D-414B-AA33-542233ED8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9A1D-78C4-4674-B494-9B53DD74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FA548-7BA3-4DBA-81B5-15469959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F5F5C-A294-46DA-A87B-22FCFBB4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4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92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58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37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FB59-853B-49CC-887E-FE536748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791C-2173-4A8A-AE2F-BE6DAEA9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E4AA-FF6D-4E5A-B807-03D6DE8B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50F3-3E5C-4B39-A29A-B9EC87E6B2C4}" type="datetimeFigureOut">
              <a:rPr lang="de-AT" smtClean="0"/>
              <a:t>29.04.2020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89E1-D686-48AE-BCF1-D55CB7A8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1123E-EC97-414C-B931-C7452381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E25A-F373-4B34-8334-479693E6416F}" type="slidenum">
              <a:rPr lang="de-AT" smtClean="0"/>
              <a:t>‹#›</a:t>
            </a:fld>
            <a:endParaRPr lang="de-A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F0E3D-AA7C-4F5E-9DD6-A0139E11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96E2-EE24-432F-93A5-A28312B9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15774-8085-4B57-9CDE-1A33EE83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A733C-5C25-4F29-99AD-CFB7CC51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BB16C-587C-4B41-B998-EE9CE3EE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F29A4-DF37-4307-A54E-1F82FAB4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9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B206-F81D-4016-931E-A951857A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906D-CF59-4CA9-A16B-4412B832C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76682-9727-40DD-9E5D-D23159512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F81AC-3565-40B7-B9ED-3BD91145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DFEE3-9B7A-4CA7-A969-EBBE93F3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E78A4-6D14-40EA-A49E-AA3F7585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0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7700-4780-44F6-B07C-4EC53DEE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4DFFF-19FD-47FB-9529-DE3D0A581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6789F-C3E2-4859-9DD8-4338DB5EC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E8728-3330-46A1-B037-84F4BC791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D3DC4-D9B7-4914-BACB-F2BF823F4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30ABC-1BDC-4C0A-836F-5E5267BA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F73D3-5F69-4A5E-A930-D058CA5C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FDA01-6A82-47E6-9EBF-C95979F4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D0B4-100C-4F72-8C20-AB166CD8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7A684-98FD-44F3-9002-8B547456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50F3-3E5C-4B39-A29A-B9EC87E6B2C4}" type="datetimeFigureOut">
              <a:rPr lang="de-AT" smtClean="0"/>
              <a:t>29.04.2020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97968-C62D-459B-906D-D70D60F3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01B6C-DBE5-4DF7-B1DC-E7943DC4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E25A-F373-4B34-8334-479693E6416F}" type="slidenum">
              <a:rPr lang="de-AT" smtClean="0"/>
              <a:t>‹#›</a:t>
            </a:fld>
            <a:endParaRPr lang="de-A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B0C5E-18A8-4159-BDB4-6A583DFBF170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75895-7FC7-4DB8-A241-4A04BA8ECC05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6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D1565-C767-48E5-94F7-2BE1CA32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50F3-3E5C-4B39-A29A-B9EC87E6B2C4}" type="datetimeFigureOut">
              <a:rPr lang="de-AT" smtClean="0"/>
              <a:t>29.04.2020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0934C-DE85-48BF-9FA1-5A080350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B91EA-1AEF-4D88-9E86-31D73999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E25A-F373-4B34-8334-479693E641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87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B1DE-9B27-47D6-9778-585B444E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F70A-1BB8-49F1-A357-24B75D488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9A33C-2D46-472C-B1C8-4D9AF885C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E2AAD-BE1E-4F1E-B36E-07BC5477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B99F0-AA77-47FD-94D3-1D246065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F3071-071B-47D5-8629-8A099B15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C7E-3D69-4CD2-8ED8-27798652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78453-8B74-49D6-95A7-5696773E1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1DFAF-BDE3-4D98-A9A0-F81B263C8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77C3E-5275-4270-9DC7-F9B29AFE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829F8-81CF-4DCE-AD12-34087A71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0B5BD-F3BA-4855-8275-04511CC6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2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FD672-C0EB-4DBD-824F-00A27945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498A4-2D02-4005-8798-907303276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FCF2E-F3A8-4493-98DB-14B76F933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87F7A-FBEA-424A-B29D-B178E463A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7B3BB-3989-4688-B6BA-703C47C3D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655CD2-FB56-4350-9608-2E1A0FB733FB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B61135-7B67-4BD3-833D-081935168D9D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23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50" r:id="rId15"/>
    <p:sldLayoutId id="2147483663" r:id="rId16"/>
    <p:sldLayoutId id="214748366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Hörzi</a:t>
            </a:r>
            <a:r>
              <a:rPr lang="en-US" dirty="0"/>
              <a:t>, Kaiser, Schmidmair, </a:t>
            </a:r>
            <a:r>
              <a:rPr lang="en-US" dirty="0" err="1"/>
              <a:t>Vucak</a:t>
            </a:r>
            <a:r>
              <a:rPr lang="en-US" dirty="0"/>
              <a:t>, </a:t>
            </a:r>
            <a:r>
              <a:rPr lang="en-US" dirty="0" err="1"/>
              <a:t>Wageneder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A7DA-E34F-4CCB-A23D-4AE7A390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Features Version 9</a:t>
            </a:r>
          </a:p>
        </p:txBody>
      </p:sp>
      <p:pic>
        <p:nvPicPr>
          <p:cNvPr id="3074" name="Picture 2" descr="Top 10 New Features of Angular 9 | Angular Minds">
            <a:extLst>
              <a:ext uri="{FF2B5EF4-FFF2-40B4-BE49-F238E27FC236}">
                <a16:creationId xmlns:a16="http://schemas.microsoft.com/office/drawing/2014/main" id="{4FD30D53-606A-41E0-9F5A-46F73CFE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284922"/>
            <a:ext cx="95250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2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</a:t>
            </a:r>
          </a:p>
        </p:txBody>
      </p:sp>
      <p:pic>
        <p:nvPicPr>
          <p:cNvPr id="4098" name="Picture 2" descr="Community PNG Transparent Images | PNG All">
            <a:extLst>
              <a:ext uri="{FF2B5EF4-FFF2-40B4-BE49-F238E27FC236}">
                <a16:creationId xmlns:a16="http://schemas.microsoft.com/office/drawing/2014/main" id="{25D53EE5-56B1-454E-89C4-BCEE697F3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330" y="1196391"/>
            <a:ext cx="2360023" cy="236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860C45-C7AA-4492-8EE2-EA7B8D29E149}"/>
              </a:ext>
            </a:extLst>
          </p:cNvPr>
          <p:cNvSpPr txBox="1"/>
          <p:nvPr/>
        </p:nvSpPr>
        <p:spPr>
          <a:xfrm>
            <a:off x="604434" y="1532709"/>
            <a:ext cx="6806560" cy="418011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de-AT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514CB-BD96-4129-9683-0D8C3E881A5F}"/>
              </a:ext>
            </a:extLst>
          </p:cNvPr>
          <p:cNvSpPr txBox="1"/>
          <p:nvPr/>
        </p:nvSpPr>
        <p:spPr>
          <a:xfrm>
            <a:off x="604434" y="1532709"/>
            <a:ext cx="6928480" cy="334409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ct val="150000"/>
              </a:lnSpc>
              <a:spcAft>
                <a:spcPts val="600"/>
              </a:spcAft>
              <a:buNone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Sehr große Community bestehend aus Einzelpersonen und Unternehmen (Google)</a:t>
            </a:r>
          </a:p>
          <a:p>
            <a:pPr marL="0" indent="0" algn="l">
              <a:lnSpc>
                <a:spcPct val="150000"/>
              </a:lnSpc>
              <a:spcAft>
                <a:spcPts val="600"/>
              </a:spcAft>
              <a:buNone/>
            </a:pPr>
            <a:endParaRPr lang="de-AT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50000"/>
              </a:lnSpc>
              <a:spcAft>
                <a:spcPts val="600"/>
              </a:spcAft>
              <a:buNone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auf GitHub und </a:t>
            </a: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Stackoverflow</a:t>
            </a:r>
            <a:endParaRPr lang="de-AT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50000"/>
              </a:lnSpc>
              <a:spcAft>
                <a:spcPts val="600"/>
              </a:spcAft>
              <a:buNone/>
            </a:pPr>
            <a:endParaRPr lang="de-AT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50000"/>
              </a:lnSpc>
              <a:spcAft>
                <a:spcPts val="600"/>
              </a:spcAft>
              <a:buNone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Auf </a:t>
            </a: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Stackoverflow</a:t>
            </a: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viele Suchanfragen: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de-AT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C23539B-64D1-4C5C-8F94-1629BDCC2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89" y="3784630"/>
            <a:ext cx="2098764" cy="21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C379360-DC61-41EF-91AA-BD104C09F68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4434" y="4844959"/>
            <a:ext cx="30670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0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322E42-AFFD-4B81-BD7A-77AB9FC3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9C810-87A1-4D7C-BA73-AF9CBE2A808C}"/>
              </a:ext>
            </a:extLst>
          </p:cNvPr>
          <p:cNvSpPr txBox="1"/>
          <p:nvPr/>
        </p:nvSpPr>
        <p:spPr>
          <a:xfrm>
            <a:off x="670560" y="1471749"/>
            <a:ext cx="10917006" cy="471133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 CLI</a:t>
            </a:r>
          </a:p>
          <a:p>
            <a:pPr marL="342900" indent="-34290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Compodoc</a:t>
            </a: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</a:t>
            </a: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ndg</a:t>
            </a:r>
            <a:endParaRPr lang="de-AT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 State Inspector</a:t>
            </a:r>
          </a:p>
          <a:p>
            <a:pPr marL="342900" indent="-34290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Stackblitz</a:t>
            </a:r>
            <a:endParaRPr lang="de-AT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Ahead</a:t>
            </a: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time </a:t>
            </a: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compiler</a:t>
            </a:r>
            <a:endParaRPr lang="de-AT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 Service</a:t>
            </a:r>
          </a:p>
        </p:txBody>
      </p:sp>
      <p:pic>
        <p:nvPicPr>
          <p:cNvPr id="7170" name="Picture 2" descr="Working offline with angular-cli – webiks">
            <a:extLst>
              <a:ext uri="{FF2B5EF4-FFF2-40B4-BE49-F238E27FC236}">
                <a16:creationId xmlns:a16="http://schemas.microsoft.com/office/drawing/2014/main" id="{3D92303B-5BA9-47A3-9116-3A6DC2253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73" y="973438"/>
            <a:ext cx="3249702" cy="21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ngular-pfbgxo - StackBlitz">
            <a:extLst>
              <a:ext uri="{FF2B5EF4-FFF2-40B4-BE49-F238E27FC236}">
                <a16:creationId xmlns:a16="http://schemas.microsoft.com/office/drawing/2014/main" id="{743D3F1C-B8BA-4DC4-B26F-1D969862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853" y="4079964"/>
            <a:ext cx="1372145" cy="137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761DDC-08CC-45E1-BC27-98946E78C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264" y="3354314"/>
            <a:ext cx="3000292" cy="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1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7A9D-BA93-41B8-A78A-0FBB38C5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Geschwindigkeit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17432-E802-4FA0-B2F3-8761D216A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771" y="1357040"/>
            <a:ext cx="5192795" cy="4143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4A98A-97E4-4DF9-BEB0-E10E818AB2A1}"/>
              </a:ext>
            </a:extLst>
          </p:cNvPr>
          <p:cNvSpPr txBox="1"/>
          <p:nvPr/>
        </p:nvSpPr>
        <p:spPr>
          <a:xfrm>
            <a:off x="604434" y="1480457"/>
            <a:ext cx="5421897" cy="405819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ct val="150000"/>
              </a:lnSpc>
              <a:spcAft>
                <a:spcPts val="600"/>
              </a:spcAft>
              <a:buNone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Tipps für eine bessere Performance: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</a:t>
            </a: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Loading</a:t>
            </a:r>
            <a:endParaRPr lang="de-AT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Push Change </a:t>
            </a: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Detection</a:t>
            </a:r>
            <a:endParaRPr lang="de-AT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 Manipulationen minimieren </a:t>
            </a:r>
          </a:p>
        </p:txBody>
      </p:sp>
    </p:spTree>
    <p:extLst>
      <p:ext uri="{BB962C8B-B14F-4D97-AF65-F5344CB8AC3E}">
        <p14:creationId xmlns:p14="http://schemas.microsoft.com/office/powerpoint/2010/main" val="273760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The battle of Frontend Frameworks (Angular, React, Vue.js ...">
            <a:extLst>
              <a:ext uri="{FF2B5EF4-FFF2-40B4-BE49-F238E27FC236}">
                <a16:creationId xmlns:a16="http://schemas.microsoft.com/office/drawing/2014/main" id="{B9981C8E-9480-4EF1-8EF4-0EA8A539C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4" r="1" b="1548"/>
          <a:stretch/>
        </p:blipFill>
        <p:spPr bwMode="auto">
          <a:xfrm>
            <a:off x="604433" y="1604211"/>
            <a:ext cx="10983131" cy="457275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31CF60-8E99-4A0E-88FE-EA588ADA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de-AT" dirty="0"/>
              <a:t>Lernkurve</a:t>
            </a:r>
          </a:p>
        </p:txBody>
      </p:sp>
    </p:spTree>
    <p:extLst>
      <p:ext uri="{BB962C8B-B14F-4D97-AF65-F5344CB8AC3E}">
        <p14:creationId xmlns:p14="http://schemas.microsoft.com/office/powerpoint/2010/main" val="394509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197D-2950-4A8C-BAB9-6B005327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de-AT" dirty="0"/>
              <a:t>Einsatz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1F042-5D3E-477F-94AB-4A6175FEF32D}"/>
              </a:ext>
            </a:extLst>
          </p:cNvPr>
          <p:cNvSpPr txBox="1"/>
          <p:nvPr/>
        </p:nvSpPr>
        <p:spPr>
          <a:xfrm>
            <a:off x="604435" y="1506583"/>
            <a:ext cx="5491566" cy="499872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ct val="150000"/>
              </a:lnSpc>
              <a:spcAft>
                <a:spcPts val="600"/>
              </a:spcAft>
              <a:buNone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 eignet sich für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Größere Projekte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Größere Teams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Aufwendig und komplexe Applikationen 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Interaktive Enterprise Anwendungen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Applikationen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90188-859A-4EB7-94AE-75BEAA234F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5775"/>
            <a:ext cx="5331414" cy="359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25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54A2-59C5-4E3C-8599-30EE82F3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started</a:t>
            </a:r>
            <a:endParaRPr lang="de-A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9085E-24E8-4576-A109-3E4F8D89EE96}"/>
              </a:ext>
            </a:extLst>
          </p:cNvPr>
          <p:cNvSpPr txBox="1"/>
          <p:nvPr/>
        </p:nvSpPr>
        <p:spPr>
          <a:xfrm>
            <a:off x="604434" y="1480457"/>
            <a:ext cx="11126012" cy="49289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ct val="150000"/>
              </a:lnSpc>
              <a:spcAft>
                <a:spcPts val="600"/>
              </a:spcAft>
              <a:buNone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 CLI für einfachen Start: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–g @angular/cli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</a:t>
            </a: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AppName</a:t>
            </a:r>
            <a:endParaRPr lang="de-AT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</a:t>
            </a: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Ausführen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4D93A-4A6A-4D7A-9FCA-64E7CA0F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335" y="1480457"/>
            <a:ext cx="5915231" cy="2906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0AE403-6BC5-4DA2-8516-C8BAEC853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302" y="3603851"/>
            <a:ext cx="3515153" cy="28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8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BBAE-E171-4DB1-890C-409B51B2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Tipps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E80B4-8F57-4DC5-A4DC-A1251A2B64AD}"/>
              </a:ext>
            </a:extLst>
          </p:cNvPr>
          <p:cNvSpPr txBox="1"/>
          <p:nvPr/>
        </p:nvSpPr>
        <p:spPr>
          <a:xfrm>
            <a:off x="604434" y="1480457"/>
            <a:ext cx="11230515" cy="49289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ct val="150000"/>
              </a:lnSpc>
              <a:spcAft>
                <a:spcPts val="600"/>
              </a:spcAft>
              <a:buNone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Tipps für den Einstieg mit Angular: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YouTube Tutorial Reihe ansehen </a:t>
            </a: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(Links dazu in Quellen.docx)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 Googeln 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Testprojekt probieren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Übersichtlichen Code schreiben (Components und Service trennen)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Sich mit </a:t>
            </a: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beschäftigen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de-AT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196" name="Picture 4" descr="Tipp png 2 » PNG Image">
            <a:extLst>
              <a:ext uri="{FF2B5EF4-FFF2-40B4-BE49-F238E27FC236}">
                <a16:creationId xmlns:a16="http://schemas.microsoft.com/office/drawing/2014/main" id="{B082EAD1-2C10-41CD-8DD3-B36E93048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66" y="1047750"/>
            <a:ext cx="3048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01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1"/>
            <a:ext cx="11305032" cy="3697659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Danke</a:t>
            </a:r>
            <a:r>
              <a:rPr lang="en-US" b="1" dirty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für</a:t>
            </a:r>
            <a:r>
              <a:rPr lang="en-US" b="1" dirty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Eure</a:t>
            </a:r>
            <a:r>
              <a:rPr lang="en-US" b="1" dirty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Aufmerksamkeit</a:t>
            </a:r>
            <a:r>
              <a:rPr lang="en-US" b="1" dirty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A18D09-574A-49FD-98E6-54D3BAD92125}"/>
              </a:ext>
            </a:extLst>
          </p:cNvPr>
          <p:cNvSpPr txBox="1"/>
          <p:nvPr/>
        </p:nvSpPr>
        <p:spPr>
          <a:xfrm>
            <a:off x="780176" y="1535185"/>
            <a:ext cx="3617653" cy="447972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Überblick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Geschichte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Vorteile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Nachteile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Besonderheiten &amp; Features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Community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de-AT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de-AT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F3DA2B-0EB7-40E8-9D05-978603F32300}"/>
              </a:ext>
            </a:extLst>
          </p:cNvPr>
          <p:cNvSpPr txBox="1"/>
          <p:nvPr/>
        </p:nvSpPr>
        <p:spPr>
          <a:xfrm>
            <a:off x="6810862" y="1535185"/>
            <a:ext cx="3617653" cy="447972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Geschwindigkeit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Lernkurve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Einsatz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</a:t>
            </a:r>
            <a:r>
              <a:rPr lang="de-AT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de-AT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r>
              <a:rPr lang="de-AT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started</a:t>
            </a:r>
            <a:endParaRPr lang="de-AT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Tipps 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de-AT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de-AT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263228"/>
            <a:ext cx="4491333" cy="46698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/>
              <a:t>Ist</a:t>
            </a:r>
            <a:r>
              <a:rPr lang="en-US" sz="1800" dirty="0"/>
              <a:t> </a:t>
            </a:r>
            <a:r>
              <a:rPr lang="en-US" sz="1800" dirty="0" err="1"/>
              <a:t>eines</a:t>
            </a:r>
            <a:r>
              <a:rPr lang="en-US" sz="1800" dirty="0"/>
              <a:t> der </a:t>
            </a:r>
            <a:r>
              <a:rPr lang="en-US" sz="1800" dirty="0" err="1"/>
              <a:t>bekanntesten</a:t>
            </a:r>
            <a:r>
              <a:rPr lang="en-US" sz="1800" dirty="0"/>
              <a:t> Frontend-</a:t>
            </a:r>
            <a:r>
              <a:rPr lang="en-US" sz="1800" dirty="0" err="1"/>
              <a:t>Webframework</a:t>
            </a:r>
            <a:r>
              <a:rPr lang="en-US" sz="1800" dirty="0"/>
              <a:t> </a:t>
            </a:r>
            <a:r>
              <a:rPr lang="de-AT" sz="1800" dirty="0"/>
              <a:t>basierend</a:t>
            </a:r>
            <a:r>
              <a:rPr lang="en-US" sz="1800" dirty="0"/>
              <a:t> auf TypeScript</a:t>
            </a:r>
          </a:p>
          <a:p>
            <a:pPr>
              <a:buNone/>
            </a:pPr>
            <a:r>
              <a:rPr lang="en-US" sz="1800" dirty="0" err="1"/>
              <a:t>Unterstützt</a:t>
            </a:r>
            <a:r>
              <a:rPr lang="en-US" sz="1800" dirty="0"/>
              <a:t> und </a:t>
            </a:r>
            <a:r>
              <a:rPr lang="en-US" sz="1800" dirty="0" err="1"/>
              <a:t>entwickelt</a:t>
            </a:r>
            <a:r>
              <a:rPr lang="en-US" sz="1800" dirty="0"/>
              <a:t> </a:t>
            </a:r>
            <a:r>
              <a:rPr lang="en-US" sz="1800" dirty="0" err="1"/>
              <a:t>durch</a:t>
            </a:r>
            <a:r>
              <a:rPr lang="en-US" sz="1800" dirty="0"/>
              <a:t> Google</a:t>
            </a:r>
          </a:p>
          <a:p>
            <a:pPr>
              <a:buNone/>
            </a:pPr>
            <a:r>
              <a:rPr lang="en-US" sz="1800" dirty="0"/>
              <a:t>AngularJS </a:t>
            </a:r>
            <a:r>
              <a:rPr lang="en-US" sz="1800" dirty="0" err="1"/>
              <a:t>erschein</a:t>
            </a:r>
            <a:r>
              <a:rPr lang="en-US" sz="1800" dirty="0"/>
              <a:t> 2010</a:t>
            </a:r>
          </a:p>
        </p:txBody>
      </p:sp>
      <p:pic>
        <p:nvPicPr>
          <p:cNvPr id="1026" name="Picture 2" descr="Angular logo">
            <a:extLst>
              <a:ext uri="{FF2B5EF4-FFF2-40B4-BE49-F238E27FC236}">
                <a16:creationId xmlns:a16="http://schemas.microsoft.com/office/drawing/2014/main" id="{E5D25A4D-E926-49AB-8E1A-3EFFB01787DF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1" y="1434466"/>
            <a:ext cx="23774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Überblick</a:t>
            </a:r>
            <a:endParaRPr lang="en-US" dirty="0"/>
          </a:p>
        </p:txBody>
      </p:sp>
      <p:pic>
        <p:nvPicPr>
          <p:cNvPr id="1030" name="Picture 6" descr="Integrating Google APIs with Angular - Angular In Depth - Medium">
            <a:extLst>
              <a:ext uri="{FF2B5EF4-FFF2-40B4-BE49-F238E27FC236}">
                <a16:creationId xmlns:a16="http://schemas.microsoft.com/office/drawing/2014/main" id="{4079FDA1-E5A8-4FD4-8E15-5B8EA8E37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242" y="3698965"/>
            <a:ext cx="4226558" cy="237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F1FE0D-A65F-4D11-8F26-527A88B4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de-AT" dirty="0"/>
              <a:t>Überblick Konzept</a:t>
            </a:r>
          </a:p>
        </p:txBody>
      </p:sp>
      <p:pic>
        <p:nvPicPr>
          <p:cNvPr id="5122" name="Picture 2" descr="Angular 2 als SPA-Framework | auctores – Ihr Partner für Software ...">
            <a:extLst>
              <a:ext uri="{FF2B5EF4-FFF2-40B4-BE49-F238E27FC236}">
                <a16:creationId xmlns:a16="http://schemas.microsoft.com/office/drawing/2014/main" id="{5EECA832-81F4-4D7F-BA67-8B4DAEFBC7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282" y="1825625"/>
            <a:ext cx="7459436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00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Geschichte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604210"/>
            <a:ext cx="4712634" cy="48051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dirty="0"/>
              <a:t>		Angular (TypeScript) </a:t>
            </a:r>
            <a:r>
              <a:rPr lang="en-US" sz="1400" dirty="0" err="1"/>
              <a:t>ist</a:t>
            </a:r>
            <a:r>
              <a:rPr lang="en-US" sz="1400" dirty="0"/>
              <a:t> der </a:t>
            </a:r>
            <a:r>
              <a:rPr lang="en-US" sz="1400" dirty="0" err="1"/>
              <a:t>Nachfolger</a:t>
            </a:r>
            <a:r>
              <a:rPr lang="en-US" sz="1400" dirty="0"/>
              <a:t> von 	AngularJS	(JavaScript) und </a:t>
            </a:r>
            <a:r>
              <a:rPr lang="en-US" sz="1400" dirty="0" err="1"/>
              <a:t>wurde</a:t>
            </a:r>
            <a:r>
              <a:rPr lang="en-US" sz="1400" dirty="0"/>
              <a:t> </a:t>
            </a:r>
            <a:r>
              <a:rPr lang="en-US" sz="1400" dirty="0" err="1"/>
              <a:t>komplett</a:t>
            </a:r>
            <a:r>
              <a:rPr lang="en-US" sz="1400" dirty="0"/>
              <a:t> 	neu </a:t>
            </a:r>
            <a:r>
              <a:rPr lang="en-US" sz="1400" dirty="0" err="1"/>
              <a:t>entwickelt</a:t>
            </a:r>
            <a:r>
              <a:rPr lang="en-US" sz="1400" dirty="0"/>
              <a:t>											</a:t>
            </a:r>
            <a:r>
              <a:rPr lang="en-US" sz="1400" dirty="0" err="1"/>
              <a:t>Seit</a:t>
            </a:r>
            <a:r>
              <a:rPr lang="en-US" sz="1400" dirty="0"/>
              <a:t> 2016 </a:t>
            </a:r>
            <a:r>
              <a:rPr lang="en-US" sz="1400" dirty="0" err="1"/>
              <a:t>alle</a:t>
            </a:r>
            <a:r>
              <a:rPr lang="en-US" sz="1400" dirty="0"/>
              <a:t> </a:t>
            </a:r>
            <a:r>
              <a:rPr lang="en-US" sz="1400" dirty="0" err="1"/>
              <a:t>sechs</a:t>
            </a:r>
            <a:r>
              <a:rPr lang="en-US" sz="1400" dirty="0"/>
              <a:t> </a:t>
            </a:r>
            <a:r>
              <a:rPr lang="en-US" sz="1400" dirty="0" err="1"/>
              <a:t>Monate</a:t>
            </a:r>
            <a:r>
              <a:rPr lang="en-US" sz="1400" dirty="0"/>
              <a:t> </a:t>
            </a:r>
            <a:r>
              <a:rPr lang="en-US" sz="1400" dirty="0" err="1"/>
              <a:t>eine</a:t>
            </a:r>
            <a:r>
              <a:rPr lang="en-US" sz="1400" dirty="0"/>
              <a:t> </a:t>
            </a:r>
            <a:r>
              <a:rPr lang="en-US" sz="1400" dirty="0" err="1"/>
              <a:t>neue</a:t>
            </a:r>
            <a:r>
              <a:rPr lang="en-US" sz="1400" dirty="0"/>
              <a:t> 	Version </a:t>
            </a:r>
            <a:r>
              <a:rPr lang="en-US" sz="1400" dirty="0" err="1"/>
              <a:t>mit</a:t>
            </a:r>
            <a:r>
              <a:rPr lang="en-US" sz="1400" dirty="0"/>
              <a:t> </a:t>
            </a:r>
            <a:r>
              <a:rPr lang="en-US" sz="1400" dirty="0" err="1"/>
              <a:t>neuen</a:t>
            </a:r>
            <a:r>
              <a:rPr lang="en-US" sz="1400" dirty="0"/>
              <a:t> Features										2020 </a:t>
            </a:r>
            <a:r>
              <a:rPr lang="en-US" sz="1400" dirty="0" err="1"/>
              <a:t>erschien</a:t>
            </a:r>
            <a:r>
              <a:rPr lang="en-US" sz="1400" dirty="0"/>
              <a:t> Version 9 </a:t>
            </a:r>
            <a:r>
              <a:rPr lang="en-US" sz="1400" dirty="0" err="1"/>
              <a:t>mit</a:t>
            </a:r>
            <a:r>
              <a:rPr lang="en-US" sz="1400" dirty="0"/>
              <a:t> </a:t>
            </a:r>
            <a:r>
              <a:rPr lang="en-US" sz="1400" dirty="0" err="1"/>
              <a:t>zum</a:t>
            </a:r>
            <a:r>
              <a:rPr lang="en-US" sz="1400" dirty="0"/>
              <a:t> </a:t>
            </a:r>
            <a:r>
              <a:rPr lang="en-US" sz="1400" dirty="0" err="1"/>
              <a:t>Beispiel</a:t>
            </a:r>
            <a:endParaRPr lang="en-US" sz="1400" dirty="0"/>
          </a:p>
          <a:p>
            <a:pPr>
              <a:lnSpc>
                <a:spcPct val="150000"/>
              </a:lnSpc>
              <a:buNone/>
            </a:pPr>
            <a:r>
              <a:rPr lang="en-US" sz="1400" dirty="0"/>
              <a:t>		 Default Ivy Compiler	</a:t>
            </a:r>
            <a:r>
              <a:rPr lang="en-US" dirty="0"/>
              <a:t>		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572B26-98AF-4AA8-9A0F-435FBBFB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41933" y="1943140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51C4E8-1EC2-4782-B31A-6F082712F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41933" y="3305246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D3B53A-9E90-4B19-BA5D-E8F4971E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41933" y="4667352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pic>
        <p:nvPicPr>
          <p:cNvPr id="13" name="Picture 12" descr="What is the difference between AngularJs and Angular -">
            <a:extLst>
              <a:ext uri="{FF2B5EF4-FFF2-40B4-BE49-F238E27FC236}">
                <a16:creationId xmlns:a16="http://schemas.microsoft.com/office/drawing/2014/main" id="{12FE6C78-1E91-4E7A-9AF9-A3ED8BB337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7" y="1331663"/>
            <a:ext cx="4620709" cy="248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DDB341-021D-4C51-ADF6-A34D4883F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801" y="3929989"/>
            <a:ext cx="4712634" cy="23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Vorteile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47CAC-F3CB-4212-A786-9FB8FC4E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68629" y="2868230"/>
            <a:ext cx="6318174" cy="64008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D9869-0619-4185-92FB-3A0E8282C01F}"/>
              </a:ext>
            </a:extLst>
          </p:cNvPr>
          <p:cNvSpPr txBox="1"/>
          <p:nvPr/>
        </p:nvSpPr>
        <p:spPr>
          <a:xfrm>
            <a:off x="604434" y="1506583"/>
            <a:ext cx="10982369" cy="466779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 Architektur: Model und View sind synchron bei Änderungen des Models, ändert sich die View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Enge Zusammenarbeit mit dem Backend: Schnittstellen einfach definiert  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Community: große Community von Angular, dadurch viel Material auf </a:t>
            </a: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Stackoverflow</a:t>
            </a: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de-AT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Große Projekte: Große Teams gleichzeitig dran arbeiten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Source und lizenzfrei</a:t>
            </a:r>
          </a:p>
        </p:txBody>
      </p:sp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Nachteile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7AC6AD-77C7-4B6F-B8FB-3F372F732185}"/>
              </a:ext>
            </a:extLst>
          </p:cNvPr>
          <p:cNvSpPr txBox="1"/>
          <p:nvPr/>
        </p:nvSpPr>
        <p:spPr>
          <a:xfrm>
            <a:off x="604434" y="1567543"/>
            <a:ext cx="10983132" cy="484182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de-AT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A31909-C110-4E90-8943-19661FA0873D}"/>
              </a:ext>
            </a:extLst>
          </p:cNvPr>
          <p:cNvSpPr txBox="1"/>
          <p:nvPr/>
        </p:nvSpPr>
        <p:spPr>
          <a:xfrm>
            <a:off x="604434" y="1489166"/>
            <a:ext cx="10983132" cy="492020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de-AT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BEC36-437D-4C22-B7AC-FC3C01851197}"/>
              </a:ext>
            </a:extLst>
          </p:cNvPr>
          <p:cNvSpPr txBox="1"/>
          <p:nvPr/>
        </p:nvSpPr>
        <p:spPr>
          <a:xfrm>
            <a:off x="604434" y="1567542"/>
            <a:ext cx="11073760" cy="48418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Performance: Dynamische Projekt und zu komplexe SPA langsam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Lernkurve: schwer zu lernen, steile Lernkurve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Flexibilität: da Angular ein Framework ist, schränkt es die Flexibilität des Programmierens ein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Versions nur schwer miteinander kompatibel </a:t>
            </a:r>
          </a:p>
        </p:txBody>
      </p:sp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3C97-E356-4FF9-AED5-879B8F9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Rectangle 2" descr="To resize or crop your 3D model within a frame, you can use the pan and zoom tool.">
            <a:extLst>
              <a:ext uri="{FF2B5EF4-FFF2-40B4-BE49-F238E27FC236}">
                <a16:creationId xmlns:a16="http://schemas.microsoft.com/office/drawing/2014/main" id="{874312F7-8744-467E-9DCF-F78292FB02D0}"/>
              </a:ext>
            </a:extLst>
          </p:cNvPr>
          <p:cNvSpPr/>
          <p:nvPr/>
        </p:nvSpPr>
        <p:spPr>
          <a:xfrm>
            <a:off x="604433" y="1872612"/>
            <a:ext cx="6728183" cy="218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spcAft>
                <a:spcPts val="2000"/>
              </a:spcAft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lassen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sich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Web-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Applikationen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aller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Art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entwickeln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spcAft>
                <a:spcPts val="2000"/>
              </a:spcAft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Komponentenbasierender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Architektur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spcAft>
                <a:spcPts val="2000"/>
              </a:spcAft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Prozesse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werden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direkt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am Browser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ausgeführt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475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09E4-7086-4EF3-B892-93A4801F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E1E94-6E7C-41D6-A451-FCE6A0EBEB60}"/>
              </a:ext>
            </a:extLst>
          </p:cNvPr>
          <p:cNvSpPr txBox="1"/>
          <p:nvPr/>
        </p:nvSpPr>
        <p:spPr>
          <a:xfrm>
            <a:off x="604435" y="1358537"/>
            <a:ext cx="4908092" cy="441524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 Model</a:t>
            </a:r>
          </a:p>
          <a:p>
            <a:pPr marL="342900" indent="-34290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Efficient</a:t>
            </a: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</a:t>
            </a: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-Way Data-Binding</a:t>
            </a:r>
          </a:p>
          <a:p>
            <a:pPr marL="342900" indent="-34290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</a:t>
            </a: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Code Framework</a:t>
            </a:r>
          </a:p>
          <a:p>
            <a:pPr marL="342900" indent="-34290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 CLI</a:t>
            </a:r>
          </a:p>
          <a:p>
            <a:pPr marL="342900" indent="-34290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Dependency</a:t>
            </a:r>
            <a:r>
              <a:rPr lang="de-A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Injections</a:t>
            </a:r>
            <a:endParaRPr lang="de-AT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Directives</a:t>
            </a:r>
            <a:endParaRPr lang="de-AT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Get Angular developers • Agiledrop">
            <a:extLst>
              <a:ext uri="{FF2B5EF4-FFF2-40B4-BE49-F238E27FC236}">
                <a16:creationId xmlns:a16="http://schemas.microsoft.com/office/drawing/2014/main" id="{483C6960-08F6-48D3-B78F-47746E268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377" y="1659254"/>
            <a:ext cx="6613188" cy="40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02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0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390</Words>
  <Application>Microsoft Office PowerPoint</Application>
  <PresentationFormat>Widescreen</PresentationFormat>
  <Paragraphs>90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Angular</vt:lpstr>
      <vt:lpstr>Agenda</vt:lpstr>
      <vt:lpstr>Überblick</vt:lpstr>
      <vt:lpstr>Überblick Konzept</vt:lpstr>
      <vt:lpstr>Geschichte</vt:lpstr>
      <vt:lpstr>Vorteile</vt:lpstr>
      <vt:lpstr>Nachteile</vt:lpstr>
      <vt:lpstr>Besonderheiten</vt:lpstr>
      <vt:lpstr>Features</vt:lpstr>
      <vt:lpstr>Features Version 9</vt:lpstr>
      <vt:lpstr>Community</vt:lpstr>
      <vt:lpstr>Tools</vt:lpstr>
      <vt:lpstr>Geschwindigkeit</vt:lpstr>
      <vt:lpstr>Lernkurve</vt:lpstr>
      <vt:lpstr>Einsatz</vt:lpstr>
      <vt:lpstr>How to get started</vt:lpstr>
      <vt:lpstr>Tipps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2020-04-30T07:14:49Z</dcterms:created>
  <dcterms:modified xsi:type="dcterms:W3CDTF">2020-04-30T15:11:29Z</dcterms:modified>
</cp:coreProperties>
</file>