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412" r:id="rId3"/>
    <p:sldId id="413" r:id="rId4"/>
    <p:sldId id="414" r:id="rId5"/>
    <p:sldId id="417" r:id="rId6"/>
    <p:sldId id="419" r:id="rId7"/>
    <p:sldId id="420" r:id="rId8"/>
    <p:sldId id="421" r:id="rId9"/>
    <p:sldId id="423" r:id="rId10"/>
    <p:sldId id="425" r:id="rId11"/>
    <p:sldId id="426" r:id="rId12"/>
    <p:sldId id="427" r:id="rId13"/>
    <p:sldId id="428" r:id="rId14"/>
    <p:sldId id="429" r:id="rId15"/>
    <p:sldId id="430" r:id="rId16"/>
    <p:sldId id="433" r:id="rId17"/>
    <p:sldId id="434" r:id="rId18"/>
    <p:sldId id="435" r:id="rId19"/>
    <p:sldId id="436" r:id="rId20"/>
    <p:sldId id="431" r:id="rId21"/>
    <p:sldId id="432" r:id="rId22"/>
  </p:sldIdLst>
  <p:sldSz cx="9144000" cy="6858000" type="screen4x3"/>
  <p:notesSz cx="6646863" cy="97774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 Honorez" initials="VH" lastIdx="1" clrIdx="0">
    <p:extLst>
      <p:ext uri="{19B8F6BF-5375-455C-9EA6-DF929625EA0E}">
        <p15:presenceInfo xmlns:p15="http://schemas.microsoft.com/office/powerpoint/2012/main" userId="615b1dbcb36a24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1D8F2B"/>
    <a:srgbClr val="2A2A82"/>
    <a:srgbClr val="F2F2F2"/>
    <a:srgbClr val="9933FF"/>
    <a:srgbClr val="CC00CC"/>
    <a:srgbClr val="CCCC00"/>
    <a:srgbClr val="9900FF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6546" autoAdjust="0"/>
  </p:normalViewPr>
  <p:slideViewPr>
    <p:cSldViewPr>
      <p:cViewPr>
        <p:scale>
          <a:sx n="100" d="100"/>
          <a:sy n="100" d="100"/>
        </p:scale>
        <p:origin x="191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notesViewPr>
    <p:cSldViewPr>
      <p:cViewPr varScale="1">
        <p:scale>
          <a:sx n="62" d="100"/>
          <a:sy n="62" d="100"/>
        </p:scale>
        <p:origin x="-2490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9T13:09:08.61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886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886" y="9287217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>
              <a:defRPr sz="1100">
                <a:latin typeface="Times" charset="0"/>
              </a:defRPr>
            </a:lvl1pPr>
          </a:lstStyle>
          <a:p>
            <a:pPr>
              <a:defRPr/>
            </a:pPr>
            <a:fld id="{D3C80D1F-E9DD-47DB-BA3B-9C6BCDFCE5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73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880978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4336" y="1"/>
            <a:ext cx="2880977" cy="49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842" y="4644391"/>
            <a:ext cx="5317181" cy="439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7217"/>
            <a:ext cx="2880978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4336" y="9287217"/>
            <a:ext cx="2880977" cy="48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3" tIns="45048" rIns="90103" bIns="45048" numCol="1" anchor="b" anchorCtr="0" compatLnSpc="1">
            <a:prstTxWarp prst="textNoShape">
              <a:avLst/>
            </a:prstTxWarp>
          </a:bodyPr>
          <a:lstStyle>
            <a:lvl1pPr algn="r" defTabSz="901363" eaLnBrk="1" hangingPunct="1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158855E5-2C16-4E98-8A4F-D1BE89544BA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11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6" b="44500"/>
          <a:stretch/>
        </p:blipFill>
        <p:spPr>
          <a:xfrm>
            <a:off x="-36512" y="-28525"/>
            <a:ext cx="9692505" cy="6913909"/>
          </a:xfrm>
          <a:prstGeom prst="rect">
            <a:avLst/>
          </a:prstGeom>
        </p:spPr>
      </p:pic>
      <p:sp>
        <p:nvSpPr>
          <p:cNvPr id="19" name="Rectangle 6"/>
          <p:cNvSpPr>
            <a:spLocks noChangeArrowheads="1"/>
          </p:cNvSpPr>
          <p:nvPr userDrawn="1"/>
        </p:nvSpPr>
        <p:spPr bwMode="auto">
          <a:xfrm>
            <a:off x="107950" y="6436568"/>
            <a:ext cx="6913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400" dirty="0">
                <a:solidFill>
                  <a:schemeClr val="bg1"/>
                </a:solidFill>
              </a:rPr>
              <a:t>...</a:t>
            </a:r>
            <a:endParaRPr lang="fr-FR" sz="1400" dirty="0">
              <a:solidFill>
                <a:schemeClr val="bg1"/>
              </a:solidFill>
            </a:endParaRPr>
          </a:p>
        </p:txBody>
      </p:sp>
      <p:grpSp>
        <p:nvGrpSpPr>
          <p:cNvPr id="20" name="Groupe 19"/>
          <p:cNvGrpSpPr/>
          <p:nvPr userDrawn="1"/>
        </p:nvGrpSpPr>
        <p:grpSpPr>
          <a:xfrm>
            <a:off x="220366" y="447271"/>
            <a:ext cx="1814513" cy="3155147"/>
            <a:chOff x="192521" y="359231"/>
            <a:chExt cx="1814513" cy="3155147"/>
          </a:xfrm>
        </p:grpSpPr>
        <p:pic>
          <p:nvPicPr>
            <p:cNvPr id="2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5696" y="359231"/>
              <a:ext cx="180816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2" name="Picture 7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2521" y="1380868"/>
              <a:ext cx="1814513" cy="9032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30" t="7435" r="10325" b="17350"/>
            <a:stretch/>
          </p:blipFill>
          <p:spPr bwMode="auto">
            <a:xfrm>
              <a:off x="192577" y="2402505"/>
              <a:ext cx="1814400" cy="11118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4" name="Organigramme : Alternative 9"/>
          <p:cNvSpPr/>
          <p:nvPr userDrawn="1"/>
        </p:nvSpPr>
        <p:spPr bwMode="auto">
          <a:xfrm>
            <a:off x="88083" y="260648"/>
            <a:ext cx="2079078" cy="3528392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Organigramme : Alternative 9"/>
          <p:cNvSpPr/>
          <p:nvPr userDrawn="1"/>
        </p:nvSpPr>
        <p:spPr bwMode="auto">
          <a:xfrm>
            <a:off x="92646" y="3889687"/>
            <a:ext cx="2079078" cy="2409939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Organigramme : Alternative 25"/>
          <p:cNvSpPr/>
          <p:nvPr userDrawn="1"/>
        </p:nvSpPr>
        <p:spPr bwMode="auto">
          <a:xfrm>
            <a:off x="7332562" y="6380137"/>
            <a:ext cx="1656185" cy="40466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 userDrawn="1"/>
        </p:nvSpPr>
        <p:spPr>
          <a:xfrm>
            <a:off x="7639049" y="6409137"/>
            <a:ext cx="10525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itchFamily="34" charset="0"/>
              <a:buNone/>
              <a:defRPr/>
            </a:pPr>
            <a:fld id="{5951EA96-C4C0-4308-814D-5517B4079C8C}" type="datetime1">
              <a:rPr lang="fr-BE" sz="1400">
                <a:solidFill>
                  <a:schemeClr val="accent3">
                    <a:lumMod val="95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pPr marL="342900" indent="-342900" algn="ctr">
                <a:buFont typeface="Arial" pitchFamily="34" charset="0"/>
                <a:buNone/>
                <a:defRPr/>
              </a:pPr>
              <a:t>21-06-20</a:t>
            </a:fld>
            <a:endParaRPr lang="en-US" sz="1400" dirty="0">
              <a:solidFill>
                <a:schemeClr val="accent3">
                  <a:lumMod val="95000"/>
                </a:schemeClr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8" name="Organigramme : Alternative 9"/>
          <p:cNvSpPr/>
          <p:nvPr userDrawn="1"/>
        </p:nvSpPr>
        <p:spPr bwMode="auto">
          <a:xfrm>
            <a:off x="2308204" y="261040"/>
            <a:ext cx="6677694" cy="3528000"/>
          </a:xfrm>
          <a:prstGeom prst="roundRect">
            <a:avLst>
              <a:gd name="adj" fmla="val 3234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42" name="Rectangle 1046"/>
          <p:cNvSpPr>
            <a:spLocks noGrp="1" noChangeArrowheads="1"/>
          </p:cNvSpPr>
          <p:nvPr>
            <p:ph type="ctrTitle"/>
          </p:nvPr>
        </p:nvSpPr>
        <p:spPr>
          <a:xfrm>
            <a:off x="2419315" y="950863"/>
            <a:ext cx="6437161" cy="1470025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5143" name="Rectangle 1047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564904"/>
            <a:ext cx="6377432" cy="100445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20D52-81AA-4F9B-BCC5-7DD8576E9DAA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38925" y="171450"/>
            <a:ext cx="2058988" cy="5894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29325" cy="5894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42205-7B00-4227-B14A-B667340C3789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59313" y="1539875"/>
            <a:ext cx="4038600" cy="21859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59313" y="3878263"/>
            <a:ext cx="4038600" cy="2187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882D-7A07-4853-BADE-2B6C9159F054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214EF-6916-43FF-8424-30437CA8A788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A90-B60D-4215-86EF-9D68DB5DBE7A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9313" y="1539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D95-5749-4317-9CDB-71B0D5CB6843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B10BC-76BC-43FF-8D12-ACD0E487A925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37EF-74A1-4A15-AB15-D13319172C72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73C85-E874-4E3C-9704-B9C6991CCA5B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34AAD-E328-487D-B37E-84308BD419C4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5FB0B-7B80-45B1-805B-740D7376CE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1009-05 Systèmes à Microprocesseur 1. Structure ordinateur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73800" y="6359525"/>
            <a:ext cx="892175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2013" y="6359525"/>
            <a:ext cx="893762" cy="44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32" name="Rectangle 2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33" name="Rectangle 2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68313" y="1539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377147"/>
            <a:ext cx="730115" cy="44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 userDrawn="1"/>
        </p:nvSpPr>
        <p:spPr bwMode="auto">
          <a:xfrm flipH="1">
            <a:off x="38141" y="6470959"/>
            <a:ext cx="6132084" cy="311847"/>
          </a:xfrm>
          <a:prstGeom prst="roundRect">
            <a:avLst/>
          </a:prstGeom>
          <a:solidFill>
            <a:srgbClr val="3333FF">
              <a:alpha val="8039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defRPr/>
            </a:pPr>
            <a:endParaRPr lang="en-US" sz="1200"/>
          </a:p>
        </p:txBody>
      </p:sp>
      <p:sp>
        <p:nvSpPr>
          <p:cNvPr id="12" name="Rectangle à coins arrondis 11"/>
          <p:cNvSpPr/>
          <p:nvPr userDrawn="1"/>
        </p:nvSpPr>
        <p:spPr bwMode="auto">
          <a:xfrm>
            <a:off x="110743" y="6519529"/>
            <a:ext cx="6016935" cy="207700"/>
          </a:xfrm>
          <a:prstGeom prst="roundRect">
            <a:avLst/>
          </a:prstGeom>
          <a:solidFill>
            <a:schemeClr val="tx2">
              <a:lumMod val="75000"/>
              <a:alpha val="70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Espace réservé du texte 3"/>
          <p:cNvSpPr txBox="1">
            <a:spLocks/>
          </p:cNvSpPr>
          <p:nvPr userDrawn="1"/>
        </p:nvSpPr>
        <p:spPr>
          <a:xfrm>
            <a:off x="467544" y="6482953"/>
            <a:ext cx="5370846" cy="4024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4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200">
                <a:solidFill>
                  <a:srgbClr val="1153B5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rgbClr val="1153B5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rgbClr val="1153B5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Your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project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fr-B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– speaker</a:t>
            </a:r>
            <a:r>
              <a:rPr lang="fr-BE" sz="11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BE" sz="1100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</a:t>
            </a:r>
            <a:endParaRPr lang="fr-BE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20" name="Rectangle 24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2520" y="6461503"/>
            <a:ext cx="6842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accent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fr-FR" sz="1100" b="1" kern="120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99201B0-63FA-4356-B763-73BB50CBF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</p:sldLayoutIdLst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rgbClr val="1153B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1153B5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1153B5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1153B5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1153B5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.HONOREZ@student.umons.ac.be" TargetMode="External"/><Relationship Id="rId2" Type="http://schemas.openxmlformats.org/officeDocument/2006/relationships/hyperlink" Target="mailto:Idriss.FATTAHI@student.umons.ac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pgasoftware.intel.com/?edition=li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419315" y="878855"/>
            <a:ext cx="6437161" cy="1470025"/>
          </a:xfrm>
        </p:spPr>
        <p:txBody>
          <a:bodyPr/>
          <a:lstStyle/>
          <a:p>
            <a:pPr algn="ctr"/>
            <a:r>
              <a:rPr lang="fr-BE" dirty="0"/>
              <a:t>Hardware Software </a:t>
            </a:r>
            <a:r>
              <a:rPr lang="fr-BE" dirty="0" err="1"/>
              <a:t>Platforms</a:t>
            </a:r>
            <a:br>
              <a:rPr lang="fr-BE" dirty="0"/>
            </a:br>
            <a:r>
              <a:rPr lang="fr-BE" dirty="0"/>
              <a:t>Project </a:t>
            </a:r>
            <a:r>
              <a:rPr lang="fr-BE" dirty="0" err="1"/>
              <a:t>Presentation</a:t>
            </a:r>
            <a:endParaRPr lang="fr-BE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9179" y="2712577"/>
            <a:ext cx="6377432" cy="1004455"/>
          </a:xfrm>
        </p:spPr>
        <p:txBody>
          <a:bodyPr/>
          <a:lstStyle/>
          <a:p>
            <a:r>
              <a:rPr lang="fr-BE" dirty="0"/>
              <a:t>DE1-SoC : </a:t>
            </a:r>
            <a:r>
              <a:rPr lang="fr-BE" dirty="0" err="1"/>
              <a:t>Servomotor</a:t>
            </a:r>
            <a:r>
              <a:rPr lang="fr-BE" dirty="0"/>
              <a:t> control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39752" y="4080729"/>
            <a:ext cx="6804248" cy="10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fr-BE" sz="2400" kern="0" dirty="0" err="1"/>
              <a:t>Fattahi</a:t>
            </a:r>
            <a:r>
              <a:rPr lang="fr-BE" sz="2400" kern="0" dirty="0"/>
              <a:t> Idriss and Honorez Valentin</a:t>
            </a:r>
            <a:r>
              <a:rPr lang="en-US" sz="2400" kern="0" dirty="0"/>
              <a:t>: </a:t>
            </a:r>
          </a:p>
          <a:p>
            <a:r>
              <a:rPr lang="en-US" sz="2400" kern="0" dirty="0">
                <a:hlinkClick r:id="rId2"/>
              </a:rPr>
              <a:t>Idriss.FATTAHI@student.umons.ac.be</a:t>
            </a:r>
            <a:endParaRPr lang="en-US" sz="2400" kern="0" dirty="0"/>
          </a:p>
          <a:p>
            <a:r>
              <a:rPr lang="en-US" sz="2400" kern="0" dirty="0">
                <a:hlinkClick r:id="rId3"/>
              </a:rPr>
              <a:t>Valentin.HONOREZ@student.umons.ac.be</a:t>
            </a:r>
            <a:endParaRPr lang="en-US" sz="2400" kern="0" dirty="0"/>
          </a:p>
          <a:p>
            <a:endParaRPr lang="fr-BE" sz="24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899-2451-4F87-BEA0-16775729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76" y="-9076"/>
            <a:ext cx="8229600" cy="732257"/>
          </a:xfrm>
        </p:spPr>
        <p:txBody>
          <a:bodyPr/>
          <a:lstStyle/>
          <a:p>
            <a:r>
              <a:rPr lang="en-GB" dirty="0"/>
              <a:t>How to simulate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3C22-A526-4B10-B4F4-B1672F7AA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B89C587-81DC-478B-AAC1-AAE81FE74287}"/>
              </a:ext>
            </a:extLst>
          </p:cNvPr>
          <p:cNvSpPr txBox="1">
            <a:spLocks/>
          </p:cNvSpPr>
          <p:nvPr/>
        </p:nvSpPr>
        <p:spPr bwMode="auto">
          <a:xfrm>
            <a:off x="457200" y="1916832"/>
            <a:ext cx="8229600" cy="216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en-GB" dirty="0"/>
              <a:t>Click on Processing and start the compilation.</a:t>
            </a:r>
          </a:p>
          <a:p>
            <a:r>
              <a:rPr lang="en-GB" dirty="0"/>
              <a:t>Click on Tools, Run Simulation Tool, RTL simulation.</a:t>
            </a:r>
          </a:p>
        </p:txBody>
      </p:sp>
    </p:spTree>
    <p:extLst>
      <p:ext uri="{BB962C8B-B14F-4D97-AF65-F5344CB8AC3E}">
        <p14:creationId xmlns:p14="http://schemas.microsoft.com/office/powerpoint/2010/main" val="73731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DD0F3-F57E-40DB-AEFF-C042C797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VHDL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9E8674-E627-4020-860F-AEC2389F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Divided</a:t>
            </a:r>
            <a:r>
              <a:rPr lang="fr-FR" dirty="0"/>
              <a:t> in </a:t>
            </a:r>
            <a:r>
              <a:rPr lang="fr-FR" dirty="0" err="1"/>
              <a:t>two</a:t>
            </a:r>
            <a:r>
              <a:rPr lang="fr-FR" dirty="0"/>
              <a:t> parts :</a:t>
            </a:r>
          </a:p>
          <a:p>
            <a:endParaRPr lang="fr-FR" dirty="0"/>
          </a:p>
          <a:p>
            <a:pPr>
              <a:buFontTx/>
              <a:buChar char="-"/>
            </a:pPr>
            <a:r>
              <a:rPr lang="fr-FR" dirty="0"/>
              <a:t>PWM signal </a:t>
            </a:r>
            <a:r>
              <a:rPr lang="fr-FR" dirty="0" err="1"/>
              <a:t>generation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Interface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C36AB7-3B39-47AB-90DA-62A30FE42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05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6DC69-0AD3-485F-B0B0-5F8705D6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signal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AB116-E045-45DE-847D-C8954BA9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err="1"/>
              <a:t>Period</a:t>
            </a:r>
            <a:r>
              <a:rPr lang="fr-FR" dirty="0"/>
              <a:t> : 20 ms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Minimum pulse </a:t>
            </a:r>
            <a:r>
              <a:rPr lang="fr-FR" dirty="0" err="1"/>
              <a:t>width</a:t>
            </a:r>
            <a:r>
              <a:rPr lang="fr-FR" dirty="0"/>
              <a:t> : 0.5 ms (0 </a:t>
            </a:r>
            <a:r>
              <a:rPr lang="fr-FR" dirty="0" err="1"/>
              <a:t>degrees</a:t>
            </a:r>
            <a:r>
              <a:rPr lang="fr-FR" dirty="0"/>
              <a:t>)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Maximum pulse </a:t>
            </a:r>
            <a:r>
              <a:rPr lang="fr-FR" dirty="0" err="1"/>
              <a:t>width</a:t>
            </a:r>
            <a:r>
              <a:rPr lang="fr-FR" dirty="0"/>
              <a:t> : 2.5 ms (360 </a:t>
            </a:r>
            <a:r>
              <a:rPr lang="fr-FR" dirty="0" err="1"/>
              <a:t>degrees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C1A6E7-2D77-4161-8A48-68BF4FE33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95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DF8F1-C85C-4CA5-A5D4-906BDE3D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signal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5ED86-A8C8-463A-9323-0AAF6065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11" y="1124744"/>
            <a:ext cx="8229600" cy="4149006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Altera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 </a:t>
            </a:r>
            <a:r>
              <a:rPr lang="fr-FR" dirty="0" err="1"/>
              <a:t>clock</a:t>
            </a:r>
            <a:r>
              <a:rPr lang="fr-FR" dirty="0"/>
              <a:t> : 100 MHz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 64 kHz </a:t>
            </a:r>
            <a:r>
              <a:rPr lang="fr-FR" dirty="0" err="1"/>
              <a:t>clock</a:t>
            </a:r>
            <a:r>
              <a:rPr lang="fr-FR" dirty="0"/>
              <a:t> -&gt; </a:t>
            </a:r>
            <a:r>
              <a:rPr lang="fr-FR" dirty="0" err="1"/>
              <a:t>frequency</a:t>
            </a:r>
            <a:r>
              <a:rPr lang="fr-FR" dirty="0"/>
              <a:t> </a:t>
            </a:r>
            <a:r>
              <a:rPr lang="fr-FR" dirty="0" err="1"/>
              <a:t>divider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Why</a:t>
            </a:r>
            <a:r>
              <a:rPr lang="fr-FR" dirty="0"/>
              <a:t> 64 kHz?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70F630-9AA7-4AD5-97B0-B90DFC137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7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58533-4E13-4097-B478-E376EB6A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signal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30E43-2CBD-48D7-B919-87DBC3BA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Range of </a:t>
            </a:r>
            <a:r>
              <a:rPr lang="fr-FR" dirty="0" err="1"/>
              <a:t>operation</a:t>
            </a:r>
            <a:r>
              <a:rPr lang="fr-FR" dirty="0"/>
              <a:t> : 2 ms</a:t>
            </a:r>
          </a:p>
          <a:p>
            <a:pPr marL="0" indent="0">
              <a:buNone/>
            </a:pPr>
            <a:r>
              <a:rPr lang="fr-FR" dirty="0" err="1"/>
              <a:t>Number</a:t>
            </a:r>
            <a:r>
              <a:rPr lang="fr-FR" dirty="0"/>
              <a:t> of positions </a:t>
            </a:r>
            <a:r>
              <a:rPr lang="fr-FR" dirty="0" err="1"/>
              <a:t>token</a:t>
            </a:r>
            <a:r>
              <a:rPr lang="fr-FR" dirty="0"/>
              <a:t> by the </a:t>
            </a:r>
            <a:r>
              <a:rPr lang="fr-FR" dirty="0" err="1"/>
              <a:t>servomotor</a:t>
            </a:r>
            <a:r>
              <a:rPr lang="fr-FR" dirty="0"/>
              <a:t> : 128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128/2ms = 64 kHz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25B57-A349-4D9D-B5ED-D3C68FA0B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7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7AF1A-8165-4ABD-96F2-7A6F2BC6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signal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276969-7952-4848-B404-DC5FB4CA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63" y="1074784"/>
            <a:ext cx="8229600" cy="1143000"/>
          </a:xfrm>
        </p:spPr>
        <p:txBody>
          <a:bodyPr/>
          <a:lstStyle/>
          <a:p>
            <a:r>
              <a:rPr lang="fr-FR" dirty="0"/>
              <a:t>How to control the servo </a:t>
            </a:r>
            <a:r>
              <a:rPr lang="fr-FR" dirty="0" err="1"/>
              <a:t>with</a:t>
            </a:r>
            <a:r>
              <a:rPr lang="fr-FR" dirty="0"/>
              <a:t> the PWM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33B7A-3407-4D6A-ACEA-8FDD5B8F8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0EE03798-508C-4261-8D78-65F6D912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7" y="2651629"/>
            <a:ext cx="8424936" cy="22395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AAC4A6D-D055-4072-AC57-19EB5850BA43}"/>
              </a:ext>
            </a:extLst>
          </p:cNvPr>
          <p:cNvSpPr txBox="1"/>
          <p:nvPr/>
        </p:nvSpPr>
        <p:spPr>
          <a:xfrm>
            <a:off x="478164" y="446869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9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5CD5B-D819-4BEB-89D7-13A6F34F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signal </a:t>
            </a:r>
            <a:r>
              <a:rPr lang="fr-FR" dirty="0" err="1"/>
              <a:t>generation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89FCFE-01D3-4D40-8627-B68122C5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Clock</a:t>
            </a:r>
            <a:r>
              <a:rPr lang="fr-FR" dirty="0"/>
              <a:t> : 64 kHz</a:t>
            </a:r>
          </a:p>
          <a:p>
            <a:r>
              <a:rPr lang="fr-FR" dirty="0"/>
              <a:t>Position : 7 bits (128 positions)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600" dirty="0" err="1"/>
              <a:t>Definition</a:t>
            </a:r>
            <a:r>
              <a:rPr lang="fr-FR" sz="1600" dirty="0"/>
              <a:t> of a 10 bits </a:t>
            </a:r>
            <a:r>
              <a:rPr lang="fr-FR" sz="1600" dirty="0" err="1"/>
              <a:t>counter</a:t>
            </a:r>
            <a:r>
              <a:rPr lang="fr-FR" sz="1600" dirty="0"/>
              <a:t> (count till 1279 in </a:t>
            </a:r>
            <a:r>
              <a:rPr lang="fr-FR" sz="1600" dirty="0" err="1"/>
              <a:t>order</a:t>
            </a:r>
            <a:r>
              <a:rPr lang="fr-FR" sz="1600" dirty="0"/>
              <a:t> to </a:t>
            </a:r>
            <a:r>
              <a:rPr lang="fr-FR" sz="1600" dirty="0" err="1"/>
              <a:t>browse</a:t>
            </a:r>
            <a:r>
              <a:rPr lang="fr-FR" sz="1600" dirty="0"/>
              <a:t> the signal </a:t>
            </a:r>
            <a:r>
              <a:rPr lang="fr-FR" sz="1600" dirty="0" err="1"/>
              <a:t>period</a:t>
            </a:r>
            <a:r>
              <a:rPr lang="fr-FR" sz="1600" dirty="0"/>
              <a:t> (1280 </a:t>
            </a:r>
            <a:r>
              <a:rPr lang="fr-FR" sz="1600" dirty="0" err="1"/>
              <a:t>samples</a:t>
            </a:r>
            <a:r>
              <a:rPr lang="fr-FR" sz="1600" dirty="0"/>
              <a:t> per </a:t>
            </a:r>
            <a:r>
              <a:rPr lang="fr-FR" sz="1600" dirty="0" err="1"/>
              <a:t>period</a:t>
            </a:r>
            <a:r>
              <a:rPr lang="fr-FR" sz="1600" dirty="0"/>
              <a:t>).)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Definition</a:t>
            </a:r>
            <a:r>
              <a:rPr lang="fr-FR" sz="1600" dirty="0"/>
              <a:t> of the </a:t>
            </a:r>
            <a:r>
              <a:rPr lang="fr-FR" sz="1600" dirty="0" err="1"/>
              <a:t>pwmi</a:t>
            </a:r>
            <a:r>
              <a:rPr lang="fr-FR" sz="1600" dirty="0"/>
              <a:t> signal : </a:t>
            </a:r>
            <a:r>
              <a:rPr lang="fr-FR" sz="1600" dirty="0" err="1"/>
              <a:t>unsigned</a:t>
            </a:r>
            <a:r>
              <a:rPr lang="fr-FR" sz="1600" dirty="0"/>
              <a:t>( ‘0’ + pos ) + 32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Servo signal == ‘1’  </a:t>
            </a:r>
            <a:r>
              <a:rPr lang="fr-FR" sz="1600" dirty="0" err="1"/>
              <a:t>when</a:t>
            </a:r>
            <a:r>
              <a:rPr lang="fr-FR" sz="1600" dirty="0"/>
              <a:t> count&lt;</a:t>
            </a:r>
            <a:r>
              <a:rPr lang="fr-FR" sz="1600" dirty="0" err="1"/>
              <a:t>pwmi</a:t>
            </a:r>
            <a:r>
              <a:rPr lang="fr-FR" sz="1600" dirty="0"/>
              <a:t> </a:t>
            </a:r>
            <a:r>
              <a:rPr lang="fr-FR" sz="1600" dirty="0" err="1"/>
              <a:t>else</a:t>
            </a:r>
            <a:r>
              <a:rPr lang="fr-FR" sz="1600" dirty="0"/>
              <a:t> ‘0’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39CE30-67FD-487F-AC73-7A599B908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73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2A841-A05B-47D8-9090-2709467B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45136"/>
          </a:xfrm>
        </p:spPr>
        <p:txBody>
          <a:bodyPr/>
          <a:lstStyle/>
          <a:p>
            <a:r>
              <a:rPr lang="fr-FR" dirty="0"/>
              <a:t>PWM signal </a:t>
            </a:r>
            <a:r>
              <a:rPr lang="fr-FR" dirty="0" err="1"/>
              <a:t>generation</a:t>
            </a:r>
            <a:endParaRPr lang="fr-FR" dirty="0"/>
          </a:p>
        </p:txBody>
      </p:sp>
      <p:pic>
        <p:nvPicPr>
          <p:cNvPr id="7" name="Espace réservé du contenu 6" descr="Une image contenant intérieur, moniteur, vert, écran&#10;&#10;Description générée automatiquement">
            <a:extLst>
              <a:ext uri="{FF2B5EF4-FFF2-40B4-BE49-F238E27FC236}">
                <a16:creationId xmlns:a16="http://schemas.microsoft.com/office/drawing/2014/main" id="{0B5678F5-DFB1-4CAD-87C6-7B80D8884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50369"/>
            <a:ext cx="7803556" cy="142843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A27994-272F-45D6-9C58-D7F4F634A1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869228-7BEC-4CA2-A579-4F2ADDDFB81F}"/>
              </a:ext>
            </a:extLst>
          </p:cNvPr>
          <p:cNvSpPr txBox="1"/>
          <p:nvPr/>
        </p:nvSpPr>
        <p:spPr>
          <a:xfrm>
            <a:off x="670222" y="940784"/>
            <a:ext cx="8016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 ‘0000000’ (</a:t>
            </a:r>
            <a:r>
              <a:rPr lang="fr-FR" dirty="0" err="1"/>
              <a:t>which</a:t>
            </a:r>
            <a:r>
              <a:rPr lang="fr-FR" dirty="0"/>
              <a:t> correspond to 0 </a:t>
            </a:r>
            <a:r>
              <a:rPr lang="fr-FR" dirty="0" err="1"/>
              <a:t>degrees</a:t>
            </a:r>
            <a:r>
              <a:rPr lang="fr-FR" dirty="0"/>
              <a:t>)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Pulse </a:t>
            </a:r>
            <a:r>
              <a:rPr lang="fr-FR" dirty="0" err="1"/>
              <a:t>width</a:t>
            </a:r>
            <a:r>
              <a:rPr lang="fr-FR" dirty="0"/>
              <a:t> : 0.5 ms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Total </a:t>
            </a:r>
            <a:r>
              <a:rPr lang="fr-FR" dirty="0" err="1"/>
              <a:t>period</a:t>
            </a:r>
            <a:r>
              <a:rPr lang="fr-FR" dirty="0"/>
              <a:t> : 20 ms</a:t>
            </a:r>
          </a:p>
        </p:txBody>
      </p:sp>
    </p:spTree>
    <p:extLst>
      <p:ext uri="{BB962C8B-B14F-4D97-AF65-F5344CB8AC3E}">
        <p14:creationId xmlns:p14="http://schemas.microsoft.com/office/powerpoint/2010/main" val="17758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82EDE-2292-4C68-AD65-2F3AA503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signal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C24A0F-5B67-468B-B93B-6DE526C592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pic>
        <p:nvPicPr>
          <p:cNvPr id="7" name="Image 6" descr="Une image contenant intérieur, moniteur, noir, horloge&#10;&#10;Description générée automatiquement">
            <a:extLst>
              <a:ext uri="{FF2B5EF4-FFF2-40B4-BE49-F238E27FC236}">
                <a16:creationId xmlns:a16="http://schemas.microsoft.com/office/drawing/2014/main" id="{76E698A4-5FAF-4C60-98CE-B358ADC95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6" y="3529009"/>
            <a:ext cx="8494707" cy="11319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8A92D11-FA32-4DCE-A36B-DCDB3ADD8E9D}"/>
              </a:ext>
            </a:extLst>
          </p:cNvPr>
          <p:cNvSpPr txBox="1"/>
          <p:nvPr/>
        </p:nvSpPr>
        <p:spPr>
          <a:xfrm>
            <a:off x="457200" y="980728"/>
            <a:ext cx="8362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 ‘1111111’ </a:t>
            </a:r>
            <a:r>
              <a:rPr lang="fr-FR" dirty="0" err="1"/>
              <a:t>which</a:t>
            </a:r>
            <a:r>
              <a:rPr lang="fr-FR" dirty="0"/>
              <a:t> correspond to 1 </a:t>
            </a:r>
            <a:r>
              <a:rPr lang="fr-FR" dirty="0" err="1"/>
              <a:t>turn</a:t>
            </a:r>
            <a:r>
              <a:rPr lang="fr-FR" dirty="0"/>
              <a:t> (360 </a:t>
            </a:r>
            <a:r>
              <a:rPr lang="fr-FR" dirty="0" err="1"/>
              <a:t>degrees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- Pulse </a:t>
            </a:r>
            <a:r>
              <a:rPr lang="fr-FR" dirty="0" err="1"/>
              <a:t>width</a:t>
            </a:r>
            <a:r>
              <a:rPr lang="fr-FR" dirty="0"/>
              <a:t> : 2.5 ms</a:t>
            </a:r>
          </a:p>
        </p:txBody>
      </p:sp>
    </p:spTree>
    <p:extLst>
      <p:ext uri="{BB962C8B-B14F-4D97-AF65-F5344CB8AC3E}">
        <p14:creationId xmlns:p14="http://schemas.microsoft.com/office/powerpoint/2010/main" val="41514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78C53-8562-4E41-86C9-C492D94B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signal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C86ECD-4B5E-40FA-AE92-8B9F7BBBED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pic>
        <p:nvPicPr>
          <p:cNvPr id="7" name="Image 6" descr="Une image contenant vert, objet, assis, horloge&#10;&#10;Description générée automatiquement">
            <a:extLst>
              <a:ext uri="{FF2B5EF4-FFF2-40B4-BE49-F238E27FC236}">
                <a16:creationId xmlns:a16="http://schemas.microsoft.com/office/drawing/2014/main" id="{C9D62F47-F692-4745-8A18-FFCEB033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4337"/>
            <a:ext cx="8464108" cy="1143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F85A5B-AB77-4119-B435-7F3A597F7FCC}"/>
              </a:ext>
            </a:extLst>
          </p:cNvPr>
          <p:cNvSpPr txBox="1"/>
          <p:nvPr/>
        </p:nvSpPr>
        <p:spPr>
          <a:xfrm>
            <a:off x="518864" y="980728"/>
            <a:ext cx="8464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 ‘0101000’ </a:t>
            </a:r>
            <a:r>
              <a:rPr lang="fr-FR" dirty="0" err="1"/>
              <a:t>which</a:t>
            </a:r>
            <a:r>
              <a:rPr lang="fr-FR" dirty="0"/>
              <a:t> corresponds to 112.5 </a:t>
            </a:r>
            <a:r>
              <a:rPr lang="fr-FR" dirty="0" err="1"/>
              <a:t>degrees</a:t>
            </a:r>
            <a:endParaRPr lang="fr-FR" dirty="0"/>
          </a:p>
          <a:p>
            <a:endParaRPr lang="fr-FR" dirty="0"/>
          </a:p>
          <a:p>
            <a:r>
              <a:rPr lang="fr-FR" dirty="0"/>
              <a:t> - Pulse </a:t>
            </a:r>
            <a:r>
              <a:rPr lang="fr-FR" dirty="0" err="1"/>
              <a:t>width</a:t>
            </a:r>
            <a:r>
              <a:rPr lang="fr-FR" dirty="0"/>
              <a:t> : 1.10 ms</a:t>
            </a:r>
          </a:p>
        </p:txBody>
      </p:sp>
    </p:spTree>
    <p:extLst>
      <p:ext uri="{BB962C8B-B14F-4D97-AF65-F5344CB8AC3E}">
        <p14:creationId xmlns:p14="http://schemas.microsoft.com/office/powerpoint/2010/main" val="34729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Motivations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4360" y="1166018"/>
            <a:ext cx="8669640" cy="4525963"/>
          </a:xfrm>
        </p:spPr>
        <p:txBody>
          <a:bodyPr/>
          <a:lstStyle/>
          <a:p>
            <a:r>
              <a:rPr lang="en-GB" dirty="0"/>
              <a:t>MAIN GOAL </a:t>
            </a:r>
            <a:r>
              <a:rPr lang="en-GB" dirty="0">
                <a:sym typeface="Wingdings" panose="05000000000000000000" pitchFamily="2" charset="2"/>
              </a:rPr>
              <a:t></a:t>
            </a:r>
            <a:r>
              <a:rPr lang="en-GB" dirty="0"/>
              <a:t> Control a servomotor with the DE1-Soc board with known solutions.</a:t>
            </a:r>
          </a:p>
          <a:p>
            <a:r>
              <a:rPr lang="en-GB" dirty="0"/>
              <a:t>Objectives of the project :</a:t>
            </a:r>
          </a:p>
          <a:p>
            <a:pPr lvl="1"/>
            <a:r>
              <a:rPr lang="en-GB" dirty="0"/>
              <a:t>Doing technical researches.</a:t>
            </a:r>
          </a:p>
          <a:p>
            <a:pPr lvl="1"/>
            <a:r>
              <a:rPr lang="en-GB" dirty="0"/>
              <a:t>Improve VHDL skills.</a:t>
            </a:r>
          </a:p>
          <a:p>
            <a:pPr lvl="1"/>
            <a:r>
              <a:rPr lang="en-GB" dirty="0"/>
              <a:t>Implement existing works.</a:t>
            </a:r>
          </a:p>
          <a:p>
            <a:pPr lvl="1"/>
            <a:r>
              <a:rPr lang="en-GB" dirty="0"/>
              <a:t>Develop a driver and its test bench.</a:t>
            </a:r>
          </a:p>
          <a:p>
            <a:pPr lvl="1"/>
            <a:r>
              <a:rPr lang="en-GB" dirty="0"/>
              <a:t>Develop an application and its test bench.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1156E-3483-46B9-8373-AE2B68E1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1143000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Interface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2F5974-F502-4AEB-AC5E-D479DFDBC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7859216" cy="4525963"/>
          </a:xfrm>
        </p:spPr>
        <p:txBody>
          <a:bodyPr wrap="square" anchor="t">
            <a:normAutofit/>
          </a:bodyPr>
          <a:lstStyle/>
          <a:p>
            <a:r>
              <a:rPr lang="fr-FR" dirty="0" err="1"/>
              <a:t>Altera</a:t>
            </a:r>
            <a:r>
              <a:rPr lang="fr-FR" dirty="0"/>
              <a:t> </a:t>
            </a:r>
            <a:r>
              <a:rPr lang="fr-FR" dirty="0" err="1"/>
              <a:t>Board</a:t>
            </a:r>
            <a:r>
              <a:rPr lang="fr-FR" dirty="0"/>
              <a:t> DE1 - SOC</a:t>
            </a:r>
          </a:p>
        </p:txBody>
      </p:sp>
      <p:pic>
        <p:nvPicPr>
          <p:cNvPr id="7" name="Image 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CDF85A2-F0F4-4A1D-B76E-FBC6E0D79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3561"/>
            <a:ext cx="5544616" cy="4394108"/>
          </a:xfrm>
          <a:prstGeom prst="rect">
            <a:avLst/>
          </a:prstGeom>
          <a:noFill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2B7C52-EB88-44A6-A8CF-843FAC1C18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12520" y="6461503"/>
            <a:ext cx="684213" cy="306387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4F214EF-6916-43FF-8424-30437CA8A788}" type="slidenum">
              <a:rPr lang="fr-FR" smtClean="0"/>
              <a:pPr>
                <a:spcAft>
                  <a:spcPts val="600"/>
                </a:spcAft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1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2E16A-0279-4571-9AB3-5BE03361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1366"/>
          </a:xfrm>
        </p:spPr>
        <p:txBody>
          <a:bodyPr wrap="square" anchor="t">
            <a:normAutofit/>
          </a:bodyPr>
          <a:lstStyle/>
          <a:p>
            <a:r>
              <a:rPr lang="fr-FR" dirty="0"/>
              <a:t>Interface:</a:t>
            </a:r>
            <a:br>
              <a:rPr lang="fr-FR" dirty="0"/>
            </a:br>
            <a:r>
              <a:rPr lang="en-US" dirty="0"/>
              <a:t>Diagram block of the </a:t>
            </a:r>
            <a:r>
              <a:rPr lang="en-IN" dirty="0"/>
              <a:t>behaviour</a:t>
            </a:r>
            <a:r>
              <a:rPr lang="en-US" dirty="0"/>
              <a:t> of our program.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EFE1C5-8081-4938-BC16-6EDD8D211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12520" y="6461503"/>
            <a:ext cx="684213" cy="306387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4E4D95-5749-4317-9CDB-71B0D5CB6843}" type="slidenum">
              <a:rPr lang="fr-FR" smtClean="0"/>
              <a:pPr>
                <a:spcAft>
                  <a:spcPts val="600"/>
                </a:spcAft>
                <a:defRPr/>
              </a:pPr>
              <a:t>21</a:t>
            </a:fld>
            <a:endParaRPr lang="fr-FR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B9177C-A839-4FC2-B116-9645C65FA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41385"/>
            <a:ext cx="5904656" cy="49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64D412-DA19-4465-80B2-31ED7206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2060848"/>
            <a:ext cx="3434358" cy="303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126899-2451-4F87-BEA0-16775729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Theoretical</a:t>
            </a:r>
            <a:r>
              <a:rPr lang="fr-BE" dirty="0"/>
              <a:t> background : </a:t>
            </a:r>
            <a:br>
              <a:rPr lang="fr-BE" dirty="0"/>
            </a:br>
            <a:r>
              <a:rPr lang="fr-BE" dirty="0" err="1"/>
              <a:t>Servomotor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4AFF-56BB-48B7-BCAB-7E347801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Motorized system to reach predetermined positions.</a:t>
            </a:r>
          </a:p>
          <a:p>
            <a:r>
              <a:rPr lang="en-US" dirty="0"/>
              <a:t>Composed of:</a:t>
            </a:r>
          </a:p>
          <a:p>
            <a:pPr lvl="1"/>
            <a:r>
              <a:rPr lang="en-US" dirty="0"/>
              <a:t>A motor.</a:t>
            </a:r>
          </a:p>
          <a:p>
            <a:pPr lvl="1"/>
            <a:r>
              <a:rPr lang="en-US" dirty="0"/>
              <a:t>Gears.</a:t>
            </a:r>
          </a:p>
          <a:p>
            <a:pPr lvl="1"/>
            <a:r>
              <a:rPr lang="fr-BE" dirty="0"/>
              <a:t>Electronics components.</a:t>
            </a:r>
            <a:r>
              <a:rPr lang="fr-BE" dirty="0">
                <a:sym typeface="Wingdings" panose="05000000000000000000" pitchFamily="2" charset="2"/>
              </a:rPr>
              <a:t> </a:t>
            </a:r>
            <a:endParaRPr lang="fr-BE" dirty="0"/>
          </a:p>
          <a:p>
            <a:r>
              <a:rPr lang="en-US" dirty="0"/>
              <a:t>Controlled</a:t>
            </a:r>
            <a:r>
              <a:rPr lang="fr-BE" dirty="0"/>
              <a:t> by a PWM signal.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3C22-A526-4B10-B4F4-B1672F7AA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89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899-2451-4F87-BEA0-16775729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Theoretical</a:t>
            </a:r>
            <a:r>
              <a:rPr lang="fr-BE" dirty="0"/>
              <a:t> background : </a:t>
            </a:r>
            <a:br>
              <a:rPr lang="fr-BE" dirty="0"/>
            </a:br>
            <a:r>
              <a:rPr lang="fr-BE" dirty="0"/>
              <a:t>PWM signal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4AFF-56BB-48B7-BCAB-7E347801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signal.</a:t>
            </a:r>
          </a:p>
          <a:p>
            <a:r>
              <a:rPr lang="en-GB" dirty="0"/>
              <a:t>Mean signal is an analogue signal.</a:t>
            </a:r>
          </a:p>
          <a:p>
            <a:r>
              <a:rPr lang="en-GB" dirty="0"/>
              <a:t>Fixed period.</a:t>
            </a:r>
          </a:p>
          <a:p>
            <a:r>
              <a:rPr lang="en-GB" dirty="0"/>
              <a:t>Duty cycle.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3C22-A526-4B10-B4F4-B1672F7AA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pic>
        <p:nvPicPr>
          <p:cNvPr id="1028" name="Picture 4" descr="Amplificateurs FDA, épisode II - Page 100» - 30079872 - sur le ...">
            <a:extLst>
              <a:ext uri="{FF2B5EF4-FFF2-40B4-BE49-F238E27FC236}">
                <a16:creationId xmlns:a16="http://schemas.microsoft.com/office/drawing/2014/main" id="{EF8FA2EA-5991-470C-9D93-966254F5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51417"/>
            <a:ext cx="5162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899-2451-4F87-BEA0-16775729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to install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3C22-A526-4B10-B4F4-B1672F7AA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D5C73-13FB-40E7-A99B-E1561665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6137597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https://fpgasoftware.intel.com/?edition=lite</a:t>
            </a:r>
            <a:endParaRPr lang="en-GB" dirty="0"/>
          </a:p>
          <a:p>
            <a:r>
              <a:rPr lang="en-GB" dirty="0"/>
              <a:t>Quartus II</a:t>
            </a:r>
          </a:p>
          <a:p>
            <a:pPr lvl="1"/>
            <a:r>
              <a:rPr lang="en-GB" dirty="0"/>
              <a:t>Intel account creation</a:t>
            </a:r>
          </a:p>
          <a:p>
            <a:pPr lvl="1"/>
            <a:r>
              <a:rPr lang="en-GB" dirty="0"/>
              <a:t>18.1 Lite edition </a:t>
            </a:r>
          </a:p>
          <a:p>
            <a:r>
              <a:rPr lang="en-GB" dirty="0" err="1"/>
              <a:t>CycloneV</a:t>
            </a:r>
            <a:r>
              <a:rPr lang="en-GB" dirty="0"/>
              <a:t> </a:t>
            </a:r>
            <a:r>
              <a:rPr lang="en-GB" dirty="0" err="1"/>
              <a:t>qdz</a:t>
            </a:r>
            <a:r>
              <a:rPr lang="en-GB" dirty="0"/>
              <a:t> file</a:t>
            </a:r>
          </a:p>
          <a:p>
            <a:pPr lvl="1"/>
            <a:r>
              <a:rPr lang="en-GB" dirty="0"/>
              <a:t>Launch the Device installer from Quartus II</a:t>
            </a:r>
          </a:p>
          <a:p>
            <a:r>
              <a:rPr lang="en-GB" dirty="0" err="1"/>
              <a:t>ModelSim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0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6211EC-82F2-4453-A83E-9D96676D8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40968"/>
            <a:ext cx="4572000" cy="2985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126899-2451-4F87-BEA0-16775729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3C22-A526-4B10-B4F4-B1672F7AA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D5C73-13FB-40E7-A99B-E1561665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800200"/>
          </a:xfrm>
        </p:spPr>
        <p:txBody>
          <a:bodyPr/>
          <a:lstStyle/>
          <a:p>
            <a:r>
              <a:rPr lang="en-GB" dirty="0"/>
              <a:t>Launch Quartus II.</a:t>
            </a:r>
          </a:p>
          <a:p>
            <a:r>
              <a:rPr lang="en-GB" dirty="0"/>
              <a:t>"New Project Wizard...“.</a:t>
            </a:r>
          </a:p>
          <a:p>
            <a:r>
              <a:rPr lang="en-GB" dirty="0"/>
              <a:t>On the new window displayed: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68DD89B-2B6A-4BD9-9736-1A5DCB7BD111}"/>
              </a:ext>
            </a:extLst>
          </p:cNvPr>
          <p:cNvSpPr txBox="1">
            <a:spLocks/>
          </p:cNvSpPr>
          <p:nvPr/>
        </p:nvSpPr>
        <p:spPr bwMode="auto">
          <a:xfrm>
            <a:off x="198917" y="2997662"/>
            <a:ext cx="43730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lvl="1"/>
            <a:r>
              <a:rPr lang="en-GB" kern="0" dirty="0"/>
              <a:t>Select the folder</a:t>
            </a:r>
          </a:p>
          <a:p>
            <a:pPr lvl="1"/>
            <a:r>
              <a:rPr lang="en-GB" kern="0" dirty="0"/>
              <a:t>Write the title of the project.</a:t>
            </a:r>
          </a:p>
          <a:p>
            <a:pPr lvl="1"/>
            <a:r>
              <a:rPr lang="en-GB" kern="0" dirty="0"/>
              <a:t>Click on “Next”.</a:t>
            </a:r>
          </a:p>
          <a:p>
            <a:pPr lvl="1"/>
            <a:r>
              <a:rPr lang="en-GB" kern="0" dirty="0"/>
              <a:t>Click on “Empty project” and on “Next”.</a:t>
            </a:r>
          </a:p>
          <a:p>
            <a:pPr marL="0" indent="0">
              <a:buFont typeface="Wingdings" pitchFamily="2" charset="2"/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5464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899-2451-4F87-BEA0-16775729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3C22-A526-4B10-B4F4-B1672F7AA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D5C73-13FB-40E7-A99B-E1561665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800200"/>
          </a:xfrm>
        </p:spPr>
        <p:txBody>
          <a:bodyPr/>
          <a:lstStyle/>
          <a:p>
            <a:r>
              <a:rPr lang="en-GB" dirty="0"/>
              <a:t>Click "Next" on the "Add files" window. </a:t>
            </a:r>
          </a:p>
          <a:p>
            <a:r>
              <a:rPr lang="en-GB" dirty="0"/>
              <a:t>On the "Family, Device and Board Settings" window: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099B0A-BCDB-4831-A7DC-8BCDA1DD3EDF}"/>
              </a:ext>
            </a:extLst>
          </p:cNvPr>
          <p:cNvSpPr txBox="1">
            <a:spLocks/>
          </p:cNvSpPr>
          <p:nvPr/>
        </p:nvSpPr>
        <p:spPr bwMode="auto">
          <a:xfrm>
            <a:off x="179513" y="3590208"/>
            <a:ext cx="424847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lvl="1"/>
            <a:r>
              <a:rPr lang="en-GB" dirty="0"/>
              <a:t>Select the family of component. </a:t>
            </a:r>
          </a:p>
          <a:p>
            <a:pPr lvl="1"/>
            <a:r>
              <a:rPr lang="en-GB" dirty="0"/>
              <a:t>“Next”. 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2538B7-1636-46AA-85D2-D2284A66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3878580" cy="30502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54CC0F-1C0D-49C2-A026-4A901D2AA290}"/>
              </a:ext>
            </a:extLst>
          </p:cNvPr>
          <p:cNvSpPr/>
          <p:nvPr/>
        </p:nvSpPr>
        <p:spPr>
          <a:xfrm>
            <a:off x="671693" y="536681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Here it is a Cyclone V5CGXFC7C6F23I7.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899-2451-4F87-BEA0-16775729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76" y="-9076"/>
            <a:ext cx="8229600" cy="732257"/>
          </a:xfrm>
        </p:spPr>
        <p:txBody>
          <a:bodyPr/>
          <a:lstStyle/>
          <a:p>
            <a:r>
              <a:rPr lang="en-GB" dirty="0"/>
              <a:t>Project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3C22-A526-4B10-B4F4-B1672F7AA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D5C73-13FB-40E7-A99B-E1561665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44" y="723181"/>
            <a:ext cx="5915000" cy="1800200"/>
          </a:xfrm>
        </p:spPr>
        <p:txBody>
          <a:bodyPr/>
          <a:lstStyle/>
          <a:p>
            <a:r>
              <a:rPr lang="en-GB" dirty="0"/>
              <a:t>On the "EDA Tool Settings“: </a:t>
            </a:r>
          </a:p>
          <a:p>
            <a:pPr lvl="1"/>
            <a:r>
              <a:rPr lang="en-GB" dirty="0"/>
              <a:t>"</a:t>
            </a:r>
            <a:r>
              <a:rPr lang="en-GB" dirty="0" err="1"/>
              <a:t>ModelSim</a:t>
            </a:r>
            <a:r>
              <a:rPr lang="en-GB" dirty="0"/>
              <a:t>-Altera“.</a:t>
            </a:r>
          </a:p>
          <a:p>
            <a:pPr lvl="1"/>
            <a:r>
              <a:rPr lang="en-GB" dirty="0"/>
              <a:t>"VHDL".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B89C587-81DC-478B-AAC1-AAE81FE74287}"/>
              </a:ext>
            </a:extLst>
          </p:cNvPr>
          <p:cNvSpPr txBox="1">
            <a:spLocks/>
          </p:cNvSpPr>
          <p:nvPr/>
        </p:nvSpPr>
        <p:spPr bwMode="auto">
          <a:xfrm>
            <a:off x="457200" y="2806417"/>
            <a:ext cx="5410944" cy="216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en-GB" kern="0" dirty="0"/>
              <a:t>Create a new file:</a:t>
            </a:r>
          </a:p>
          <a:p>
            <a:pPr lvl="1"/>
            <a:r>
              <a:rPr lang="en-GB" dirty="0"/>
              <a:t>Select "New“.</a:t>
            </a:r>
          </a:p>
          <a:p>
            <a:pPr lvl="1"/>
            <a:r>
              <a:rPr lang="en-GB" dirty="0"/>
              <a:t>Select "File“.</a:t>
            </a:r>
          </a:p>
          <a:p>
            <a:pPr lvl="1"/>
            <a:r>
              <a:rPr lang="en-GB" dirty="0"/>
              <a:t>Select "VHDL File“.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 A</a:t>
            </a:r>
            <a:r>
              <a:rPr lang="en-GB" dirty="0"/>
              <a:t>dd existing files = Method explained before.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D97434-1C80-4FB2-9DF3-F6DFAE61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662248"/>
            <a:ext cx="1499221" cy="2459575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17D167-0943-4231-93FB-E0B7EFD1C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41396"/>
            <a:ext cx="3744416" cy="29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6899-2451-4F87-BEA0-16775729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76" y="-9076"/>
            <a:ext cx="8229600" cy="732257"/>
          </a:xfrm>
        </p:spPr>
        <p:txBody>
          <a:bodyPr/>
          <a:lstStyle/>
          <a:p>
            <a:r>
              <a:rPr lang="en-GB" dirty="0"/>
              <a:t>How to simulate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B3C22-A526-4B10-B4F4-B1672F7AA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214EF-6916-43FF-8424-30437CA8A788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B89C587-81DC-478B-AAC1-AAE81FE74287}"/>
              </a:ext>
            </a:extLst>
          </p:cNvPr>
          <p:cNvSpPr txBox="1">
            <a:spLocks/>
          </p:cNvSpPr>
          <p:nvPr/>
        </p:nvSpPr>
        <p:spPr bwMode="auto">
          <a:xfrm>
            <a:off x="329586" y="723181"/>
            <a:ext cx="6186630" cy="234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r>
              <a:rPr lang="en-GB" sz="2800" dirty="0"/>
              <a:t>Main code </a:t>
            </a:r>
            <a:r>
              <a:rPr lang="en-GB" sz="2800" dirty="0">
                <a:sym typeface="Wingdings" panose="05000000000000000000" pitchFamily="2" charset="2"/>
              </a:rPr>
              <a:t> </a:t>
            </a:r>
            <a:r>
              <a:rPr lang="en-GB" sz="2800" dirty="0"/>
              <a:t>top-level entity</a:t>
            </a:r>
          </a:p>
          <a:p>
            <a:r>
              <a:rPr lang="en-GB" sz="2800" dirty="0"/>
              <a:t>Test bench file </a:t>
            </a:r>
            <a:r>
              <a:rPr lang="en-GB" sz="2800" dirty="0">
                <a:sym typeface="Wingdings" panose="05000000000000000000" pitchFamily="2" charset="2"/>
              </a:rPr>
              <a:t></a:t>
            </a:r>
            <a:r>
              <a:rPr lang="en-GB" sz="2800" dirty="0"/>
              <a:t> properties </a:t>
            </a:r>
            <a:r>
              <a:rPr lang="en-GB" sz="2800" dirty="0">
                <a:sym typeface="Wingdings" panose="05000000000000000000" pitchFamily="2" charset="2"/>
              </a:rPr>
              <a:t></a:t>
            </a:r>
            <a:r>
              <a:rPr lang="en-GB" sz="2800" dirty="0"/>
              <a:t> "VHDL Test Bench File". </a:t>
            </a:r>
          </a:p>
          <a:p>
            <a:r>
              <a:rPr lang="en-GB" sz="2800" dirty="0"/>
              <a:t>Click on Assignments </a:t>
            </a:r>
            <a:r>
              <a:rPr lang="en-GB" sz="2800" dirty="0">
                <a:sym typeface="Wingdings" panose="05000000000000000000" pitchFamily="2" charset="2"/>
              </a:rPr>
              <a:t></a:t>
            </a:r>
            <a:r>
              <a:rPr lang="en-GB" sz="2800" dirty="0"/>
              <a:t> EDA Tool Settings </a:t>
            </a:r>
            <a:r>
              <a:rPr lang="en-GB" sz="2800" dirty="0">
                <a:sym typeface="Wingdings" panose="05000000000000000000" pitchFamily="2" charset="2"/>
              </a:rPr>
              <a:t> </a:t>
            </a:r>
            <a:r>
              <a:rPr lang="en-GB" sz="2800" dirty="0"/>
              <a:t>Simulation: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3E74E4-FF7E-4EFE-B611-86057476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82491"/>
            <a:ext cx="3930825" cy="293884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5BB841-89E2-4424-83A0-C71CE3DCEDE7}"/>
              </a:ext>
            </a:extLst>
          </p:cNvPr>
          <p:cNvSpPr txBox="1">
            <a:spLocks/>
          </p:cNvSpPr>
          <p:nvPr/>
        </p:nvSpPr>
        <p:spPr bwMode="auto">
          <a:xfrm>
            <a:off x="-12520" y="3182491"/>
            <a:ext cx="436287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rgbClr val="1153B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rgbClr val="1153B5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1153B5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153B5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153B5"/>
                </a:solidFill>
                <a:latin typeface="+mn-lt"/>
              </a:defRPr>
            </a:lvl9pPr>
          </a:lstStyle>
          <a:p>
            <a:pPr lvl="1"/>
            <a:r>
              <a:rPr lang="en-GB" sz="2400" dirty="0"/>
              <a:t>Output directory = </a:t>
            </a:r>
            <a:r>
              <a:rPr lang="en-GB" sz="2400" dirty="0" err="1"/>
              <a:t>Modelsim</a:t>
            </a:r>
            <a:r>
              <a:rPr lang="en-GB" sz="2400" dirty="0"/>
              <a:t> directory.</a:t>
            </a:r>
          </a:p>
          <a:p>
            <a:pPr lvl="1"/>
            <a:r>
              <a:rPr lang="en-GB" sz="2400" dirty="0"/>
              <a:t>Create a new Test bench.</a:t>
            </a:r>
          </a:p>
          <a:p>
            <a:pPr lvl="1"/>
            <a:r>
              <a:rPr lang="en-GB" sz="2400" dirty="0"/>
              <a:t>Test bench name/File name = VHDL file.</a:t>
            </a:r>
          </a:p>
          <a:p>
            <a:pPr lvl="1"/>
            <a:r>
              <a:rPr lang="en-GB" sz="2400" dirty="0"/>
              <a:t>Click on add.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643</Words>
  <Application>Microsoft Office PowerPoint</Application>
  <PresentationFormat>On-screen Show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</vt:lpstr>
      <vt:lpstr>Verdana</vt:lpstr>
      <vt:lpstr>Wingdings</vt:lpstr>
      <vt:lpstr>Conception personnalisée</vt:lpstr>
      <vt:lpstr>Hardware Software Platforms Project Presentation</vt:lpstr>
      <vt:lpstr>Introduction and Motivations</vt:lpstr>
      <vt:lpstr>Theoretical background :  Servomotor</vt:lpstr>
      <vt:lpstr>Theoretical background :  PWM signal</vt:lpstr>
      <vt:lpstr>Software to install</vt:lpstr>
      <vt:lpstr>Project Creation</vt:lpstr>
      <vt:lpstr>Project Creation</vt:lpstr>
      <vt:lpstr>Project Creation</vt:lpstr>
      <vt:lpstr>How to simulate</vt:lpstr>
      <vt:lpstr>How to simulate</vt:lpstr>
      <vt:lpstr>VHDL CODE</vt:lpstr>
      <vt:lpstr>PWM signal generation</vt:lpstr>
      <vt:lpstr>PWM signal generation</vt:lpstr>
      <vt:lpstr>PWM signal generation</vt:lpstr>
      <vt:lpstr>PWM signal generation</vt:lpstr>
      <vt:lpstr>PWM signal generation </vt:lpstr>
      <vt:lpstr>PWM signal generation</vt:lpstr>
      <vt:lpstr>PWM signal generation</vt:lpstr>
      <vt:lpstr>PWM signal generation</vt:lpstr>
      <vt:lpstr>Interface </vt:lpstr>
      <vt:lpstr>Interface: Diagram block of the behaviour of our program.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Software Platforms Project Presentation</dc:title>
  <dc:creator>Idriss FATTAHI</dc:creator>
  <cp:lastModifiedBy>Valentin Honorez</cp:lastModifiedBy>
  <cp:revision>9</cp:revision>
  <dcterms:created xsi:type="dcterms:W3CDTF">2020-06-19T15:02:13Z</dcterms:created>
  <dcterms:modified xsi:type="dcterms:W3CDTF">2020-06-21T10:04:38Z</dcterms:modified>
</cp:coreProperties>
</file>