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F9BD2C-3552-41DD-AABA-76AC68C84102}">
  <a:tblStyle styleId="{8DF9BD2C-3552-41DD-AABA-76AC68C841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22c35a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22c35a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be60a51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3be60a51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be60a51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be60a51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Données sur S3 =&gt; on peut les réutiliser et on est pas dépendant de la connexion/disponibilité de Gdelt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Perte de données = &gt; d’où l’utilité d’avoir les raw data sur S3 et des traitements sur spark pour regénerer des tables =&gt; cohérent avec mongo qui permet de modifier les tables par la suite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c22c35a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c22c35a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c22c35a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c22c35a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be60a51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be60a51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b2093f9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b2093f9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22c35a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22c35a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72efced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c72efced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b2093f9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b2093f9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b2093f9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b2093f9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c22c35a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c22c35a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b2093f9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b2093f9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c72efce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c72efced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85600"/>
            <a:ext cx="88266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2"/>
          </p:nvPr>
        </p:nvSpPr>
        <p:spPr>
          <a:xfrm>
            <a:off x="98250" y="-3000"/>
            <a:ext cx="882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GDELT AWS project - MongoDB with redundancy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Valentin Larrieu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Arnaud Lejeune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Thomas Meimoun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Thibault Royet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Tang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0" y="141950"/>
            <a:ext cx="826775" cy="8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650" y="184001"/>
            <a:ext cx="2791900" cy="7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8297" y="2149513"/>
            <a:ext cx="1565501" cy="6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7830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800" dirty="0"/>
              <a:t>III. </a:t>
            </a:r>
            <a:r>
              <a:rPr lang="fr-FR" sz="4800" dirty="0" err="1"/>
              <a:t>Advantages</a:t>
            </a:r>
            <a:r>
              <a:rPr lang="fr-FR" sz="4800" dirty="0"/>
              <a:t> and </a:t>
            </a:r>
            <a:r>
              <a:rPr lang="fr-FR" sz="4800" dirty="0" err="1"/>
              <a:t>flaws</a:t>
            </a:r>
            <a:br>
              <a:rPr lang="fr-FR" sz="4800" dirty="0"/>
            </a:br>
            <a:endParaRPr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98250" y="285600"/>
            <a:ext cx="88266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2"/>
          </p:nvPr>
        </p:nvSpPr>
        <p:spPr>
          <a:xfrm>
            <a:off x="98250" y="-3000"/>
            <a:ext cx="882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III. </a:t>
            </a:r>
            <a:r>
              <a:rPr lang="fr-FR" dirty="0" err="1"/>
              <a:t>Advantages</a:t>
            </a:r>
            <a:r>
              <a:rPr lang="fr-FR" dirty="0"/>
              <a:t> and </a:t>
            </a:r>
            <a:r>
              <a:rPr lang="fr-FR" dirty="0" err="1"/>
              <a:t>flaws</a:t>
            </a:r>
            <a:br>
              <a:rPr lang="fr-FR" dirty="0"/>
            </a:br>
            <a:endParaRPr dirty="0"/>
          </a:p>
        </p:txBody>
      </p:sp>
      <p:sp>
        <p:nvSpPr>
          <p:cNvPr id="268" name="Google Shape;268;p23"/>
          <p:cNvSpPr/>
          <p:nvPr/>
        </p:nvSpPr>
        <p:spPr>
          <a:xfrm>
            <a:off x="1602175" y="1226200"/>
            <a:ext cx="2512200" cy="69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602175" y="1772050"/>
            <a:ext cx="2512200" cy="301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5029625" y="1226200"/>
            <a:ext cx="2512200" cy="69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5029625" y="1772050"/>
            <a:ext cx="2512200" cy="301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475" y="131002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525" y="1310625"/>
            <a:ext cx="3924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3"/>
          <p:cNvSpPr txBox="1"/>
          <p:nvPr/>
        </p:nvSpPr>
        <p:spPr>
          <a:xfrm>
            <a:off x="1602175" y="1855250"/>
            <a:ext cx="25122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 b="1">
                <a:solidFill>
                  <a:schemeClr val="dk2"/>
                </a:solidFill>
              </a:rPr>
              <a:t>Haute disponibilité</a:t>
            </a:r>
            <a:r>
              <a:rPr lang="en-GB">
                <a:solidFill>
                  <a:schemeClr val="dk2"/>
                </a:solidFill>
              </a:rPr>
              <a:t> : pas de SPOF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 b="1">
                <a:solidFill>
                  <a:schemeClr val="dk2"/>
                </a:solidFill>
              </a:rPr>
              <a:t>Réplication des données</a:t>
            </a:r>
            <a:r>
              <a:rPr lang="en-GB">
                <a:solidFill>
                  <a:schemeClr val="dk2"/>
                </a:solidFill>
              </a:rPr>
              <a:t> : peu de chance de pertes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 b="1">
                <a:solidFill>
                  <a:schemeClr val="dk2"/>
                </a:solidFill>
              </a:rPr>
              <a:t>Scalabilité :</a:t>
            </a:r>
            <a:r>
              <a:rPr lang="en-GB">
                <a:solidFill>
                  <a:schemeClr val="dk2"/>
                </a:solidFill>
              </a:rPr>
              <a:t> facile de rajouter des shards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 b="1">
                <a:solidFill>
                  <a:schemeClr val="dk2"/>
                </a:solidFill>
              </a:rPr>
              <a:t>Sécurité</a:t>
            </a:r>
            <a:r>
              <a:rPr lang="en-GB">
                <a:solidFill>
                  <a:schemeClr val="dk2"/>
                </a:solidFill>
              </a:rPr>
              <a:t> : IPs privées utilisées pour les configurations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5029625" y="1855250"/>
            <a:ext cx="25122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 b="1">
                <a:solidFill>
                  <a:schemeClr val="dk2"/>
                </a:solidFill>
              </a:rPr>
              <a:t>Pas d’arbitrage</a:t>
            </a:r>
            <a:r>
              <a:rPr lang="en-GB">
                <a:solidFill>
                  <a:schemeClr val="dk2"/>
                </a:solidFill>
              </a:rPr>
              <a:t>, si 2 machines tombent sur un </a:t>
            </a:r>
            <a:r>
              <a:rPr lang="en-GB" b="1">
                <a:solidFill>
                  <a:schemeClr val="dk2"/>
                </a:solidFill>
              </a:rPr>
              <a:t>même replica set</a:t>
            </a: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➔"/>
            </a:pPr>
            <a:r>
              <a:rPr lang="en-GB" b="1">
                <a:solidFill>
                  <a:schemeClr val="dk2"/>
                </a:solidFill>
              </a:rPr>
              <a:t>Reboot machine </a:t>
            </a:r>
            <a:r>
              <a:rPr lang="en-GB">
                <a:solidFill>
                  <a:schemeClr val="dk2"/>
                </a:solidFill>
              </a:rPr>
              <a:t>impossible (EMR)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98250" y="285600"/>
            <a:ext cx="88266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Preprocessing</a:t>
            </a:r>
            <a:r>
              <a:rPr lang="en-GB" dirty="0"/>
              <a:t> and Data Model</a:t>
            </a:r>
            <a:endParaRPr dirty="0"/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 idx="2"/>
          </p:nvPr>
        </p:nvSpPr>
        <p:spPr>
          <a:xfrm>
            <a:off x="98250" y="-3000"/>
            <a:ext cx="882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III. </a:t>
            </a:r>
            <a:r>
              <a:rPr lang="fr-FR" dirty="0" err="1"/>
              <a:t>Advantages</a:t>
            </a:r>
            <a:r>
              <a:rPr lang="fr-FR" dirty="0"/>
              <a:t> and </a:t>
            </a:r>
            <a:r>
              <a:rPr lang="fr-FR" dirty="0" err="1"/>
              <a:t>flaws</a:t>
            </a:r>
            <a:br>
              <a:rPr lang="fr-FR" dirty="0"/>
            </a:br>
            <a:endParaRPr dirty="0"/>
          </a:p>
        </p:txBody>
      </p:sp>
      <p:sp>
        <p:nvSpPr>
          <p:cNvPr id="282" name="Google Shape;282;p24"/>
          <p:cNvSpPr/>
          <p:nvPr/>
        </p:nvSpPr>
        <p:spPr>
          <a:xfrm>
            <a:off x="2592775" y="769000"/>
            <a:ext cx="2512200" cy="69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2592775" y="1252625"/>
            <a:ext cx="2512200" cy="131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6020225" y="769000"/>
            <a:ext cx="2512200" cy="69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6020225" y="1252750"/>
            <a:ext cx="2512200" cy="131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75" y="852825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0125" y="853425"/>
            <a:ext cx="320400" cy="32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24"/>
          <p:cNvGrpSpPr/>
          <p:nvPr/>
        </p:nvGrpSpPr>
        <p:grpSpPr>
          <a:xfrm>
            <a:off x="405525" y="3069775"/>
            <a:ext cx="2512200" cy="1799725"/>
            <a:chOff x="405525" y="3069775"/>
            <a:chExt cx="2512200" cy="1799725"/>
          </a:xfrm>
        </p:grpSpPr>
        <p:sp>
          <p:nvSpPr>
            <p:cNvPr id="289" name="Google Shape;289;p24"/>
            <p:cNvSpPr/>
            <p:nvPr/>
          </p:nvSpPr>
          <p:spPr>
            <a:xfrm>
              <a:off x="405525" y="3069775"/>
              <a:ext cx="2512200" cy="692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405525" y="3553400"/>
              <a:ext cx="2512200" cy="1316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1" name="Google Shape;29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4825" y="3153600"/>
              <a:ext cx="320400" cy="320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24"/>
          <p:cNvGrpSpPr/>
          <p:nvPr/>
        </p:nvGrpSpPr>
        <p:grpSpPr>
          <a:xfrm>
            <a:off x="3832975" y="3069775"/>
            <a:ext cx="2512200" cy="1799850"/>
            <a:chOff x="3832975" y="3069775"/>
            <a:chExt cx="2512200" cy="1799850"/>
          </a:xfrm>
        </p:grpSpPr>
        <p:sp>
          <p:nvSpPr>
            <p:cNvPr id="293" name="Google Shape;293;p24"/>
            <p:cNvSpPr/>
            <p:nvPr/>
          </p:nvSpPr>
          <p:spPr>
            <a:xfrm>
              <a:off x="3832975" y="3069775"/>
              <a:ext cx="2512200" cy="692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3832975" y="3553525"/>
              <a:ext cx="2512200" cy="1316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5" name="Google Shape;29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2875" y="3154200"/>
              <a:ext cx="320400" cy="320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6" name="Google Shape;296;p24"/>
          <p:cNvCxnSpPr/>
          <p:nvPr/>
        </p:nvCxnSpPr>
        <p:spPr>
          <a:xfrm rot="10800000">
            <a:off x="1702800" y="2859725"/>
            <a:ext cx="57384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Google Shape;297;p24"/>
          <p:cNvSpPr txBox="1"/>
          <p:nvPr/>
        </p:nvSpPr>
        <p:spPr>
          <a:xfrm>
            <a:off x="32950" y="1407388"/>
            <a:ext cx="25113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595959"/>
                </a:solidFill>
              </a:rPr>
              <a:t>Prétraitements</a:t>
            </a:r>
            <a:endParaRPr sz="1200" b="1"/>
          </a:p>
        </p:txBody>
      </p:sp>
      <p:sp>
        <p:nvSpPr>
          <p:cNvPr id="298" name="Google Shape;298;p24"/>
          <p:cNvSpPr txBox="1"/>
          <p:nvPr/>
        </p:nvSpPr>
        <p:spPr>
          <a:xfrm>
            <a:off x="6581500" y="3762463"/>
            <a:ext cx="25113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595959"/>
                </a:solidFill>
              </a:rPr>
              <a:t>Modèle de données</a:t>
            </a:r>
            <a:endParaRPr sz="1200" b="1"/>
          </a:p>
        </p:txBody>
      </p:sp>
      <p:sp>
        <p:nvSpPr>
          <p:cNvPr id="299" name="Google Shape;299;p24"/>
          <p:cNvSpPr txBox="1"/>
          <p:nvPr/>
        </p:nvSpPr>
        <p:spPr>
          <a:xfrm>
            <a:off x="2630300" y="1407400"/>
            <a:ext cx="24321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>
                <a:solidFill>
                  <a:schemeClr val="dk2"/>
                </a:solidFill>
              </a:rPr>
              <a:t>Données sur S3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>
                <a:solidFill>
                  <a:schemeClr val="dk2"/>
                </a:solidFill>
              </a:rPr>
              <a:t>Simplicité de traitement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6060275" y="1468375"/>
            <a:ext cx="24321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>
                <a:solidFill>
                  <a:schemeClr val="dk2"/>
                </a:solidFill>
              </a:rPr>
              <a:t>Taille des buckets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>
                <a:solidFill>
                  <a:schemeClr val="dk2"/>
                </a:solidFill>
              </a:rPr>
              <a:t>Jointure de 2 tables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445575" y="3762475"/>
            <a:ext cx="25113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>
                <a:solidFill>
                  <a:schemeClr val="dk2"/>
                </a:solidFill>
              </a:rPr>
              <a:t>Une colonne par acteur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>
                <a:solidFill>
                  <a:schemeClr val="dk2"/>
                </a:solidFill>
              </a:rPr>
              <a:t>Reduction des colonnes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3873025" y="3762475"/>
            <a:ext cx="24321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>
                <a:solidFill>
                  <a:schemeClr val="dk2"/>
                </a:solidFill>
              </a:rPr>
              <a:t>Lignes doublées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-GB">
                <a:solidFill>
                  <a:schemeClr val="dk2"/>
                </a:solidFill>
              </a:rPr>
              <a:t>Perte de donnés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7830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IV. Demonstration</a:t>
            </a:r>
            <a:endParaRPr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Appendices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>
            <a:spLocks noGrp="1"/>
          </p:cNvSpPr>
          <p:nvPr>
            <p:ph type="title"/>
          </p:nvPr>
        </p:nvSpPr>
        <p:spPr>
          <a:xfrm>
            <a:off x="98250" y="285600"/>
            <a:ext cx="88266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Cleaning- </a:t>
            </a:r>
            <a:r>
              <a:rPr lang="en-GB" dirty="0" err="1"/>
              <a:t>Exemple</a:t>
            </a:r>
            <a:endParaRPr dirty="0"/>
          </a:p>
        </p:txBody>
      </p:sp>
      <p:sp>
        <p:nvSpPr>
          <p:cNvPr id="318" name="Google Shape;318;p27"/>
          <p:cNvSpPr txBox="1">
            <a:spLocks noGrp="1"/>
          </p:cNvSpPr>
          <p:nvPr>
            <p:ph type="title" idx="2"/>
          </p:nvPr>
        </p:nvSpPr>
        <p:spPr>
          <a:xfrm>
            <a:off x="98250" y="-3000"/>
            <a:ext cx="882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Preprocessing</a:t>
            </a:r>
            <a:r>
              <a:rPr lang="en-GB" dirty="0"/>
              <a:t> and </a:t>
            </a:r>
            <a:r>
              <a:rPr lang="en-GB" dirty="0" err="1"/>
              <a:t>Modeling</a:t>
            </a:r>
            <a:endParaRPr dirty="0"/>
          </a:p>
        </p:txBody>
      </p:sp>
      <p:graphicFrame>
        <p:nvGraphicFramePr>
          <p:cNvPr id="319" name="Google Shape;319;p27"/>
          <p:cNvGraphicFramePr/>
          <p:nvPr/>
        </p:nvGraphicFramePr>
        <p:xfrm>
          <a:off x="1096625" y="1262500"/>
          <a:ext cx="2505375" cy="3280950"/>
        </p:xfrm>
        <a:graphic>
          <a:graphicData uri="http://schemas.openxmlformats.org/drawingml/2006/table">
            <a:tbl>
              <a:tblPr>
                <a:noFill/>
                <a:tableStyleId>{8DF9BD2C-3552-41DD-AABA-76AC68C84102}</a:tableStyleId>
              </a:tblPr>
              <a:tblGrid>
                <a:gridCol w="250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3F3F3"/>
                          </a:solidFill>
                        </a:rPr>
                        <a:t>MentionDocTranslation</a:t>
                      </a:r>
                      <a:endParaRPr b="1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******** GT-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FRA</a:t>
                      </a:r>
                      <a:r>
                        <a:rPr lang="en-GB"/>
                        <a:t> ******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******** GT-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GER</a:t>
                      </a:r>
                      <a:r>
                        <a:rPr lang="en-GB">
                          <a:solidFill>
                            <a:srgbClr val="000000"/>
                          </a:solidFill>
                        </a:rPr>
                        <a:t> ******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Google Shape;320;p27"/>
          <p:cNvGraphicFramePr/>
          <p:nvPr/>
        </p:nvGraphicFramePr>
        <p:xfrm>
          <a:off x="5546500" y="1237663"/>
          <a:ext cx="2554900" cy="3281000"/>
        </p:xfrm>
        <a:graphic>
          <a:graphicData uri="http://schemas.openxmlformats.org/drawingml/2006/table">
            <a:tbl>
              <a:tblPr>
                <a:noFill/>
                <a:tableStyleId>{8DF9BD2C-3552-41DD-AABA-76AC68C84102}</a:tableStyleId>
              </a:tblPr>
              <a:tblGrid>
                <a:gridCol w="25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MentionDocTranslation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FRA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21" name="Google Shape;321;p27"/>
          <p:cNvCxnSpPr/>
          <p:nvPr/>
        </p:nvCxnSpPr>
        <p:spPr>
          <a:xfrm>
            <a:off x="4154200" y="3007800"/>
            <a:ext cx="593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Summary</a:t>
            </a:r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71900" y="20714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romanUcPeriod"/>
            </a:pPr>
            <a:r>
              <a:rPr lang="en-GB" sz="3000" dirty="0"/>
              <a:t>Architecture</a:t>
            </a:r>
            <a:endParaRPr sz="3000" dirty="0"/>
          </a:p>
          <a:p>
            <a:pPr marL="13716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romanUcPeriod"/>
            </a:pPr>
            <a:r>
              <a:rPr lang="en-GB" sz="3000" dirty="0"/>
              <a:t>Prepossessing &amp; </a:t>
            </a:r>
            <a:r>
              <a:rPr lang="en-GB" sz="3000" dirty="0" err="1"/>
              <a:t>Modeling</a:t>
            </a:r>
            <a:endParaRPr lang="fr-FR" sz="3000" dirty="0"/>
          </a:p>
          <a:p>
            <a:pPr marL="13716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romanUcPeriod"/>
            </a:pPr>
            <a:r>
              <a:rPr lang="fr-FR" sz="3000" dirty="0"/>
              <a:t> </a:t>
            </a:r>
            <a:r>
              <a:rPr lang="fr-FR" sz="3000" dirty="0" err="1"/>
              <a:t>Advantages</a:t>
            </a:r>
            <a:r>
              <a:rPr lang="fr-FR" sz="3000" dirty="0"/>
              <a:t> and </a:t>
            </a:r>
            <a:r>
              <a:rPr lang="fr-FR" sz="3000" dirty="0" err="1"/>
              <a:t>flaws</a:t>
            </a:r>
            <a:endParaRPr lang="fr-FR" sz="3000" dirty="0"/>
          </a:p>
          <a:p>
            <a:pPr marL="13716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romanUcPeriod"/>
            </a:pPr>
            <a:r>
              <a:rPr lang="en-GB" sz="3000" dirty="0"/>
              <a:t>Demonstration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I. Architecture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6"/>
          <p:cNvCxnSpPr/>
          <p:nvPr/>
        </p:nvCxnSpPr>
        <p:spPr>
          <a:xfrm flipH="1">
            <a:off x="7084828" y="1028415"/>
            <a:ext cx="3000" cy="3543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98250" y="285600"/>
            <a:ext cx="88266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global architecture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/>
          </p:nvPr>
        </p:nvSpPr>
        <p:spPr>
          <a:xfrm>
            <a:off x="98250" y="-3000"/>
            <a:ext cx="882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I. Architecture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597659" y="1302791"/>
            <a:ext cx="784595" cy="959773"/>
            <a:chOff x="684325" y="1599650"/>
            <a:chExt cx="1187700" cy="1490100"/>
          </a:xfrm>
        </p:grpSpPr>
        <p:sp>
          <p:nvSpPr>
            <p:cNvPr id="92" name="Google Shape;92;p16"/>
            <p:cNvSpPr/>
            <p:nvPr/>
          </p:nvSpPr>
          <p:spPr>
            <a:xfrm>
              <a:off x="684325" y="1599650"/>
              <a:ext cx="1187700" cy="14901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3" name="Google Shape;93;p16"/>
            <p:cNvPicPr preferRelativeResize="0"/>
            <p:nvPr/>
          </p:nvPicPr>
          <p:blipFill rotWithShape="1">
            <a:blip r:embed="rId3">
              <a:alphaModFix/>
            </a:blip>
            <a:srcRect l="18545" r="18545"/>
            <a:stretch/>
          </p:blipFill>
          <p:spPr>
            <a:xfrm>
              <a:off x="785712" y="2145275"/>
              <a:ext cx="984799" cy="603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6"/>
          <p:cNvGrpSpPr/>
          <p:nvPr/>
        </p:nvGrpSpPr>
        <p:grpSpPr>
          <a:xfrm>
            <a:off x="2457195" y="1784993"/>
            <a:ext cx="2109431" cy="1490048"/>
            <a:chOff x="202209" y="2914042"/>
            <a:chExt cx="2711700" cy="1955700"/>
          </a:xfrm>
        </p:grpSpPr>
        <p:sp>
          <p:nvSpPr>
            <p:cNvPr id="95" name="Google Shape;95;p16"/>
            <p:cNvSpPr/>
            <p:nvPr/>
          </p:nvSpPr>
          <p:spPr>
            <a:xfrm>
              <a:off x="202209" y="2914042"/>
              <a:ext cx="2711700" cy="1955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941050" y="3446499"/>
              <a:ext cx="1210800" cy="582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EC2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Master</a:t>
              </a:r>
              <a:endParaRPr sz="1100" b="1" i="1">
                <a:solidFill>
                  <a:schemeClr val="lt1"/>
                </a:solidFill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68063" y="4215800"/>
              <a:ext cx="1016400" cy="58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EC2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Worker</a:t>
              </a:r>
              <a:endParaRPr sz="1100" b="1" i="1">
                <a:solidFill>
                  <a:schemeClr val="lt1"/>
                </a:solidFill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731635" y="4215800"/>
              <a:ext cx="1016400" cy="58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EC2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Worker</a:t>
              </a:r>
              <a:endParaRPr sz="1100" b="1" i="1">
                <a:solidFill>
                  <a:schemeClr val="lt1"/>
                </a:solidFill>
              </a:endParaRPr>
            </a:p>
          </p:txBody>
        </p:sp>
      </p:grpSp>
      <p:sp>
        <p:nvSpPr>
          <p:cNvPr id="99" name="Google Shape;99;p16"/>
          <p:cNvSpPr txBox="1"/>
          <p:nvPr/>
        </p:nvSpPr>
        <p:spPr>
          <a:xfrm>
            <a:off x="2457211" y="1504917"/>
            <a:ext cx="922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2"/>
                </a:solidFill>
              </a:rPr>
              <a:t>m3.xlarge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533448" y="1805987"/>
            <a:ext cx="16524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3"/>
                </a:solidFill>
              </a:rPr>
              <a:t>EMR Spark Cluster</a:t>
            </a:r>
            <a:endParaRPr sz="1200" b="1">
              <a:solidFill>
                <a:schemeClr val="accent3"/>
              </a:solidFill>
            </a:endParaRPr>
          </a:p>
        </p:txBody>
      </p:sp>
      <p:cxnSp>
        <p:nvCxnSpPr>
          <p:cNvPr id="101" name="Google Shape;101;p16"/>
          <p:cNvCxnSpPr>
            <a:stCxn id="96" idx="2"/>
            <a:endCxn id="97" idx="0"/>
          </p:cNvCxnSpPr>
          <p:nvPr/>
        </p:nvCxnSpPr>
        <p:spPr>
          <a:xfrm flipH="1">
            <a:off x="2981480" y="2634098"/>
            <a:ext cx="521400" cy="1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>
            <a:stCxn id="96" idx="2"/>
            <a:endCxn id="98" idx="0"/>
          </p:cNvCxnSpPr>
          <p:nvPr/>
        </p:nvCxnSpPr>
        <p:spPr>
          <a:xfrm>
            <a:off x="3502880" y="2634098"/>
            <a:ext cx="539400" cy="1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379" y="1464580"/>
            <a:ext cx="539469" cy="30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28602" y="3826329"/>
            <a:ext cx="922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Bucket S3</a:t>
            </a:r>
            <a:endParaRPr sz="1200" b="1">
              <a:solidFill>
                <a:schemeClr val="dk2"/>
              </a:solidFill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990123" y="2383840"/>
            <a:ext cx="0" cy="6147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6" name="Google Shape;106;p16"/>
          <p:cNvGrpSpPr/>
          <p:nvPr/>
        </p:nvGrpSpPr>
        <p:grpSpPr>
          <a:xfrm>
            <a:off x="5574671" y="1919317"/>
            <a:ext cx="784426" cy="1087039"/>
            <a:chOff x="7075618" y="3526289"/>
            <a:chExt cx="960600" cy="1225800"/>
          </a:xfrm>
        </p:grpSpPr>
        <p:sp>
          <p:nvSpPr>
            <p:cNvPr id="107" name="Google Shape;107;p16"/>
            <p:cNvSpPr/>
            <p:nvPr/>
          </p:nvSpPr>
          <p:spPr>
            <a:xfrm>
              <a:off x="7075618" y="3526289"/>
              <a:ext cx="960600" cy="12258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8" name="Google Shape;10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76400" y="3959950"/>
              <a:ext cx="559175" cy="559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6"/>
          <p:cNvSpPr txBox="1"/>
          <p:nvPr/>
        </p:nvSpPr>
        <p:spPr>
          <a:xfrm>
            <a:off x="388471" y="1046374"/>
            <a:ext cx="1203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GDELT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65692" y="3027860"/>
            <a:ext cx="1203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MongoDB Cluster</a:t>
            </a:r>
            <a:endParaRPr sz="1200" b="1">
              <a:solidFill>
                <a:schemeClr val="dk2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446" y="3008768"/>
            <a:ext cx="829350" cy="900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6"/>
          <p:cNvGrpSpPr/>
          <p:nvPr/>
        </p:nvGrpSpPr>
        <p:grpSpPr>
          <a:xfrm>
            <a:off x="236070" y="4065859"/>
            <a:ext cx="6763675" cy="638230"/>
            <a:chOff x="265200" y="116086"/>
            <a:chExt cx="8282727" cy="719700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3066177" y="279150"/>
              <a:ext cx="2349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</a:rPr>
                <a:t>PREPROCESSING</a:t>
              </a:r>
              <a:endParaRPr sz="1500" b="1"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265200" y="279138"/>
              <a:ext cx="1962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</a:rPr>
                <a:t>IMPORT</a:t>
              </a:r>
              <a:endParaRPr sz="1500" b="1"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254727" y="116086"/>
              <a:ext cx="22932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</a:rPr>
                <a:t>EXPORT MONGO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cxnSp>
        <p:nvCxnSpPr>
          <p:cNvPr id="116" name="Google Shape;116;p16"/>
          <p:cNvCxnSpPr/>
          <p:nvPr/>
        </p:nvCxnSpPr>
        <p:spPr>
          <a:xfrm flipH="1">
            <a:off x="4979215" y="1028415"/>
            <a:ext cx="3000" cy="3543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4658227" y="2529280"/>
            <a:ext cx="797400" cy="1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6"/>
          <p:cNvCxnSpPr/>
          <p:nvPr/>
        </p:nvCxnSpPr>
        <p:spPr>
          <a:xfrm flipH="1">
            <a:off x="1981957" y="1160202"/>
            <a:ext cx="6000" cy="3543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 rot="10800000" flipH="1">
            <a:off x="1610639" y="2555122"/>
            <a:ext cx="597900" cy="490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0" name="Google Shape;12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4421" y="3500843"/>
            <a:ext cx="1155045" cy="471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>
            <a:off x="6658127" y="2394136"/>
            <a:ext cx="797400" cy="1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/>
          <p:nvPr/>
        </p:nvCxnSpPr>
        <p:spPr>
          <a:xfrm flipH="1">
            <a:off x="6657926" y="2664413"/>
            <a:ext cx="797400" cy="1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6"/>
          <p:cNvSpPr txBox="1"/>
          <p:nvPr/>
        </p:nvSpPr>
        <p:spPr>
          <a:xfrm>
            <a:off x="7184518" y="4065859"/>
            <a:ext cx="18726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DATAVIZ’</a:t>
            </a:r>
            <a:endParaRPr sz="1500" b="1">
              <a:solidFill>
                <a:schemeClr val="dk1"/>
              </a:solidFill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0600" y="2634100"/>
            <a:ext cx="521400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 descr="Résultat de recherche d'images pour &quot;jupyter logo&quot;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1375" y="1831275"/>
            <a:ext cx="882125" cy="10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7496636" y="1541367"/>
            <a:ext cx="922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2"/>
                </a:solidFill>
              </a:rPr>
              <a:t>Local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496625" y="1826700"/>
            <a:ext cx="1428300" cy="1448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8250" y="285600"/>
            <a:ext cx="88266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MongoDB – Classic Architecture</a:t>
            </a:r>
            <a:endParaRPr dirty="0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13" y="1387800"/>
            <a:ext cx="4011776" cy="28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98250" y="-3000"/>
            <a:ext cx="882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I. Architecture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rot="10800000" flipH="1">
            <a:off x="3544750" y="1349375"/>
            <a:ext cx="1626000" cy="5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6" name="Google Shape;136;p17"/>
          <p:cNvSpPr txBox="1"/>
          <p:nvPr/>
        </p:nvSpPr>
        <p:spPr>
          <a:xfrm>
            <a:off x="5239350" y="895925"/>
            <a:ext cx="35331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2"/>
                </a:solidFill>
              </a:rPr>
              <a:t>Way in and out</a:t>
            </a:r>
            <a:r>
              <a:rPr lang="en-GB">
                <a:solidFill>
                  <a:schemeClr val="lt2"/>
                </a:solidFill>
              </a:rPr>
              <a:t> of the cluster, they're the machines you need to</a:t>
            </a:r>
            <a:r>
              <a:rPr lang="en-GB" b="1">
                <a:solidFill>
                  <a:schemeClr val="lt2"/>
                </a:solidFill>
              </a:rPr>
              <a:t> connect your application</a:t>
            </a:r>
            <a:r>
              <a:rPr lang="en-GB">
                <a:solidFill>
                  <a:schemeClr val="lt2"/>
                </a:solidFill>
              </a:rPr>
              <a:t> to and send your queries to.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239350" y="2473500"/>
            <a:ext cx="35331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Contains </a:t>
            </a:r>
            <a:r>
              <a:rPr lang="en-GB" b="1">
                <a:solidFill>
                  <a:schemeClr val="lt2"/>
                </a:solidFill>
              </a:rPr>
              <a:t>metadata</a:t>
            </a:r>
            <a:r>
              <a:rPr lang="en-GB">
                <a:solidFill>
                  <a:schemeClr val="lt2"/>
                </a:solidFill>
              </a:rPr>
              <a:t> (list of chunks, shards, mongos cache routes, authentication…)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 rot="10800000" flipH="1">
            <a:off x="4444175" y="2952775"/>
            <a:ext cx="7191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5239350" y="3964925"/>
            <a:ext cx="35331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highlight>
                  <a:srgbClr val="FFFFFF"/>
                </a:highlight>
              </a:rPr>
              <a:t>A shard contains a </a:t>
            </a:r>
            <a:r>
              <a:rPr lang="en-GB" b="1">
                <a:solidFill>
                  <a:schemeClr val="lt2"/>
                </a:solidFill>
                <a:highlight>
                  <a:srgbClr val="FFFFFF"/>
                </a:highlight>
              </a:rPr>
              <a:t>subset of sharded data </a:t>
            </a:r>
            <a:r>
              <a:rPr lang="en-GB">
                <a:solidFill>
                  <a:schemeClr val="lt2"/>
                </a:solidFill>
                <a:highlight>
                  <a:srgbClr val="FFFFFF"/>
                </a:highlight>
              </a:rPr>
              <a:t>for a sharded cluster. Together, the cluster’s shards hold the entire data set for the cluster.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40" name="Google Shape;140;p17"/>
          <p:cNvCxnSpPr/>
          <p:nvPr/>
        </p:nvCxnSpPr>
        <p:spPr>
          <a:xfrm>
            <a:off x="3544750" y="3940175"/>
            <a:ext cx="1626000" cy="5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725" y="4453778"/>
            <a:ext cx="1799123" cy="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98250" y="285600"/>
            <a:ext cx="88266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Architecture</a:t>
            </a:r>
            <a:endParaRPr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2"/>
          </p:nvPr>
        </p:nvSpPr>
        <p:spPr>
          <a:xfrm>
            <a:off x="98250" y="-3000"/>
            <a:ext cx="882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I. Architecture</a:t>
            </a:r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6033550" y="1735500"/>
            <a:ext cx="2824200" cy="1658400"/>
            <a:chOff x="6033550" y="1735500"/>
            <a:chExt cx="2824200" cy="1658400"/>
          </a:xfrm>
        </p:grpSpPr>
        <p:sp>
          <p:nvSpPr>
            <p:cNvPr id="149" name="Google Shape;149;p18"/>
            <p:cNvSpPr/>
            <p:nvPr/>
          </p:nvSpPr>
          <p:spPr>
            <a:xfrm>
              <a:off x="6033550" y="1735500"/>
              <a:ext cx="2824200" cy="16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787475" y="1807413"/>
              <a:ext cx="1309500" cy="5820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configServ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Primary</a:t>
              </a:r>
              <a:endParaRPr sz="1100" b="1" i="1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124313" y="2754100"/>
              <a:ext cx="1125600" cy="5820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configServ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Secondary</a:t>
              </a:r>
              <a:endParaRPr sz="1100" b="1" i="1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7634548" y="2754100"/>
              <a:ext cx="1125600" cy="5820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configServ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Secondary</a:t>
              </a:r>
              <a:endParaRPr sz="1100" b="1" i="1">
                <a:solidFill>
                  <a:schemeClr val="lt1"/>
                </a:solidFill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3174000" y="3211300"/>
            <a:ext cx="2711700" cy="1658400"/>
            <a:chOff x="3174000" y="3211300"/>
            <a:chExt cx="2711700" cy="1658400"/>
          </a:xfrm>
        </p:grpSpPr>
        <p:sp>
          <p:nvSpPr>
            <p:cNvPr id="154" name="Google Shape;154;p18"/>
            <p:cNvSpPr/>
            <p:nvPr/>
          </p:nvSpPr>
          <p:spPr>
            <a:xfrm>
              <a:off x="3174000" y="3211300"/>
              <a:ext cx="2711700" cy="16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967050" y="3269125"/>
              <a:ext cx="1125600" cy="5820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shard2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Primary</a:t>
              </a:r>
              <a:endParaRPr sz="1100" b="1" i="1">
                <a:solidFill>
                  <a:schemeClr val="lt1"/>
                </a:solidFill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257500" y="4215800"/>
              <a:ext cx="1016400" cy="5820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shard2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Secondary</a:t>
              </a:r>
              <a:endParaRPr sz="1100" b="1" i="1">
                <a:solidFill>
                  <a:schemeClr val="lt1"/>
                </a:solidFill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621072" y="4215800"/>
              <a:ext cx="1016400" cy="5820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shard2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Secondary</a:t>
              </a:r>
              <a:endParaRPr sz="1100" b="1" i="1">
                <a:solidFill>
                  <a:schemeClr val="lt1"/>
                </a:solidFill>
              </a:endParaRPr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202200" y="3211300"/>
            <a:ext cx="2711700" cy="1658400"/>
            <a:chOff x="202200" y="3211300"/>
            <a:chExt cx="2711700" cy="1658400"/>
          </a:xfrm>
        </p:grpSpPr>
        <p:sp>
          <p:nvSpPr>
            <p:cNvPr id="159" name="Google Shape;159;p18"/>
            <p:cNvSpPr/>
            <p:nvPr/>
          </p:nvSpPr>
          <p:spPr>
            <a:xfrm>
              <a:off x="202200" y="3211300"/>
              <a:ext cx="2711700" cy="16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941050" y="3269125"/>
              <a:ext cx="1210800" cy="5820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shard1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Primary</a:t>
              </a:r>
              <a:endParaRPr sz="1100" b="1" i="1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68063" y="4215800"/>
              <a:ext cx="1016400" cy="5820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shard1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Secondary</a:t>
              </a:r>
              <a:endParaRPr sz="1100" b="1" i="1">
                <a:solidFill>
                  <a:schemeClr val="lt1"/>
                </a:solidFill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731635" y="4215800"/>
              <a:ext cx="1016400" cy="5820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shard1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1">
                  <a:solidFill>
                    <a:schemeClr val="lt1"/>
                  </a:solidFill>
                </a:rPr>
                <a:t>Secondary</a:t>
              </a:r>
              <a:endParaRPr sz="1100" b="1" i="1">
                <a:solidFill>
                  <a:schemeClr val="lt1"/>
                </a:solidFill>
              </a:endParaRPr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1205050" y="1280175"/>
            <a:ext cx="3707400" cy="768900"/>
            <a:chOff x="1205050" y="1280175"/>
            <a:chExt cx="3707400" cy="768900"/>
          </a:xfrm>
        </p:grpSpPr>
        <p:sp>
          <p:nvSpPr>
            <p:cNvPr id="164" name="Google Shape;164;p18"/>
            <p:cNvSpPr/>
            <p:nvPr/>
          </p:nvSpPr>
          <p:spPr>
            <a:xfrm>
              <a:off x="1284300" y="1373500"/>
              <a:ext cx="1309500" cy="5820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mongos</a:t>
              </a:r>
              <a:endParaRPr sz="1200" b="1">
                <a:solidFill>
                  <a:schemeClr val="lt1"/>
                </a:solidFill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3536250" y="1373500"/>
              <a:ext cx="1309500" cy="5820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</a:rPr>
                <a:t>mongos</a:t>
              </a:r>
              <a:endParaRPr sz="1200" b="1">
                <a:solidFill>
                  <a:schemeClr val="lt1"/>
                </a:solidFill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205050" y="1280175"/>
              <a:ext cx="3707400" cy="76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" name="Google Shape;167;p18"/>
          <p:cNvCxnSpPr>
            <a:stCxn id="160" idx="2"/>
            <a:endCxn id="161" idx="0"/>
          </p:cNvCxnSpPr>
          <p:nvPr/>
        </p:nvCxnSpPr>
        <p:spPr>
          <a:xfrm flipH="1">
            <a:off x="876250" y="3851125"/>
            <a:ext cx="670200" cy="3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8"/>
          <p:cNvCxnSpPr>
            <a:stCxn id="160" idx="2"/>
            <a:endCxn id="162" idx="0"/>
          </p:cNvCxnSpPr>
          <p:nvPr/>
        </p:nvCxnSpPr>
        <p:spPr>
          <a:xfrm>
            <a:off x="1546450" y="3851125"/>
            <a:ext cx="693300" cy="3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8"/>
          <p:cNvCxnSpPr>
            <a:stCxn id="155" idx="2"/>
            <a:endCxn id="157" idx="0"/>
          </p:cNvCxnSpPr>
          <p:nvPr/>
        </p:nvCxnSpPr>
        <p:spPr>
          <a:xfrm>
            <a:off x="4529850" y="3851125"/>
            <a:ext cx="599400" cy="3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8"/>
          <p:cNvCxnSpPr>
            <a:stCxn id="155" idx="2"/>
            <a:endCxn id="156" idx="0"/>
          </p:cNvCxnSpPr>
          <p:nvPr/>
        </p:nvCxnSpPr>
        <p:spPr>
          <a:xfrm flipH="1">
            <a:off x="3765750" y="3851125"/>
            <a:ext cx="764100" cy="3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8"/>
          <p:cNvCxnSpPr>
            <a:stCxn id="150" idx="2"/>
            <a:endCxn id="151" idx="0"/>
          </p:cNvCxnSpPr>
          <p:nvPr/>
        </p:nvCxnSpPr>
        <p:spPr>
          <a:xfrm flipH="1">
            <a:off x="6687125" y="2389413"/>
            <a:ext cx="755100" cy="3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8"/>
          <p:cNvCxnSpPr>
            <a:stCxn id="150" idx="2"/>
            <a:endCxn id="152" idx="0"/>
          </p:cNvCxnSpPr>
          <p:nvPr/>
        </p:nvCxnSpPr>
        <p:spPr>
          <a:xfrm>
            <a:off x="7442225" y="2389413"/>
            <a:ext cx="755100" cy="3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404525" y="2161675"/>
            <a:ext cx="255030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triangle" w="med" len="med"/>
            <a:tailEnd type="triangle" w="med" len="med"/>
          </a:ln>
        </p:spPr>
      </p:cxnSp>
      <p:cxnSp>
        <p:nvCxnSpPr>
          <p:cNvPr id="174" name="Google Shape;174;p18"/>
          <p:cNvCxnSpPr/>
          <p:nvPr/>
        </p:nvCxnSpPr>
        <p:spPr>
          <a:xfrm rot="10800000" flipH="1">
            <a:off x="3402600" y="2695075"/>
            <a:ext cx="255030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triangle" w="med" len="med"/>
            <a:tailEnd type="triangle" w="med" len="med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3013975" y="2094050"/>
            <a:ext cx="600" cy="105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6" name="Google Shape;176;p18"/>
          <p:cNvSpPr txBox="1"/>
          <p:nvPr/>
        </p:nvSpPr>
        <p:spPr>
          <a:xfrm>
            <a:off x="1927675" y="2447788"/>
            <a:ext cx="1086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Queries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615100" y="2447775"/>
            <a:ext cx="1086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</a:rPr>
              <a:t>Metadata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202200" y="2913100"/>
            <a:ext cx="11298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2"/>
                </a:solidFill>
              </a:rPr>
              <a:t>m5d.xlarge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205050" y="981975"/>
            <a:ext cx="11298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2"/>
                </a:solidFill>
              </a:rPr>
              <a:t>m3.2xlarge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6033550" y="1431413"/>
            <a:ext cx="11298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2"/>
                </a:solidFill>
              </a:rPr>
              <a:t>c4.large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3782650" y="981975"/>
            <a:ext cx="11298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2"/>
                </a:solidFill>
              </a:rPr>
              <a:t>m3.xlarge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7718425" y="4339613"/>
            <a:ext cx="11298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2"/>
                </a:solidFill>
              </a:rPr>
              <a:t>Cost : $3/h</a:t>
            </a:r>
            <a:endParaRPr sz="1100" b="1" dirty="0">
              <a:solidFill>
                <a:schemeClr val="dk2"/>
              </a:solidFill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871" y="4339625"/>
            <a:ext cx="545575" cy="5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7830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800" dirty="0"/>
              <a:t>II. Prepossessing &amp; </a:t>
            </a:r>
            <a:r>
              <a:rPr lang="en-GB" sz="4800" dirty="0" err="1"/>
              <a:t>Modeling</a:t>
            </a:r>
            <a:endParaRPr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98250" y="285600"/>
            <a:ext cx="88266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title" idx="2"/>
          </p:nvPr>
        </p:nvSpPr>
        <p:spPr>
          <a:xfrm>
            <a:off x="98250" y="-3000"/>
            <a:ext cx="882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II. Prepossessing &amp; </a:t>
            </a:r>
            <a:r>
              <a:rPr lang="en-GB" dirty="0" err="1"/>
              <a:t>Modeling</a:t>
            </a:r>
            <a:br>
              <a:rPr lang="fr-FR" dirty="0"/>
            </a:br>
            <a:endParaRPr dirty="0"/>
          </a:p>
        </p:txBody>
      </p:sp>
      <p:cxnSp>
        <p:nvCxnSpPr>
          <p:cNvPr id="195" name="Google Shape;195;p20"/>
          <p:cNvCxnSpPr/>
          <p:nvPr/>
        </p:nvCxnSpPr>
        <p:spPr>
          <a:xfrm>
            <a:off x="4564950" y="695400"/>
            <a:ext cx="14100" cy="451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6" name="Google Shape;196;p20"/>
          <p:cNvGrpSpPr/>
          <p:nvPr/>
        </p:nvGrpSpPr>
        <p:grpSpPr>
          <a:xfrm>
            <a:off x="592800" y="734500"/>
            <a:ext cx="3972150" cy="645600"/>
            <a:chOff x="592800" y="734500"/>
            <a:chExt cx="3972150" cy="645600"/>
          </a:xfrm>
        </p:grpSpPr>
        <p:cxnSp>
          <p:nvCxnSpPr>
            <p:cNvPr id="197" name="Google Shape;197;p20"/>
            <p:cNvCxnSpPr/>
            <p:nvPr/>
          </p:nvCxnSpPr>
          <p:spPr>
            <a:xfrm rot="10800000">
              <a:off x="3820050" y="1014750"/>
              <a:ext cx="744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98" name="Google Shape;198;p20"/>
            <p:cNvSpPr/>
            <p:nvPr/>
          </p:nvSpPr>
          <p:spPr>
            <a:xfrm>
              <a:off x="3192075" y="787300"/>
              <a:ext cx="540000" cy="54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95275" y="847950"/>
              <a:ext cx="333600" cy="3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0"/>
            <p:cNvSpPr txBox="1"/>
            <p:nvPr/>
          </p:nvSpPr>
          <p:spPr>
            <a:xfrm>
              <a:off x="592800" y="734500"/>
              <a:ext cx="25113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rgbClr val="595959"/>
                  </a:solidFill>
                </a:rPr>
                <a:t>Import </a:t>
              </a:r>
              <a:r>
                <a:rPr lang="en-GB" sz="1200" b="1">
                  <a:solidFill>
                    <a:srgbClr val="595959"/>
                  </a:solidFill>
                </a:rPr>
                <a:t>GDELT in </a:t>
              </a:r>
              <a:r>
                <a:rPr lang="en-GB" sz="1200" b="1" dirty="0">
                  <a:solidFill>
                    <a:srgbClr val="595959"/>
                  </a:solidFill>
                </a:rPr>
                <a:t>S3</a:t>
              </a:r>
              <a:endParaRPr sz="1200" b="1" dirty="0"/>
            </a:p>
          </p:txBody>
        </p:sp>
      </p:grpSp>
      <p:grpSp>
        <p:nvGrpSpPr>
          <p:cNvPr id="201" name="Google Shape;201;p20"/>
          <p:cNvGrpSpPr/>
          <p:nvPr/>
        </p:nvGrpSpPr>
        <p:grpSpPr>
          <a:xfrm>
            <a:off x="4564950" y="1189300"/>
            <a:ext cx="3796200" cy="645600"/>
            <a:chOff x="4564950" y="1189300"/>
            <a:chExt cx="3796200" cy="645600"/>
          </a:xfrm>
        </p:grpSpPr>
        <p:cxnSp>
          <p:nvCxnSpPr>
            <p:cNvPr id="202" name="Google Shape;202;p20"/>
            <p:cNvCxnSpPr/>
            <p:nvPr/>
          </p:nvCxnSpPr>
          <p:spPr>
            <a:xfrm rot="10800000">
              <a:off x="4564950" y="1512100"/>
              <a:ext cx="744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20"/>
            <p:cNvSpPr/>
            <p:nvPr/>
          </p:nvSpPr>
          <p:spPr>
            <a:xfrm>
              <a:off x="5309850" y="1242100"/>
              <a:ext cx="540000" cy="54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5849850" y="1189300"/>
              <a:ext cx="25113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rgbClr val="595959"/>
                  </a:solidFill>
                </a:rPr>
                <a:t>Reading export and mention files</a:t>
              </a:r>
              <a:endParaRPr sz="1200" b="1" dirty="0"/>
            </a:p>
          </p:txBody>
        </p:sp>
        <p:pic>
          <p:nvPicPr>
            <p:cNvPr id="205" name="Google Shape;20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47438" y="1341538"/>
              <a:ext cx="334800" cy="33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20"/>
          <p:cNvGrpSpPr/>
          <p:nvPr/>
        </p:nvGrpSpPr>
        <p:grpSpPr>
          <a:xfrm>
            <a:off x="592800" y="1781800"/>
            <a:ext cx="3972150" cy="645600"/>
            <a:chOff x="592800" y="1781800"/>
            <a:chExt cx="3972150" cy="645600"/>
          </a:xfrm>
        </p:grpSpPr>
        <p:cxnSp>
          <p:nvCxnSpPr>
            <p:cNvPr id="207" name="Google Shape;207;p20"/>
            <p:cNvCxnSpPr/>
            <p:nvPr/>
          </p:nvCxnSpPr>
          <p:spPr>
            <a:xfrm rot="10800000">
              <a:off x="3820050" y="2062050"/>
              <a:ext cx="744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0"/>
            <p:cNvSpPr/>
            <p:nvPr/>
          </p:nvSpPr>
          <p:spPr>
            <a:xfrm>
              <a:off x="3192075" y="1834600"/>
              <a:ext cx="540000" cy="54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592800" y="1781800"/>
              <a:ext cx="25113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rgbClr val="595959"/>
                  </a:solidFill>
                </a:rPr>
                <a:t>Creating the Cases classes</a:t>
              </a:r>
              <a:endParaRPr sz="1200" b="1" dirty="0"/>
            </a:p>
          </p:txBody>
        </p:sp>
        <p:pic>
          <p:nvPicPr>
            <p:cNvPr id="210" name="Google Shape;21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94675" y="1921050"/>
              <a:ext cx="334800" cy="33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20"/>
          <p:cNvGrpSpPr/>
          <p:nvPr/>
        </p:nvGrpSpPr>
        <p:grpSpPr>
          <a:xfrm>
            <a:off x="4564950" y="2267925"/>
            <a:ext cx="3796200" cy="645600"/>
            <a:chOff x="4564950" y="2267925"/>
            <a:chExt cx="3796200" cy="645600"/>
          </a:xfrm>
        </p:grpSpPr>
        <p:cxnSp>
          <p:nvCxnSpPr>
            <p:cNvPr id="212" name="Google Shape;212;p20"/>
            <p:cNvCxnSpPr/>
            <p:nvPr/>
          </p:nvCxnSpPr>
          <p:spPr>
            <a:xfrm rot="10800000">
              <a:off x="4564950" y="2608050"/>
              <a:ext cx="744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20"/>
            <p:cNvSpPr/>
            <p:nvPr/>
          </p:nvSpPr>
          <p:spPr>
            <a:xfrm>
              <a:off x="5309850" y="2338050"/>
              <a:ext cx="540000" cy="54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5849850" y="2267925"/>
              <a:ext cx="25113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rgbClr val="595959"/>
                  </a:solidFill>
                </a:rPr>
                <a:t>Creating export and mentions </a:t>
              </a:r>
              <a:r>
                <a:rPr lang="en-GB" sz="1200" b="1" dirty="0" err="1">
                  <a:solidFill>
                    <a:srgbClr val="595959"/>
                  </a:solidFill>
                </a:rPr>
                <a:t>DataFrame</a:t>
              </a:r>
              <a:endParaRPr sz="1200" b="1" dirty="0"/>
            </a:p>
          </p:txBody>
        </p:sp>
        <p:pic>
          <p:nvPicPr>
            <p:cNvPr id="215" name="Google Shape;215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12450" y="2433550"/>
              <a:ext cx="334800" cy="33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20"/>
          <p:cNvGrpSpPr/>
          <p:nvPr/>
        </p:nvGrpSpPr>
        <p:grpSpPr>
          <a:xfrm>
            <a:off x="592800" y="2881900"/>
            <a:ext cx="3972150" cy="645600"/>
            <a:chOff x="592800" y="2881900"/>
            <a:chExt cx="3972150" cy="645600"/>
          </a:xfrm>
        </p:grpSpPr>
        <p:cxnSp>
          <p:nvCxnSpPr>
            <p:cNvPr id="217" name="Google Shape;217;p20"/>
            <p:cNvCxnSpPr/>
            <p:nvPr/>
          </p:nvCxnSpPr>
          <p:spPr>
            <a:xfrm rot="10800000">
              <a:off x="3820050" y="3162150"/>
              <a:ext cx="744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18" name="Google Shape;218;p20"/>
            <p:cNvSpPr/>
            <p:nvPr/>
          </p:nvSpPr>
          <p:spPr>
            <a:xfrm>
              <a:off x="3192075" y="2934700"/>
              <a:ext cx="540000" cy="54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592800" y="2881900"/>
              <a:ext cx="25113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rgbClr val="595959"/>
                  </a:solidFill>
                </a:rPr>
                <a:t>Joining the 2 </a:t>
              </a:r>
              <a:r>
                <a:rPr lang="en-GB" sz="1200" b="1" dirty="0" err="1">
                  <a:solidFill>
                    <a:srgbClr val="595959"/>
                  </a:solidFill>
                </a:rPr>
                <a:t>DataFrames</a:t>
              </a:r>
              <a:r>
                <a:rPr lang="en-GB" sz="1200" b="1" dirty="0">
                  <a:solidFill>
                    <a:srgbClr val="595959"/>
                  </a:solidFill>
                </a:rPr>
                <a:t> on </a:t>
              </a:r>
              <a:r>
                <a:rPr lang="en-GB" sz="1200" b="1" i="1" dirty="0">
                  <a:solidFill>
                    <a:srgbClr val="595959"/>
                  </a:solidFill>
                </a:rPr>
                <a:t>Global event ID</a:t>
              </a:r>
              <a:r>
                <a:rPr lang="en-GB" sz="1200" b="1" dirty="0">
                  <a:solidFill>
                    <a:srgbClr val="595959"/>
                  </a:solidFill>
                </a:rPr>
                <a:t>  </a:t>
              </a:r>
              <a:endParaRPr sz="1200" b="1" dirty="0"/>
            </a:p>
          </p:txBody>
        </p:sp>
        <p:pic>
          <p:nvPicPr>
            <p:cNvPr id="220" name="Google Shape;220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94675" y="3037300"/>
              <a:ext cx="334800" cy="33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oogle Shape;221;p20"/>
          <p:cNvGrpSpPr/>
          <p:nvPr/>
        </p:nvGrpSpPr>
        <p:grpSpPr>
          <a:xfrm>
            <a:off x="4564950" y="3346550"/>
            <a:ext cx="3796200" cy="645600"/>
            <a:chOff x="4564950" y="3346550"/>
            <a:chExt cx="3796200" cy="645600"/>
          </a:xfrm>
        </p:grpSpPr>
        <p:cxnSp>
          <p:nvCxnSpPr>
            <p:cNvPr id="222" name="Google Shape;222;p20"/>
            <p:cNvCxnSpPr/>
            <p:nvPr/>
          </p:nvCxnSpPr>
          <p:spPr>
            <a:xfrm rot="10800000">
              <a:off x="4564950" y="3689825"/>
              <a:ext cx="744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23" name="Google Shape;223;p20"/>
            <p:cNvSpPr/>
            <p:nvPr/>
          </p:nvSpPr>
          <p:spPr>
            <a:xfrm>
              <a:off x="5309850" y="3419825"/>
              <a:ext cx="540000" cy="54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5849850" y="3346550"/>
              <a:ext cx="25113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rgbClr val="595959"/>
                  </a:solidFill>
                </a:rPr>
                <a:t>Cleaning of </a:t>
              </a:r>
              <a:r>
                <a:rPr lang="en-GB" sz="1200" b="1" i="1" dirty="0" err="1">
                  <a:solidFill>
                    <a:srgbClr val="595959"/>
                  </a:solidFill>
                </a:rPr>
                <a:t>MentionDocTranslation</a:t>
              </a:r>
              <a:endParaRPr sz="1200" b="1" i="1" dirty="0"/>
            </a:p>
          </p:txBody>
        </p:sp>
        <p:pic>
          <p:nvPicPr>
            <p:cNvPr id="225" name="Google Shape;225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412450" y="3497900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20"/>
          <p:cNvGrpSpPr/>
          <p:nvPr/>
        </p:nvGrpSpPr>
        <p:grpSpPr>
          <a:xfrm>
            <a:off x="592800" y="3982000"/>
            <a:ext cx="3972150" cy="645600"/>
            <a:chOff x="592800" y="3982000"/>
            <a:chExt cx="3972150" cy="645600"/>
          </a:xfrm>
        </p:grpSpPr>
        <p:cxnSp>
          <p:nvCxnSpPr>
            <p:cNvPr id="227" name="Google Shape;227;p20"/>
            <p:cNvCxnSpPr/>
            <p:nvPr/>
          </p:nvCxnSpPr>
          <p:spPr>
            <a:xfrm rot="10800000">
              <a:off x="3820050" y="4262250"/>
              <a:ext cx="744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28" name="Google Shape;228;p20"/>
            <p:cNvSpPr/>
            <p:nvPr/>
          </p:nvSpPr>
          <p:spPr>
            <a:xfrm>
              <a:off x="3192075" y="4034800"/>
              <a:ext cx="540000" cy="54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592800" y="3982000"/>
              <a:ext cx="25113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rgbClr val="595959"/>
                  </a:solidFill>
                </a:rPr>
                <a:t>Creating export </a:t>
              </a:r>
              <a:r>
                <a:rPr lang="en-GB" sz="1200" b="1" dirty="0" err="1">
                  <a:solidFill>
                    <a:srgbClr val="595959"/>
                  </a:solidFill>
                </a:rPr>
                <a:t>DataFrame</a:t>
              </a:r>
              <a:endParaRPr sz="1200" b="1" dirty="0"/>
            </a:p>
          </p:txBody>
        </p:sp>
        <p:pic>
          <p:nvPicPr>
            <p:cNvPr id="230" name="Google Shape;230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94675" y="4153550"/>
              <a:ext cx="334800" cy="33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0"/>
          <p:cNvGrpSpPr/>
          <p:nvPr/>
        </p:nvGrpSpPr>
        <p:grpSpPr>
          <a:xfrm>
            <a:off x="4564950" y="4509450"/>
            <a:ext cx="3796200" cy="645600"/>
            <a:chOff x="4564950" y="4509450"/>
            <a:chExt cx="3796200" cy="645600"/>
          </a:xfrm>
        </p:grpSpPr>
        <p:cxnSp>
          <p:nvCxnSpPr>
            <p:cNvPr id="232" name="Google Shape;232;p20"/>
            <p:cNvCxnSpPr/>
            <p:nvPr/>
          </p:nvCxnSpPr>
          <p:spPr>
            <a:xfrm rot="10800000">
              <a:off x="4564950" y="4823575"/>
              <a:ext cx="744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33" name="Google Shape;233;p20"/>
            <p:cNvSpPr/>
            <p:nvPr/>
          </p:nvSpPr>
          <p:spPr>
            <a:xfrm>
              <a:off x="5309850" y="4562250"/>
              <a:ext cx="540000" cy="54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5849850" y="4509450"/>
              <a:ext cx="25113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rgbClr val="595959"/>
                  </a:solidFill>
                </a:rPr>
                <a:t>Writhing the JSON on S3</a:t>
              </a:r>
              <a:endParaRPr sz="1200" b="1" dirty="0"/>
            </a:p>
          </p:txBody>
        </p:sp>
        <p:pic>
          <p:nvPicPr>
            <p:cNvPr id="235" name="Google Shape;235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412450" y="4664850"/>
              <a:ext cx="334800" cy="334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98250" y="285600"/>
            <a:ext cx="88266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Model</a:t>
            </a:r>
            <a:endParaRPr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 idx="2"/>
          </p:nvPr>
        </p:nvSpPr>
        <p:spPr>
          <a:xfrm>
            <a:off x="98250" y="-3000"/>
            <a:ext cx="882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II. Prepossessing &amp; </a:t>
            </a:r>
            <a:r>
              <a:rPr lang="en-GB" dirty="0" err="1"/>
              <a:t>Modeling</a:t>
            </a:r>
            <a:br>
              <a:rPr lang="fr-FR" dirty="0"/>
            </a:br>
            <a:endParaRPr dirty="0"/>
          </a:p>
        </p:txBody>
      </p:sp>
      <p:cxnSp>
        <p:nvCxnSpPr>
          <p:cNvPr id="242" name="Google Shape;242;p21"/>
          <p:cNvCxnSpPr/>
          <p:nvPr/>
        </p:nvCxnSpPr>
        <p:spPr>
          <a:xfrm>
            <a:off x="4133425" y="3044688"/>
            <a:ext cx="5934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43" name="Google Shape;243;p21"/>
          <p:cNvGraphicFramePr/>
          <p:nvPr/>
        </p:nvGraphicFramePr>
        <p:xfrm>
          <a:off x="141775" y="2136363"/>
          <a:ext cx="2662725" cy="1635610"/>
        </p:xfrm>
        <a:graphic>
          <a:graphicData uri="http://schemas.openxmlformats.org/drawingml/2006/table">
            <a:tbl>
              <a:tblPr>
                <a:noFill/>
                <a:tableStyleId>{8DF9BD2C-3552-41DD-AABA-76AC68C84102}</a:tableStyleId>
              </a:tblPr>
              <a:tblGrid>
                <a:gridCol w="8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Event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Actor1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Actor2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4" name="Google Shape;244;p21"/>
          <p:cNvGraphicFramePr/>
          <p:nvPr/>
        </p:nvGraphicFramePr>
        <p:xfrm>
          <a:off x="4929450" y="1278738"/>
          <a:ext cx="3870075" cy="3114325"/>
        </p:xfrm>
        <a:graphic>
          <a:graphicData uri="http://schemas.openxmlformats.org/drawingml/2006/table">
            <a:tbl>
              <a:tblPr>
                <a:noFill/>
                <a:tableStyleId>{8DF9BD2C-3552-41DD-AABA-76AC68C84102}</a:tableStyleId>
              </a:tblPr>
              <a:tblGrid>
                <a:gridCol w="129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Event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Actor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Mention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5" name="Google Shape;245;p21"/>
          <p:cNvSpPr txBox="1"/>
          <p:nvPr/>
        </p:nvSpPr>
        <p:spPr>
          <a:xfrm>
            <a:off x="887842" y="3730525"/>
            <a:ext cx="11706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GB" sz="1200" b="1" dirty="0">
                <a:solidFill>
                  <a:srgbClr val="595959"/>
                </a:solidFill>
              </a:rPr>
              <a:t>61 columns </a:t>
            </a:r>
            <a:endParaRPr dirty="0"/>
          </a:p>
        </p:txBody>
      </p:sp>
      <p:graphicFrame>
        <p:nvGraphicFramePr>
          <p:cNvPr id="246" name="Google Shape;246;p21"/>
          <p:cNvGraphicFramePr/>
          <p:nvPr/>
        </p:nvGraphicFramePr>
        <p:xfrm>
          <a:off x="3149725" y="2136375"/>
          <a:ext cx="887575" cy="1635150"/>
        </p:xfrm>
        <a:graphic>
          <a:graphicData uri="http://schemas.openxmlformats.org/drawingml/2006/table">
            <a:tbl>
              <a:tblPr>
                <a:noFill/>
                <a:tableStyleId>{8DF9BD2C-3552-41DD-AABA-76AC68C84102}</a:tableStyleId>
              </a:tblPr>
              <a:tblGrid>
                <a:gridCol w="8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Mention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7" name="Google Shape;247;p21"/>
          <p:cNvSpPr txBox="1"/>
          <p:nvPr/>
        </p:nvSpPr>
        <p:spPr>
          <a:xfrm>
            <a:off x="3008205" y="3730525"/>
            <a:ext cx="11706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GB" sz="1200" b="1" dirty="0">
                <a:solidFill>
                  <a:srgbClr val="595959"/>
                </a:solidFill>
              </a:rPr>
              <a:t>15 </a:t>
            </a:r>
            <a:r>
              <a:rPr lang="en-GB" b="1" dirty="0">
                <a:solidFill>
                  <a:srgbClr val="595959"/>
                </a:solidFill>
              </a:rPr>
              <a:t>columns</a:t>
            </a:r>
            <a:endParaRPr dirty="0"/>
          </a:p>
        </p:txBody>
      </p:sp>
      <p:sp>
        <p:nvSpPr>
          <p:cNvPr id="248" name="Google Shape;248;p21"/>
          <p:cNvSpPr txBox="1"/>
          <p:nvPr/>
        </p:nvSpPr>
        <p:spPr>
          <a:xfrm>
            <a:off x="6219467" y="4345850"/>
            <a:ext cx="11706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595959"/>
                </a:solidFill>
              </a:rPr>
              <a:t>24 columns </a:t>
            </a:r>
            <a:endParaRPr dirty="0"/>
          </a:p>
        </p:txBody>
      </p:sp>
      <p:sp>
        <p:nvSpPr>
          <p:cNvPr id="249" name="Google Shape;249;p21"/>
          <p:cNvSpPr/>
          <p:nvPr/>
        </p:nvSpPr>
        <p:spPr>
          <a:xfrm>
            <a:off x="4755400" y="1093313"/>
            <a:ext cx="4101900" cy="36132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082138" y="2044800"/>
            <a:ext cx="1022700" cy="19998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2438" y="2044800"/>
            <a:ext cx="2801400" cy="19998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908250" y="1746600"/>
            <a:ext cx="11298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2"/>
                </a:solidFill>
              </a:rPr>
              <a:t>Export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3008200" y="1746600"/>
            <a:ext cx="11298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2"/>
                </a:solidFill>
              </a:rPr>
              <a:t>Mention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6299588" y="799875"/>
            <a:ext cx="11298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2"/>
                </a:solidFill>
              </a:rPr>
              <a:t>Actor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1758675" y="4289125"/>
            <a:ext cx="17694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2"/>
                </a:solidFill>
              </a:rPr>
              <a:t>110 Go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6464000" y="4775550"/>
            <a:ext cx="8010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2"/>
                </a:solidFill>
              </a:rPr>
              <a:t>112 Go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Affichage à l'écran (16:9)</PresentationFormat>
  <Paragraphs>148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Roboto</vt:lpstr>
      <vt:lpstr>Arial</vt:lpstr>
      <vt:lpstr>Material</vt:lpstr>
      <vt:lpstr>GDELT AWS project - MongoDB with redundancy</vt:lpstr>
      <vt:lpstr>Summary</vt:lpstr>
      <vt:lpstr>I. Architecture</vt:lpstr>
      <vt:lpstr>Our global architecture</vt:lpstr>
      <vt:lpstr>MongoDB – Classic Architecture</vt:lpstr>
      <vt:lpstr>Our Architecture</vt:lpstr>
      <vt:lpstr>II. Prepossessing &amp; Modeling</vt:lpstr>
      <vt:lpstr>Spark</vt:lpstr>
      <vt:lpstr>Data Model</vt:lpstr>
      <vt:lpstr>III. Advantages and flaws </vt:lpstr>
      <vt:lpstr>Architecture</vt:lpstr>
      <vt:lpstr>Preprocessing and Data Model</vt:lpstr>
      <vt:lpstr>IV. Demonstration</vt:lpstr>
      <vt:lpstr>Appendices</vt:lpstr>
      <vt:lpstr>Data Cleaning- 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GDELT AWS project - MongoDB with redundancy</dc:title>
  <cp:lastModifiedBy>valentin Larrieu</cp:lastModifiedBy>
  <cp:revision>3</cp:revision>
  <dcterms:modified xsi:type="dcterms:W3CDTF">2020-07-25T08:40:39Z</dcterms:modified>
</cp:coreProperties>
</file>