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Medium" panose="02000000000000000000" pitchFamily="2" charset="0"/>
      <p:regular r:id="rId31"/>
      <p:bold r:id="rId32"/>
      <p:italic r:id="rId33"/>
      <p:boldItalic r:id="rId34"/>
    </p:embeddedFont>
    <p:embeddedFont>
      <p:font typeface="Shrikhand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173b36a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173b36a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177382cb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177382cb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177382cb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5177382cb5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177382cb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177382cb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177382cb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177382cb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177382cb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177382cb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177382cb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5177382cb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177382cb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177382cb5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177382cb5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5177382cb5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5177382cb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5177382cb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ea343902f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ea343902f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173b36a6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173b36a6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5177382cb5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5177382cb5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177382cb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177382cb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5177382cb5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5177382cb5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5173b36a69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5173b36a69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173b36a6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173b36a6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173b36a69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173b36a69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173b36a69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173b36a69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177382cb5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177382cb5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177382cb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177382cb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177382cb5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177382cb5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ea343902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ea343902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550" y="944775"/>
            <a:ext cx="3822900" cy="19276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 txBox="1"/>
          <p:nvPr/>
        </p:nvSpPr>
        <p:spPr>
          <a:xfrm>
            <a:off x="1206750" y="3181350"/>
            <a:ext cx="6730500" cy="1025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OpenClassrooms - Développeur Web - P6</a:t>
            </a:r>
            <a:endParaRPr sz="2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Construire une API sécurisée</a:t>
            </a:r>
            <a:endParaRPr sz="20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0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ctrTitle"/>
          </p:nvPr>
        </p:nvSpPr>
        <p:spPr>
          <a:xfrm>
            <a:off x="640646" y="2061750"/>
            <a:ext cx="7862700" cy="10200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user</a:t>
            </a:r>
            <a:endParaRPr sz="4800"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00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0" y="0"/>
            <a:ext cx="9144000" cy="88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 | Model + Router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779" y="1648475"/>
            <a:ext cx="4025096" cy="24696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400" y="1648475"/>
            <a:ext cx="4280025" cy="24696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1" name="Google Shape;171;p23"/>
          <p:cNvSpPr txBox="1">
            <a:spLocks noGrp="1"/>
          </p:cNvSpPr>
          <p:nvPr>
            <p:ph type="ctrTitle"/>
          </p:nvPr>
        </p:nvSpPr>
        <p:spPr>
          <a:xfrm>
            <a:off x="226400" y="1259025"/>
            <a:ext cx="15708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models/user.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8609" y="1293415"/>
            <a:ext cx="292549" cy="292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3" name="Google Shape;173;p23"/>
          <p:cNvSpPr txBox="1">
            <a:spLocks noGrp="1"/>
          </p:cNvSpPr>
          <p:nvPr>
            <p:ph type="ctrTitle"/>
          </p:nvPr>
        </p:nvSpPr>
        <p:spPr>
          <a:xfrm>
            <a:off x="4746775" y="1259025"/>
            <a:ext cx="15708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routes/user.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4384" y="1293415"/>
            <a:ext cx="292550" cy="292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5" name="Google Shape;175;p23"/>
          <p:cNvSpPr txBox="1"/>
          <p:nvPr/>
        </p:nvSpPr>
        <p:spPr>
          <a:xfrm>
            <a:off x="3475025" y="2571750"/>
            <a:ext cx="10314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Schema User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3475025" y="3454900"/>
            <a:ext cx="10314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Ajout plugin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2600800" y="2775400"/>
            <a:ext cx="745500" cy="1410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6961975" y="1841600"/>
            <a:ext cx="18099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Imports : middleware, controller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6961975" y="2607225"/>
            <a:ext cx="18099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6961975" y="3171100"/>
            <a:ext cx="18099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Routes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00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0" y="0"/>
            <a:ext cx="9144000" cy="88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 controller | Imports + Inscription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177" y="1648475"/>
            <a:ext cx="4606976" cy="29322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775" y="1648475"/>
            <a:ext cx="2712950" cy="13184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8" name="Google Shape;188;p24"/>
          <p:cNvSpPr txBox="1">
            <a:spLocks noGrp="1"/>
          </p:cNvSpPr>
          <p:nvPr>
            <p:ph type="ctrTitle"/>
          </p:nvPr>
        </p:nvSpPr>
        <p:spPr>
          <a:xfrm>
            <a:off x="753775" y="1244875"/>
            <a:ext cx="20550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controllers/user.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7759" y="1279265"/>
            <a:ext cx="292549" cy="2925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90" name="Google Shape;190;p24"/>
          <p:cNvSpPr txBox="1">
            <a:spLocks noGrp="1"/>
          </p:cNvSpPr>
          <p:nvPr>
            <p:ph type="ctrTitle"/>
          </p:nvPr>
        </p:nvSpPr>
        <p:spPr>
          <a:xfrm>
            <a:off x="4188175" y="1244875"/>
            <a:ext cx="20166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controllers/user.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2159" y="1279265"/>
            <a:ext cx="292550" cy="2925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92" name="Google Shape;19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088" y="3934625"/>
            <a:ext cx="3603125" cy="4094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93" name="Google Shape;193;p24"/>
          <p:cNvSpPr txBox="1">
            <a:spLocks noGrp="1"/>
          </p:cNvSpPr>
          <p:nvPr>
            <p:ph type="ctrTitle"/>
          </p:nvPr>
        </p:nvSpPr>
        <p:spPr>
          <a:xfrm>
            <a:off x="461100" y="3483125"/>
            <a:ext cx="23799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Database : Objet User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775" y="2959845"/>
            <a:ext cx="2712949" cy="38169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95" name="Google Shape;195;p24"/>
          <p:cNvSpPr txBox="1"/>
          <p:nvPr/>
        </p:nvSpPr>
        <p:spPr>
          <a:xfrm>
            <a:off x="1987275" y="2431400"/>
            <a:ext cx="1521900" cy="440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1999800" y="1529813"/>
            <a:ext cx="1521900" cy="440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Password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1992725" y="2002237"/>
            <a:ext cx="1521900" cy="440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Token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2570600" y="3830750"/>
            <a:ext cx="1521900" cy="440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Roboto"/>
                <a:ea typeface="Roboto"/>
                <a:cs typeface="Roboto"/>
                <a:sym typeface="Roboto"/>
              </a:rPr>
              <a:t>Password</a:t>
            </a:r>
            <a:r>
              <a:rPr lang="fr"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protégé</a:t>
            </a:r>
            <a:endParaRPr sz="9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4301575" y="2112450"/>
            <a:ext cx="713700" cy="1227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6175775" y="2114075"/>
            <a:ext cx="154800" cy="1227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6290425" y="1914175"/>
            <a:ext cx="1752300" cy="440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Hashage password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4770175" y="2970750"/>
            <a:ext cx="1752300" cy="440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Objet User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4397575" y="3544750"/>
            <a:ext cx="1752300" cy="440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Enregistrement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00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/>
        </p:nvSpPr>
        <p:spPr>
          <a:xfrm>
            <a:off x="-16850" y="0"/>
            <a:ext cx="9144000" cy="88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 controller | Connexion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250" y="882300"/>
            <a:ext cx="5698600" cy="4141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10" name="Google Shape;210;p25"/>
          <p:cNvSpPr txBox="1">
            <a:spLocks noGrp="1"/>
          </p:cNvSpPr>
          <p:nvPr>
            <p:ph type="ctrTitle"/>
          </p:nvPr>
        </p:nvSpPr>
        <p:spPr>
          <a:xfrm>
            <a:off x="417425" y="834400"/>
            <a:ext cx="18534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controllers/user.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509" y="868790"/>
            <a:ext cx="292549" cy="292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12" name="Google Shape;212;p25"/>
          <p:cNvSpPr txBox="1"/>
          <p:nvPr/>
        </p:nvSpPr>
        <p:spPr>
          <a:xfrm>
            <a:off x="5126250" y="1253325"/>
            <a:ext cx="2961600" cy="407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Correspondance Email : requête / database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5126250" y="2071950"/>
            <a:ext cx="2961600" cy="407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Correspondance Password : requête / database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2783625" y="2086100"/>
            <a:ext cx="732600" cy="136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3172775" y="3270525"/>
            <a:ext cx="1227900" cy="7482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3925" y="3922900"/>
            <a:ext cx="3028325" cy="3623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17" name="Google Shape;217;p25"/>
          <p:cNvSpPr txBox="1"/>
          <p:nvPr/>
        </p:nvSpPr>
        <p:spPr>
          <a:xfrm>
            <a:off x="4236275" y="3515200"/>
            <a:ext cx="1797000" cy="407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Token web d’authentification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5"/>
          <p:cNvSpPr txBox="1">
            <a:spLocks noGrp="1"/>
          </p:cNvSpPr>
          <p:nvPr>
            <p:ph type="ctrTitle"/>
          </p:nvPr>
        </p:nvSpPr>
        <p:spPr>
          <a:xfrm>
            <a:off x="7143450" y="3547600"/>
            <a:ext cx="8088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.env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00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391350" y="2061750"/>
            <a:ext cx="8361300" cy="10200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sauce</a:t>
            </a:r>
            <a:endParaRPr sz="4800"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00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/>
        </p:nvSpPr>
        <p:spPr>
          <a:xfrm>
            <a:off x="0" y="0"/>
            <a:ext cx="9144000" cy="88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Sauce | Model + Router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00" y="1261100"/>
            <a:ext cx="3469976" cy="3008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30" name="Google Shape;2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1976" y="1261100"/>
            <a:ext cx="4765675" cy="367740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1" name="Google Shape;231;p27"/>
          <p:cNvSpPr txBox="1">
            <a:spLocks noGrp="1"/>
          </p:cNvSpPr>
          <p:nvPr>
            <p:ph type="ctrTitle"/>
          </p:nvPr>
        </p:nvSpPr>
        <p:spPr>
          <a:xfrm>
            <a:off x="350500" y="871650"/>
            <a:ext cx="20550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models/Sauce.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3308" y="906040"/>
            <a:ext cx="292549" cy="292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3" name="Google Shape;233;p27"/>
          <p:cNvSpPr txBox="1">
            <a:spLocks noGrp="1"/>
          </p:cNvSpPr>
          <p:nvPr>
            <p:ph type="ctrTitle"/>
          </p:nvPr>
        </p:nvSpPr>
        <p:spPr>
          <a:xfrm>
            <a:off x="4041975" y="871650"/>
            <a:ext cx="20550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routes/sauce.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7359" y="906040"/>
            <a:ext cx="292550" cy="292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5" name="Google Shape;235;p27"/>
          <p:cNvSpPr txBox="1"/>
          <p:nvPr/>
        </p:nvSpPr>
        <p:spPr>
          <a:xfrm>
            <a:off x="2466275" y="1305225"/>
            <a:ext cx="1354200" cy="407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Mongoose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2466275" y="1712925"/>
            <a:ext cx="1354200" cy="407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Schema “Sauce”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2466275" y="3739675"/>
            <a:ext cx="1354200" cy="407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Export Model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4408400" y="1572350"/>
            <a:ext cx="292500" cy="1407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4408400" y="1713050"/>
            <a:ext cx="395400" cy="1407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7"/>
          <p:cNvSpPr/>
          <p:nvPr/>
        </p:nvSpPr>
        <p:spPr>
          <a:xfrm>
            <a:off x="5647100" y="2860550"/>
            <a:ext cx="292500" cy="1407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5586850" y="3147375"/>
            <a:ext cx="292500" cy="1407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7"/>
          <p:cNvSpPr/>
          <p:nvPr/>
        </p:nvSpPr>
        <p:spPr>
          <a:xfrm>
            <a:off x="5818625" y="3434200"/>
            <a:ext cx="292500" cy="1407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5825700" y="3718450"/>
            <a:ext cx="292500" cy="1407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6009075" y="4016850"/>
            <a:ext cx="292500" cy="1407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6189775" y="4290450"/>
            <a:ext cx="292500" cy="1407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7"/>
          <p:cNvSpPr/>
          <p:nvPr/>
        </p:nvSpPr>
        <p:spPr>
          <a:xfrm>
            <a:off x="6009075" y="2851550"/>
            <a:ext cx="395400" cy="1407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6189775" y="3718450"/>
            <a:ext cx="395400" cy="1407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7"/>
          <p:cNvSpPr txBox="1"/>
          <p:nvPr/>
        </p:nvSpPr>
        <p:spPr>
          <a:xfrm>
            <a:off x="6752650" y="1261100"/>
            <a:ext cx="2055000" cy="299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Imports : middleware, controller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453450" y="2308400"/>
            <a:ext cx="1354200" cy="407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7453450" y="3434200"/>
            <a:ext cx="1354200" cy="407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Routes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7453450" y="4638800"/>
            <a:ext cx="1354200" cy="299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Export Router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00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/>
        </p:nvSpPr>
        <p:spPr>
          <a:xfrm>
            <a:off x="-16850" y="0"/>
            <a:ext cx="9144000" cy="88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Sauce Middleware 1/2 | Authentification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600" y="3543425"/>
            <a:ext cx="3115601" cy="1485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58" name="Google Shape;25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894" y="1306649"/>
            <a:ext cx="2444805" cy="292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59" name="Google Shape;259;p28"/>
          <p:cNvSpPr txBox="1">
            <a:spLocks noGrp="1"/>
          </p:cNvSpPr>
          <p:nvPr>
            <p:ph type="ctrTitle"/>
          </p:nvPr>
        </p:nvSpPr>
        <p:spPr>
          <a:xfrm>
            <a:off x="201925" y="997450"/>
            <a:ext cx="20550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middleware/auth.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0" name="Google Shape;26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2109" y="1031840"/>
            <a:ext cx="292549" cy="292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61" name="Google Shape;261;p28"/>
          <p:cNvSpPr txBox="1">
            <a:spLocks noGrp="1"/>
          </p:cNvSpPr>
          <p:nvPr>
            <p:ph type="ctrTitle"/>
          </p:nvPr>
        </p:nvSpPr>
        <p:spPr>
          <a:xfrm>
            <a:off x="5586600" y="3196550"/>
            <a:ext cx="20550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routes/sauce.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2183" y="3213265"/>
            <a:ext cx="292549" cy="292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63" name="Google Shape;263;p28"/>
          <p:cNvSpPr txBox="1">
            <a:spLocks noGrp="1"/>
          </p:cNvSpPr>
          <p:nvPr>
            <p:ph type="ctrTitle"/>
          </p:nvPr>
        </p:nvSpPr>
        <p:spPr>
          <a:xfrm>
            <a:off x="5622900" y="948575"/>
            <a:ext cx="8088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.env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4" name="Google Shape;26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2900" y="1920913"/>
            <a:ext cx="2606775" cy="122063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65" name="Google Shape;265;p28"/>
          <p:cNvSpPr txBox="1"/>
          <p:nvPr/>
        </p:nvSpPr>
        <p:spPr>
          <a:xfrm>
            <a:off x="5622900" y="1661474"/>
            <a:ext cx="1916700" cy="258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JWT dans Headers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6" name="Google Shape;26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1925" y="1362850"/>
            <a:ext cx="5123675" cy="340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67" name="Google Shape;267;p28"/>
          <p:cNvSpPr txBox="1"/>
          <p:nvPr/>
        </p:nvSpPr>
        <p:spPr>
          <a:xfrm>
            <a:off x="3527400" y="1362850"/>
            <a:ext cx="1798200" cy="364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Import json-web-token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8"/>
          <p:cNvSpPr txBox="1"/>
          <p:nvPr/>
        </p:nvSpPr>
        <p:spPr>
          <a:xfrm>
            <a:off x="2758800" y="2092675"/>
            <a:ext cx="2566800" cy="543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Récupérer Token (login) dans header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3629088" y="2571750"/>
            <a:ext cx="1696500" cy="47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Décoder Token avec clé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3408904" y="3087025"/>
            <a:ext cx="19167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Récupérer userId du Token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1134752" y="3525625"/>
            <a:ext cx="16965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Correspondance user Id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717353" y="3812725"/>
            <a:ext cx="17808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Passer au middleware suivant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6949305" y="3672821"/>
            <a:ext cx="240000" cy="1374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6899570" y="3910915"/>
            <a:ext cx="240000" cy="1374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7094340" y="4142493"/>
            <a:ext cx="240000" cy="1374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7101008" y="4380587"/>
            <a:ext cx="240000" cy="1374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7250449" y="4618681"/>
            <a:ext cx="240000" cy="1374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7407406" y="4850259"/>
            <a:ext cx="240000" cy="1374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2910200" y="2430850"/>
            <a:ext cx="839400" cy="1692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5744025" y="2544049"/>
            <a:ext cx="630300" cy="1491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2399100" y="2880450"/>
            <a:ext cx="1798200" cy="1692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2151850" y="3193375"/>
            <a:ext cx="450000" cy="1266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00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/>
          <p:nvPr/>
        </p:nvSpPr>
        <p:spPr>
          <a:xfrm>
            <a:off x="-16850" y="0"/>
            <a:ext cx="9144000" cy="88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Sauce Middleware 2/2 | Multer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88" name="Google Shape;2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450" y="1495150"/>
            <a:ext cx="3213425" cy="5744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89" name="Google Shape;2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625" y="1190350"/>
            <a:ext cx="5033399" cy="38116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90" name="Google Shape;29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0450" y="2571750"/>
            <a:ext cx="2667250" cy="2320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91" name="Google Shape;291;p29"/>
          <p:cNvSpPr txBox="1">
            <a:spLocks noGrp="1"/>
          </p:cNvSpPr>
          <p:nvPr>
            <p:ph type="ctrTitle"/>
          </p:nvPr>
        </p:nvSpPr>
        <p:spPr>
          <a:xfrm>
            <a:off x="187775" y="815125"/>
            <a:ext cx="24087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middleware/multer.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2" name="Google Shape;29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9959" y="842440"/>
            <a:ext cx="292549" cy="2925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93" name="Google Shape;293;p29"/>
          <p:cNvSpPr txBox="1">
            <a:spLocks noGrp="1"/>
          </p:cNvSpPr>
          <p:nvPr>
            <p:ph type="ctrTitle"/>
          </p:nvPr>
        </p:nvSpPr>
        <p:spPr>
          <a:xfrm>
            <a:off x="5610450" y="1107325"/>
            <a:ext cx="20550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routes/sauce.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4" name="Google Shape;29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1684" y="1141715"/>
            <a:ext cx="292549" cy="292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95" name="Google Shape;295;p29"/>
          <p:cNvSpPr txBox="1">
            <a:spLocks noGrp="1"/>
          </p:cNvSpPr>
          <p:nvPr>
            <p:ph type="ctrTitle"/>
          </p:nvPr>
        </p:nvSpPr>
        <p:spPr>
          <a:xfrm>
            <a:off x="5610450" y="2176850"/>
            <a:ext cx="20550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dossier images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2192071" y="1219050"/>
            <a:ext cx="9300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Import Multer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1284700" y="1747750"/>
            <a:ext cx="1679700" cy="466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Pour ajouter extension pendant écriture nom fichier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9"/>
          <p:cNvSpPr txBox="1"/>
          <p:nvPr/>
        </p:nvSpPr>
        <p:spPr>
          <a:xfrm>
            <a:off x="3900400" y="2295950"/>
            <a:ext cx="1309500" cy="323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Fonction diskStorage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3697125" y="2703025"/>
            <a:ext cx="1509900" cy="323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Argument 1 : Destination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3697125" y="3158125"/>
            <a:ext cx="1509900" cy="323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Argument 2 : Filename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2745700" y="3645050"/>
            <a:ext cx="827100" cy="323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Extension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849000" y="4096800"/>
            <a:ext cx="2152800" cy="323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Ajout milliseconde pour nom unique 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4147725" y="4619950"/>
            <a:ext cx="1059300" cy="323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Export image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293575" y="2775125"/>
            <a:ext cx="584400" cy="1305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9"/>
          <p:cNvSpPr/>
          <p:nvPr/>
        </p:nvSpPr>
        <p:spPr>
          <a:xfrm>
            <a:off x="293575" y="3261500"/>
            <a:ext cx="442200" cy="1305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9"/>
          <p:cNvSpPr/>
          <p:nvPr/>
        </p:nvSpPr>
        <p:spPr>
          <a:xfrm>
            <a:off x="1482300" y="3991075"/>
            <a:ext cx="533400" cy="1305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"/>
          <p:cNvSpPr/>
          <p:nvPr/>
        </p:nvSpPr>
        <p:spPr>
          <a:xfrm>
            <a:off x="7464450" y="1647625"/>
            <a:ext cx="410100" cy="1305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9"/>
          <p:cNvSpPr/>
          <p:nvPr/>
        </p:nvSpPr>
        <p:spPr>
          <a:xfrm>
            <a:off x="7631000" y="1924125"/>
            <a:ext cx="410100" cy="1305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00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/>
        </p:nvSpPr>
        <p:spPr>
          <a:xfrm>
            <a:off x="-16850" y="0"/>
            <a:ext cx="9144000" cy="88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Sauce Controller | Afficher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14" name="Google Shape;3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25" y="1645787"/>
            <a:ext cx="3953900" cy="9159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15" name="Google Shape;3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6100" y="3325200"/>
            <a:ext cx="4633477" cy="9159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16" name="Google Shape;316;p30"/>
          <p:cNvSpPr txBox="1">
            <a:spLocks noGrp="1"/>
          </p:cNvSpPr>
          <p:nvPr>
            <p:ph type="ctrTitle"/>
          </p:nvPr>
        </p:nvSpPr>
        <p:spPr>
          <a:xfrm>
            <a:off x="842025" y="1194288"/>
            <a:ext cx="24087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controllers/sauce.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7" name="Google Shape;31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7184" y="1228678"/>
            <a:ext cx="292549" cy="2925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18" name="Google Shape;318;p30"/>
          <p:cNvSpPr/>
          <p:nvPr/>
        </p:nvSpPr>
        <p:spPr>
          <a:xfrm>
            <a:off x="4312250" y="3635375"/>
            <a:ext cx="1176900" cy="14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"/>
          <p:cNvSpPr txBox="1"/>
          <p:nvPr/>
        </p:nvSpPr>
        <p:spPr>
          <a:xfrm>
            <a:off x="3865921" y="1872413"/>
            <a:ext cx="9300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Sauce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6980696" y="3532325"/>
            <a:ext cx="9300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Sauce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0"/>
          <p:cNvSpPr txBox="1"/>
          <p:nvPr/>
        </p:nvSpPr>
        <p:spPr>
          <a:xfrm>
            <a:off x="2879725" y="1270200"/>
            <a:ext cx="1963500" cy="299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Toutes les sauces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5947200" y="2948675"/>
            <a:ext cx="1963500" cy="299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Une seule sauce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0"/>
          <p:cNvSpPr txBox="1">
            <a:spLocks noGrp="1"/>
          </p:cNvSpPr>
          <p:nvPr>
            <p:ph type="ctrTitle"/>
          </p:nvPr>
        </p:nvSpPr>
        <p:spPr>
          <a:xfrm>
            <a:off x="3286100" y="2872775"/>
            <a:ext cx="24087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controllers/sauce.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4" name="Google Shape;32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1259" y="2907165"/>
            <a:ext cx="292550" cy="2925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00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/>
        </p:nvSpPr>
        <p:spPr>
          <a:xfrm>
            <a:off x="-16850" y="0"/>
            <a:ext cx="9144000" cy="88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Sauce Controller | Créer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30" name="Google Shape;3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75" y="1258900"/>
            <a:ext cx="4834999" cy="3757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31" name="Google Shape;3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424" y="2448649"/>
            <a:ext cx="3463200" cy="14643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32" name="Google Shape;332;p31"/>
          <p:cNvSpPr txBox="1"/>
          <p:nvPr/>
        </p:nvSpPr>
        <p:spPr>
          <a:xfrm>
            <a:off x="5382413" y="2148950"/>
            <a:ext cx="2471700" cy="299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Database : objet Sauce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31"/>
          <p:cNvSpPr txBox="1"/>
          <p:nvPr/>
        </p:nvSpPr>
        <p:spPr>
          <a:xfrm>
            <a:off x="3516250" y="1580525"/>
            <a:ext cx="17220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Parser pour manipuler objet 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1"/>
          <p:cNvSpPr txBox="1"/>
          <p:nvPr/>
        </p:nvSpPr>
        <p:spPr>
          <a:xfrm>
            <a:off x="3375074" y="1904125"/>
            <a:ext cx="17925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Supprimer userId requête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1"/>
          <p:cNvSpPr txBox="1"/>
          <p:nvPr/>
        </p:nvSpPr>
        <p:spPr>
          <a:xfrm>
            <a:off x="1920500" y="2162314"/>
            <a:ext cx="17925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Nouvel objet à partir du Model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31"/>
          <p:cNvSpPr txBox="1"/>
          <p:nvPr/>
        </p:nvSpPr>
        <p:spPr>
          <a:xfrm>
            <a:off x="1855075" y="2726475"/>
            <a:ext cx="21318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Récupérer userId depuis middleware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31"/>
          <p:cNvSpPr txBox="1"/>
          <p:nvPr/>
        </p:nvSpPr>
        <p:spPr>
          <a:xfrm>
            <a:off x="3085225" y="2864150"/>
            <a:ext cx="21318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Générer url image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31"/>
          <p:cNvSpPr/>
          <p:nvPr/>
        </p:nvSpPr>
        <p:spPr>
          <a:xfrm>
            <a:off x="1550700" y="1970325"/>
            <a:ext cx="423300" cy="1497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1257375" y="2828775"/>
            <a:ext cx="292500" cy="1497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573725" y="3390775"/>
            <a:ext cx="1046400" cy="2997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1"/>
          <p:cNvSpPr/>
          <p:nvPr/>
        </p:nvSpPr>
        <p:spPr>
          <a:xfrm>
            <a:off x="566650" y="3833250"/>
            <a:ext cx="1046400" cy="2997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1"/>
          <p:cNvSpPr txBox="1"/>
          <p:nvPr/>
        </p:nvSpPr>
        <p:spPr>
          <a:xfrm>
            <a:off x="1749700" y="3364675"/>
            <a:ext cx="7659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Valeur 0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1"/>
          <p:cNvSpPr txBox="1"/>
          <p:nvPr/>
        </p:nvSpPr>
        <p:spPr>
          <a:xfrm>
            <a:off x="1725250" y="3814225"/>
            <a:ext cx="7659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Tableaux vides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1094775" y="4305450"/>
            <a:ext cx="13893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Sauvegarde database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31"/>
          <p:cNvSpPr txBox="1">
            <a:spLocks noGrp="1"/>
          </p:cNvSpPr>
          <p:nvPr>
            <p:ph type="ctrTitle"/>
          </p:nvPr>
        </p:nvSpPr>
        <p:spPr>
          <a:xfrm>
            <a:off x="332575" y="883600"/>
            <a:ext cx="24087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controllers/sauce.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6" name="Google Shape;34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7734" y="917990"/>
            <a:ext cx="292549" cy="2925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508" y="182850"/>
            <a:ext cx="3653337" cy="4777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246384" y="182850"/>
            <a:ext cx="4793400" cy="47778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90000"/>
                </a:solidFill>
                <a:latin typeface="Shrikhand"/>
                <a:ea typeface="Shrikhand"/>
                <a:cs typeface="Shrikhand"/>
                <a:sym typeface="Shrikhand"/>
              </a:rPr>
              <a:t>Contexte</a:t>
            </a:r>
            <a:endParaRPr sz="1600">
              <a:solidFill>
                <a:srgbClr val="990000"/>
              </a:solidFill>
              <a:latin typeface="Shrikhand"/>
              <a:ea typeface="Shrikhand"/>
              <a:cs typeface="Shrikhand"/>
              <a:sym typeface="Shrikhand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 client souhaite développer une application web de critique sur les sauces piquantes.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Mission : Concevoir une API pour cette Application Web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rgbClr val="990000"/>
                </a:solidFill>
                <a:latin typeface="Shrikhand"/>
                <a:ea typeface="Shrikhand"/>
                <a:cs typeface="Shrikhand"/>
                <a:sym typeface="Shrikhand"/>
              </a:rPr>
              <a:t>Mission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À partir du front-end mis à ma disposition 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Réaliser une API respectant les spécifications fournies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Système d’inscription et de connexion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 utilisateurs doivent pouvoir publier des sauces, ajouter des images stockées sur leur ordinateur, éditer leurs posts, ainsi que les supprimer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Fonction permettant le liker / disliker les sauces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Exigence en matière de sécurité à respecter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498DB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rgbClr val="990000"/>
                </a:solidFill>
                <a:latin typeface="Shrikhand"/>
                <a:ea typeface="Shrikhand"/>
                <a:cs typeface="Shrikhand"/>
                <a:sym typeface="Shrikhand"/>
              </a:rPr>
              <a:t>Présentation</a:t>
            </a:r>
            <a:endParaRPr sz="1600">
              <a:solidFill>
                <a:srgbClr val="990000"/>
              </a:solidFill>
              <a:latin typeface="Shrikhand"/>
              <a:ea typeface="Shrikhand"/>
              <a:cs typeface="Shrikhand"/>
              <a:sym typeface="Shrikh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</a:rPr>
              <a:t>1 - Démonstration des fonctionnalités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</a:rPr>
              <a:t>2 - Présentation détaillée du code 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</a:rPr>
              <a:t>3 - Bilan &amp; Axes d’amélioration en termes de sécurité</a:t>
            </a:r>
            <a:endParaRPr sz="2400" b="1">
              <a:solidFill>
                <a:srgbClr val="660000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00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/>
          <p:nvPr/>
        </p:nvSpPr>
        <p:spPr>
          <a:xfrm>
            <a:off x="-16850" y="0"/>
            <a:ext cx="9144000" cy="88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Sauce Controller | Modifier + Supprimer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52" name="Google Shape;3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75" y="1068450"/>
            <a:ext cx="4014401" cy="4023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53" name="Google Shape;3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725" y="1805875"/>
            <a:ext cx="4080626" cy="30192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54" name="Google Shape;354;p32"/>
          <p:cNvPicPr preferRelativeResize="0"/>
          <p:nvPr/>
        </p:nvPicPr>
        <p:blipFill rotWithShape="1">
          <a:blip r:embed="rId5">
            <a:alphaModFix/>
          </a:blip>
          <a:srcRect r="1584"/>
          <a:stretch/>
        </p:blipFill>
        <p:spPr>
          <a:xfrm>
            <a:off x="4733725" y="1427263"/>
            <a:ext cx="4080626" cy="2851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55" name="Google Shape;355;p32"/>
          <p:cNvSpPr txBox="1"/>
          <p:nvPr/>
        </p:nvSpPr>
        <p:spPr>
          <a:xfrm>
            <a:off x="6665075" y="1393900"/>
            <a:ext cx="21495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Import </a:t>
            </a:r>
            <a:r>
              <a:rPr lang="fr" sz="900" i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fs</a:t>
            </a: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: File System (module Node)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2"/>
          <p:cNvSpPr/>
          <p:nvPr/>
        </p:nvSpPr>
        <p:spPr>
          <a:xfrm>
            <a:off x="5884925" y="2178000"/>
            <a:ext cx="744300" cy="14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2"/>
          <p:cNvSpPr txBox="1"/>
          <p:nvPr/>
        </p:nvSpPr>
        <p:spPr>
          <a:xfrm>
            <a:off x="6411275" y="2074950"/>
            <a:ext cx="20505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Trouver id objet dans database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2"/>
          <p:cNvSpPr txBox="1"/>
          <p:nvPr/>
        </p:nvSpPr>
        <p:spPr>
          <a:xfrm>
            <a:off x="6185638" y="2578825"/>
            <a:ext cx="18201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Vérifier utilisateur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2"/>
          <p:cNvSpPr txBox="1"/>
          <p:nvPr/>
        </p:nvSpPr>
        <p:spPr>
          <a:xfrm>
            <a:off x="6346853" y="3445800"/>
            <a:ext cx="22278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Supprimer image stockée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2"/>
          <p:cNvSpPr txBox="1"/>
          <p:nvPr/>
        </p:nvSpPr>
        <p:spPr>
          <a:xfrm>
            <a:off x="6284704" y="3687775"/>
            <a:ext cx="24087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Supprimer objet database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2"/>
          <p:cNvSpPr/>
          <p:nvPr/>
        </p:nvSpPr>
        <p:spPr>
          <a:xfrm>
            <a:off x="6256400" y="2681875"/>
            <a:ext cx="252600" cy="14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5149450" y="3548850"/>
            <a:ext cx="482100" cy="14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2"/>
          <p:cNvSpPr/>
          <p:nvPr/>
        </p:nvSpPr>
        <p:spPr>
          <a:xfrm>
            <a:off x="5255250" y="3805825"/>
            <a:ext cx="823200" cy="11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809250" y="3928700"/>
            <a:ext cx="482100" cy="11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734425" y="4264725"/>
            <a:ext cx="744300" cy="11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1761500" y="3004725"/>
            <a:ext cx="225600" cy="11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2"/>
          <p:cNvSpPr txBox="1"/>
          <p:nvPr/>
        </p:nvSpPr>
        <p:spPr>
          <a:xfrm>
            <a:off x="1938550" y="1410038"/>
            <a:ext cx="20793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 modification image, 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parser + générer imageUrl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32"/>
          <p:cNvSpPr txBox="1"/>
          <p:nvPr/>
        </p:nvSpPr>
        <p:spPr>
          <a:xfrm>
            <a:off x="2197738" y="2395800"/>
            <a:ext cx="18201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Trouver id objet dans database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2534463" y="2904450"/>
            <a:ext cx="18201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Vérifier utilisateur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32"/>
          <p:cNvSpPr txBox="1"/>
          <p:nvPr/>
        </p:nvSpPr>
        <p:spPr>
          <a:xfrm>
            <a:off x="2970675" y="3768200"/>
            <a:ext cx="13839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 nouvelle image supprimer ancienne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32"/>
          <p:cNvSpPr txBox="1"/>
          <p:nvPr/>
        </p:nvSpPr>
        <p:spPr>
          <a:xfrm>
            <a:off x="2970675" y="4522925"/>
            <a:ext cx="13839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Mise à jour objet en database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2"/>
          <p:cNvSpPr txBox="1">
            <a:spLocks noGrp="1"/>
          </p:cNvSpPr>
          <p:nvPr>
            <p:ph type="ctrTitle"/>
          </p:nvPr>
        </p:nvSpPr>
        <p:spPr>
          <a:xfrm>
            <a:off x="340175" y="700775"/>
            <a:ext cx="24087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controllers/sauce.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85334" y="735165"/>
            <a:ext cx="292549" cy="292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74" name="Google Shape;374;p32"/>
          <p:cNvSpPr txBox="1">
            <a:spLocks noGrp="1"/>
          </p:cNvSpPr>
          <p:nvPr>
            <p:ph type="ctrTitle"/>
          </p:nvPr>
        </p:nvSpPr>
        <p:spPr>
          <a:xfrm>
            <a:off x="4733725" y="1051975"/>
            <a:ext cx="24087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controllers/sauce.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5" name="Google Shape;37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8884" y="1086365"/>
            <a:ext cx="292550" cy="2925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0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/>
          <p:nvPr/>
        </p:nvSpPr>
        <p:spPr>
          <a:xfrm>
            <a:off x="-16850" y="0"/>
            <a:ext cx="9144000" cy="88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Sauce Controller | Like / Dislike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81" name="Google Shape;3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74" y="1183275"/>
            <a:ext cx="3881701" cy="38470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82" name="Google Shape;3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296" y="1183275"/>
            <a:ext cx="3718454" cy="38470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83" name="Google Shape;383;p33"/>
          <p:cNvSpPr txBox="1"/>
          <p:nvPr/>
        </p:nvSpPr>
        <p:spPr>
          <a:xfrm>
            <a:off x="1438683" y="1572800"/>
            <a:ext cx="2942700" cy="35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Déclarer variables utiles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33"/>
          <p:cNvSpPr/>
          <p:nvPr/>
        </p:nvSpPr>
        <p:spPr>
          <a:xfrm>
            <a:off x="801525" y="2619975"/>
            <a:ext cx="274800" cy="11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3"/>
          <p:cNvSpPr/>
          <p:nvPr/>
        </p:nvSpPr>
        <p:spPr>
          <a:xfrm>
            <a:off x="801525" y="2857275"/>
            <a:ext cx="274800" cy="11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3"/>
          <p:cNvSpPr/>
          <p:nvPr/>
        </p:nvSpPr>
        <p:spPr>
          <a:xfrm>
            <a:off x="801525" y="4169975"/>
            <a:ext cx="274800" cy="11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3"/>
          <p:cNvSpPr/>
          <p:nvPr/>
        </p:nvSpPr>
        <p:spPr>
          <a:xfrm>
            <a:off x="801525" y="4407275"/>
            <a:ext cx="274800" cy="11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3"/>
          <p:cNvSpPr/>
          <p:nvPr/>
        </p:nvSpPr>
        <p:spPr>
          <a:xfrm>
            <a:off x="5217450" y="2386875"/>
            <a:ext cx="274800" cy="11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3"/>
          <p:cNvSpPr/>
          <p:nvPr/>
        </p:nvSpPr>
        <p:spPr>
          <a:xfrm>
            <a:off x="5217450" y="2619975"/>
            <a:ext cx="274800" cy="11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3"/>
          <p:cNvSpPr/>
          <p:nvPr/>
        </p:nvSpPr>
        <p:spPr>
          <a:xfrm>
            <a:off x="5217450" y="3812400"/>
            <a:ext cx="274800" cy="11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3"/>
          <p:cNvSpPr/>
          <p:nvPr/>
        </p:nvSpPr>
        <p:spPr>
          <a:xfrm>
            <a:off x="5217450" y="4049700"/>
            <a:ext cx="274800" cy="11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3"/>
          <p:cNvSpPr txBox="1"/>
          <p:nvPr/>
        </p:nvSpPr>
        <p:spPr>
          <a:xfrm>
            <a:off x="2122950" y="3101700"/>
            <a:ext cx="2408700" cy="948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Dans l’objet Sauce concerné : 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“Pousser” userId dans tableau               "usersLiked OU usersDisliked"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Incrémenter valeur +1 dans Likes OU Dislike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33"/>
          <p:cNvSpPr txBox="1"/>
          <p:nvPr/>
        </p:nvSpPr>
        <p:spPr>
          <a:xfrm>
            <a:off x="6169125" y="1048700"/>
            <a:ext cx="2408700" cy="948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Dans l’objet Sauce concerné : 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“Retirer” userId dans tableau                  "usersLiked OU usersDisliked"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Incrémenter valeur -1 dans Likes OU Dislike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33"/>
          <p:cNvSpPr/>
          <p:nvPr/>
        </p:nvSpPr>
        <p:spPr>
          <a:xfrm>
            <a:off x="614325" y="2142725"/>
            <a:ext cx="758100" cy="11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3"/>
          <p:cNvSpPr/>
          <p:nvPr/>
        </p:nvSpPr>
        <p:spPr>
          <a:xfrm>
            <a:off x="614325" y="3689525"/>
            <a:ext cx="758100" cy="11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3"/>
          <p:cNvSpPr/>
          <p:nvPr/>
        </p:nvSpPr>
        <p:spPr>
          <a:xfrm>
            <a:off x="4734150" y="1322600"/>
            <a:ext cx="758100" cy="1158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/>
          <p:cNvSpPr txBox="1">
            <a:spLocks noGrp="1"/>
          </p:cNvSpPr>
          <p:nvPr>
            <p:ph type="ctrTitle"/>
          </p:nvPr>
        </p:nvSpPr>
        <p:spPr>
          <a:xfrm>
            <a:off x="499675" y="813975"/>
            <a:ext cx="24087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controllers/sauce.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4834" y="848365"/>
            <a:ext cx="292549" cy="2925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99" name="Google Shape;399;p33"/>
          <p:cNvSpPr txBox="1">
            <a:spLocks noGrp="1"/>
          </p:cNvSpPr>
          <p:nvPr>
            <p:ph type="ctrTitle"/>
          </p:nvPr>
        </p:nvSpPr>
        <p:spPr>
          <a:xfrm>
            <a:off x="4734150" y="813975"/>
            <a:ext cx="24087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controllers/sauce.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0" name="Google Shape;40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9309" y="848365"/>
            <a:ext cx="292550" cy="2925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 txBox="1">
            <a:spLocks noGrp="1"/>
          </p:cNvSpPr>
          <p:nvPr>
            <p:ph type="subTitle" idx="1"/>
          </p:nvPr>
        </p:nvSpPr>
        <p:spPr>
          <a:xfrm>
            <a:off x="366652" y="976350"/>
            <a:ext cx="3899700" cy="39843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Cahier des charges</a:t>
            </a:r>
            <a:endParaRPr sz="1600" b="1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Inscription : </a:t>
            </a: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Email unique ; Hachage mot de passe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Connexion : </a:t>
            </a: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Renvoie un Token web signé (id), durée limitée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Routes Sauce : </a:t>
            </a: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Authentification renforcée sur toutes les routes Sauce par vérification du Token web signé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 : </a:t>
            </a: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Mongoose renvoie les erreurs ; Identifiants en variable d’environnement (.env n’est pas envoyé à GitHub)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Dépendances : </a:t>
            </a: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Versions les plus récentes incluant les derniers correctifs de sécurité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Images : </a:t>
            </a: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Contenu dossier image n’est pas envoyé à GitHub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Ajouts : </a:t>
            </a: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Sécurité headers HTTP via Helmet + dotenv</a:t>
            </a:r>
            <a:endParaRPr sz="14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4"/>
          <p:cNvSpPr txBox="1">
            <a:spLocks noGrp="1"/>
          </p:cNvSpPr>
          <p:nvPr>
            <p:ph type="subTitle" idx="1"/>
          </p:nvPr>
        </p:nvSpPr>
        <p:spPr>
          <a:xfrm>
            <a:off x="4805477" y="976350"/>
            <a:ext cx="3899700" cy="39843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Axe d’amélioration</a:t>
            </a:r>
            <a:endParaRPr sz="1600" b="1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 i="1">
                <a:solidFill>
                  <a:schemeClr val="dk1"/>
                </a:solidFill>
              </a:rPr>
              <a:t>Prendre en considération les recommandations de l’OWASP </a:t>
            </a:r>
            <a:endParaRPr sz="10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 b="1">
                <a:solidFill>
                  <a:schemeClr val="dk1"/>
                </a:solidFill>
              </a:rPr>
              <a:t>Injection : </a:t>
            </a:r>
            <a:r>
              <a:rPr lang="fr" sz="1000">
                <a:solidFill>
                  <a:schemeClr val="dk1"/>
                </a:solidFill>
              </a:rPr>
              <a:t>Protection des entrées, Fuzzing (test) -&gt; Protection contre injection SQL, attaques XSS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 b="1">
                <a:solidFill>
                  <a:schemeClr val="dk1"/>
                </a:solidFill>
              </a:rPr>
              <a:t>Piratage de session : </a:t>
            </a:r>
            <a:r>
              <a:rPr lang="fr" sz="1000">
                <a:solidFill>
                  <a:schemeClr val="dk1"/>
                </a:solidFill>
              </a:rPr>
              <a:t>Limiter nombre de requête de connexion (Force brute)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 b="1">
                <a:solidFill>
                  <a:schemeClr val="dk1"/>
                </a:solidFill>
              </a:rPr>
              <a:t>Données en transit : </a:t>
            </a:r>
            <a:r>
              <a:rPr lang="fr" sz="1000">
                <a:solidFill>
                  <a:schemeClr val="dk1"/>
                </a:solidFill>
              </a:rPr>
              <a:t>HTTPS pour l’ensemble du site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 b="1">
                <a:solidFill>
                  <a:schemeClr val="dk1"/>
                </a:solidFill>
              </a:rPr>
              <a:t>Contrôles d’accès : </a:t>
            </a:r>
            <a:r>
              <a:rPr lang="fr" sz="1000">
                <a:solidFill>
                  <a:schemeClr val="dk1"/>
                </a:solidFill>
              </a:rPr>
              <a:t>Si l’application évolue, toujours s’assurer que toutes les pages sont verrouillées par contrôle d’accès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 b="1">
                <a:solidFill>
                  <a:schemeClr val="dk1"/>
                </a:solidFill>
              </a:rPr>
              <a:t>Tester la sécurité : </a:t>
            </a:r>
            <a:r>
              <a:rPr lang="fr" sz="1000">
                <a:solidFill>
                  <a:schemeClr val="dk1"/>
                </a:solidFill>
              </a:rPr>
              <a:t>Faire réaliser des tests de sécurité par un prestataire spécialisé en sécurité (tests d’intrusion, menaces potentielles…)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 b="1">
                <a:solidFill>
                  <a:schemeClr val="dk1"/>
                </a:solidFill>
              </a:rPr>
              <a:t>Veille sécurité : </a:t>
            </a:r>
            <a:r>
              <a:rPr lang="fr" sz="1000">
                <a:solidFill>
                  <a:schemeClr val="dk1"/>
                </a:solidFill>
              </a:rPr>
              <a:t>S’informer sur les nouvelles vulnérabilités</a:t>
            </a:r>
            <a:endParaRPr sz="10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4"/>
          <p:cNvSpPr txBox="1"/>
          <p:nvPr/>
        </p:nvSpPr>
        <p:spPr>
          <a:xfrm>
            <a:off x="-16850" y="0"/>
            <a:ext cx="9144000" cy="88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3 - Bilan &amp; Axe d’amélioration</a:t>
            </a:r>
            <a:endParaRPr sz="2400">
              <a:solidFill>
                <a:srgbClr val="FFFFFF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00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 txBox="1">
            <a:spLocks noGrp="1"/>
          </p:cNvSpPr>
          <p:nvPr>
            <p:ph type="ctrTitle"/>
          </p:nvPr>
        </p:nvSpPr>
        <p:spPr>
          <a:xfrm>
            <a:off x="311700" y="2061750"/>
            <a:ext cx="8520600" cy="10200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Questions ?</a:t>
            </a:r>
            <a:endParaRPr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0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2061750"/>
            <a:ext cx="8520600" cy="10200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1 - Test du site</a:t>
            </a:r>
            <a:endParaRPr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00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>
            <a:off x="311700" y="2061750"/>
            <a:ext cx="8520600" cy="10200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2 - Explication du code</a:t>
            </a:r>
            <a:endParaRPr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0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000" y="974325"/>
            <a:ext cx="1601750" cy="38403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7" name="Google Shape;77;p17"/>
          <p:cNvSpPr txBox="1"/>
          <p:nvPr/>
        </p:nvSpPr>
        <p:spPr>
          <a:xfrm>
            <a:off x="0" y="0"/>
            <a:ext cx="9144000" cy="88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Mise en place du projet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7775" y="1145963"/>
            <a:ext cx="2992100" cy="331312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9" name="Google Shape;79;p17"/>
          <p:cNvSpPr txBox="1"/>
          <p:nvPr/>
        </p:nvSpPr>
        <p:spPr>
          <a:xfrm>
            <a:off x="756800" y="2000275"/>
            <a:ext cx="1414200" cy="897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Structure du backend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6839875" y="2000275"/>
            <a:ext cx="1954200" cy="897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package.json :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Librairies utilisées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4042550" y="1349550"/>
            <a:ext cx="292200" cy="1503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5586775" y="1464475"/>
            <a:ext cx="12531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Hashage password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476025" y="1767775"/>
            <a:ext cx="13638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Données sensibles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516575" y="2426300"/>
            <a:ext cx="13233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Pack Sécurité (XSS…)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715775" y="2749950"/>
            <a:ext cx="11241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Authentification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715775" y="3070675"/>
            <a:ext cx="11241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Librairie MongoDB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715775" y="3710900"/>
            <a:ext cx="11241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Upload images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476025" y="4035425"/>
            <a:ext cx="13638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Actualiser changement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476025" y="2097038"/>
            <a:ext cx="13638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Framework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5075" y="4537377"/>
            <a:ext cx="2404800" cy="150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1" name="Google Shape;91;p17"/>
          <p:cNvSpPr txBox="1"/>
          <p:nvPr/>
        </p:nvSpPr>
        <p:spPr>
          <a:xfrm>
            <a:off x="6858300" y="4452000"/>
            <a:ext cx="1323300" cy="318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console.log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ctrTitle"/>
          </p:nvPr>
        </p:nvSpPr>
        <p:spPr>
          <a:xfrm>
            <a:off x="606591" y="2061750"/>
            <a:ext cx="7930800" cy="10200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Application Express</a:t>
            </a:r>
            <a:endParaRPr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0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75" y="1376488"/>
            <a:ext cx="4410050" cy="3359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400" y="1370137"/>
            <a:ext cx="3814026" cy="337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3" name="Google Shape;103;p19"/>
          <p:cNvSpPr txBox="1">
            <a:spLocks noGrp="1"/>
          </p:cNvSpPr>
          <p:nvPr>
            <p:ph type="ctrTitle"/>
          </p:nvPr>
        </p:nvSpPr>
        <p:spPr>
          <a:xfrm>
            <a:off x="246475" y="972762"/>
            <a:ext cx="8979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125" y="1007140"/>
            <a:ext cx="292550" cy="2925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5" name="Google Shape;105;p19"/>
          <p:cNvSpPr txBox="1">
            <a:spLocks noGrp="1"/>
          </p:cNvSpPr>
          <p:nvPr>
            <p:ph type="ctrTitle"/>
          </p:nvPr>
        </p:nvSpPr>
        <p:spPr>
          <a:xfrm>
            <a:off x="4990400" y="972762"/>
            <a:ext cx="11025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config.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4084" y="1007140"/>
            <a:ext cx="292550" cy="2925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7" name="Google Shape;107;p19"/>
          <p:cNvSpPr txBox="1"/>
          <p:nvPr/>
        </p:nvSpPr>
        <p:spPr>
          <a:xfrm>
            <a:off x="-16850" y="0"/>
            <a:ext cx="9144000" cy="88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Application | Imports, Express, Port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532425" y="1570700"/>
            <a:ext cx="11241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Imports Librairie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532425" y="2676600"/>
            <a:ext cx="11241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Imports Code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1144375" y="3277325"/>
            <a:ext cx="12132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Déclaration Express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1991925" y="3782500"/>
            <a:ext cx="2664600" cy="415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Gestion des erreurs</a:t>
            </a:r>
            <a:b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 Normalisation du port pour stabilité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1074603" y="3902095"/>
            <a:ext cx="668700" cy="1503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133675" y="4284325"/>
            <a:ext cx="292200" cy="1503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990400" y="2503467"/>
            <a:ext cx="2383500" cy="1173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6389725" y="1742625"/>
            <a:ext cx="24147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Renvoie un port valide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6471025" y="3116325"/>
            <a:ext cx="23334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Gestion des erreurs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6471025" y="4342000"/>
            <a:ext cx="23334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Gain de stabilité = Plus facile à déboguer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00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925" y="1535550"/>
            <a:ext cx="4929655" cy="3195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23" name="Google Shape;123;p20"/>
          <p:cNvSpPr txBox="1">
            <a:spLocks noGrp="1"/>
          </p:cNvSpPr>
          <p:nvPr>
            <p:ph type="ctrTitle"/>
          </p:nvPr>
        </p:nvSpPr>
        <p:spPr>
          <a:xfrm>
            <a:off x="3905925" y="1140650"/>
            <a:ext cx="15522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database.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684" y="1175039"/>
            <a:ext cx="292550" cy="292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25" name="Google Shape;125;p20"/>
          <p:cNvSpPr txBox="1">
            <a:spLocks noGrp="1"/>
          </p:cNvSpPr>
          <p:nvPr>
            <p:ph type="ctrTitle"/>
          </p:nvPr>
        </p:nvSpPr>
        <p:spPr>
          <a:xfrm>
            <a:off x="301800" y="1140650"/>
            <a:ext cx="8088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459" y="1175039"/>
            <a:ext cx="292550" cy="292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27" name="Google Shape;127;p20"/>
          <p:cNvSpPr txBox="1">
            <a:spLocks noGrp="1"/>
          </p:cNvSpPr>
          <p:nvPr>
            <p:ph type="ctrTitle"/>
          </p:nvPr>
        </p:nvSpPr>
        <p:spPr>
          <a:xfrm>
            <a:off x="301800" y="2713200"/>
            <a:ext cx="808800" cy="310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.env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800" y="1843425"/>
            <a:ext cx="3288450" cy="3105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29" name="Google Shape;12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125" y="1535562"/>
            <a:ext cx="3343200" cy="31056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2508225" y="1535550"/>
            <a:ext cx="11241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Dotenv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508225" y="1810500"/>
            <a:ext cx="11241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125" y="3023775"/>
            <a:ext cx="3556300" cy="536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3" name="Google Shape;133;p20"/>
          <p:cNvSpPr txBox="1"/>
          <p:nvPr/>
        </p:nvSpPr>
        <p:spPr>
          <a:xfrm>
            <a:off x="2610525" y="3002550"/>
            <a:ext cx="1254300" cy="536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Variables d'environnement connexion Database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289125" y="3023775"/>
            <a:ext cx="2321400" cy="5364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7711475" y="1700713"/>
            <a:ext cx="11241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Mongoose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7711475" y="2199683"/>
            <a:ext cx="1124100" cy="372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Variables environnement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7931075" y="2779413"/>
            <a:ext cx="904500" cy="536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Inclusion variables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7711475" y="3522958"/>
            <a:ext cx="1124100" cy="372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Connexion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-16850" y="0"/>
            <a:ext cx="9144000" cy="88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Application | Database</a:t>
            </a:r>
            <a:endParaRPr sz="24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0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ctrTitle"/>
          </p:nvPr>
        </p:nvSpPr>
        <p:spPr>
          <a:xfrm>
            <a:off x="523325" y="903525"/>
            <a:ext cx="808800" cy="451500"/>
          </a:xfrm>
          <a:prstGeom prst="rect">
            <a:avLst/>
          </a:prstGeom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r>
              <a:rPr lang="f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609" y="937915"/>
            <a:ext cx="292549" cy="292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46" name="Google Shape;146;p21"/>
          <p:cNvSpPr txBox="1"/>
          <p:nvPr/>
        </p:nvSpPr>
        <p:spPr>
          <a:xfrm>
            <a:off x="-16850" y="0"/>
            <a:ext cx="9144000" cy="882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Application | Middleware et lancement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1358" y="945975"/>
            <a:ext cx="7236439" cy="3956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48" name="Google Shape;148;p21"/>
          <p:cNvSpPr txBox="1"/>
          <p:nvPr/>
        </p:nvSpPr>
        <p:spPr>
          <a:xfrm>
            <a:off x="6376300" y="1216325"/>
            <a:ext cx="22515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Helmet : Package sécurité 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3237500" y="1561675"/>
            <a:ext cx="13848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Configuration headers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4557850" y="1780025"/>
            <a:ext cx="12981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Origines autorisées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645200" y="2069125"/>
            <a:ext cx="16179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Ajout headers aux requêtes 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4514500" y="2351150"/>
            <a:ext cx="13848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Méthodes autorisées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2747700" y="3234300"/>
            <a:ext cx="5247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Parser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2490325" y="3718875"/>
            <a:ext cx="5622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Routes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5310000" y="4512925"/>
            <a:ext cx="1384800" cy="451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Lie application au port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Écoute les connexion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5310000" y="4232100"/>
            <a:ext cx="13848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Route images statique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4300" y="4622425"/>
            <a:ext cx="1973488" cy="2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7243000" y="4425325"/>
            <a:ext cx="1384800" cy="232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console.log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838</Words>
  <Application>Microsoft Office PowerPoint</Application>
  <PresentationFormat>On-screen Show (16:9)</PresentationFormat>
  <Paragraphs>200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Shrikhand</vt:lpstr>
      <vt:lpstr>Roboto</vt:lpstr>
      <vt:lpstr>Arial</vt:lpstr>
      <vt:lpstr>Impact</vt:lpstr>
      <vt:lpstr>Roboto Medium</vt:lpstr>
      <vt:lpstr>Simple Light</vt:lpstr>
      <vt:lpstr>PowerPoint Presentation</vt:lpstr>
      <vt:lpstr>PowerPoint Presentation</vt:lpstr>
      <vt:lpstr>1 - Test du site</vt:lpstr>
      <vt:lpstr>2 - Explication du code</vt:lpstr>
      <vt:lpstr>PowerPoint Presentation</vt:lpstr>
      <vt:lpstr>Application Express</vt:lpstr>
      <vt:lpstr>app.</vt:lpstr>
      <vt:lpstr>database.</vt:lpstr>
      <vt:lpstr>app.</vt:lpstr>
      <vt:lpstr>user</vt:lpstr>
      <vt:lpstr>models/user.</vt:lpstr>
      <vt:lpstr>controllers/user.</vt:lpstr>
      <vt:lpstr>controllers/user.</vt:lpstr>
      <vt:lpstr>sauce</vt:lpstr>
      <vt:lpstr>models/Sauce.</vt:lpstr>
      <vt:lpstr>middleware/auth.</vt:lpstr>
      <vt:lpstr>middleware/multer.</vt:lpstr>
      <vt:lpstr>controllers/sauce.</vt:lpstr>
      <vt:lpstr>controllers/sauce.</vt:lpstr>
      <vt:lpstr>controllers/sauce.</vt:lpstr>
      <vt:lpstr>controllers/sauce.</vt:lpstr>
      <vt:lpstr>PowerPoint Presentation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Valentin Madiot</cp:lastModifiedBy>
  <cp:revision>1</cp:revision>
  <dcterms:modified xsi:type="dcterms:W3CDTF">2025-02-27T12:55:20Z</dcterms:modified>
</cp:coreProperties>
</file>