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71" r:id="rId6"/>
    <p:sldId id="275" r:id="rId7"/>
    <p:sldId id="268" r:id="rId8"/>
    <p:sldId id="269" r:id="rId9"/>
    <p:sldId id="272" r:id="rId10"/>
    <p:sldId id="274" r:id="rId11"/>
    <p:sldId id="273" r:id="rId12"/>
    <p:sldId id="276" r:id="rId13"/>
    <p:sldId id="2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4660"/>
  </p:normalViewPr>
  <p:slideViewPr>
    <p:cSldViewPr>
      <p:cViewPr>
        <p:scale>
          <a:sx n="74" d="100"/>
          <a:sy n="74" d="100"/>
        </p:scale>
        <p:origin x="-77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53F9C-EA16-4F11-80A3-09D3DCAD38A2}" type="datetimeFigureOut">
              <a:rPr lang="fr-CH" smtClean="0"/>
              <a:t>03/06/15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27A8-BAF5-4B31-A4A8-3C1A5683CCD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41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D85-3D9F-4B78-A8C0-4736C471614F}" type="datetime1">
              <a:rPr lang="fr-CH" smtClean="0"/>
              <a:t>03/06/15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018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B409-1F33-4F8D-86EB-3069B6DBC3DD}" type="datetime1">
              <a:rPr lang="fr-CH" smtClean="0"/>
              <a:t>03/06/15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82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4D83-CD82-4733-89E0-CD5793871329}" type="datetime1">
              <a:rPr lang="fr-CH" smtClean="0"/>
              <a:t>03/06/15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030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6BA2-70BB-4942-9316-62C1323BF25C}" type="datetime1">
              <a:rPr lang="fr-CH" smtClean="0"/>
              <a:t>03/06/15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723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24B-F6DB-4D70-9A64-90946199AA7E}" type="datetime1">
              <a:rPr lang="fr-CH" smtClean="0"/>
              <a:t>03/06/15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619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C8AD-CC88-49F6-9791-66F60C59E800}" type="datetime1">
              <a:rPr lang="fr-CH" smtClean="0"/>
              <a:t>03/06/15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71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9F04-060B-42FE-89A8-4999DE5C76F1}" type="datetime1">
              <a:rPr lang="fr-CH" smtClean="0"/>
              <a:t>03/06/15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434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0FB3-0D07-4B90-95D4-B579333A03E3}" type="datetime1">
              <a:rPr lang="fr-CH" smtClean="0"/>
              <a:t>03/06/15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00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800C-6081-4FF4-92D4-A3E8A0D1F522}" type="datetime1">
              <a:rPr lang="fr-CH" smtClean="0"/>
              <a:t>03/06/15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39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3C6-C1EF-4CEA-815B-170B540580B0}" type="datetime1">
              <a:rPr lang="fr-CH" smtClean="0"/>
              <a:t>03/06/15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733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7015-C0D8-4C67-AA4F-0DC302BB6DBB}" type="datetime1">
              <a:rPr lang="fr-CH" smtClean="0"/>
              <a:t>03/06/15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0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15BE-9AF7-4C02-A7FA-8BE2D306BD9F}" type="datetime1">
              <a:rPr lang="fr-CH" smtClean="0"/>
              <a:t>03/06/15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2C99-930C-4DFD-B32B-7A76C75885D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289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0000" y="155679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fr-CH" sz="5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Mediator</a:t>
            </a:r>
            <a:r>
              <a:rPr lang="fr-CH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pattern</a:t>
            </a:r>
            <a:endParaRPr lang="fr-CH" sz="5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7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898404" cy="121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00000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Modèle de conception réutilisable</a:t>
            </a:r>
            <a:endParaRPr lang="fr-C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000" y="3530873"/>
            <a:ext cx="1757212" cy="10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H" sz="1400" dirty="0" smtClean="0">
                <a:solidFill>
                  <a:srgbClr val="444444"/>
                </a:solidFill>
                <a:effectLst/>
                <a:latin typeface="HelveticaNeue"/>
                <a:ea typeface="Calibri"/>
                <a:cs typeface="HelveticaNeue"/>
              </a:rPr>
              <a:t>Yassin Kammoun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H" sz="1400" dirty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Paul Ntawuruhunga</a:t>
            </a:r>
            <a:endParaRPr lang="fr-CH" sz="1400" dirty="0" smtClean="0">
              <a:solidFill>
                <a:srgbClr val="444444"/>
              </a:solidFill>
              <a:effectLst/>
              <a:latin typeface="HelveticaNeue"/>
              <a:ea typeface="Calibri"/>
              <a:cs typeface="HelveticaNeue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H" sz="1400" dirty="0" smtClean="0">
                <a:solidFill>
                  <a:srgbClr val="444444"/>
                </a:solidFill>
                <a:effectLst/>
                <a:latin typeface="HelveticaNeue"/>
                <a:ea typeface="Calibri"/>
                <a:cs typeface="HelveticaNeue"/>
              </a:rPr>
              <a:t>Valentin </a:t>
            </a:r>
            <a:r>
              <a:rPr lang="fr-CH" sz="1400" dirty="0" err="1" smtClean="0">
                <a:solidFill>
                  <a:srgbClr val="444444"/>
                </a:solidFill>
                <a:effectLst/>
                <a:latin typeface="HelveticaNeue"/>
                <a:ea typeface="Calibri"/>
                <a:cs typeface="HelveticaNeue"/>
              </a:rPr>
              <a:t>Minder</a:t>
            </a:r>
            <a:endParaRPr lang="fr-CH" sz="1400" dirty="0" smtClean="0">
              <a:solidFill>
                <a:srgbClr val="444444"/>
              </a:solidFill>
              <a:effectLst/>
              <a:latin typeface="HelveticaNeue"/>
              <a:ea typeface="Calibri"/>
              <a:cs typeface="HelveticaNeue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H" sz="1400" dirty="0" smtClean="0">
                <a:solidFill>
                  <a:srgbClr val="444444"/>
                </a:solidFill>
                <a:latin typeface="HelveticaNeue"/>
                <a:ea typeface="Calibri"/>
                <a:cs typeface="Times New Roman"/>
              </a:rPr>
              <a:t>Raphaël Racine</a:t>
            </a:r>
            <a:endParaRPr lang="fr-CH" sz="600" dirty="0">
              <a:ea typeface="Calibri"/>
              <a:cs typeface="Times New Roman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67544" y="3356992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5949280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University of Applied Sciences Western Switzerland (HES-SO)</a:t>
            </a:r>
          </a:p>
          <a:p>
            <a:r>
              <a:rPr lang="en-US" sz="1400" i="1" dirty="0" smtClean="0"/>
              <a:t>School of Engineering and Business State of Vaud (HEIG-VD)</a:t>
            </a:r>
          </a:p>
          <a:p>
            <a:r>
              <a:rPr lang="en-US" sz="1400" i="1" dirty="0" smtClean="0"/>
              <a:t>MCR Reusable Conception Models – Design Patterns</a:t>
            </a:r>
            <a:endParaRPr lang="en-US" sz="1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6165304"/>
            <a:ext cx="14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28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Exemple: CarrierMediator2</a:t>
            </a:r>
            <a:endParaRPr lang="fr-CH" sz="3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4" y="476672"/>
            <a:ext cx="2025222" cy="6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3080-9446-4C0F-A61B-D92E46C82428}" type="datetime1">
              <a:rPr lang="fr-CH" smtClean="0"/>
              <a:t>03/06/15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10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85000" lnSpcReduction="20000"/>
          </a:bodyPr>
          <a:lstStyle/>
          <a:p>
            <a:r>
              <a:rPr lang="fr-CH" dirty="0" smtClean="0"/>
              <a:t>Pire encore: si le protocole est différent… 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ous doivent connaître tous les protocoles!</a:t>
            </a:r>
          </a:p>
          <a:p>
            <a:r>
              <a:rPr lang="fr-CH" dirty="0" smtClean="0"/>
              <a:t>Le médiateur gère toutes les interactions.</a:t>
            </a:r>
            <a:endParaRPr lang="fr-CH" dirty="0"/>
          </a:p>
        </p:txBody>
      </p:sp>
      <p:pic>
        <p:nvPicPr>
          <p:cNvPr id="10" name="Picture 9" descr="UML-2_carrierMessagePl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40968"/>
            <a:ext cx="8826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Exemple: BigCompany Inc.</a:t>
            </a:r>
            <a:endParaRPr lang="fr-CH" sz="3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4" y="476672"/>
            <a:ext cx="2025222" cy="6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3080-9446-4C0F-A61B-D92E46C82428}" type="datetime1">
              <a:rPr lang="fr-CH" smtClean="0"/>
              <a:t>03/06/15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11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 fontScale="85000" lnSpcReduction="20000"/>
          </a:bodyPr>
          <a:lstStyle/>
          <a:p>
            <a:r>
              <a:rPr lang="fr-CH" dirty="0" smtClean="0"/>
              <a:t>Les classes et interactions sont nombreuses!</a:t>
            </a:r>
          </a:p>
          <a:p>
            <a:r>
              <a:rPr lang="fr-CH" dirty="0" smtClean="0"/>
              <a:t>Tous les travailleurs ne doivent pas connaître tous les autres types de collègues… mais </a:t>
            </a:r>
            <a:r>
              <a:rPr lang="fr-CH" dirty="0" err="1" smtClean="0"/>
              <a:t>intéragissent</a:t>
            </a:r>
            <a:r>
              <a:rPr lang="fr-CH" dirty="0" smtClean="0"/>
              <a:t> toujours par le médiateur</a:t>
            </a:r>
            <a:endParaRPr lang="fr-CH" dirty="0"/>
          </a:p>
        </p:txBody>
      </p:sp>
      <p:pic>
        <p:nvPicPr>
          <p:cNvPr id="11" name="Picture 10" descr="UML-4_wor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0968"/>
            <a:ext cx="73660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H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fr-CH" sz="40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E5F3-7DE6-46A5-B2C3-082A2E9538B7}" type="datetime1">
              <a:rPr lang="fr-CH" smtClean="0"/>
              <a:t>03/06/15</a:t>
            </a:fld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12</a:t>
            </a:fld>
            <a:endParaRPr lang="fr-CH"/>
          </a:p>
        </p:txBody>
      </p:sp>
      <p:sp>
        <p:nvSpPr>
          <p:cNvPr id="9" name="Espace réservé du contenu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 fontScale="92500" lnSpcReduction="10000"/>
          </a:bodyPr>
          <a:lstStyle/>
          <a:p>
            <a:r>
              <a:rPr lang="fr-CH" dirty="0" smtClean="0"/>
              <a:t>Utiliser le modèle Médiateur quand…</a:t>
            </a:r>
          </a:p>
          <a:p>
            <a:pPr lvl="1"/>
            <a:r>
              <a:rPr lang="fr-CH" dirty="0"/>
              <a:t>un ensemble d'objets </a:t>
            </a:r>
            <a:r>
              <a:rPr lang="fr-CH" dirty="0" smtClean="0"/>
              <a:t>communiquent de façon bien définie, mais </a:t>
            </a:r>
            <a:r>
              <a:rPr lang="fr-CH" dirty="0"/>
              <a:t>complexe. Les interdépendances qui en résultent ne sont pas structurées et difficile à comprendre.</a:t>
            </a:r>
          </a:p>
          <a:p>
            <a:pPr lvl="1"/>
            <a:r>
              <a:rPr lang="fr-CH" dirty="0"/>
              <a:t>réutiliser un objet est difficile car il se réfère et communique avec de nombreux autres objets.</a:t>
            </a:r>
          </a:p>
          <a:p>
            <a:pPr lvl="1"/>
            <a:r>
              <a:rPr lang="fr-CH" dirty="0"/>
              <a:t>un comportement qui est réparti entre plusieurs classes devrait être </a:t>
            </a:r>
            <a:r>
              <a:rPr lang="fr-CH" dirty="0" smtClean="0"/>
              <a:t>personnalisable </a:t>
            </a:r>
            <a:r>
              <a:rPr lang="fr-CH" dirty="0"/>
              <a:t>sans beaucoup de sous-classement.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6381328"/>
            <a:ext cx="73356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100" dirty="0" smtClean="0"/>
              <a:t>Design Patterns, Elements of Reusable Object-Oriented Software, E. Gamma et consorts, version pdf, p.258 et suivantes 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263281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2218258"/>
          </a:xfrm>
        </p:spPr>
        <p:txBody>
          <a:bodyPr>
            <a:normAutofit fontScale="90000"/>
          </a:bodyPr>
          <a:lstStyle/>
          <a:p>
            <a:r>
              <a:rPr lang="fr-CH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Merci pour votre attention!</a:t>
            </a:r>
            <a:br>
              <a:rPr lang="fr-CH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CH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  <a:endParaRPr lang="fr-CH" sz="4000" dirty="0"/>
          </a:p>
        </p:txBody>
      </p:sp>
      <p:sp>
        <p:nvSpPr>
          <p:cNvPr id="6" name="Rectangle 5"/>
          <p:cNvSpPr/>
          <p:nvPr/>
        </p:nvSpPr>
        <p:spPr>
          <a:xfrm>
            <a:off x="1340768" y="6023029"/>
            <a:ext cx="6462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http://</a:t>
            </a:r>
            <a:r>
              <a:rPr lang="en-US" sz="1100" dirty="0" err="1"/>
              <a:t>www.flaticon.com</a:t>
            </a:r>
            <a:r>
              <a:rPr lang="en-US" sz="1100" dirty="0"/>
              <a:t>/free-icon/finger-up_17245</a:t>
            </a:r>
            <a:endParaRPr lang="fr-CH" sz="1100" dirty="0"/>
          </a:p>
        </p:txBody>
      </p:sp>
      <p:pic>
        <p:nvPicPr>
          <p:cNvPr id="4098" name="Picture 2" descr="C:\Users\Yassin\Downloads\silhouette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64904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930F-12C6-4C64-A3EE-85E21EB3C4B7}" type="datetime1">
              <a:rPr lang="fr-CH" smtClean="0"/>
              <a:t>03/06/15</a:t>
            </a:fld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664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À l’ordre du jour</a:t>
            </a:r>
            <a:endParaRPr lang="fr-CH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1800" b="1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Modèle</a:t>
            </a:r>
          </a:p>
          <a:p>
            <a:pPr marL="742950" lvl="2" indent="-342900">
              <a:lnSpc>
                <a:spcPct val="150000"/>
              </a:lnSpc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But</a:t>
            </a:r>
          </a:p>
          <a:p>
            <a:pPr marL="742950" lvl="2" indent="-342900">
              <a:lnSpc>
                <a:spcPct val="150000"/>
              </a:lnSpc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Motivations</a:t>
            </a:r>
          </a:p>
          <a:p>
            <a:pPr>
              <a:lnSpc>
                <a:spcPct val="150000"/>
              </a:lnSpc>
            </a:pPr>
            <a:r>
              <a:rPr lang="fr-CH" sz="1800" b="1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Exemples</a:t>
            </a:r>
          </a:p>
          <a:p>
            <a:pPr marL="742950" lvl="2" indent="-342900">
              <a:lnSpc>
                <a:spcPct val="150000"/>
              </a:lnSpc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Carrier Mediator</a:t>
            </a:r>
          </a:p>
          <a:p>
            <a:pPr marL="742950" lvl="2" indent="-342900">
              <a:lnSpc>
                <a:spcPct val="150000"/>
              </a:lnSpc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Big Company Inc.</a:t>
            </a:r>
          </a:p>
          <a:p>
            <a:pPr lvl="0">
              <a:lnSpc>
                <a:spcPct val="150000"/>
              </a:lnSpc>
            </a:pPr>
            <a:r>
              <a:rPr lang="fr-CH" sz="1800" b="1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Conclusion</a:t>
            </a:r>
            <a:endParaRPr lang="fr-CH" sz="2800" dirty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pPr>
              <a:lnSpc>
                <a:spcPct val="150000"/>
              </a:lnSpc>
            </a:pPr>
            <a:endParaRPr lang="fr-CH" sz="28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4" y="476672"/>
            <a:ext cx="2025222" cy="6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74B-EC7E-47F1-BC5F-CC0A1B2D0354}" type="datetime1">
              <a:rPr lang="fr-CH" smtClean="0"/>
              <a:t>03/06/15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748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H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Modèle</a:t>
            </a:r>
            <a:endParaRPr lang="fr-CH" sz="4000" dirty="0"/>
          </a:p>
        </p:txBody>
      </p:sp>
      <p:sp>
        <p:nvSpPr>
          <p:cNvPr id="4" name="Rectangle 3"/>
          <p:cNvSpPr/>
          <p:nvPr/>
        </p:nvSpPr>
        <p:spPr>
          <a:xfrm>
            <a:off x="903363" y="6023029"/>
            <a:ext cx="73356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http://</a:t>
            </a:r>
            <a:r>
              <a:rPr lang="en-US" sz="1100" dirty="0" err="1"/>
              <a:t>www.flaticon.com</a:t>
            </a:r>
            <a:r>
              <a:rPr lang="en-US" sz="1100" dirty="0"/>
              <a:t>/free-icon/holding-hands-in-a-circle_64932</a:t>
            </a:r>
            <a:endParaRPr lang="fr-CH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E5F3-7DE6-46A5-B2C3-082A2E9538B7}" type="datetime1">
              <a:rPr lang="fr-CH" smtClean="0"/>
              <a:t>03/06/15</a:t>
            </a:fld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3</a:t>
            </a:fld>
            <a:endParaRPr lang="fr-CH"/>
          </a:p>
        </p:txBody>
      </p:sp>
      <p:pic>
        <p:nvPicPr>
          <p:cNvPr id="1026" name="Picture 2" descr="C:\Users\Yassin\Downloads\socie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89" y="1411198"/>
            <a:ext cx="4034036" cy="40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6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But</a:t>
            </a:r>
            <a:endParaRPr lang="fr-CH" sz="3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4" y="476672"/>
            <a:ext cx="2025222" cy="6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3080-9446-4C0F-A61B-D92E46C82428}" type="datetime1">
              <a:rPr lang="fr-CH" smtClean="0"/>
              <a:t>03/06/15</a:t>
            </a:fld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4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800" b="1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Encapsule les interactions entre collègues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Le médiateur fait office d’intermédiaire.</a:t>
            </a:r>
          </a:p>
          <a:p>
            <a:pPr marL="0" indent="0">
              <a:buNone/>
            </a:pPr>
            <a:endParaRPr lang="fr-CH" sz="1800" b="1" dirty="0" smtClean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r>
              <a:rPr lang="fr-CH" sz="1800" b="1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Réduction des dépendances</a:t>
            </a:r>
          </a:p>
          <a:p>
            <a:pPr marL="742950" lvl="2" indent="-342900"/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Un seul objet référence tous les autres.</a:t>
            </a:r>
            <a:endParaRPr lang="fr-CH" sz="1600" dirty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endParaRPr lang="fr-CH" sz="1800" b="1" dirty="0" smtClean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r>
              <a:rPr lang="fr-CH" sz="1800" b="1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Variation d’interaction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Le développeur définit chaque interaction.</a:t>
            </a:r>
            <a:endParaRPr lang="fr-CH" sz="1600" dirty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pPr marL="0" indent="0">
              <a:buNone/>
            </a:pPr>
            <a:endParaRPr lang="fr-CH" sz="1800" dirty="0"/>
          </a:p>
        </p:txBody>
      </p:sp>
      <p:pic>
        <p:nvPicPr>
          <p:cNvPr id="2050" name="Picture 2" descr="C:\Users\Yassin\Desktop\1409567911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84" y="4180076"/>
            <a:ext cx="4053524" cy="220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2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Motivations</a:t>
            </a:r>
            <a:endParaRPr lang="fr-CH" sz="3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4" y="476672"/>
            <a:ext cx="2025222" cy="6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3080-9446-4C0F-A61B-D92E46C82428}" type="datetime1">
              <a:rPr lang="fr-CH" smtClean="0"/>
              <a:t>03/06/15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5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 numCol="2">
            <a:normAutofit/>
          </a:bodyPr>
          <a:lstStyle/>
          <a:p>
            <a:r>
              <a:rPr lang="fr-CH" sz="1800" b="1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Avantages</a:t>
            </a:r>
            <a:endParaRPr lang="fr-CH" sz="1800" b="1" dirty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Compréhension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Couplage faible entre collègues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Communication simplifiée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Héritage limité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H" sz="1200" dirty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r>
              <a:rPr lang="fr-CH" sz="1800" b="1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Inconvénients</a:t>
            </a:r>
            <a:endParaRPr lang="fr-CH" sz="1800" b="1" dirty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Complexité de mise en œuvre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solidFill>
                  <a:srgbClr val="444444"/>
                </a:solidFill>
                <a:latin typeface="HelveticaNeue"/>
                <a:ea typeface="Calibri"/>
                <a:cs typeface="HelveticaNeue"/>
              </a:rPr>
              <a:t>La classe médiateur devient très longue et complexe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H" sz="1600" dirty="0">
              <a:solidFill>
                <a:srgbClr val="444444"/>
              </a:solidFill>
              <a:latin typeface="HelveticaNeue"/>
              <a:ea typeface="Calibri"/>
              <a:cs typeface="HelveticaNeue"/>
            </a:endParaRPr>
          </a:p>
          <a:p>
            <a:endParaRPr lang="fr-CH" dirty="0"/>
          </a:p>
        </p:txBody>
      </p:sp>
      <p:pic>
        <p:nvPicPr>
          <p:cNvPr id="3075" name="Picture 3" descr="C:\Users\Yassin\Desktop\co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17032"/>
            <a:ext cx="5040560" cy="217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6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Motivations (détails)</a:t>
            </a:r>
            <a:endParaRPr lang="fr-CH" sz="3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4" y="476672"/>
            <a:ext cx="2025222" cy="6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3080-9446-4C0F-A61B-D92E46C82428}" type="datetime1">
              <a:rPr lang="fr-CH" smtClean="0"/>
              <a:t>03/06/15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6</a:t>
            </a:fld>
            <a:endParaRPr lang="fr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 numCol="2">
            <a:normAutofit fontScale="55000" lnSpcReduction="20000"/>
          </a:bodyPr>
          <a:lstStyle/>
          <a:p>
            <a:r>
              <a:rPr lang="fr-CH" dirty="0" smtClean="0"/>
              <a:t>Héritage limité</a:t>
            </a:r>
          </a:p>
          <a:p>
            <a:pPr lvl="1"/>
            <a:r>
              <a:rPr lang="fr-CH" dirty="0"/>
              <a:t>Limitation du sous-</a:t>
            </a:r>
            <a:r>
              <a:rPr lang="fr-CH" dirty="0" smtClean="0"/>
              <a:t>classement. </a:t>
            </a:r>
            <a:r>
              <a:rPr lang="fr-CH" dirty="0"/>
              <a:t>Un médiateur localise </a:t>
            </a:r>
            <a:r>
              <a:rPr lang="fr-CH" dirty="0" smtClean="0"/>
              <a:t>le comportement </a:t>
            </a:r>
            <a:r>
              <a:rPr lang="fr-CH" dirty="0"/>
              <a:t>qui, autrement, serait </a:t>
            </a:r>
            <a:r>
              <a:rPr lang="fr-CH" dirty="0" smtClean="0"/>
              <a:t>réparti </a:t>
            </a:r>
            <a:r>
              <a:rPr lang="fr-CH" dirty="0"/>
              <a:t>entre plusieurs objets. La modification de ce comportement nécessite </a:t>
            </a:r>
            <a:r>
              <a:rPr lang="fr-CH" dirty="0" smtClean="0"/>
              <a:t>le sous-classement du Médiateur uniquement; </a:t>
            </a:r>
            <a:r>
              <a:rPr lang="fr-CH" dirty="0"/>
              <a:t>classes </a:t>
            </a:r>
            <a:r>
              <a:rPr lang="fr-CH" dirty="0" smtClean="0"/>
              <a:t>Colleague </a:t>
            </a:r>
            <a:r>
              <a:rPr lang="fr-CH" dirty="0"/>
              <a:t>peuvent être réutilisés tels </a:t>
            </a:r>
            <a:r>
              <a:rPr lang="fr-CH" dirty="0" smtClean="0"/>
              <a:t>quels</a:t>
            </a:r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 smtClean="0"/>
              <a:t>Couplage faible entre collègues</a:t>
            </a:r>
          </a:p>
          <a:p>
            <a:pPr lvl="1"/>
            <a:r>
              <a:rPr lang="fr-CH" dirty="0" smtClean="0"/>
              <a:t>Un </a:t>
            </a:r>
            <a:r>
              <a:rPr lang="fr-CH" dirty="0"/>
              <a:t>médiateur favorise le </a:t>
            </a:r>
            <a:r>
              <a:rPr lang="fr-CH" dirty="0" smtClean="0"/>
              <a:t>couplage faible </a:t>
            </a:r>
            <a:r>
              <a:rPr lang="fr-CH" dirty="0"/>
              <a:t>entre collègues. Vous pouvez modifier et réutiliser </a:t>
            </a:r>
            <a:r>
              <a:rPr lang="fr-CH" dirty="0" smtClean="0"/>
              <a:t>des classes </a:t>
            </a:r>
            <a:r>
              <a:rPr lang="fr-CH" dirty="0"/>
              <a:t>de collègue et médiateur indépendamment</a:t>
            </a:r>
            <a:r>
              <a:rPr lang="fr-CH" dirty="0" smtClean="0"/>
              <a:t>.</a:t>
            </a:r>
          </a:p>
          <a:p>
            <a:pPr lvl="1"/>
            <a:endParaRPr lang="fr-CH" dirty="0"/>
          </a:p>
          <a:p>
            <a:r>
              <a:rPr lang="fr-CH" dirty="0" smtClean="0"/>
              <a:t>Communication simplifiée.</a:t>
            </a:r>
          </a:p>
          <a:p>
            <a:pPr lvl="1"/>
            <a:r>
              <a:rPr lang="fr-CH" dirty="0" smtClean="0"/>
              <a:t>Un </a:t>
            </a:r>
            <a:r>
              <a:rPr lang="fr-CH" dirty="0"/>
              <a:t>médiateur remplace </a:t>
            </a:r>
            <a:r>
              <a:rPr lang="fr-CH" dirty="0" smtClean="0"/>
              <a:t>des interaction plusieurs-à-plusieurs avec </a:t>
            </a:r>
            <a:r>
              <a:rPr lang="fr-CH" dirty="0"/>
              <a:t>des interactions one-to-many entre le médiateur et ses collègues. </a:t>
            </a:r>
            <a:r>
              <a:rPr lang="fr-CH" dirty="0" smtClean="0"/>
              <a:t>Les relations </a:t>
            </a:r>
            <a:r>
              <a:rPr lang="fr-CH" dirty="0"/>
              <a:t>one-to-many sont plus faciles </a:t>
            </a:r>
            <a:r>
              <a:rPr lang="fr-CH" dirty="0" smtClean="0"/>
              <a:t>à comprendre</a:t>
            </a:r>
            <a:r>
              <a:rPr lang="fr-CH" dirty="0"/>
              <a:t>, à maintenir et étendre.</a:t>
            </a:r>
          </a:p>
          <a:p>
            <a:r>
              <a:rPr lang="fr-CH" dirty="0" smtClean="0"/>
              <a:t> Compréhension et abstraction.</a:t>
            </a:r>
          </a:p>
          <a:p>
            <a:pPr lvl="1"/>
            <a:r>
              <a:rPr lang="fr-CH" dirty="0" smtClean="0"/>
              <a:t>Faire </a:t>
            </a:r>
            <a:r>
              <a:rPr lang="fr-CH" dirty="0"/>
              <a:t>un concept de médiation indépendant et </a:t>
            </a:r>
            <a:r>
              <a:rPr lang="fr-CH" dirty="0" smtClean="0"/>
              <a:t>encapsulé </a:t>
            </a:r>
            <a:r>
              <a:rPr lang="fr-CH" dirty="0"/>
              <a:t>dans un objet permet de vous concentrer sur la façon dont les objets interagissent en dehors de leur comportement individuel. Cela peut aider à clarifier comment les objets interagissent dans un système</a:t>
            </a:r>
            <a:r>
              <a:rPr lang="fr-CH" dirty="0" smtClean="0"/>
              <a:t>.</a:t>
            </a:r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 smtClean="0"/>
              <a:t>Centralisation du contrôle et complexité.</a:t>
            </a:r>
          </a:p>
          <a:p>
            <a:pPr lvl="1"/>
            <a:r>
              <a:rPr lang="fr-CH" dirty="0" smtClean="0"/>
              <a:t>L’utilisation du médiateur échange et diminue la </a:t>
            </a:r>
            <a:r>
              <a:rPr lang="fr-CH" dirty="0"/>
              <a:t>complexité de l'interaction </a:t>
            </a:r>
            <a:r>
              <a:rPr lang="fr-CH" dirty="0" smtClean="0"/>
              <a:t>contre de </a:t>
            </a:r>
            <a:r>
              <a:rPr lang="fr-CH" dirty="0"/>
              <a:t>la complexité dans le médiateur. Parce </a:t>
            </a:r>
            <a:r>
              <a:rPr lang="fr-CH" dirty="0" smtClean="0"/>
              <a:t>qu’un </a:t>
            </a:r>
            <a:r>
              <a:rPr lang="fr-CH" dirty="0"/>
              <a:t>médiateur encapsule des protocoles, il peut devenir plus complexe que </a:t>
            </a:r>
            <a:r>
              <a:rPr lang="fr-CH" dirty="0" smtClean="0"/>
              <a:t>tous les collègues ensemblre. </a:t>
            </a:r>
            <a:r>
              <a:rPr lang="fr-CH" dirty="0"/>
              <a:t>Cela peut rendre le médiateur lui-même un </a:t>
            </a:r>
            <a:r>
              <a:rPr lang="fr-CH" dirty="0" smtClean="0"/>
              <a:t>monolithe complexe </a:t>
            </a:r>
            <a:r>
              <a:rPr lang="fr-CH" dirty="0"/>
              <a:t>qui est difficile à maintenir.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6381328"/>
            <a:ext cx="73356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100" dirty="0" smtClean="0"/>
              <a:t>Design Patterns, Elements of Reusable Object-Oriented Software, E. Gamma et consorts, version pdf, p.258 et suivantes 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14251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r>
              <a:rPr lang="fr-CH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Exemples</a:t>
            </a:r>
            <a:endParaRPr lang="fr-CH" sz="4000" dirty="0"/>
          </a:p>
        </p:txBody>
      </p:sp>
      <p:sp>
        <p:nvSpPr>
          <p:cNvPr id="4" name="Rectangle 3"/>
          <p:cNvSpPr/>
          <p:nvPr/>
        </p:nvSpPr>
        <p:spPr>
          <a:xfrm>
            <a:off x="1403648" y="6309320"/>
            <a:ext cx="6462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100" dirty="0"/>
              <a:t>http://www.scratchwireless.com/pad/wp-content/uploads/2014/08/four-major-cell-phone-carriers.jpg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E5F3-7DE6-46A5-B2C3-082A2E9538B7}" type="datetime1">
              <a:rPr lang="fr-CH" smtClean="0"/>
              <a:t>03/06/15</a:t>
            </a:fld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7</a:t>
            </a:fld>
            <a:endParaRPr lang="fr-CH"/>
          </a:p>
        </p:txBody>
      </p:sp>
      <p:pic>
        <p:nvPicPr>
          <p:cNvPr id="7" name="Picture 6" descr="four-major-cell-phone-carri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429000"/>
            <a:ext cx="5177783" cy="2910542"/>
          </a:xfrm>
          <a:prstGeom prst="rect">
            <a:avLst/>
          </a:prstGeom>
        </p:spPr>
      </p:pic>
      <p:sp>
        <p:nvSpPr>
          <p:cNvPr id="9" name="Espace réservé du contenu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 fontScale="92500"/>
          </a:bodyPr>
          <a:lstStyle/>
          <a:p>
            <a:r>
              <a:rPr lang="fr-CH" dirty="0" smtClean="0"/>
              <a:t>Communiquer à plusieurs est une tâche difficile:</a:t>
            </a:r>
          </a:p>
          <a:p>
            <a:pPr lvl="1"/>
            <a:r>
              <a:rPr lang="fr-CH" dirty="0" smtClean="0"/>
              <a:t>Être « conscient » de la présence de tous ?</a:t>
            </a:r>
          </a:p>
          <a:p>
            <a:pPr lvl="1"/>
            <a:r>
              <a:rPr lang="fr-CH" dirty="0" smtClean="0"/>
              <a:t>Chacun connait les attentes/protocoles de chacun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649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Exemple: Idée générale</a:t>
            </a:r>
            <a:endParaRPr lang="fr-CH" sz="3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4" y="476672"/>
            <a:ext cx="2025222" cy="6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3080-9446-4C0F-A61B-D92E46C82428}" type="datetime1">
              <a:rPr lang="fr-CH" smtClean="0"/>
              <a:t>03/06/15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8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 Parler » à de nombreux collègues inconnus ? </a:t>
            </a:r>
          </a:p>
          <a:p>
            <a:r>
              <a:rPr lang="fr-CH" dirty="0" smtClean="0"/>
              <a:t>Médiateur joue le rôle de « relai »</a:t>
            </a:r>
            <a:endParaRPr lang="fr-CH" dirty="0"/>
          </a:p>
        </p:txBody>
      </p:sp>
      <p:pic>
        <p:nvPicPr>
          <p:cNvPr id="3" name="Picture 2" descr="UML-1_intera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676456" cy="36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Exemple: CarrierMediator</a:t>
            </a:r>
            <a:endParaRPr lang="fr-CH" sz="3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Yassin\Pictures\HEIG-VD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34" y="476672"/>
            <a:ext cx="2025222" cy="6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3080-9446-4C0F-A61B-D92E46C82428}" type="datetime1">
              <a:rPr lang="fr-CH" smtClean="0"/>
              <a:t>03/06/15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2C99-930C-4DFD-B32B-7A76C75885DA}" type="slidenum">
              <a:rPr lang="fr-CH" smtClean="0"/>
              <a:t>9</a:t>
            </a:fld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85000" lnSpcReduction="10000"/>
          </a:bodyPr>
          <a:lstStyle/>
          <a:p>
            <a:r>
              <a:rPr lang="fr-CH" dirty="0" smtClean="0"/>
              <a:t>Les opérateurs doivent interagir entre eux… </a:t>
            </a:r>
          </a:p>
          <a:p>
            <a:pPr lvl="1"/>
            <a:r>
              <a:rPr lang="fr-CH" dirty="0" smtClean="0"/>
              <a:t>Problème: multiplication des opérateurs ?</a:t>
            </a:r>
          </a:p>
          <a:p>
            <a:r>
              <a:rPr lang="fr-CH" dirty="0" smtClean="0"/>
              <a:t>Le médiateur gère toutes les redirections (routeur)</a:t>
            </a:r>
            <a:endParaRPr lang="fr-CH" dirty="0"/>
          </a:p>
        </p:txBody>
      </p:sp>
      <p:pic>
        <p:nvPicPr>
          <p:cNvPr id="9" name="Picture 8" descr="UML-2_carrierMess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00086"/>
            <a:ext cx="7416824" cy="34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651</Words>
  <Application>Microsoft Macintosh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Office</vt:lpstr>
      <vt:lpstr>Mediator pattern</vt:lpstr>
      <vt:lpstr>À l’ordre du jour</vt:lpstr>
      <vt:lpstr>Modèle</vt:lpstr>
      <vt:lpstr>But</vt:lpstr>
      <vt:lpstr>Motivations</vt:lpstr>
      <vt:lpstr>Motivations (détails)</vt:lpstr>
      <vt:lpstr>Exemples</vt:lpstr>
      <vt:lpstr>Exemple: Idée générale</vt:lpstr>
      <vt:lpstr>Exemple: CarrierMediator</vt:lpstr>
      <vt:lpstr>Exemple: CarrierMediator2</vt:lpstr>
      <vt:lpstr>Exemple: BigCompany Inc.</vt:lpstr>
      <vt:lpstr>Conclusion</vt:lpstr>
      <vt:lpstr>Merci pour votre attention!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</dc:title>
  <dc:creator>yakammou@hotmail.com</dc:creator>
  <cp:lastModifiedBy>Valentin Minder</cp:lastModifiedBy>
  <cp:revision>165</cp:revision>
  <dcterms:created xsi:type="dcterms:W3CDTF">2015-04-26T18:28:10Z</dcterms:created>
  <dcterms:modified xsi:type="dcterms:W3CDTF">2015-06-03T19:43:21Z</dcterms:modified>
</cp:coreProperties>
</file>