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Black"/>
      <p:bold r:id="rId30"/>
      <p:boldItalic r:id="rId31"/>
    </p:embeddedFont>
    <p:embeddedFont>
      <p:font typeface="Roboto Thin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Didact Gothic"/>
      <p:regular r:id="rId40"/>
    </p:embeddedFont>
    <p:embeddedFont>
      <p:font typeface="Roboto Light"/>
      <p:regular r:id="rId41"/>
      <p:bold r:id="rId42"/>
      <p:italic r:id="rId43"/>
      <p:boldItalic r:id="rId44"/>
    </p:embeddedFont>
    <p:embeddedFont>
      <p:font typeface="Bree Serif"/>
      <p:regular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vLDxHsfar2+e1L1FcF+ZtdfWF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idactGothic-regular.fntdata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44" Type="http://schemas.openxmlformats.org/officeDocument/2006/relationships/font" Target="fonts/RobotoLight-boldItalic.fntdata"/><Relationship Id="rId43" Type="http://schemas.openxmlformats.org/officeDocument/2006/relationships/font" Target="fonts/RobotoLight-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Italic.fntdata"/><Relationship Id="rId30" Type="http://schemas.openxmlformats.org/officeDocument/2006/relationships/font" Target="fonts/RobotoBlack-bold.fntdata"/><Relationship Id="rId33" Type="http://schemas.openxmlformats.org/officeDocument/2006/relationships/font" Target="fonts/RobotoThin-bold.fntdata"/><Relationship Id="rId32" Type="http://schemas.openxmlformats.org/officeDocument/2006/relationships/font" Target="fonts/RobotoThin-regular.fntdata"/><Relationship Id="rId35" Type="http://schemas.openxmlformats.org/officeDocument/2006/relationships/font" Target="fonts/RobotoThin-boldItalic.fntdata"/><Relationship Id="rId34" Type="http://schemas.openxmlformats.org/officeDocument/2006/relationships/font" Target="fonts/RobotoThin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4d52b0f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b4d52b0f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4d52b0f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b4d52b0f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d52b0f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b4d52b0f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4d52b0f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b4d52b0f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4d52b0ff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4d52b0ff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4d52b0f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b4d52b0f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4d52b0f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b4d52b0f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4d52b0ff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b4d52b0ff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4d52b0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4d52b0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4d52b0ff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b4d52b0ff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4d52b0ff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b4d52b0ff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b4f991a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b4f991a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d52b0f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b4d52b0f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d52b0ff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b4d52b0ff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d52b0ff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b4d52b0ff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5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29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29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29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" name="Google Shape;18;p18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8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8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#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JavaScript/Reference/Global_Objects/Dat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orms.gle/aufCH9Ci171vVZr1A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n-US/docs/Web/JavaScript/Reference/Global_Objects/Array" TargetMode="External"/><Relationship Id="rId10" Type="http://schemas.openxmlformats.org/officeDocument/2006/relationships/hyperlink" Target="https://developer.mozilla.org/en-US/docs/Web/JavaScript/Reference/Global_Objects/Function" TargetMode="External"/><Relationship Id="rId13" Type="http://schemas.openxmlformats.org/officeDocument/2006/relationships/hyperlink" Target="https://developer.mozilla.org/en-US/docs/Web/JavaScript/Reference/Global_Objects/RegExp" TargetMode="External"/><Relationship Id="rId1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JavaScript/Data_structures#number_type" TargetMode="External"/><Relationship Id="rId4" Type="http://schemas.openxmlformats.org/officeDocument/2006/relationships/hyperlink" Target="https://developer.mozilla.org/en-US/docs/Web/JavaScript/Data_structures#bigint_type" TargetMode="External"/><Relationship Id="rId9" Type="http://schemas.openxmlformats.org/officeDocument/2006/relationships/hyperlink" Target="https://developer.mozilla.org/en-US/docs/Web/JavaScript/Data_structures#objects" TargetMode="External"/><Relationship Id="rId14" Type="http://schemas.openxmlformats.org/officeDocument/2006/relationships/hyperlink" Target="https://developer.mozilla.org/en-US/docs/Web/JavaScript/Data_structures#symbol_type" TargetMode="External"/><Relationship Id="rId5" Type="http://schemas.openxmlformats.org/officeDocument/2006/relationships/hyperlink" Target="https://developer.mozilla.org/en-US/docs/Web/JavaScript/Data_structures#string_type" TargetMode="External"/><Relationship Id="rId6" Type="http://schemas.openxmlformats.org/officeDocument/2006/relationships/hyperlink" Target="https://developer.mozilla.org/en-US/docs/Web/JavaScript/Data_structures#boolean_type" TargetMode="External"/><Relationship Id="rId7" Type="http://schemas.openxmlformats.org/officeDocument/2006/relationships/hyperlink" Target="https://developer.mozilla.org/en-US/docs/Web/JavaScript/Data_structures#null_type" TargetMode="External"/><Relationship Id="rId8" Type="http://schemas.openxmlformats.org/officeDocument/2006/relationships/hyperlink" Target="https://developer.mozilla.org/en-US/docs/Web/JavaScript/Data_structures#undefined_typ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ro" sz="1500">
                <a:latin typeface="Roboto"/>
                <a:ea typeface="Roboto"/>
                <a:cs typeface="Roboto"/>
                <a:sym typeface="Roboto"/>
              </a:rPr>
            </a:b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Types: Array &amp; Date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4d52b0ff0_0_1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Metode utile pentru Array</a:t>
            </a:r>
            <a:endParaRPr/>
          </a:p>
        </p:txBody>
      </p:sp>
      <p:sp>
        <p:nvSpPr>
          <p:cNvPr id="267" name="Google Shape;267;g2b4d52b0ff0_0_135"/>
          <p:cNvSpPr txBox="1"/>
          <p:nvPr/>
        </p:nvSpPr>
        <p:spPr>
          <a:xfrm>
            <a:off x="554250" y="1470625"/>
            <a:ext cx="43305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splice(start, deleteCount, item1, item2, ...):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Modifică conținutul array-ului, adăugând elemente la index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start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stergand un număr de elemente egal cu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deleteCount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incepand de la index start. 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concat():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Concatenează două sau mai multe array-uri, returnând un array nou.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8" name="Google Shape;268;g2b4d52b0ff0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750" y="1470624"/>
            <a:ext cx="4012775" cy="1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b4d52b0ff0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4750" y="3438325"/>
            <a:ext cx="4012775" cy="145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Alte Metode pentru Array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496200" y="2086950"/>
            <a:ext cx="8151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Aici puteți găsi explicate detaliat toate metodele existente ale unui array: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https://developer.mozilla.org/en-US/docs/Web/JavaScript/Reference/Global_Objects/Array#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4d52b0ff0_0_14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Object</a:t>
            </a:r>
            <a:endParaRPr/>
          </a:p>
        </p:txBody>
      </p:sp>
      <p:sp>
        <p:nvSpPr>
          <p:cNvPr id="281" name="Google Shape;281;g2b4d52b0ff0_0_145"/>
          <p:cNvSpPr txBox="1"/>
          <p:nvPr/>
        </p:nvSpPr>
        <p:spPr>
          <a:xfrm>
            <a:off x="820300" y="1330225"/>
            <a:ext cx="39981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În JavaScript,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obiectele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sunt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structuri de date complexe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care permit stocarea și organizarea datelor în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perechi cheie-valoare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Un obiect poate conține diferite tipuri de date, inclusiv alte obiecte, funcții și array-uri. Obiectele sunt fundamentale în JavaScript și sunt folosite pe scară largă în programare pentru a reprezenta și manipula informații complexe.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 obiect este definit utilizând paranteze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{}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și poate conține zero sau mai multe perechi cheie-valoare despărțite prin virgulă.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2" name="Google Shape;282;g2b4d52b0ff0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1450" y="1330225"/>
            <a:ext cx="3311300" cy="34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d52b0ff0_0_16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Object</a:t>
            </a:r>
            <a:endParaRPr/>
          </a:p>
        </p:txBody>
      </p:sp>
      <p:sp>
        <p:nvSpPr>
          <p:cNvPr id="288" name="Google Shape;288;g2b4d52b0ff0_0_161"/>
          <p:cNvSpPr txBox="1"/>
          <p:nvPr/>
        </p:nvSpPr>
        <p:spPr>
          <a:xfrm>
            <a:off x="1109700" y="1251150"/>
            <a:ext cx="69246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Accesarea proprietăților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Proprietățile unui obiect pot fi accesate utilizând notația cu punct sau notația cu paranteze drepte (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[ ]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):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9" name="Google Shape;289;g2b4d52b0ff0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700" y="2379625"/>
            <a:ext cx="4163076" cy="25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4d52b0ff0_0_15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Object</a:t>
            </a:r>
            <a:endParaRPr/>
          </a:p>
        </p:txBody>
      </p:sp>
      <p:sp>
        <p:nvSpPr>
          <p:cNvPr id="295" name="Google Shape;295;g2b4d52b0ff0_0_155"/>
          <p:cNvSpPr txBox="1"/>
          <p:nvPr/>
        </p:nvSpPr>
        <p:spPr>
          <a:xfrm>
            <a:off x="1109700" y="1251150"/>
            <a:ext cx="69246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Modificarea Proprietăților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Proprietățile unui obiect pot fi modificate sau adăugate prin atribuirea unei noi valori.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6" name="Google Shape;296;g2b4d52b0ff0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38" y="2217020"/>
            <a:ext cx="5454524" cy="278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4d52b0ff0_0_17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Object</a:t>
            </a:r>
            <a:endParaRPr/>
          </a:p>
        </p:txBody>
      </p:sp>
      <p:sp>
        <p:nvSpPr>
          <p:cNvPr id="302" name="Google Shape;302;g2b4d52b0ff0_0_170"/>
          <p:cNvSpPr txBox="1"/>
          <p:nvPr/>
        </p:nvSpPr>
        <p:spPr>
          <a:xfrm>
            <a:off x="1109700" y="1251150"/>
            <a:ext cx="69246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Compararea Obiectelor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o" sz="1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Două obiecte sunt considerate egale doar dacă se referă la aceeași instanță a obiectului.</a:t>
            </a:r>
            <a:endParaRPr b="0" i="0" sz="13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3" name="Google Shape;303;g2b4d52b0ff0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595" y="2157875"/>
            <a:ext cx="5116799" cy="2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496200" y="2098500"/>
            <a:ext cx="8151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Obiectul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în JavaScript este folosit pentru a lucra cu date și ore în aplicații web. Acest obiect oferă metode pentru a accesa și manipula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data și ora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precum și pentru a efectua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operații cu date specifice</a:t>
            </a:r>
            <a:endParaRPr b="0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38" y="3045000"/>
            <a:ext cx="7653121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4d52b0ff0_0_18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 - Metode</a:t>
            </a:r>
            <a:endParaRPr/>
          </a:p>
        </p:txBody>
      </p:sp>
      <p:sp>
        <p:nvSpPr>
          <p:cNvPr id="316" name="Google Shape;316;g2b4d52b0ff0_0_180"/>
          <p:cNvSpPr txBox="1"/>
          <p:nvPr/>
        </p:nvSpPr>
        <p:spPr>
          <a:xfrm>
            <a:off x="496200" y="1581200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Metodele obiectului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Date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 accesarea diferitelor componente ale datei și orei:</a:t>
            </a:r>
            <a:endParaRPr b="0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g2b4d52b0ff0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75" y="1944975"/>
            <a:ext cx="7143639" cy="28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4d52b0ff0_0_18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 - Metode</a:t>
            </a:r>
            <a:endParaRPr/>
          </a:p>
        </p:txBody>
      </p:sp>
      <p:sp>
        <p:nvSpPr>
          <p:cNvPr id="323" name="Google Shape;323;g2b4d52b0ff0_0_187"/>
          <p:cNvSpPr txBox="1"/>
          <p:nvPr/>
        </p:nvSpPr>
        <p:spPr>
          <a:xfrm>
            <a:off x="496200" y="1581200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Componentele datei și orei pot fi modificate utilizând metodele adecvate:</a:t>
            </a:r>
            <a:endParaRPr b="0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g2b4d52b0ff0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675" y="1996700"/>
            <a:ext cx="6370659" cy="28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4d52b0ff0_0_19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 - Operații</a:t>
            </a:r>
            <a:endParaRPr/>
          </a:p>
        </p:txBody>
      </p:sp>
      <p:pic>
        <p:nvPicPr>
          <p:cNvPr id="330" name="Google Shape;330;g2b4d52b0ff0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425" y="1463250"/>
            <a:ext cx="7295151" cy="32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4d52b0ff0_0_0"/>
          <p:cNvSpPr txBox="1"/>
          <p:nvPr>
            <p:ph type="ctrTitle"/>
          </p:nvPr>
        </p:nvSpPr>
        <p:spPr>
          <a:xfrm>
            <a:off x="5150175" y="2264753"/>
            <a:ext cx="2940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invatam ce este un array</a:t>
            </a:r>
            <a:endParaRPr sz="1200"/>
          </a:p>
        </p:txBody>
      </p:sp>
      <p:sp>
        <p:nvSpPr>
          <p:cNvPr id="207" name="Google Shape;207;g2b4d52b0ff0_0_0"/>
          <p:cNvSpPr txBox="1"/>
          <p:nvPr>
            <p:ph idx="2" type="ctrTitle"/>
          </p:nvPr>
        </p:nvSpPr>
        <p:spPr>
          <a:xfrm>
            <a:off x="5166375" y="3177175"/>
            <a:ext cx="2972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Să invatam ce este  Date</a:t>
            </a:r>
            <a:endParaRPr/>
          </a:p>
        </p:txBody>
      </p:sp>
      <p:sp>
        <p:nvSpPr>
          <p:cNvPr id="208" name="Google Shape;208;g2b4d52b0ff0_0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9" name="Google Shape;209;g2b4d52b0ff0_0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4d52b0ff0_0_0"/>
          <p:cNvSpPr txBox="1"/>
          <p:nvPr>
            <p:ph type="ctrTitle"/>
          </p:nvPr>
        </p:nvSpPr>
        <p:spPr>
          <a:xfrm>
            <a:off x="5166375" y="1535425"/>
            <a:ext cx="29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invatam ce este un obiect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4d52b0ff0_0_20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 - Operații</a:t>
            </a:r>
            <a:endParaRPr/>
          </a:p>
        </p:txBody>
      </p:sp>
      <p:sp>
        <p:nvSpPr>
          <p:cNvPr id="336" name="Google Shape;336;g2b4d52b0ff0_0_201"/>
          <p:cNvSpPr txBox="1"/>
          <p:nvPr/>
        </p:nvSpPr>
        <p:spPr>
          <a:xfrm>
            <a:off x="805525" y="1655375"/>
            <a:ext cx="75378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Obiectul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Date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nu oferă o metodă directă pentru a formata data, dar se pot utiliza metodele sale pentru a obține componente și apoi se pot concatena sau utiliza librării terțe pentru formatare.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7" name="Google Shape;337;g2b4d52b0ff0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725" y="2571875"/>
            <a:ext cx="5403399" cy="2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4d52b0ff0_0_20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Date - Timestamps</a:t>
            </a:r>
            <a:endParaRPr/>
          </a:p>
        </p:txBody>
      </p:sp>
      <p:sp>
        <p:nvSpPr>
          <p:cNvPr id="343" name="Google Shape;343;g2b4d52b0ff0_0_208"/>
          <p:cNvSpPr txBox="1"/>
          <p:nvPr/>
        </p:nvSpPr>
        <p:spPr>
          <a:xfrm>
            <a:off x="805525" y="1655375"/>
            <a:ext cx="75378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Timestamp-ul reprezintă numărul de milisecunde de la 1 ianuarie 1970 UTC (Epoch). Aceasta este o modalitate comună de a reprezenta date în programare.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4" name="Google Shape;344;g2b4d52b0ff0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625" y="2355400"/>
            <a:ext cx="6705598" cy="19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Metodele obiectului Date</a:t>
            </a:r>
            <a:endParaRPr/>
          </a:p>
        </p:txBody>
      </p:sp>
      <p:sp>
        <p:nvSpPr>
          <p:cNvPr id="350" name="Google Shape;350;p11"/>
          <p:cNvSpPr txBox="1"/>
          <p:nvPr/>
        </p:nvSpPr>
        <p:spPr>
          <a:xfrm>
            <a:off x="496200" y="2086950"/>
            <a:ext cx="8151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Informații mai în detaliu: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https://developer.mozilla.org/en-US/docs/Web/JavaScript/Reference/Global_Objects/Date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ctrTitle"/>
          </p:nvPr>
        </p:nvSpPr>
        <p:spPr>
          <a:xfrm>
            <a:off x="5739500" y="1444225"/>
            <a:ext cx="2986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Ce reprezinta array.length?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What tipuri de date putem stoca într-un array?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Cum putem accesa proprietățile unui obiect?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4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4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4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4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4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4f991a77e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461" name="Google Shape;461;g2b4f991a77e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idx="3" type="subTitle"/>
          </p:nvPr>
        </p:nvSpPr>
        <p:spPr>
          <a:xfrm>
            <a:off x="937175" y="1728450"/>
            <a:ext cx="34239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Number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BigInt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String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Boolean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null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undefined</a:t>
            </a:r>
            <a:endParaRPr b="1" sz="15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Tipuri de Date</a:t>
            </a:r>
            <a:endParaRPr/>
          </a:p>
        </p:txBody>
      </p:sp>
      <p:sp>
        <p:nvSpPr>
          <p:cNvPr id="217" name="Google Shape;217;p3"/>
          <p:cNvSpPr txBox="1"/>
          <p:nvPr>
            <p:ph idx="3" type="subTitle"/>
          </p:nvPr>
        </p:nvSpPr>
        <p:spPr>
          <a:xfrm>
            <a:off x="4572000" y="1728450"/>
            <a:ext cx="34239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</a:t>
            </a:r>
            <a:endParaRPr sz="1500"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Function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Roboto"/>
              <a:buChar char="○"/>
            </a:pPr>
            <a:r>
              <a:rPr lang="ro" sz="1500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</a:t>
            </a:r>
            <a:endParaRPr sz="1500"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Roboto"/>
              <a:buChar char="○"/>
            </a:pPr>
            <a:r>
              <a:rPr lang="ro" sz="1500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Date</a:t>
            </a:r>
            <a:endParaRPr sz="1500"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RegExp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Symbol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 (new in ES2015)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Operatorul typeof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496200" y="1517425"/>
            <a:ext cx="8061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Operatorul </a:t>
            </a: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typeof</a:t>
            </a: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JavaScript este utilizat pentru 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obține tipul de date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 unei variabile sau al unei expresii. Acesta returnează un șir de caractere care reprezintă tipul de date al operandului.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Sintaxa:</a:t>
            </a:r>
            <a:r>
              <a:rPr b="0" i="0" lang="ro" sz="1500" u="none" cap="none" strike="noStrik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typeof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operand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900" y="2273525"/>
            <a:ext cx="5227576" cy="27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Array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820300" y="1330225"/>
            <a:ext cx="74715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array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în JavaScript este o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structură de date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care permite stocarea și accesarea mai multor valori într-o singură variabilă. Array-ul este un tip de obiect care poate conține o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listă ordonată de valori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iar fiecare valoare din listă este identificată printr-un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index.</a:t>
            </a:r>
            <a:endParaRPr b="0" i="0" sz="1500" u="none" cap="none" strike="noStrike">
              <a:solidFill>
                <a:srgbClr val="FFB215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Indexul unui element reprezinta pozitia pe care se afla in array, primul element fiind pe poziția 0.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50" y="2983888"/>
            <a:ext cx="3925974" cy="1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600" y="2983888"/>
            <a:ext cx="3925976" cy="157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Operații pe Array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496200" y="151742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700" y="1804500"/>
            <a:ext cx="5986775" cy="29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4d52b0ff0_0_10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Operații pe Array</a:t>
            </a:r>
            <a:endParaRPr/>
          </a:p>
        </p:txBody>
      </p:sp>
      <p:sp>
        <p:nvSpPr>
          <p:cNvPr id="245" name="Google Shape;245;g2b4d52b0ff0_0_106"/>
          <p:cNvSpPr txBox="1"/>
          <p:nvPr/>
        </p:nvSpPr>
        <p:spPr>
          <a:xfrm>
            <a:off x="496200" y="151742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ctr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Adăugarea și Ștergerea Elementelor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g2b4d52b0ff0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00" y="1932925"/>
            <a:ext cx="7198596" cy="29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4d52b0ff0_0_1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Operații pe Array</a:t>
            </a:r>
            <a:endParaRPr/>
          </a:p>
        </p:txBody>
      </p:sp>
      <p:sp>
        <p:nvSpPr>
          <p:cNvPr id="252" name="Google Shape;252;g2b4d52b0ff0_0_112"/>
          <p:cNvSpPr txBox="1"/>
          <p:nvPr/>
        </p:nvSpPr>
        <p:spPr>
          <a:xfrm>
            <a:off x="496200" y="151742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ctr">
              <a:lnSpc>
                <a:spcPct val="140000"/>
              </a:lnSpc>
              <a:spcBef>
                <a:spcPts val="12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Adăugarea și Ștergerea Elementelor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g2b4d52b0ff0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00" y="1932925"/>
            <a:ext cx="7198596" cy="29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4d52b0ff0_0_1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Metode utile pentru Array</a:t>
            </a:r>
            <a:endParaRPr/>
          </a:p>
        </p:txBody>
      </p:sp>
      <p:sp>
        <p:nvSpPr>
          <p:cNvPr id="259" name="Google Shape;259;g2b4d52b0ff0_0_119"/>
          <p:cNvSpPr txBox="1"/>
          <p:nvPr/>
        </p:nvSpPr>
        <p:spPr>
          <a:xfrm>
            <a:off x="554250" y="1470625"/>
            <a:ext cx="4596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indexOf()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Returnează indexul primului element găsit în array sau -1 dacă elementul nu este găsit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slice(start, end)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Returnează o porțiune a array-ului între indexurile specificate, fără a modifica array-ul original. Ultimul index (end) nu este inclus în subset.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0" name="Google Shape;260;g2b4d52b0ff0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150" y="1470626"/>
            <a:ext cx="3872449" cy="15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b4d52b0ff0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5676" y="3153125"/>
            <a:ext cx="3911525" cy="13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