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Black"/>
      <p:bold r:id="rId25"/>
      <p:boldItalic r:id="rId26"/>
    </p:embeddedFont>
    <p:embeddedFont>
      <p:font typeface="Roboto Thin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Didact Gothic"/>
      <p:regular r:id="rId35"/>
    </p:embeddedFont>
    <p:embeddedFont>
      <p:font typeface="Roboto Light"/>
      <p:regular r:id="rId36"/>
      <p:bold r:id="rId37"/>
      <p:italic r:id="rId38"/>
      <p:boldItalic r:id="rId39"/>
    </p:embeddedFont>
    <p:embeddedFont>
      <p:font typeface="Bree Serif"/>
      <p:regular r:id="rId40"/>
    </p:embeddedFont>
    <p:embeddedFont>
      <p:font typeface="Roboto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5" roundtripDataSignature="AMtx7mhIHb5BFzpI9iMdWxkpezncoLOU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reeSerif-regular.fntdata"/><Relationship Id="rId20" Type="http://schemas.openxmlformats.org/officeDocument/2006/relationships/slide" Target="slides/slide15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Black-boldItalic.fntdata"/><Relationship Id="rId25" Type="http://schemas.openxmlformats.org/officeDocument/2006/relationships/font" Target="fonts/RobotoBlack-bold.fntdata"/><Relationship Id="rId28" Type="http://schemas.openxmlformats.org/officeDocument/2006/relationships/font" Target="fonts/RobotoThin-bold.fntdata"/><Relationship Id="rId27" Type="http://schemas.openxmlformats.org/officeDocument/2006/relationships/font" Target="fonts/RobotoThi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Thin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obotoThin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DidactGothic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Light-bold.fntdata"/><Relationship Id="rId14" Type="http://schemas.openxmlformats.org/officeDocument/2006/relationships/slide" Target="slides/slide9.xml"/><Relationship Id="rId36" Type="http://schemas.openxmlformats.org/officeDocument/2006/relationships/font" Target="fonts/RobotoLight-regular.fntdata"/><Relationship Id="rId17" Type="http://schemas.openxmlformats.org/officeDocument/2006/relationships/slide" Target="slides/slide12.xml"/><Relationship Id="rId39" Type="http://schemas.openxmlformats.org/officeDocument/2006/relationships/font" Target="fonts/Roboto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/>
              <a:t>Test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b64e4e8c05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2b64e4e8c05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64e4e8c05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2b64e4e8c05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b64e4e8c05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2b64e4e8c05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b64e4e8c05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2b64e4e8c05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b6628907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2b6628907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b6628907f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2b6628907f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/>
              <a:t>Test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b68ac6db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b68ac6db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64e4e8c0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b64e4e8c0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64e4e8c05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2b64e4e8c05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64e4e8c05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2b64e4e8c05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b64e4e8c05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2b64e4e8c05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b64e4e8c05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2b64e4e8c05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7" name="Google Shape;47;p26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" name="Google Shape;48;p26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26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0" name="Google Shape;50;p26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1" name="Google Shape;51;p26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26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26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" name="Google Shape;54;p26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26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6" name="Google Shape;56;p26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7" name="Google Shape;57;p26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26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9" name="Google Shape;59;p26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0" name="Google Shape;60;p26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26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26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26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4" name="Google Shape;64;p26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27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8" name="Google Shape;68;p27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Google Shape;69;p27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0" name="Google Shape;70;p27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27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2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8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28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28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28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0" name="Google Shape;80;p29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1" name="Google Shape;81;p29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29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29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29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5" name="Google Shape;85;p29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0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8" name="Google Shape;88;p30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9" name="Google Shape;89;p30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0" name="Google Shape;90;p30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1" name="Google Shape;91;p30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2" name="Google Shape;92;p30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3" name="Google Shape;93;p3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1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" name="Google Shape;15;p23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" name="Google Shape;18;p1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" name="Google Shape;19;p1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" name="Google Shape;20;p1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2" name="Google Shape;22;p1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3" name="Google Shape;23;p1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29" name="Google Shape;29;p2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33" name="Google Shape;33;p21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2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37" name="Google Shape;37;p22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" name="Google Shape;40;p2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5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4" name="Google Shape;44;p25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mozilla.org/en-US/docs/Web/JavaScript/Reference/Statements/if...else" TargetMode="External"/><Relationship Id="rId4" Type="http://schemas.openxmlformats.org/officeDocument/2006/relationships/hyperlink" Target="https://developer.mozilla.org/en-US/docs/Web/JavaScript/Reference/Statements/switch" TargetMode="External"/><Relationship Id="rId5" Type="http://schemas.openxmlformats.org/officeDocument/2006/relationships/hyperlink" Target="https://developer.mozilla.org/en-US/docs/Web/JavaScript/Reference/Statements/for" TargetMode="External"/><Relationship Id="rId6" Type="http://schemas.openxmlformats.org/officeDocument/2006/relationships/hyperlink" Target="https://developer.mozilla.org/en-US/docs/Web/JavaScript/Reference/Statements/while" TargetMode="External"/><Relationship Id="rId7" Type="http://schemas.openxmlformats.org/officeDocument/2006/relationships/hyperlink" Target="https://developer.mozilla.org/en-US/docs/Web/JavaScript/Reference/Statements/do...whil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forms.gle/aufCH9Ci171vVZr1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5368100" y="3758425"/>
            <a:ext cx="33582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WD11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 sz="1500">
                <a:latin typeface="Roboto"/>
                <a:ea typeface="Roboto"/>
                <a:cs typeface="Roboto"/>
                <a:sym typeface="Roboto"/>
              </a:rPr>
              <a:t>JavaScript Condiționale și Bucle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554321" y="4682746"/>
            <a:ext cx="698269" cy="355035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4608320" y="1966326"/>
            <a:ext cx="347841" cy="105583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4684173" y="2072194"/>
            <a:ext cx="196147" cy="75797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4740396" y="2169519"/>
            <a:ext cx="98084" cy="81651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4529859" y="1855998"/>
            <a:ext cx="504750" cy="136005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444990" y="1706705"/>
            <a:ext cx="2951259" cy="3294129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669921" y="3163644"/>
            <a:ext cx="802882" cy="777286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3054766" y="3219455"/>
            <a:ext cx="21" cy="20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2521227" y="3077169"/>
            <a:ext cx="572754" cy="548301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329533" y="2594305"/>
            <a:ext cx="364842" cy="352507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717916" y="2556274"/>
            <a:ext cx="257621" cy="247262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3345078" y="259050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3345078" y="2699554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345078" y="2808608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3345078" y="30279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345078" y="313702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345078" y="335513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345078" y="3464183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345078" y="36822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688238" y="2590502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1688238" y="2699554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1688238" y="2918916"/>
            <a:ext cx="982008" cy="31737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3443149" y="2369866"/>
            <a:ext cx="600206" cy="95130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2118469" y="2369866"/>
            <a:ext cx="598892" cy="95130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320375" y="3437542"/>
            <a:ext cx="628972" cy="1234997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602842" y="4308675"/>
            <a:ext cx="65396" cy="317007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1659449" y="1285723"/>
            <a:ext cx="1051326" cy="353761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3868165" y="1040676"/>
            <a:ext cx="942791" cy="305897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1002992" y="2844110"/>
            <a:ext cx="200089" cy="165990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3679847" y="2135033"/>
            <a:ext cx="200089" cy="166368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4495854" y="3010826"/>
            <a:ext cx="162166" cy="133815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2274077" y="4699870"/>
            <a:ext cx="162166" cy="135050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4984937" y="1584609"/>
            <a:ext cx="160852" cy="134771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2683385" y="4453210"/>
            <a:ext cx="236329" cy="165552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1033074" y="3040653"/>
            <a:ext cx="167381" cy="116272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4701154" y="2380021"/>
            <a:ext cx="666896" cy="594692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451136" y="1644562"/>
            <a:ext cx="797667" cy="594692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4486695" y="3423604"/>
            <a:ext cx="202697" cy="1222315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4855880" y="3381034"/>
            <a:ext cx="108145" cy="5907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5238636" y="3972655"/>
            <a:ext cx="129457" cy="140764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4978387" y="3439971"/>
            <a:ext cx="257621" cy="261319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4512856" y="3282852"/>
            <a:ext cx="200972" cy="125533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5267487" y="3846935"/>
            <a:ext cx="48313" cy="94035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4739081" y="3344417"/>
            <a:ext cx="99398" cy="47505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5225351" y="3725956"/>
            <a:ext cx="62973" cy="92004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1" y="2606928"/>
            <a:ext cx="184382" cy="344961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147230" y="3099112"/>
            <a:ext cx="75087" cy="86111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116368" y="2489193"/>
            <a:ext cx="66361" cy="89914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228833" y="2217704"/>
            <a:ext cx="183088" cy="177537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175218" y="2383226"/>
            <a:ext cx="74554" cy="83025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218813" y="3203128"/>
            <a:ext cx="190501" cy="187512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929110" y="4723046"/>
            <a:ext cx="264808" cy="261498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1323181" y="5031590"/>
            <a:ext cx="107447" cy="48063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852497" y="4483216"/>
            <a:ext cx="45890" cy="93020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878740" y="4606586"/>
            <a:ext cx="61495" cy="9138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801614" y="4309950"/>
            <a:ext cx="129457" cy="142018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1202481" y="4984460"/>
            <a:ext cx="107837" cy="58416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1459385" y="5016239"/>
            <a:ext cx="194853" cy="125533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2777535" y="2321680"/>
            <a:ext cx="197482" cy="19149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3679847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4174166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1216157" y="4332768"/>
            <a:ext cx="388372" cy="48437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1297226" y="4413926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1297226" y="4474794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1297226" y="4535642"/>
            <a:ext cx="181774" cy="31737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5026786" y="2936677"/>
            <a:ext cx="329526" cy="355055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2784085" y="1085795"/>
            <a:ext cx="431511" cy="358420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2908317" y="1151302"/>
            <a:ext cx="83690" cy="187672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703522" y="2974727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1220079" y="2158110"/>
            <a:ext cx="124242" cy="120475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5007155" y="1179198"/>
            <a:ext cx="122949" cy="120475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703522" y="3197891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1783681" y="2149230"/>
            <a:ext cx="141243" cy="138235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2365619" y="2164442"/>
            <a:ext cx="1243530" cy="10781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912765" y="1089160"/>
            <a:ext cx="1726044" cy="490722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4587395" y="1399834"/>
            <a:ext cx="693033" cy="885039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563602" y="1357980"/>
            <a:ext cx="111163" cy="250766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1268458" y="3943485"/>
            <a:ext cx="111163" cy="251065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719230" y="1357980"/>
            <a:ext cx="109849" cy="250766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1268458" y="2568957"/>
            <a:ext cx="111163" cy="1328813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4384702" y="4722051"/>
            <a:ext cx="860414" cy="126807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1782777" y="4829830"/>
            <a:ext cx="1010384" cy="313662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477297" y="3086309"/>
            <a:ext cx="162166" cy="133815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511301" y="2298863"/>
            <a:ext cx="508672" cy="107793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4795324" y="3763428"/>
            <a:ext cx="145165" cy="362661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4954854" y="3762153"/>
            <a:ext cx="146479" cy="36393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4872471" y="3835706"/>
            <a:ext cx="151694" cy="92582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4948324" y="3959971"/>
            <a:ext cx="21" cy="2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4762634" y="372157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4762634" y="413622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1191311" y="1357980"/>
            <a:ext cx="75847" cy="142038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1282832" y="1355452"/>
            <a:ext cx="121635" cy="145841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598920" y="1789117"/>
            <a:ext cx="112477" cy="140764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725760" y="1789117"/>
            <a:ext cx="115085" cy="140764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842148" y="1789117"/>
            <a:ext cx="192246" cy="140764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1048763" y="1789117"/>
            <a:ext cx="83711" cy="140764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1648997" y="4678943"/>
            <a:ext cx="133400" cy="168658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1803311" y="4596511"/>
            <a:ext cx="170009" cy="303070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4892086" y="4349235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 txBox="1"/>
          <p:nvPr/>
        </p:nvSpPr>
        <p:spPr>
          <a:xfrm>
            <a:off x="4732575" y="2381975"/>
            <a:ext cx="5988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o" sz="1700" u="none" cap="none" strike="noStrike">
                <a:solidFill>
                  <a:srgbClr val="FFB215"/>
                </a:solidFill>
                <a:latin typeface="Roboto Black"/>
                <a:ea typeface="Roboto Black"/>
                <a:cs typeface="Roboto Black"/>
                <a:sym typeface="Roboto Black"/>
              </a:rPr>
              <a:t>CSS</a:t>
            </a:r>
            <a:endParaRPr b="0" i="0" sz="1700" u="none" cap="none" strike="noStrike">
              <a:solidFill>
                <a:srgbClr val="FFB21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 txBox="1"/>
          <p:nvPr>
            <p:ph idx="3" type="subTitle"/>
          </p:nvPr>
        </p:nvSpPr>
        <p:spPr>
          <a:xfrm>
            <a:off x="937175" y="1596250"/>
            <a:ext cx="7081200" cy="28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" marR="2286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1000"/>
              <a:buNone/>
            </a:pPr>
            <a:r>
              <a:rPr lang="ro" sz="1400">
                <a:latin typeface="Roboto"/>
                <a:ea typeface="Roboto"/>
                <a:cs typeface="Roboto"/>
                <a:sym typeface="Roboto"/>
              </a:rPr>
              <a:t>Este o </a:t>
            </a:r>
            <a:r>
              <a:rPr lang="ro" sz="1400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structura de control repetitiva</a:t>
            </a:r>
            <a:r>
              <a:rPr lang="ro" sz="1400">
                <a:latin typeface="Roboto"/>
                <a:ea typeface="Roboto"/>
                <a:cs typeface="Roboto"/>
                <a:sym typeface="Roboto"/>
              </a:rPr>
              <a:t> ce permite executarea unui bloc de cod atat timp cat o anumită condiție sau expresie este adevărată.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228600" marR="228600" rtl="0" algn="l">
              <a:lnSpc>
                <a:spcPct val="140000"/>
              </a:lnSpc>
              <a:spcBef>
                <a:spcPts val="1800"/>
              </a:spcBef>
              <a:spcAft>
                <a:spcPts val="1800"/>
              </a:spcAft>
              <a:buSzPts val="1000"/>
              <a:buNone/>
            </a:pPr>
            <a:r>
              <a:rPr lang="ro" sz="1400">
                <a:latin typeface="Roboto"/>
                <a:ea typeface="Roboto"/>
                <a:cs typeface="Roboto"/>
                <a:sym typeface="Roboto"/>
              </a:rPr>
              <a:t>Sintaxa:                                                                 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12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/>
              <a:t>JavaScript Bucle: while</a:t>
            </a:r>
            <a:endParaRPr/>
          </a:p>
        </p:txBody>
      </p:sp>
      <p:pic>
        <p:nvPicPr>
          <p:cNvPr id="267" name="Google Shape;2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225" y="2985600"/>
            <a:ext cx="3752249" cy="15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5821" y="2231800"/>
            <a:ext cx="3906476" cy="28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64e4e8c05_1_150"/>
          <p:cNvSpPr txBox="1"/>
          <p:nvPr>
            <p:ph idx="3" type="subTitle"/>
          </p:nvPr>
        </p:nvSpPr>
        <p:spPr>
          <a:xfrm>
            <a:off x="937175" y="1418900"/>
            <a:ext cx="7081200" cy="28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" marR="2286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1000"/>
              <a:buNone/>
            </a:pPr>
            <a:r>
              <a:rPr lang="ro" sz="1400">
                <a:latin typeface="Roboto"/>
                <a:ea typeface="Roboto"/>
                <a:cs typeface="Roboto"/>
                <a:sym typeface="Roboto"/>
              </a:rPr>
              <a:t>Este o </a:t>
            </a:r>
            <a:r>
              <a:rPr lang="ro" sz="1400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structura de control repetitiva</a:t>
            </a:r>
            <a:r>
              <a:rPr lang="ro" sz="1400">
                <a:latin typeface="Roboto"/>
                <a:ea typeface="Roboto"/>
                <a:cs typeface="Roboto"/>
                <a:sym typeface="Roboto"/>
              </a:rPr>
              <a:t> ce permite executarea unui bloc de cod atat timp cat o anumită condiție sau expresie este adevărată. Blocul de cod se executa cel puțin odata indiferent de valoarea condiției.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228600" marR="228600" rtl="0" algn="l">
              <a:lnSpc>
                <a:spcPct val="140000"/>
              </a:lnSpc>
              <a:spcBef>
                <a:spcPts val="1800"/>
              </a:spcBef>
              <a:spcAft>
                <a:spcPts val="1800"/>
              </a:spcAft>
              <a:buSzPts val="1000"/>
              <a:buNone/>
            </a:pPr>
            <a:r>
              <a:rPr lang="ro" sz="1400">
                <a:latin typeface="Roboto"/>
                <a:ea typeface="Roboto"/>
                <a:cs typeface="Roboto"/>
                <a:sym typeface="Roboto"/>
              </a:rPr>
              <a:t>Sintaxa:                                                                 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g2b64e4e8c05_1_15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/>
              <a:t>JavaScript Bucle: do…while</a:t>
            </a:r>
            <a:endParaRPr/>
          </a:p>
        </p:txBody>
      </p:sp>
      <p:pic>
        <p:nvPicPr>
          <p:cNvPr id="275" name="Google Shape;275;g2b64e4e8c05_1_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6350" y="2417625"/>
            <a:ext cx="3890476" cy="258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2b64e4e8c05_1_1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2025" y="3027050"/>
            <a:ext cx="3776749" cy="197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64e4e8c05_1_159"/>
          <p:cNvSpPr txBox="1"/>
          <p:nvPr>
            <p:ph idx="3" type="subTitle"/>
          </p:nvPr>
        </p:nvSpPr>
        <p:spPr>
          <a:xfrm>
            <a:off x="937175" y="1418900"/>
            <a:ext cx="7081200" cy="28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" marR="2286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1000"/>
              <a:buNone/>
            </a:pPr>
            <a:r>
              <a:rPr lang="ro" sz="1400">
                <a:latin typeface="Roboto"/>
                <a:ea typeface="Roboto"/>
                <a:cs typeface="Roboto"/>
                <a:sym typeface="Roboto"/>
              </a:rPr>
              <a:t>Este o </a:t>
            </a:r>
            <a:r>
              <a:rPr lang="ro" sz="1400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structura de control repetitiva</a:t>
            </a:r>
            <a:r>
              <a:rPr lang="ro" sz="1400">
                <a:latin typeface="Roboto"/>
                <a:ea typeface="Roboto"/>
                <a:cs typeface="Roboto"/>
                <a:sym typeface="Roboto"/>
              </a:rPr>
              <a:t> ce permite executarea unui bloc de cod de un număr finit de ori.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228600" marR="228600" rtl="0" algn="l">
              <a:lnSpc>
                <a:spcPct val="140000"/>
              </a:lnSpc>
              <a:spcBef>
                <a:spcPts val="1800"/>
              </a:spcBef>
              <a:spcAft>
                <a:spcPts val="1800"/>
              </a:spcAft>
              <a:buSzPts val="1000"/>
              <a:buNone/>
            </a:pPr>
            <a:r>
              <a:rPr lang="ro" sz="1400">
                <a:latin typeface="Roboto"/>
                <a:ea typeface="Roboto"/>
                <a:cs typeface="Roboto"/>
                <a:sym typeface="Roboto"/>
              </a:rPr>
              <a:t>Sintaxa:                                                                 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g2b64e4e8c05_1_15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/>
              <a:t>JavaScript Bucle: for</a:t>
            </a:r>
            <a:endParaRPr/>
          </a:p>
        </p:txBody>
      </p:sp>
      <p:pic>
        <p:nvPicPr>
          <p:cNvPr id="283" name="Google Shape;283;g2b64e4e8c05_1_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400" y="2612269"/>
            <a:ext cx="4636049" cy="1343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2b64e4e8c05_1_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7450" y="1886550"/>
            <a:ext cx="4117900" cy="304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b64e4e8c05_1_168"/>
          <p:cNvSpPr txBox="1"/>
          <p:nvPr>
            <p:ph idx="3" type="subTitle"/>
          </p:nvPr>
        </p:nvSpPr>
        <p:spPr>
          <a:xfrm>
            <a:off x="937175" y="1418900"/>
            <a:ext cx="7081200" cy="28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" marR="2286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1000"/>
              <a:buNone/>
            </a:pPr>
            <a:r>
              <a:rPr lang="ro" sz="1400">
                <a:latin typeface="Roboto"/>
                <a:ea typeface="Roboto"/>
                <a:cs typeface="Roboto"/>
                <a:sym typeface="Roboto"/>
              </a:rPr>
              <a:t>Este o </a:t>
            </a:r>
            <a:r>
              <a:rPr lang="ro" sz="1400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structura de control repetitiva</a:t>
            </a:r>
            <a:r>
              <a:rPr lang="ro" sz="1400">
                <a:latin typeface="Roboto"/>
                <a:ea typeface="Roboto"/>
                <a:cs typeface="Roboto"/>
                <a:sym typeface="Roboto"/>
              </a:rPr>
              <a:t> ce permite executarea unui bloc de cod pentru fiecare valoare dintr-o colecție.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228600" marR="228600" rtl="0" algn="l">
              <a:lnSpc>
                <a:spcPct val="140000"/>
              </a:lnSpc>
              <a:spcBef>
                <a:spcPts val="1800"/>
              </a:spcBef>
              <a:spcAft>
                <a:spcPts val="1800"/>
              </a:spcAft>
              <a:buSzPts val="1000"/>
              <a:buNone/>
            </a:pPr>
            <a:r>
              <a:rPr lang="ro" sz="1400">
                <a:latin typeface="Roboto"/>
                <a:ea typeface="Roboto"/>
                <a:cs typeface="Roboto"/>
                <a:sym typeface="Roboto"/>
              </a:rPr>
              <a:t>Sintaxa:                                                                 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g2b64e4e8c05_1_16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/>
              <a:t>JavaScript Bucle: for…of</a:t>
            </a:r>
            <a:endParaRPr/>
          </a:p>
        </p:txBody>
      </p:sp>
      <p:pic>
        <p:nvPicPr>
          <p:cNvPr id="291" name="Google Shape;291;g2b64e4e8c05_1_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275" y="2672974"/>
            <a:ext cx="3877324" cy="16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2b64e4e8c05_1_1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9776" y="2024050"/>
            <a:ext cx="3938801" cy="29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b64e4e8c05_1_177"/>
          <p:cNvSpPr txBox="1"/>
          <p:nvPr>
            <p:ph idx="3" type="subTitle"/>
          </p:nvPr>
        </p:nvSpPr>
        <p:spPr>
          <a:xfrm>
            <a:off x="937175" y="1418900"/>
            <a:ext cx="7081200" cy="28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" marR="2286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1000"/>
              <a:buNone/>
            </a:pPr>
            <a:r>
              <a:rPr lang="ro" sz="1400">
                <a:latin typeface="Roboto"/>
                <a:ea typeface="Roboto"/>
                <a:cs typeface="Roboto"/>
                <a:sym typeface="Roboto"/>
              </a:rPr>
              <a:t>Este o </a:t>
            </a:r>
            <a:r>
              <a:rPr lang="ro" sz="1400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structura de control repetitiva</a:t>
            </a:r>
            <a:r>
              <a:rPr lang="ro" sz="1400">
                <a:latin typeface="Roboto"/>
                <a:ea typeface="Roboto"/>
                <a:cs typeface="Roboto"/>
                <a:sym typeface="Roboto"/>
              </a:rPr>
              <a:t>  concepută special pentru a parcurge proprietățile unui obiect. Executa un bloc de cod pentru fiecare proprietate.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228600" marR="228600" rtl="0" algn="l">
              <a:lnSpc>
                <a:spcPct val="140000"/>
              </a:lnSpc>
              <a:spcBef>
                <a:spcPts val="1800"/>
              </a:spcBef>
              <a:spcAft>
                <a:spcPts val="1800"/>
              </a:spcAft>
              <a:buSzPts val="1000"/>
              <a:buNone/>
            </a:pPr>
            <a:r>
              <a:rPr lang="ro" sz="1400">
                <a:latin typeface="Roboto"/>
                <a:ea typeface="Roboto"/>
                <a:cs typeface="Roboto"/>
                <a:sym typeface="Roboto"/>
              </a:rPr>
              <a:t>Sintaxa:                                                                 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g2b64e4e8c05_1_17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/>
              <a:t>JavaScript Bucle: for…in</a:t>
            </a:r>
            <a:endParaRPr/>
          </a:p>
        </p:txBody>
      </p:sp>
      <p:pic>
        <p:nvPicPr>
          <p:cNvPr id="299" name="Google Shape;299;g2b64e4e8c05_1_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8575" y="2215700"/>
            <a:ext cx="4435449" cy="252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2b64e4e8c05_1_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175" y="2688224"/>
            <a:ext cx="3746425" cy="15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b6628907fe_0_0"/>
          <p:cNvSpPr txBox="1"/>
          <p:nvPr>
            <p:ph idx="3" type="subTitle"/>
          </p:nvPr>
        </p:nvSpPr>
        <p:spPr>
          <a:xfrm>
            <a:off x="937175" y="1418900"/>
            <a:ext cx="7081200" cy="28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" marR="228600" rtl="0" algn="l">
              <a:lnSpc>
                <a:spcPct val="140000"/>
              </a:lnSpc>
              <a:spcBef>
                <a:spcPts val="1200"/>
              </a:spcBef>
              <a:spcAft>
                <a:spcPts val="1800"/>
              </a:spcAft>
              <a:buSzPts val="1000"/>
              <a:buNone/>
            </a:pPr>
            <a:r>
              <a:rPr lang="ro" sz="1400">
                <a:latin typeface="Roboto"/>
                <a:ea typeface="Roboto"/>
                <a:cs typeface="Roboto"/>
                <a:sym typeface="Roboto"/>
              </a:rPr>
              <a:t>Instrucțiunea </a:t>
            </a:r>
            <a:r>
              <a:rPr lang="ro" sz="1400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break </a:t>
            </a:r>
            <a:r>
              <a:rPr lang="ro" sz="1400">
                <a:latin typeface="Roboto"/>
                <a:ea typeface="Roboto"/>
                <a:cs typeface="Roboto"/>
                <a:sym typeface="Roboto"/>
              </a:rPr>
              <a:t>este utilizată pentru a întrerupe execuția unei bucle sau a unei instrucțiuni de switch atunci când o anumită condiție este îndeplinită.                                                       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g2b6628907fe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/>
              <a:t>JavaScript Bucle: break</a:t>
            </a:r>
            <a:endParaRPr/>
          </a:p>
        </p:txBody>
      </p:sp>
      <p:pic>
        <p:nvPicPr>
          <p:cNvPr id="307" name="Google Shape;307;g2b6628907f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175" y="2370546"/>
            <a:ext cx="3847774" cy="19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2b6628907fe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7550" y="2410262"/>
            <a:ext cx="3344149" cy="19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b6628907fe_0_11"/>
          <p:cNvSpPr txBox="1"/>
          <p:nvPr>
            <p:ph idx="3" type="subTitle"/>
          </p:nvPr>
        </p:nvSpPr>
        <p:spPr>
          <a:xfrm>
            <a:off x="937175" y="1418900"/>
            <a:ext cx="7081200" cy="28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" marR="228600" rtl="0" algn="l">
              <a:lnSpc>
                <a:spcPct val="140000"/>
              </a:lnSpc>
              <a:spcBef>
                <a:spcPts val="1200"/>
              </a:spcBef>
              <a:spcAft>
                <a:spcPts val="1800"/>
              </a:spcAft>
              <a:buSzPts val="1000"/>
              <a:buNone/>
            </a:pPr>
            <a:r>
              <a:rPr lang="ro" sz="1400">
                <a:latin typeface="Roboto"/>
                <a:ea typeface="Roboto"/>
                <a:cs typeface="Roboto"/>
                <a:sym typeface="Roboto"/>
              </a:rPr>
              <a:t>Instrucțiunea </a:t>
            </a:r>
            <a:r>
              <a:rPr lang="ro" sz="1400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continue </a:t>
            </a:r>
            <a:r>
              <a:rPr lang="ro" sz="1400">
                <a:latin typeface="Roboto"/>
                <a:ea typeface="Roboto"/>
                <a:cs typeface="Roboto"/>
                <a:sym typeface="Roboto"/>
              </a:rPr>
              <a:t>este folosită pentru a sări la următoarea iterație a unei bucle, ignorând restul codului din blocul de buclă pentru iterația curentă.                                                       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g2b6628907fe_0_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/>
              <a:t>JavaScript Bucle: continue</a:t>
            </a:r>
            <a:endParaRPr/>
          </a:p>
        </p:txBody>
      </p:sp>
      <p:pic>
        <p:nvPicPr>
          <p:cNvPr id="315" name="Google Shape;315;g2b6628907fe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525" y="2247175"/>
            <a:ext cx="3934076" cy="2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2b6628907fe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9528" y="2247175"/>
            <a:ext cx="3634749" cy="248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JavaScript Condiționale &amp; Bucle</a:t>
            </a:r>
            <a:endParaRPr/>
          </a:p>
        </p:txBody>
      </p:sp>
      <p:sp>
        <p:nvSpPr>
          <p:cNvPr id="322" name="Google Shape;322;p14"/>
          <p:cNvSpPr txBox="1"/>
          <p:nvPr/>
        </p:nvSpPr>
        <p:spPr>
          <a:xfrm>
            <a:off x="496200" y="1517425"/>
            <a:ext cx="81516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-"/>
            </a:pPr>
            <a:r>
              <a:rPr b="0" i="0" lang="ro" sz="1400" u="sng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https://developer.mozilla.org/en-US/docs/Web/JavaScript/Reference/Statements/if...else</a:t>
            </a:r>
            <a:endParaRPr b="0" i="0" sz="14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-"/>
            </a:pPr>
            <a:r>
              <a:rPr b="0" i="0" lang="ro" sz="1400" u="sng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https://developer.mozilla.org/en-US/docs/Web/JavaScript/Reference/Statements/switch</a:t>
            </a:r>
            <a:endParaRPr b="0" i="0" sz="14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-"/>
            </a:pPr>
            <a:r>
              <a:rPr b="0" i="0" lang="ro" sz="1400" u="sng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https://developer.mozilla.org/en-US/docs/Web/JavaScript/Reference/Statements/for</a:t>
            </a:r>
            <a:endParaRPr b="0" i="0" sz="14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-"/>
            </a:pPr>
            <a:r>
              <a:rPr b="0" i="0" lang="ro" sz="1400" u="sng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https://developer.mozilla.org/en-US/docs/Web/JavaScript/Reference/Statements/while</a:t>
            </a:r>
            <a:endParaRPr b="0" i="0" sz="14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-"/>
            </a:pPr>
            <a:r>
              <a:rPr b="0" i="0" lang="ro" sz="1400" u="sng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https://developer.mozilla.org/en-US/docs/Web/JavaScript/Reference/Statements/do...while</a:t>
            </a:r>
            <a:endParaRPr b="1" i="0" sz="14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"/>
          <p:cNvSpPr txBox="1"/>
          <p:nvPr>
            <p:ph type="ctrTitle"/>
          </p:nvPr>
        </p:nvSpPr>
        <p:spPr>
          <a:xfrm>
            <a:off x="5739500" y="1444225"/>
            <a:ext cx="29868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Q&amp;A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 sz="1200">
                <a:latin typeface="Roboto"/>
                <a:ea typeface="Roboto"/>
                <a:cs typeface="Roboto"/>
                <a:sym typeface="Roboto"/>
              </a:rPr>
              <a:t>1. Ce tip de date are rezultatul evaluării unei condiții?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 sz="1200">
                <a:latin typeface="Roboto"/>
                <a:ea typeface="Roboto"/>
                <a:cs typeface="Roboto"/>
                <a:sym typeface="Roboto"/>
              </a:rPr>
              <a:t>2. Ce este operatorul ternar?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 sz="1200">
                <a:latin typeface="Roboto"/>
                <a:ea typeface="Roboto"/>
                <a:cs typeface="Roboto"/>
                <a:sym typeface="Roboto"/>
              </a:rPr>
              <a:t>3. Ce este o bucla in JavaScript?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15"/>
          <p:cNvSpPr/>
          <p:nvPr/>
        </p:nvSpPr>
        <p:spPr>
          <a:xfrm>
            <a:off x="3554321" y="4682746"/>
            <a:ext cx="698269" cy="355035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5"/>
          <p:cNvSpPr/>
          <p:nvPr/>
        </p:nvSpPr>
        <p:spPr>
          <a:xfrm>
            <a:off x="4608320" y="1966326"/>
            <a:ext cx="347841" cy="105583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5"/>
          <p:cNvSpPr/>
          <p:nvPr/>
        </p:nvSpPr>
        <p:spPr>
          <a:xfrm>
            <a:off x="4684173" y="2072194"/>
            <a:ext cx="196147" cy="75797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5"/>
          <p:cNvSpPr/>
          <p:nvPr/>
        </p:nvSpPr>
        <p:spPr>
          <a:xfrm>
            <a:off x="4740396" y="2169519"/>
            <a:ext cx="98084" cy="81651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5"/>
          <p:cNvSpPr/>
          <p:nvPr/>
        </p:nvSpPr>
        <p:spPr>
          <a:xfrm>
            <a:off x="4529859" y="1855998"/>
            <a:ext cx="504750" cy="136005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5"/>
          <p:cNvSpPr/>
          <p:nvPr/>
        </p:nvSpPr>
        <p:spPr>
          <a:xfrm>
            <a:off x="1444990" y="1706705"/>
            <a:ext cx="2951259" cy="3294129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5"/>
          <p:cNvSpPr/>
          <p:nvPr/>
        </p:nvSpPr>
        <p:spPr>
          <a:xfrm>
            <a:off x="1669921" y="3163644"/>
            <a:ext cx="802882" cy="777286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5"/>
          <p:cNvSpPr/>
          <p:nvPr/>
        </p:nvSpPr>
        <p:spPr>
          <a:xfrm>
            <a:off x="3054766" y="3219455"/>
            <a:ext cx="21" cy="20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5"/>
          <p:cNvSpPr/>
          <p:nvPr/>
        </p:nvSpPr>
        <p:spPr>
          <a:xfrm>
            <a:off x="2521227" y="3077169"/>
            <a:ext cx="572754" cy="548301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5"/>
          <p:cNvSpPr/>
          <p:nvPr/>
        </p:nvSpPr>
        <p:spPr>
          <a:xfrm>
            <a:off x="329533" y="2594305"/>
            <a:ext cx="364842" cy="352507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5"/>
          <p:cNvSpPr/>
          <p:nvPr/>
        </p:nvSpPr>
        <p:spPr>
          <a:xfrm>
            <a:off x="717916" y="2556274"/>
            <a:ext cx="257621" cy="247262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5"/>
          <p:cNvSpPr/>
          <p:nvPr/>
        </p:nvSpPr>
        <p:spPr>
          <a:xfrm>
            <a:off x="3345078" y="259050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5"/>
          <p:cNvSpPr/>
          <p:nvPr/>
        </p:nvSpPr>
        <p:spPr>
          <a:xfrm>
            <a:off x="3345078" y="2699554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5"/>
          <p:cNvSpPr/>
          <p:nvPr/>
        </p:nvSpPr>
        <p:spPr>
          <a:xfrm>
            <a:off x="3345078" y="2808608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5"/>
          <p:cNvSpPr/>
          <p:nvPr/>
        </p:nvSpPr>
        <p:spPr>
          <a:xfrm>
            <a:off x="3345078" y="30279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5"/>
          <p:cNvSpPr/>
          <p:nvPr/>
        </p:nvSpPr>
        <p:spPr>
          <a:xfrm>
            <a:off x="3345078" y="313702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5"/>
          <p:cNvSpPr/>
          <p:nvPr/>
        </p:nvSpPr>
        <p:spPr>
          <a:xfrm>
            <a:off x="3345078" y="335513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5"/>
          <p:cNvSpPr/>
          <p:nvPr/>
        </p:nvSpPr>
        <p:spPr>
          <a:xfrm>
            <a:off x="3345078" y="3464183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5"/>
          <p:cNvSpPr/>
          <p:nvPr/>
        </p:nvSpPr>
        <p:spPr>
          <a:xfrm>
            <a:off x="3345078" y="36822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5"/>
          <p:cNvSpPr/>
          <p:nvPr/>
        </p:nvSpPr>
        <p:spPr>
          <a:xfrm>
            <a:off x="1688238" y="2590502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5"/>
          <p:cNvSpPr/>
          <p:nvPr/>
        </p:nvSpPr>
        <p:spPr>
          <a:xfrm>
            <a:off x="1688238" y="2699554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5"/>
          <p:cNvSpPr/>
          <p:nvPr/>
        </p:nvSpPr>
        <p:spPr>
          <a:xfrm>
            <a:off x="1688238" y="2918916"/>
            <a:ext cx="982008" cy="31737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5"/>
          <p:cNvSpPr/>
          <p:nvPr/>
        </p:nvSpPr>
        <p:spPr>
          <a:xfrm>
            <a:off x="3443149" y="2369866"/>
            <a:ext cx="600206" cy="95130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5"/>
          <p:cNvSpPr/>
          <p:nvPr/>
        </p:nvSpPr>
        <p:spPr>
          <a:xfrm>
            <a:off x="2118469" y="2369866"/>
            <a:ext cx="598892" cy="95130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5"/>
          <p:cNvSpPr/>
          <p:nvPr/>
        </p:nvSpPr>
        <p:spPr>
          <a:xfrm>
            <a:off x="320375" y="3437542"/>
            <a:ext cx="628972" cy="1234997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5"/>
          <p:cNvSpPr/>
          <p:nvPr/>
        </p:nvSpPr>
        <p:spPr>
          <a:xfrm>
            <a:off x="602842" y="4308675"/>
            <a:ext cx="65396" cy="317007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5"/>
          <p:cNvSpPr/>
          <p:nvPr/>
        </p:nvSpPr>
        <p:spPr>
          <a:xfrm>
            <a:off x="1659449" y="1285723"/>
            <a:ext cx="1051326" cy="353761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5"/>
          <p:cNvSpPr/>
          <p:nvPr/>
        </p:nvSpPr>
        <p:spPr>
          <a:xfrm>
            <a:off x="3868165" y="1040676"/>
            <a:ext cx="942791" cy="305897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5"/>
          <p:cNvSpPr/>
          <p:nvPr/>
        </p:nvSpPr>
        <p:spPr>
          <a:xfrm>
            <a:off x="1002992" y="2844110"/>
            <a:ext cx="200089" cy="165990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5"/>
          <p:cNvSpPr/>
          <p:nvPr/>
        </p:nvSpPr>
        <p:spPr>
          <a:xfrm>
            <a:off x="3679847" y="2135033"/>
            <a:ext cx="200089" cy="166368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5"/>
          <p:cNvSpPr/>
          <p:nvPr/>
        </p:nvSpPr>
        <p:spPr>
          <a:xfrm>
            <a:off x="4495854" y="3010826"/>
            <a:ext cx="162166" cy="133815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5"/>
          <p:cNvSpPr/>
          <p:nvPr/>
        </p:nvSpPr>
        <p:spPr>
          <a:xfrm>
            <a:off x="2274077" y="4699870"/>
            <a:ext cx="162166" cy="135050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5"/>
          <p:cNvSpPr/>
          <p:nvPr/>
        </p:nvSpPr>
        <p:spPr>
          <a:xfrm>
            <a:off x="4984937" y="1584609"/>
            <a:ext cx="160852" cy="134771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5"/>
          <p:cNvSpPr/>
          <p:nvPr/>
        </p:nvSpPr>
        <p:spPr>
          <a:xfrm>
            <a:off x="2683385" y="4453210"/>
            <a:ext cx="236329" cy="165552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5"/>
          <p:cNvSpPr/>
          <p:nvPr/>
        </p:nvSpPr>
        <p:spPr>
          <a:xfrm>
            <a:off x="1033074" y="3040653"/>
            <a:ext cx="167381" cy="116272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5"/>
          <p:cNvSpPr/>
          <p:nvPr/>
        </p:nvSpPr>
        <p:spPr>
          <a:xfrm>
            <a:off x="4701154" y="2380021"/>
            <a:ext cx="666896" cy="594692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5"/>
          <p:cNvSpPr/>
          <p:nvPr/>
        </p:nvSpPr>
        <p:spPr>
          <a:xfrm>
            <a:off x="451136" y="1644562"/>
            <a:ext cx="797667" cy="594692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5"/>
          <p:cNvSpPr/>
          <p:nvPr/>
        </p:nvSpPr>
        <p:spPr>
          <a:xfrm>
            <a:off x="4486695" y="3423604"/>
            <a:ext cx="202697" cy="1222315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5"/>
          <p:cNvSpPr/>
          <p:nvPr/>
        </p:nvSpPr>
        <p:spPr>
          <a:xfrm>
            <a:off x="4855880" y="3381034"/>
            <a:ext cx="108145" cy="5907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5"/>
          <p:cNvSpPr/>
          <p:nvPr/>
        </p:nvSpPr>
        <p:spPr>
          <a:xfrm>
            <a:off x="5238636" y="3972655"/>
            <a:ext cx="129457" cy="140764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5"/>
          <p:cNvSpPr/>
          <p:nvPr/>
        </p:nvSpPr>
        <p:spPr>
          <a:xfrm>
            <a:off x="4978387" y="3439971"/>
            <a:ext cx="257621" cy="261319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5"/>
          <p:cNvSpPr/>
          <p:nvPr/>
        </p:nvSpPr>
        <p:spPr>
          <a:xfrm>
            <a:off x="4512856" y="3282852"/>
            <a:ext cx="200972" cy="125533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5"/>
          <p:cNvSpPr/>
          <p:nvPr/>
        </p:nvSpPr>
        <p:spPr>
          <a:xfrm>
            <a:off x="5267487" y="3846935"/>
            <a:ext cx="48313" cy="94035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5"/>
          <p:cNvSpPr/>
          <p:nvPr/>
        </p:nvSpPr>
        <p:spPr>
          <a:xfrm>
            <a:off x="4739081" y="3344417"/>
            <a:ext cx="99398" cy="47505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5"/>
          <p:cNvSpPr/>
          <p:nvPr/>
        </p:nvSpPr>
        <p:spPr>
          <a:xfrm>
            <a:off x="5225351" y="3725956"/>
            <a:ext cx="62973" cy="92004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5"/>
          <p:cNvSpPr/>
          <p:nvPr/>
        </p:nvSpPr>
        <p:spPr>
          <a:xfrm>
            <a:off x="1" y="2606928"/>
            <a:ext cx="184382" cy="344961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5"/>
          <p:cNvSpPr/>
          <p:nvPr/>
        </p:nvSpPr>
        <p:spPr>
          <a:xfrm>
            <a:off x="147230" y="3099112"/>
            <a:ext cx="75087" cy="86111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5"/>
          <p:cNvSpPr/>
          <p:nvPr/>
        </p:nvSpPr>
        <p:spPr>
          <a:xfrm>
            <a:off x="116368" y="2489193"/>
            <a:ext cx="66361" cy="89914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5"/>
          <p:cNvSpPr/>
          <p:nvPr/>
        </p:nvSpPr>
        <p:spPr>
          <a:xfrm>
            <a:off x="228833" y="2217704"/>
            <a:ext cx="183088" cy="177537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5"/>
          <p:cNvSpPr/>
          <p:nvPr/>
        </p:nvSpPr>
        <p:spPr>
          <a:xfrm>
            <a:off x="175218" y="2383226"/>
            <a:ext cx="74554" cy="83025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5"/>
          <p:cNvSpPr/>
          <p:nvPr/>
        </p:nvSpPr>
        <p:spPr>
          <a:xfrm>
            <a:off x="218813" y="3203128"/>
            <a:ext cx="190501" cy="187512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5"/>
          <p:cNvSpPr/>
          <p:nvPr/>
        </p:nvSpPr>
        <p:spPr>
          <a:xfrm>
            <a:off x="929110" y="4723046"/>
            <a:ext cx="264808" cy="261498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5"/>
          <p:cNvSpPr/>
          <p:nvPr/>
        </p:nvSpPr>
        <p:spPr>
          <a:xfrm>
            <a:off x="1323181" y="5031590"/>
            <a:ext cx="107447" cy="48063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5"/>
          <p:cNvSpPr/>
          <p:nvPr/>
        </p:nvSpPr>
        <p:spPr>
          <a:xfrm>
            <a:off x="852497" y="4483216"/>
            <a:ext cx="45890" cy="93020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5"/>
          <p:cNvSpPr/>
          <p:nvPr/>
        </p:nvSpPr>
        <p:spPr>
          <a:xfrm>
            <a:off x="878740" y="4606586"/>
            <a:ext cx="61495" cy="9138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5"/>
          <p:cNvSpPr/>
          <p:nvPr/>
        </p:nvSpPr>
        <p:spPr>
          <a:xfrm>
            <a:off x="801614" y="4309950"/>
            <a:ext cx="129457" cy="142018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5"/>
          <p:cNvSpPr/>
          <p:nvPr/>
        </p:nvSpPr>
        <p:spPr>
          <a:xfrm>
            <a:off x="1202481" y="4984460"/>
            <a:ext cx="107837" cy="58416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5"/>
          <p:cNvSpPr/>
          <p:nvPr/>
        </p:nvSpPr>
        <p:spPr>
          <a:xfrm>
            <a:off x="1459385" y="5016239"/>
            <a:ext cx="194853" cy="125533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5"/>
          <p:cNvSpPr/>
          <p:nvPr/>
        </p:nvSpPr>
        <p:spPr>
          <a:xfrm>
            <a:off x="2777535" y="2321680"/>
            <a:ext cx="197482" cy="19149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5"/>
          <p:cNvSpPr/>
          <p:nvPr/>
        </p:nvSpPr>
        <p:spPr>
          <a:xfrm>
            <a:off x="3679847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5"/>
          <p:cNvSpPr/>
          <p:nvPr/>
        </p:nvSpPr>
        <p:spPr>
          <a:xfrm>
            <a:off x="4174166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5"/>
          <p:cNvSpPr/>
          <p:nvPr/>
        </p:nvSpPr>
        <p:spPr>
          <a:xfrm>
            <a:off x="1216157" y="4332768"/>
            <a:ext cx="388372" cy="48437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5"/>
          <p:cNvSpPr/>
          <p:nvPr/>
        </p:nvSpPr>
        <p:spPr>
          <a:xfrm>
            <a:off x="1297226" y="4413926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5"/>
          <p:cNvSpPr/>
          <p:nvPr/>
        </p:nvSpPr>
        <p:spPr>
          <a:xfrm>
            <a:off x="1297226" y="4474794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5"/>
          <p:cNvSpPr/>
          <p:nvPr/>
        </p:nvSpPr>
        <p:spPr>
          <a:xfrm>
            <a:off x="1297226" y="4535642"/>
            <a:ext cx="181774" cy="31737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5"/>
          <p:cNvSpPr/>
          <p:nvPr/>
        </p:nvSpPr>
        <p:spPr>
          <a:xfrm>
            <a:off x="5026786" y="2936677"/>
            <a:ext cx="329526" cy="355055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5"/>
          <p:cNvSpPr/>
          <p:nvPr/>
        </p:nvSpPr>
        <p:spPr>
          <a:xfrm>
            <a:off x="2784085" y="1085795"/>
            <a:ext cx="431511" cy="358420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5"/>
          <p:cNvSpPr/>
          <p:nvPr/>
        </p:nvSpPr>
        <p:spPr>
          <a:xfrm>
            <a:off x="2908317" y="1151302"/>
            <a:ext cx="83690" cy="187672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5"/>
          <p:cNvSpPr/>
          <p:nvPr/>
        </p:nvSpPr>
        <p:spPr>
          <a:xfrm>
            <a:off x="703522" y="2974727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5"/>
          <p:cNvSpPr/>
          <p:nvPr/>
        </p:nvSpPr>
        <p:spPr>
          <a:xfrm>
            <a:off x="1220079" y="2158110"/>
            <a:ext cx="124242" cy="120475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5"/>
          <p:cNvSpPr/>
          <p:nvPr/>
        </p:nvSpPr>
        <p:spPr>
          <a:xfrm>
            <a:off x="5007155" y="1179198"/>
            <a:ext cx="122949" cy="120475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5"/>
          <p:cNvSpPr/>
          <p:nvPr/>
        </p:nvSpPr>
        <p:spPr>
          <a:xfrm>
            <a:off x="703522" y="3197891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5"/>
          <p:cNvSpPr/>
          <p:nvPr/>
        </p:nvSpPr>
        <p:spPr>
          <a:xfrm>
            <a:off x="1783681" y="2149230"/>
            <a:ext cx="141243" cy="138235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5"/>
          <p:cNvSpPr/>
          <p:nvPr/>
        </p:nvSpPr>
        <p:spPr>
          <a:xfrm>
            <a:off x="2365619" y="2164442"/>
            <a:ext cx="1243530" cy="10781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5"/>
          <p:cNvSpPr/>
          <p:nvPr/>
        </p:nvSpPr>
        <p:spPr>
          <a:xfrm>
            <a:off x="912765" y="1089160"/>
            <a:ext cx="1726044" cy="490722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5"/>
          <p:cNvSpPr/>
          <p:nvPr/>
        </p:nvSpPr>
        <p:spPr>
          <a:xfrm>
            <a:off x="4587395" y="1399834"/>
            <a:ext cx="693033" cy="885039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5"/>
          <p:cNvSpPr/>
          <p:nvPr/>
        </p:nvSpPr>
        <p:spPr>
          <a:xfrm>
            <a:off x="563602" y="1357980"/>
            <a:ext cx="111163" cy="250766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5"/>
          <p:cNvSpPr/>
          <p:nvPr/>
        </p:nvSpPr>
        <p:spPr>
          <a:xfrm>
            <a:off x="1268458" y="3943485"/>
            <a:ext cx="111163" cy="251065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5"/>
          <p:cNvSpPr/>
          <p:nvPr/>
        </p:nvSpPr>
        <p:spPr>
          <a:xfrm>
            <a:off x="719230" y="1357980"/>
            <a:ext cx="109849" cy="250766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5"/>
          <p:cNvSpPr/>
          <p:nvPr/>
        </p:nvSpPr>
        <p:spPr>
          <a:xfrm>
            <a:off x="1268458" y="2568957"/>
            <a:ext cx="111163" cy="1328813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5"/>
          <p:cNvSpPr/>
          <p:nvPr/>
        </p:nvSpPr>
        <p:spPr>
          <a:xfrm>
            <a:off x="4384702" y="4722051"/>
            <a:ext cx="860414" cy="126807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5"/>
          <p:cNvSpPr/>
          <p:nvPr/>
        </p:nvSpPr>
        <p:spPr>
          <a:xfrm>
            <a:off x="1782777" y="4829830"/>
            <a:ext cx="1010384" cy="313662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5"/>
          <p:cNvSpPr/>
          <p:nvPr/>
        </p:nvSpPr>
        <p:spPr>
          <a:xfrm>
            <a:off x="477297" y="3086309"/>
            <a:ext cx="162166" cy="133815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5"/>
          <p:cNvSpPr/>
          <p:nvPr/>
        </p:nvSpPr>
        <p:spPr>
          <a:xfrm>
            <a:off x="511301" y="2298863"/>
            <a:ext cx="508672" cy="107793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5"/>
          <p:cNvSpPr/>
          <p:nvPr/>
        </p:nvSpPr>
        <p:spPr>
          <a:xfrm>
            <a:off x="4795324" y="3763428"/>
            <a:ext cx="145165" cy="362661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5"/>
          <p:cNvSpPr/>
          <p:nvPr/>
        </p:nvSpPr>
        <p:spPr>
          <a:xfrm>
            <a:off x="4954854" y="3762153"/>
            <a:ext cx="146479" cy="36393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5"/>
          <p:cNvSpPr/>
          <p:nvPr/>
        </p:nvSpPr>
        <p:spPr>
          <a:xfrm>
            <a:off x="4872471" y="3835706"/>
            <a:ext cx="151694" cy="92582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5"/>
          <p:cNvSpPr/>
          <p:nvPr/>
        </p:nvSpPr>
        <p:spPr>
          <a:xfrm>
            <a:off x="4948324" y="3959971"/>
            <a:ext cx="21" cy="2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5"/>
          <p:cNvSpPr/>
          <p:nvPr/>
        </p:nvSpPr>
        <p:spPr>
          <a:xfrm>
            <a:off x="4762634" y="372157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5"/>
          <p:cNvSpPr/>
          <p:nvPr/>
        </p:nvSpPr>
        <p:spPr>
          <a:xfrm>
            <a:off x="4762634" y="413622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5"/>
          <p:cNvSpPr/>
          <p:nvPr/>
        </p:nvSpPr>
        <p:spPr>
          <a:xfrm>
            <a:off x="1191311" y="1357980"/>
            <a:ext cx="75847" cy="142038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5"/>
          <p:cNvSpPr/>
          <p:nvPr/>
        </p:nvSpPr>
        <p:spPr>
          <a:xfrm>
            <a:off x="1282832" y="1355452"/>
            <a:ext cx="121635" cy="145841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5"/>
          <p:cNvSpPr/>
          <p:nvPr/>
        </p:nvSpPr>
        <p:spPr>
          <a:xfrm>
            <a:off x="598920" y="1789117"/>
            <a:ext cx="112477" cy="140764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5"/>
          <p:cNvSpPr/>
          <p:nvPr/>
        </p:nvSpPr>
        <p:spPr>
          <a:xfrm>
            <a:off x="725760" y="1789117"/>
            <a:ext cx="115085" cy="140764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5"/>
          <p:cNvSpPr/>
          <p:nvPr/>
        </p:nvSpPr>
        <p:spPr>
          <a:xfrm>
            <a:off x="842148" y="1789117"/>
            <a:ext cx="192246" cy="140764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5"/>
          <p:cNvSpPr/>
          <p:nvPr/>
        </p:nvSpPr>
        <p:spPr>
          <a:xfrm>
            <a:off x="1048763" y="1789117"/>
            <a:ext cx="83711" cy="140764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5"/>
          <p:cNvSpPr/>
          <p:nvPr/>
        </p:nvSpPr>
        <p:spPr>
          <a:xfrm>
            <a:off x="1648997" y="4678943"/>
            <a:ext cx="133400" cy="168658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5"/>
          <p:cNvSpPr/>
          <p:nvPr/>
        </p:nvSpPr>
        <p:spPr>
          <a:xfrm>
            <a:off x="1803311" y="4596511"/>
            <a:ext cx="170009" cy="303070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5"/>
          <p:cNvSpPr/>
          <p:nvPr/>
        </p:nvSpPr>
        <p:spPr>
          <a:xfrm>
            <a:off x="4892086" y="4349235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5"/>
          <p:cNvSpPr txBox="1"/>
          <p:nvPr/>
        </p:nvSpPr>
        <p:spPr>
          <a:xfrm>
            <a:off x="4732575" y="2381975"/>
            <a:ext cx="5988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o" sz="1700" u="none" cap="none" strike="noStrike">
                <a:solidFill>
                  <a:srgbClr val="FFB215"/>
                </a:solidFill>
                <a:latin typeface="Roboto Black"/>
                <a:ea typeface="Roboto Black"/>
                <a:cs typeface="Roboto Black"/>
                <a:sym typeface="Roboto Black"/>
              </a:rPr>
              <a:t>CSS</a:t>
            </a:r>
            <a:endParaRPr b="0" i="0" sz="1700" u="none" cap="none" strike="noStrike">
              <a:solidFill>
                <a:srgbClr val="FFB21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b68ac6db8d_0_0"/>
          <p:cNvSpPr txBox="1"/>
          <p:nvPr>
            <p:ph type="ctrTitle"/>
          </p:nvPr>
        </p:nvSpPr>
        <p:spPr>
          <a:xfrm>
            <a:off x="814450" y="506050"/>
            <a:ext cx="387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Feedback </a:t>
            </a:r>
            <a:endParaRPr/>
          </a:p>
        </p:txBody>
      </p:sp>
      <p:sp>
        <p:nvSpPr>
          <p:cNvPr id="433" name="Google Shape;433;g2b68ac6db8d_0_0"/>
          <p:cNvSpPr txBox="1"/>
          <p:nvPr>
            <p:ph idx="1" type="subTitle"/>
          </p:nvPr>
        </p:nvSpPr>
        <p:spPr>
          <a:xfrm>
            <a:off x="847600" y="1323650"/>
            <a:ext cx="8029200" cy="345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Dorim să oferim servicii de cea mai înaltă calitate și să ne îmbunătățim în mod continuu pentru a vă satisface nevoile.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Dorim să vă ascultăm părerea și să aflăm cum putem oferi o experiență și mai bună. </a:t>
            </a:r>
            <a:br>
              <a:rPr lang="ro" sz="1100">
                <a:latin typeface="Arial"/>
                <a:ea typeface="Arial"/>
                <a:cs typeface="Arial"/>
                <a:sym typeface="Arial"/>
              </a:rPr>
            </a:br>
            <a:r>
              <a:rPr lang="ro" sz="1100">
                <a:latin typeface="Arial"/>
                <a:ea typeface="Arial"/>
                <a:cs typeface="Arial"/>
                <a:sym typeface="Arial"/>
              </a:rPr>
              <a:t>Am creat un </a:t>
            </a:r>
            <a:r>
              <a:rPr b="1" lang="ro" sz="1100">
                <a:latin typeface="Arial"/>
                <a:ea typeface="Arial"/>
                <a:cs typeface="Arial"/>
                <a:sym typeface="Arial"/>
              </a:rPr>
              <a:t>formular de feedback activ permanent</a:t>
            </a:r>
            <a:r>
              <a:rPr lang="ro" sz="1100">
                <a:latin typeface="Arial"/>
                <a:ea typeface="Arial"/>
                <a:cs typeface="Arial"/>
                <a:sym typeface="Arial"/>
              </a:rPr>
              <a:t>, care vă oferă posibilitatea de a ne împărtăși gândurile, sugestiile și observațiile dvs. cu privire la serviciile noastre. Acesta se găsește în link-ul de mai jos sau pe platforma voastră de grupă, pentru a ajunge la el cu ușurință.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o" sz="1100">
                <a:latin typeface="Arial"/>
                <a:ea typeface="Arial"/>
                <a:cs typeface="Arial"/>
                <a:sym typeface="Arial"/>
              </a:rPr>
              <a:t>Link formular feedback permanent : </a:t>
            </a:r>
            <a:r>
              <a:rPr lang="r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https://forms.gle/aufCH9Ci171vVZr1A</a:t>
            </a:r>
            <a:endParaRPr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Nu durează mai mult de câteva minute să completați formularul, dar contribuția dvs. este extrem de valoroasă pentru noi. Feedback-ul pe care îl primim ne ajută să identificăm punctele noastre forte și să corectăm eventualele deficiențe.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64e4e8c05_1_0"/>
          <p:cNvSpPr txBox="1"/>
          <p:nvPr>
            <p:ph type="ctrTitle"/>
          </p:nvPr>
        </p:nvSpPr>
        <p:spPr>
          <a:xfrm>
            <a:off x="5150175" y="2568500"/>
            <a:ext cx="32397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 sz="1200"/>
              <a:t>Sa invatam ce sunt buclele in JavaScript</a:t>
            </a:r>
            <a:endParaRPr sz="1200"/>
          </a:p>
        </p:txBody>
      </p:sp>
      <p:sp>
        <p:nvSpPr>
          <p:cNvPr id="207" name="Google Shape;207;g2b64e4e8c05_1_0"/>
          <p:cNvSpPr txBox="1"/>
          <p:nvPr>
            <p:ph idx="4" type="ctrTitle"/>
          </p:nvPr>
        </p:nvSpPr>
        <p:spPr>
          <a:xfrm>
            <a:off x="5150175" y="465050"/>
            <a:ext cx="35583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Obiective</a:t>
            </a:r>
            <a:endParaRPr/>
          </a:p>
        </p:txBody>
      </p:sp>
      <p:pic>
        <p:nvPicPr>
          <p:cNvPr id="208" name="Google Shape;208;g2b64e4e8c05_1_0"/>
          <p:cNvPicPr preferRelativeResize="0"/>
          <p:nvPr/>
        </p:nvPicPr>
        <p:blipFill rotWithShape="1">
          <a:blip r:embed="rId3">
            <a:alphaModFix/>
          </a:blip>
          <a:srcRect b="10062" l="0" r="10062" t="0"/>
          <a:stretch/>
        </p:blipFill>
        <p:spPr>
          <a:xfrm>
            <a:off x="-184050" y="0"/>
            <a:ext cx="47560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2b64e4e8c05_1_0"/>
          <p:cNvSpPr txBox="1"/>
          <p:nvPr>
            <p:ph type="ctrTitle"/>
          </p:nvPr>
        </p:nvSpPr>
        <p:spPr>
          <a:xfrm>
            <a:off x="5166375" y="2042800"/>
            <a:ext cx="29400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 sz="1200"/>
              <a:t>Să învățăm ce sunt conditionalele in JavaScript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/>
              <a:t>JavaScript Condiționale</a:t>
            </a:r>
            <a:endParaRPr/>
          </a:p>
        </p:txBody>
      </p:sp>
      <p:sp>
        <p:nvSpPr>
          <p:cNvPr id="215" name="Google Shape;215;p3"/>
          <p:cNvSpPr txBox="1"/>
          <p:nvPr/>
        </p:nvSpPr>
        <p:spPr>
          <a:xfrm>
            <a:off x="902850" y="1766200"/>
            <a:ext cx="7338300" cy="27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Structurile </a:t>
            </a:r>
            <a:r>
              <a:rPr b="1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condiționale </a:t>
            </a:r>
            <a:r>
              <a:rPr b="1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sunt utilizate pentru a executa un bloc de cod în funcție de evaluarea unei expresii sau a unei condiții. Rezultatul evaluării condiției va avea întotdeauna tipul de date </a:t>
            </a:r>
            <a:r>
              <a:rPr b="1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boolean (true sau false)</a:t>
            </a:r>
            <a:r>
              <a:rPr b="1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Principalele structuri condiționale în JavaScript sunt: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15"/>
              </a:buClr>
              <a:buSzPts val="1500"/>
              <a:buFont typeface="Roboto"/>
              <a:buChar char="●"/>
            </a:pPr>
            <a:r>
              <a:rPr b="1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endParaRPr b="1" i="0" sz="1500" u="none" cap="none" strike="noStrike">
              <a:solidFill>
                <a:srgbClr val="FFB21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15"/>
              </a:buClr>
              <a:buSzPts val="1500"/>
              <a:buFont typeface="Roboto"/>
              <a:buChar char="●"/>
            </a:pPr>
            <a:r>
              <a:rPr b="1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if…else</a:t>
            </a:r>
            <a:endParaRPr b="1" i="0" sz="1500" u="none" cap="none" strike="noStrike">
              <a:solidFill>
                <a:srgbClr val="FFB21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15"/>
              </a:buClr>
              <a:buSzPts val="1500"/>
              <a:buFont typeface="Roboto"/>
              <a:buChar char="●"/>
            </a:pPr>
            <a:r>
              <a:rPr b="1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operatorul ternar</a:t>
            </a:r>
            <a:endParaRPr b="1" i="0" sz="1500" u="none" cap="none" strike="noStrike">
              <a:solidFill>
                <a:srgbClr val="FFB21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15"/>
              </a:buClr>
              <a:buSzPts val="1500"/>
              <a:buFont typeface="Roboto"/>
              <a:buChar char="●"/>
            </a:pPr>
            <a:r>
              <a:rPr b="1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if…else if…else</a:t>
            </a:r>
            <a:endParaRPr b="1" i="0" sz="1500" u="none" cap="none" strike="noStrike">
              <a:solidFill>
                <a:srgbClr val="FFB21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15"/>
              </a:buClr>
              <a:buSzPts val="1500"/>
              <a:buFont typeface="Roboto"/>
              <a:buChar char="●"/>
            </a:pPr>
            <a:r>
              <a:rPr b="1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switch</a:t>
            </a:r>
            <a:endParaRPr b="1" i="0" sz="1500" u="none" cap="none" strike="noStrike">
              <a:solidFill>
                <a:srgbClr val="FFB21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64e4e8c05_1_104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/>
              <a:t>JavaScript Condiționale - if</a:t>
            </a:r>
            <a:endParaRPr/>
          </a:p>
        </p:txBody>
      </p:sp>
      <p:sp>
        <p:nvSpPr>
          <p:cNvPr id="221" name="Google Shape;221;g2b64e4e8c05_1_104"/>
          <p:cNvSpPr txBox="1"/>
          <p:nvPr/>
        </p:nvSpPr>
        <p:spPr>
          <a:xfrm>
            <a:off x="1042025" y="1251150"/>
            <a:ext cx="7338300" cy="3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: </a:t>
            </a:r>
            <a:r>
              <a:rPr b="0" i="0" lang="ro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Este cea  mai simpla structura condițională. Blocul de cod asociat cu ‘if’ este executat doar dacă expresia/condiția este adevărată.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o" sz="14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Sintaxa:</a:t>
            </a:r>
            <a:endParaRPr b="0" i="0" sz="1400" u="none" cap="none" strike="noStrike">
              <a:solidFill>
                <a:srgbClr val="FFB21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o" sz="14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Exemplu:</a:t>
            </a:r>
            <a:endParaRPr b="0" i="0" sz="1400" u="none" cap="none" strike="noStrike">
              <a:solidFill>
                <a:srgbClr val="FFB21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22" name="Google Shape;222;g2b64e4e8c05_1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875" y="2048150"/>
            <a:ext cx="5579501" cy="13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2b64e4e8c05_1_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2875" y="3725725"/>
            <a:ext cx="3518162" cy="13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64e4e8c05_1_1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/>
              <a:t>JavaScript Condiționale - if…else</a:t>
            </a:r>
            <a:endParaRPr/>
          </a:p>
        </p:txBody>
      </p:sp>
      <p:sp>
        <p:nvSpPr>
          <p:cNvPr id="229" name="Google Shape;229;g2b64e4e8c05_1_111"/>
          <p:cNvSpPr txBox="1"/>
          <p:nvPr/>
        </p:nvSpPr>
        <p:spPr>
          <a:xfrm>
            <a:off x="1042025" y="1251150"/>
            <a:ext cx="7338300" cy="3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if-else: 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Permite să se execute un bloc de cod dacă o condiție este adevărată și alt bloc de cod dacă aceeași condiție este falsă</a:t>
            </a:r>
            <a:r>
              <a:rPr b="0" i="0" lang="ro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o" sz="14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Sintaxa: </a:t>
            </a:r>
            <a:r>
              <a:rPr b="0" i="0" lang="ro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                                                                        </a:t>
            </a:r>
            <a:r>
              <a:rPr b="0" i="0" lang="ro" sz="14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Exemplu:</a:t>
            </a:r>
            <a:endParaRPr b="0" i="0" sz="1400" u="none" cap="none" strike="noStrike">
              <a:solidFill>
                <a:srgbClr val="FFB21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30" name="Google Shape;230;g2b64e4e8c05_1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025" y="2231799"/>
            <a:ext cx="3685474" cy="17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2b64e4e8c05_1_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9326" y="2231793"/>
            <a:ext cx="3685476" cy="192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JavaScript - Operatorul ternar</a:t>
            </a:r>
            <a:endParaRPr/>
          </a:p>
        </p:txBody>
      </p:sp>
      <p:sp>
        <p:nvSpPr>
          <p:cNvPr id="237" name="Google Shape;237;p8"/>
          <p:cNvSpPr txBox="1"/>
          <p:nvPr/>
        </p:nvSpPr>
        <p:spPr>
          <a:xfrm>
            <a:off x="496200" y="1465700"/>
            <a:ext cx="8151600" cy="21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4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Operatorul ternar</a:t>
            </a:r>
            <a:r>
              <a:rPr b="0" i="0" lang="ro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(sau operatorul condițional) este o formă compactă de a scrie o instrucțiune </a:t>
            </a:r>
            <a:r>
              <a:rPr b="0" i="0" lang="ro" sz="14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if-else</a:t>
            </a:r>
            <a:r>
              <a:rPr b="0" i="0" lang="ro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într-o singură linie. Acesta este adesea folosit pentru a atribui o valoare variabilei în funcție de o anumită condiție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4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Sintaxa</a:t>
            </a:r>
            <a:r>
              <a:rPr b="0" i="0" lang="ro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condiție </a:t>
            </a:r>
            <a:r>
              <a:rPr b="0" i="0" lang="ro" sz="14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r>
              <a:rPr b="0" i="0" lang="ro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valoareDacaAdevărat </a:t>
            </a:r>
            <a:r>
              <a:rPr b="0" i="0" lang="ro" sz="14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0" i="0" lang="ro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valoareDacaFals;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4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Exemplu</a:t>
            </a:r>
            <a:r>
              <a:rPr b="0" i="0" lang="ro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" name="Google Shape;2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238" y="3089296"/>
            <a:ext cx="6419523" cy="19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b64e4e8c05_1_12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/>
              <a:t>JavaScript Condiționale - if…else if…else</a:t>
            </a:r>
            <a:endParaRPr/>
          </a:p>
        </p:txBody>
      </p:sp>
      <p:sp>
        <p:nvSpPr>
          <p:cNvPr id="244" name="Google Shape;244;g2b64e4e8c05_1_121"/>
          <p:cNvSpPr txBox="1"/>
          <p:nvPr/>
        </p:nvSpPr>
        <p:spPr>
          <a:xfrm>
            <a:off x="1042025" y="1251150"/>
            <a:ext cx="7338300" cy="3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o" sz="14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if-else if-else: </a:t>
            </a:r>
            <a:r>
              <a:rPr b="0" i="0" lang="ro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Permite gestionarea mai multor condiții într-o succesiune. Se testează fiecare condiție în ordine și se execută primul bloc de cod asociat cu prima condiție adevărată sau blocul asociat cu else dacă nici o condiție nu e adevărată.</a:t>
            </a:r>
            <a:endParaRPr b="0" i="0" sz="13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o" sz="14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Sintaxa: </a:t>
            </a:r>
            <a:r>
              <a:rPr b="0" i="0" lang="ro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                                                             </a:t>
            </a:r>
            <a:r>
              <a:rPr b="0" i="0" lang="ro" sz="14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Exemplu:</a:t>
            </a:r>
            <a:endParaRPr b="0" i="0" sz="1400" u="none" cap="none" strike="noStrike">
              <a:solidFill>
                <a:srgbClr val="FFB21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45" name="Google Shape;245;g2b64e4e8c05_1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025" y="2320500"/>
            <a:ext cx="3352585" cy="257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2b64e4e8c05_1_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1803" y="2320500"/>
            <a:ext cx="3544974" cy="26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b64e4e8c05_1_134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/>
              <a:t>JavaScript Condiționale - switch</a:t>
            </a:r>
            <a:endParaRPr/>
          </a:p>
        </p:txBody>
      </p:sp>
      <p:sp>
        <p:nvSpPr>
          <p:cNvPr id="252" name="Google Shape;252;g2b64e4e8c05_1_134"/>
          <p:cNvSpPr txBox="1"/>
          <p:nvPr/>
        </p:nvSpPr>
        <p:spPr>
          <a:xfrm>
            <a:off x="1042025" y="1251150"/>
            <a:ext cx="7338300" cy="3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o" sz="14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switch: </a:t>
            </a:r>
            <a:r>
              <a:rPr b="0" i="0" lang="ro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Este utilizat atunci când trebuie să se compare o valoare cu mai multe posibilități.</a:t>
            </a:r>
            <a:endParaRPr b="0" i="0" sz="13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o" sz="14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Sintaxa: </a:t>
            </a:r>
            <a:r>
              <a:rPr b="0" i="0" lang="ro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                                                             </a:t>
            </a:r>
            <a:endParaRPr b="0" i="0" sz="1400" u="none" cap="none" strike="noStrike">
              <a:solidFill>
                <a:srgbClr val="FFB21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53" name="Google Shape;253;g2b64e4e8c05_1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725" y="2061825"/>
            <a:ext cx="4210550" cy="26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2b64e4e8c05_1_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8725" y="1666462"/>
            <a:ext cx="3602452" cy="342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/>
              <a:t>JavaScript - Bucle</a:t>
            </a:r>
            <a:endParaRPr/>
          </a:p>
        </p:txBody>
      </p:sp>
      <p:sp>
        <p:nvSpPr>
          <p:cNvPr id="260" name="Google Shape;260;p11"/>
          <p:cNvSpPr txBox="1"/>
          <p:nvPr/>
        </p:nvSpPr>
        <p:spPr>
          <a:xfrm>
            <a:off x="982875" y="1891875"/>
            <a:ext cx="73974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Buclele</a:t>
            </a:r>
            <a:r>
              <a:rPr b="1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sau instrucțiunile repetitive sunt structuri de control care permit executarea repetitivă a unui bloc de cod. Acestea sunt folosite pentru a automatiza sarcini repetitive sau pentru a parcurge iterativ valori din colecții de date (array, object, etc).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Principalele bucle folosite in JavaScript sunt: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15"/>
              </a:buClr>
              <a:buSzPts val="1500"/>
              <a:buFont typeface="Roboto"/>
              <a:buChar char="●"/>
            </a:pPr>
            <a:r>
              <a:rPr b="1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while;</a:t>
            </a:r>
            <a:endParaRPr b="1" i="0" sz="1500" u="none" cap="none" strike="noStrike">
              <a:solidFill>
                <a:srgbClr val="FFB21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15"/>
              </a:buClr>
              <a:buSzPts val="1500"/>
              <a:buFont typeface="Roboto"/>
              <a:buChar char="●"/>
            </a:pPr>
            <a:r>
              <a:rPr b="1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do…while;</a:t>
            </a:r>
            <a:endParaRPr b="1" i="0" sz="1500" u="none" cap="none" strike="noStrike">
              <a:solidFill>
                <a:srgbClr val="FFB21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15"/>
              </a:buClr>
              <a:buSzPts val="1500"/>
              <a:buFont typeface="Roboto"/>
              <a:buChar char="●"/>
            </a:pPr>
            <a:r>
              <a:rPr b="1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for;</a:t>
            </a:r>
            <a:endParaRPr b="1" i="0" sz="1500" u="none" cap="none" strike="noStrike">
              <a:solidFill>
                <a:srgbClr val="FFB21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15"/>
              </a:buClr>
              <a:buSzPts val="1500"/>
              <a:buFont typeface="Roboto"/>
              <a:buChar char="●"/>
            </a:pPr>
            <a:r>
              <a:rPr b="1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for…of…;</a:t>
            </a:r>
            <a:endParaRPr b="1" i="0" sz="1500" u="none" cap="none" strike="noStrike">
              <a:solidFill>
                <a:srgbClr val="FFB21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15"/>
              </a:buClr>
              <a:buSzPts val="1500"/>
              <a:buFont typeface="Roboto"/>
              <a:buChar char="●"/>
            </a:pPr>
            <a:r>
              <a:rPr b="1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for…in…;</a:t>
            </a:r>
            <a:endParaRPr b="1" i="0" sz="1500" u="none" cap="none" strike="noStrike">
              <a:solidFill>
                <a:srgbClr val="FFB21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