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Black"/>
      <p:bold r:id="rId12"/>
      <p:boldItalic r:id="rId13"/>
    </p:embeddedFont>
    <p:embeddedFont>
      <p:font typeface="Roboto Thin"/>
      <p:regular r:id="rId14"/>
      <p:bold r:id="rId15"/>
      <p:italic r:id="rId16"/>
      <p:boldItalic r:id="rId17"/>
    </p:embeddedFont>
    <p:embeddedFont>
      <p:font typeface="Roboto"/>
      <p:regular r:id="rId18"/>
      <p:bold r:id="rId19"/>
      <p:italic r:id="rId20"/>
      <p:boldItalic r:id="rId21"/>
    </p:embeddedFont>
    <p:embeddedFont>
      <p:font typeface="Didact Gothic"/>
      <p:regular r:id="rId22"/>
    </p:embeddedFont>
    <p:embeddedFont>
      <p:font typeface="Roboto Light"/>
      <p:regular r:id="rId23"/>
      <p:bold r:id="rId24"/>
      <p:italic r:id="rId25"/>
      <p:boldItalic r:id="rId26"/>
    </p:embeddedFont>
    <p:embeddedFont>
      <p:font typeface="Bree Serif"/>
      <p:regular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2" roundtripDataSignature="AMtx7mg+ShuLFY1q5c8xW+8Rlt5+qV9H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DidactGothic-regular.fntdata"/><Relationship Id="rId21" Type="http://schemas.openxmlformats.org/officeDocument/2006/relationships/font" Target="fonts/Roboto-bold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boldItalic.fntdata"/><Relationship Id="rId25" Type="http://schemas.openxmlformats.org/officeDocument/2006/relationships/font" Target="fonts/RobotoLight-italic.fntdata"/><Relationship Id="rId28" Type="http://schemas.openxmlformats.org/officeDocument/2006/relationships/font" Target="fonts/RobotoMono-regular.fntdata"/><Relationship Id="rId27" Type="http://schemas.openxmlformats.org/officeDocument/2006/relationships/font" Target="fonts/BreeSerif-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font" Target="fonts/RobotoBlack-boldItalic.fntdata"/><Relationship Id="rId12" Type="http://schemas.openxmlformats.org/officeDocument/2006/relationships/font" Target="fonts/RobotoBlack-bold.fntdata"/><Relationship Id="rId15" Type="http://schemas.openxmlformats.org/officeDocument/2006/relationships/font" Target="fonts/RobotoThin-bold.fntdata"/><Relationship Id="rId14" Type="http://schemas.openxmlformats.org/officeDocument/2006/relationships/font" Target="fonts/RobotoThin-regular.fntdata"/><Relationship Id="rId17" Type="http://schemas.openxmlformats.org/officeDocument/2006/relationships/font" Target="fonts/RobotoThin-boldItalic.fntdata"/><Relationship Id="rId16" Type="http://schemas.openxmlformats.org/officeDocument/2006/relationships/font" Target="fonts/RobotoThin-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ro"/>
              <a:t>Test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64e4e8c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b64e4e8c0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6533317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b6533317c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ro"/>
              <a:t>Test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6848f8f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6848f8f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1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0" name="Google Shape;10;p1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2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7" name="Google Shape;47;p26"/>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48" name="Google Shape;48;p26"/>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26"/>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50" name="Google Shape;50;p26"/>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1" name="Google Shape;51;p26"/>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52" name="Google Shape;52;p26"/>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3" name="Google Shape;53;p26"/>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54" name="Google Shape;54;p26"/>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5" name="Google Shape;55;p26"/>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56" name="Google Shape;56;p26"/>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7" name="Google Shape;57;p26"/>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58" name="Google Shape;58;p26"/>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9" name="Google Shape;59;p26"/>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0" name="Google Shape;60;p26"/>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1" name="Google Shape;61;p26"/>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2" name="Google Shape;62;p26"/>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3" name="Google Shape;63;p26"/>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64" name="Google Shape;64;p26"/>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27"/>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7" name="Google Shape;67;p27"/>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8" name="Google Shape;68;p27"/>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9" name="Google Shape;69;p27"/>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0" name="Google Shape;70;p27"/>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1" name="Google Shape;71;p27"/>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2" name="Google Shape;72;p2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28"/>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5" name="Google Shape;75;p28"/>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6" name="Google Shape;76;p28"/>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7" name="Google Shape;77;p28"/>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8" name="Shape 78"/>
        <p:cNvGrpSpPr/>
        <p:nvPr/>
      </p:nvGrpSpPr>
      <p:grpSpPr>
        <a:xfrm>
          <a:off x="0" y="0"/>
          <a:ext cx="0" cy="0"/>
          <a:chOff x="0" y="0"/>
          <a:chExt cx="0" cy="0"/>
        </a:xfrm>
      </p:grpSpPr>
      <p:sp>
        <p:nvSpPr>
          <p:cNvPr id="79" name="Google Shape;79;p29"/>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80" name="Google Shape;80;p29"/>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81" name="Google Shape;81;p29"/>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82" name="Google Shape;82;p29"/>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3" name="Google Shape;83;p29"/>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4" name="Google Shape;84;p29"/>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85" name="Google Shape;85;p29"/>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86" name="Shape 86"/>
        <p:cNvGrpSpPr/>
        <p:nvPr/>
      </p:nvGrpSpPr>
      <p:grpSpPr>
        <a:xfrm>
          <a:off x="0" y="0"/>
          <a:ext cx="0" cy="0"/>
          <a:chOff x="0" y="0"/>
          <a:chExt cx="0" cy="0"/>
        </a:xfrm>
      </p:grpSpPr>
      <p:sp>
        <p:nvSpPr>
          <p:cNvPr id="87" name="Google Shape;87;p30"/>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88" name="Google Shape;88;p30"/>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89" name="Google Shape;89;p30"/>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90" name="Google Shape;90;p30"/>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1" name="Google Shape;91;p30"/>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2" name="Google Shape;92;p30"/>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93" name="Google Shape;93;p3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3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23"/>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3" name="Google Shape;13;p23"/>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4" name="Google Shape;14;p23"/>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15" name="Google Shape;15;p23"/>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1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8" name="Google Shape;18;p1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9" name="Google Shape;19;p1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0" name="Google Shape;20;p1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21" name="Google Shape;21;p1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22" name="Google Shape;22;p1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23" name="Google Shape;23;p1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24" name="Shape 24"/>
        <p:cNvGrpSpPr/>
        <p:nvPr/>
      </p:nvGrpSpPr>
      <p:grpSpPr>
        <a:xfrm>
          <a:off x="0" y="0"/>
          <a:ext cx="0" cy="0"/>
          <a:chOff x="0" y="0"/>
          <a:chExt cx="0" cy="0"/>
        </a:xfrm>
      </p:grpSpPr>
      <p:sp>
        <p:nvSpPr>
          <p:cNvPr id="25" name="Google Shape;25;p1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26" name="Shape 26"/>
        <p:cNvGrpSpPr/>
        <p:nvPr/>
      </p:nvGrpSpPr>
      <p:grpSpPr>
        <a:xfrm>
          <a:off x="0" y="0"/>
          <a:ext cx="0" cy="0"/>
          <a:chOff x="0" y="0"/>
          <a:chExt cx="0" cy="0"/>
        </a:xfrm>
      </p:grpSpPr>
      <p:sp>
        <p:nvSpPr>
          <p:cNvPr id="27" name="Google Shape;27;p2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29" name="Google Shape;29;p2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30" name="Shape 30"/>
        <p:cNvGrpSpPr/>
        <p:nvPr/>
      </p:nvGrpSpPr>
      <p:grpSpPr>
        <a:xfrm>
          <a:off x="0" y="0"/>
          <a:ext cx="0" cy="0"/>
          <a:chOff x="0" y="0"/>
          <a:chExt cx="0" cy="0"/>
        </a:xfrm>
      </p:grpSpPr>
      <p:sp>
        <p:nvSpPr>
          <p:cNvPr id="31" name="Google Shape;31;p21"/>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1"/>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33" name="Google Shape;33;p21"/>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22"/>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36" name="Google Shape;36;p22"/>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37" name="Google Shape;37;p22"/>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8" name="Shape 38"/>
        <p:cNvGrpSpPr/>
        <p:nvPr/>
      </p:nvGrpSpPr>
      <p:grpSpPr>
        <a:xfrm>
          <a:off x="0" y="0"/>
          <a:ext cx="0" cy="0"/>
          <a:chOff x="0" y="0"/>
          <a:chExt cx="0" cy="0"/>
        </a:xfrm>
      </p:grpSpPr>
      <p:sp>
        <p:nvSpPr>
          <p:cNvPr id="39" name="Google Shape;39;p24"/>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0" name="Google Shape;40;p24"/>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1" name="Shape 41"/>
        <p:cNvGrpSpPr/>
        <p:nvPr/>
      </p:nvGrpSpPr>
      <p:grpSpPr>
        <a:xfrm>
          <a:off x="0" y="0"/>
          <a:ext cx="0" cy="0"/>
          <a:chOff x="0" y="0"/>
          <a:chExt cx="0" cy="0"/>
        </a:xfrm>
      </p:grpSpPr>
      <p:sp>
        <p:nvSpPr>
          <p:cNvPr id="42" name="Google Shape;42;p25"/>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4" name="Google Shape;44;p25"/>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forms.gle/aufCH9Ci171vVZr1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5368100" y="3758425"/>
            <a:ext cx="3358200" cy="102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100"/>
              <a:buNone/>
            </a:pPr>
            <a:r>
              <a:rPr lang="ro">
                <a:latin typeface="Roboto"/>
                <a:ea typeface="Roboto"/>
                <a:cs typeface="Roboto"/>
                <a:sym typeface="Roboto"/>
              </a:rPr>
              <a:t>WD11</a:t>
            </a:r>
            <a:endParaRPr>
              <a:latin typeface="Roboto"/>
              <a:ea typeface="Roboto"/>
              <a:cs typeface="Roboto"/>
              <a:sym typeface="Roboto"/>
            </a:endParaRPr>
          </a:p>
          <a:p>
            <a:pPr indent="0" lvl="0" marL="0" rtl="0" algn="ctr">
              <a:lnSpc>
                <a:spcPct val="100000"/>
              </a:lnSpc>
              <a:spcBef>
                <a:spcPts val="0"/>
              </a:spcBef>
              <a:spcAft>
                <a:spcPts val="0"/>
              </a:spcAft>
              <a:buSzPts val="1100"/>
              <a:buNone/>
            </a:pPr>
            <a:r>
              <a:rPr lang="ro" sz="1500">
                <a:latin typeface="Roboto"/>
                <a:ea typeface="Roboto"/>
                <a:cs typeface="Roboto"/>
                <a:sym typeface="Roboto"/>
              </a:rPr>
              <a:t>JavaScript Condiționale și Bucle</a:t>
            </a:r>
            <a:endParaRPr sz="1500">
              <a:latin typeface="Roboto"/>
              <a:ea typeface="Roboto"/>
              <a:cs typeface="Roboto"/>
              <a:sym typeface="Roboto"/>
            </a:endParaRPr>
          </a:p>
        </p:txBody>
      </p:sp>
      <p:sp>
        <p:nvSpPr>
          <p:cNvPr id="102" name="Google Shape;102;p1"/>
          <p:cNvSpPr/>
          <p:nvPr/>
        </p:nvSpPr>
        <p:spPr>
          <a:xfrm>
            <a:off x="3554321" y="4682746"/>
            <a:ext cx="698269" cy="355035"/>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4608320" y="1966326"/>
            <a:ext cx="347841" cy="105583"/>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4684173" y="2072194"/>
            <a:ext cx="196147" cy="75797"/>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4740396" y="2169519"/>
            <a:ext cx="98084" cy="81651"/>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529859" y="1855998"/>
            <a:ext cx="504750" cy="13600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444990" y="1706705"/>
            <a:ext cx="2951259" cy="3294129"/>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669921" y="3163644"/>
            <a:ext cx="802882" cy="777286"/>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3054766" y="3219455"/>
            <a:ext cx="21" cy="20"/>
          </a:xfrm>
          <a:custGeom>
            <a:rect b="b" l="l" r="r" t="t"/>
            <a:pathLst>
              <a:path extrusionOk="0" h="1" w="1">
                <a:moveTo>
                  <a:pt x="1" y="0"/>
                </a:moveTo>
                <a:lnTo>
                  <a:pt x="1"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2521227" y="3077169"/>
            <a:ext cx="572754" cy="548301"/>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329533" y="2594305"/>
            <a:ext cx="364842" cy="352507"/>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717916" y="2556274"/>
            <a:ext cx="257621" cy="247262"/>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3345078" y="2590502"/>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3345078" y="2699554"/>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345078" y="2808608"/>
            <a:ext cx="844728" cy="31717"/>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3345078" y="3027970"/>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3345078" y="3137022"/>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3345078" y="3355130"/>
            <a:ext cx="844728" cy="31717"/>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3345078" y="3464183"/>
            <a:ext cx="844728" cy="31717"/>
          </a:xfrm>
          <a:custGeom>
            <a:rect b="b" l="l" r="r" t="t"/>
            <a:pathLst>
              <a:path extrusionOk="0" h="1593" w="41141">
                <a:moveTo>
                  <a:pt x="1" y="0"/>
                </a:moveTo>
                <a:lnTo>
                  <a:pt x="1" y="1592"/>
                </a:lnTo>
                <a:lnTo>
                  <a:pt x="41140" y="1592"/>
                </a:lnTo>
                <a:lnTo>
                  <a:pt x="4114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3345078" y="3682270"/>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688238" y="2590502"/>
            <a:ext cx="1459286" cy="31717"/>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688238" y="2699554"/>
            <a:ext cx="1459286" cy="31717"/>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688238" y="2918916"/>
            <a:ext cx="982008" cy="31737"/>
          </a:xfrm>
          <a:custGeom>
            <a:rect b="b" l="l" r="r" t="t"/>
            <a:pathLst>
              <a:path extrusionOk="0" h="1594" w="47827">
                <a:moveTo>
                  <a:pt x="0" y="1"/>
                </a:moveTo>
                <a:lnTo>
                  <a:pt x="0" y="1593"/>
                </a:lnTo>
                <a:lnTo>
                  <a:pt x="47827" y="1593"/>
                </a:lnTo>
                <a:lnTo>
                  <a:pt x="4782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3443149" y="2369866"/>
            <a:ext cx="600206" cy="95130"/>
          </a:xfrm>
          <a:custGeom>
            <a:rect b="b" l="l" r="r" t="t"/>
            <a:pathLst>
              <a:path extrusionOk="0" h="4778" w="29232">
                <a:moveTo>
                  <a:pt x="1" y="1"/>
                </a:moveTo>
                <a:lnTo>
                  <a:pt x="1" y="4777"/>
                </a:lnTo>
                <a:lnTo>
                  <a:pt x="29232" y="4777"/>
                </a:lnTo>
                <a:lnTo>
                  <a:pt x="29232"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118469" y="2369866"/>
            <a:ext cx="598892" cy="95130"/>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320375" y="3437542"/>
            <a:ext cx="628972" cy="1234997"/>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602842" y="4308675"/>
            <a:ext cx="65396" cy="317007"/>
          </a:xfrm>
          <a:custGeom>
            <a:rect b="b" l="l" r="r" t="t"/>
            <a:pathLst>
              <a:path extrusionOk="0" h="15922" w="3185">
                <a:moveTo>
                  <a:pt x="0" y="1"/>
                </a:moveTo>
                <a:lnTo>
                  <a:pt x="0" y="15922"/>
                </a:lnTo>
                <a:lnTo>
                  <a:pt x="3185" y="15922"/>
                </a:lnTo>
                <a:lnTo>
                  <a:pt x="318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659449" y="1285723"/>
            <a:ext cx="1051326" cy="353761"/>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868165" y="1040676"/>
            <a:ext cx="942791" cy="305897"/>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1002992" y="2844110"/>
            <a:ext cx="200089" cy="165990"/>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679847" y="2135033"/>
            <a:ext cx="200089" cy="166368"/>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4495854" y="3010826"/>
            <a:ext cx="162166" cy="13381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2274077" y="4699870"/>
            <a:ext cx="162166" cy="135050"/>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4984937" y="1584609"/>
            <a:ext cx="160852" cy="134771"/>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2683385" y="4453210"/>
            <a:ext cx="236329" cy="165552"/>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033074" y="3040653"/>
            <a:ext cx="167381" cy="116272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4701154" y="2380021"/>
            <a:ext cx="666896" cy="594692"/>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51136" y="1644562"/>
            <a:ext cx="797667" cy="594692"/>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486695" y="3423604"/>
            <a:ext cx="202697" cy="1222315"/>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4855880" y="3381034"/>
            <a:ext cx="108145" cy="5907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238636" y="3972655"/>
            <a:ext cx="129457" cy="140764"/>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978387" y="3439971"/>
            <a:ext cx="257621" cy="261319"/>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512856" y="3282852"/>
            <a:ext cx="200972" cy="125533"/>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267487" y="3846935"/>
            <a:ext cx="48313" cy="9403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739081" y="3344417"/>
            <a:ext cx="99398" cy="47505"/>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225351" y="3725956"/>
            <a:ext cx="62973" cy="92004"/>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 y="2606928"/>
            <a:ext cx="184382" cy="344961"/>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47230" y="3099112"/>
            <a:ext cx="75087" cy="86111"/>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16368" y="2489193"/>
            <a:ext cx="66361" cy="89914"/>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228833" y="2217704"/>
            <a:ext cx="183088" cy="177537"/>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75218" y="2383226"/>
            <a:ext cx="74554" cy="83025"/>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218813" y="3203128"/>
            <a:ext cx="190501" cy="187512"/>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29110" y="4723046"/>
            <a:ext cx="264808" cy="261498"/>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1323181" y="5031590"/>
            <a:ext cx="107447" cy="48063"/>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52497" y="4483216"/>
            <a:ext cx="45890" cy="9302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878740" y="4606586"/>
            <a:ext cx="61495" cy="9138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801614" y="4309950"/>
            <a:ext cx="129457" cy="142018"/>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202481" y="4984460"/>
            <a:ext cx="107837" cy="58416"/>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459385" y="5016239"/>
            <a:ext cx="194853" cy="125533"/>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777535" y="2321680"/>
            <a:ext cx="197482" cy="191494"/>
          </a:xfrm>
          <a:custGeom>
            <a:rect b="b" l="l" r="r" t="t"/>
            <a:pathLst>
              <a:path extrusionOk="0" h="9618" w="9618">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679847" y="1446744"/>
            <a:ext cx="197461" cy="19149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174166" y="1446744"/>
            <a:ext cx="197461" cy="191494"/>
          </a:xfrm>
          <a:custGeom>
            <a:rect b="b" l="l" r="r" t="t"/>
            <a:pathLst>
              <a:path extrusionOk="0" h="9618" w="9617">
                <a:moveTo>
                  <a:pt x="0" y="1"/>
                </a:moveTo>
                <a:lnTo>
                  <a:pt x="0"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1216157" y="4332768"/>
            <a:ext cx="388372" cy="48437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1297226" y="4413926"/>
            <a:ext cx="230149" cy="31717"/>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1297226" y="4474794"/>
            <a:ext cx="230149" cy="31717"/>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297226" y="4535642"/>
            <a:ext cx="181774" cy="31737"/>
          </a:xfrm>
          <a:custGeom>
            <a:rect b="b" l="l" r="r" t="t"/>
            <a:pathLst>
              <a:path extrusionOk="0" h="1594" w="8853">
                <a:moveTo>
                  <a:pt x="1" y="1"/>
                </a:moveTo>
                <a:lnTo>
                  <a:pt x="1" y="1593"/>
                </a:lnTo>
                <a:lnTo>
                  <a:pt x="8853" y="1593"/>
                </a:lnTo>
                <a:lnTo>
                  <a:pt x="8853"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5026786" y="2936677"/>
            <a:ext cx="329526" cy="35505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2784085" y="1085795"/>
            <a:ext cx="431511" cy="35842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2908317" y="1151302"/>
            <a:ext cx="83690" cy="187672"/>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703522" y="2974727"/>
            <a:ext cx="141243" cy="138215"/>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220079" y="2158110"/>
            <a:ext cx="124242" cy="1204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5007155" y="1179198"/>
            <a:ext cx="122949" cy="1204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703522" y="3197891"/>
            <a:ext cx="141243" cy="138215"/>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1783681" y="2149230"/>
            <a:ext cx="141243" cy="13823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2365619" y="2164442"/>
            <a:ext cx="1243530" cy="10781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912765" y="1089160"/>
            <a:ext cx="1726044" cy="490722"/>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587395" y="1399834"/>
            <a:ext cx="693033" cy="885039"/>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563602" y="1357980"/>
            <a:ext cx="111163" cy="250766"/>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268458" y="3943485"/>
            <a:ext cx="111163" cy="251065"/>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719230" y="1357980"/>
            <a:ext cx="109849" cy="250766"/>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268458" y="2568957"/>
            <a:ext cx="111163" cy="1328813"/>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4384702" y="4722051"/>
            <a:ext cx="860414" cy="126807"/>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782777" y="4829830"/>
            <a:ext cx="1010384" cy="313662"/>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477297" y="3086309"/>
            <a:ext cx="162166" cy="13381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511301" y="2298863"/>
            <a:ext cx="508672" cy="107793"/>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4795324" y="3763428"/>
            <a:ext cx="145165" cy="362661"/>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4954854" y="3762153"/>
            <a:ext cx="146479" cy="36393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872471" y="3835706"/>
            <a:ext cx="151694" cy="92582"/>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948324" y="3959971"/>
            <a:ext cx="21" cy="20"/>
          </a:xfrm>
          <a:custGeom>
            <a:rect b="b" l="l" r="r" t="t"/>
            <a:pathLst>
              <a:path extrusionOk="0" h="1" w="1">
                <a:moveTo>
                  <a:pt x="0" y="0"/>
                </a:moveTo>
                <a:lnTo>
                  <a:pt x="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762634" y="3721575"/>
            <a:ext cx="367450" cy="31717"/>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762634" y="4136225"/>
            <a:ext cx="367450" cy="31717"/>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1191311" y="1357980"/>
            <a:ext cx="75847" cy="142038"/>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1282832" y="1355452"/>
            <a:ext cx="121635" cy="145841"/>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98920" y="1789117"/>
            <a:ext cx="112477" cy="140764"/>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725760" y="1789117"/>
            <a:ext cx="115085" cy="140764"/>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842148" y="1789117"/>
            <a:ext cx="192246" cy="140764"/>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48763" y="1789117"/>
            <a:ext cx="83711" cy="140764"/>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1648997" y="4678943"/>
            <a:ext cx="133400" cy="168658"/>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803311" y="4596511"/>
            <a:ext cx="170009" cy="303070"/>
          </a:xfrm>
          <a:custGeom>
            <a:rect b="b" l="l" r="r" t="t"/>
            <a:pathLst>
              <a:path extrusionOk="0" h="15222" w="8280">
                <a:moveTo>
                  <a:pt x="6114" y="1"/>
                </a:moveTo>
                <a:lnTo>
                  <a:pt x="0" y="15221"/>
                </a:lnTo>
                <a:lnTo>
                  <a:pt x="2165" y="15221"/>
                </a:lnTo>
                <a:lnTo>
                  <a:pt x="827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4892086" y="4349235"/>
            <a:ext cx="197461" cy="191494"/>
          </a:xfrm>
          <a:custGeom>
            <a:rect b="b" l="l" r="r" t="t"/>
            <a:pathLst>
              <a:path extrusionOk="0" h="9618" w="9617">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txBox="1"/>
          <p:nvPr/>
        </p:nvSpPr>
        <p:spPr>
          <a:xfrm>
            <a:off x="4732575" y="2381975"/>
            <a:ext cx="598800" cy="423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ro" sz="1700" u="none" cap="none" strike="noStrike">
                <a:solidFill>
                  <a:srgbClr val="FFB215"/>
                </a:solidFill>
                <a:latin typeface="Roboto Black"/>
                <a:ea typeface="Roboto Black"/>
                <a:cs typeface="Roboto Black"/>
                <a:sym typeface="Roboto Black"/>
              </a:rPr>
              <a:t>CSS</a:t>
            </a:r>
            <a:endParaRPr b="0" i="0" sz="1700" u="none" cap="none" strike="noStrike">
              <a:solidFill>
                <a:srgbClr val="FFB215"/>
              </a:solidFill>
              <a:latin typeface="Roboto Black"/>
              <a:ea typeface="Roboto Black"/>
              <a:cs typeface="Roboto Black"/>
              <a:sym typeface="Robo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b64e4e8c05_1_0"/>
          <p:cNvSpPr txBox="1"/>
          <p:nvPr>
            <p:ph type="ctrTitle"/>
          </p:nvPr>
        </p:nvSpPr>
        <p:spPr>
          <a:xfrm>
            <a:off x="5150175" y="2568500"/>
            <a:ext cx="3239700" cy="53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ro" sz="1200"/>
              <a:t>Să exersăm  buclele</a:t>
            </a:r>
            <a:endParaRPr sz="1200"/>
          </a:p>
        </p:txBody>
      </p:sp>
      <p:sp>
        <p:nvSpPr>
          <p:cNvPr id="207" name="Google Shape;207;g2b64e4e8c05_1_0"/>
          <p:cNvSpPr txBox="1"/>
          <p:nvPr>
            <p:ph idx="4" type="ctrTitle"/>
          </p:nvPr>
        </p:nvSpPr>
        <p:spPr>
          <a:xfrm>
            <a:off x="5150175" y="465050"/>
            <a:ext cx="35583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ro"/>
              <a:t>Obiective</a:t>
            </a:r>
            <a:endParaRPr/>
          </a:p>
        </p:txBody>
      </p:sp>
      <p:pic>
        <p:nvPicPr>
          <p:cNvPr id="208" name="Google Shape;208;g2b64e4e8c05_1_0"/>
          <p:cNvPicPr preferRelativeResize="0"/>
          <p:nvPr/>
        </p:nvPicPr>
        <p:blipFill rotWithShape="1">
          <a:blip r:embed="rId3">
            <a:alphaModFix/>
          </a:blip>
          <a:srcRect b="10062" l="0" r="10062" t="0"/>
          <a:stretch/>
        </p:blipFill>
        <p:spPr>
          <a:xfrm>
            <a:off x="-184050" y="0"/>
            <a:ext cx="4756050" cy="5143500"/>
          </a:xfrm>
          <a:prstGeom prst="rect">
            <a:avLst/>
          </a:prstGeom>
          <a:noFill/>
          <a:ln>
            <a:noFill/>
          </a:ln>
        </p:spPr>
      </p:pic>
      <p:sp>
        <p:nvSpPr>
          <p:cNvPr id="209" name="Google Shape;209;g2b64e4e8c05_1_0"/>
          <p:cNvSpPr txBox="1"/>
          <p:nvPr>
            <p:ph type="ctrTitle"/>
          </p:nvPr>
        </p:nvSpPr>
        <p:spPr>
          <a:xfrm>
            <a:off x="5166375" y="2042800"/>
            <a:ext cx="2940000" cy="53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ro" sz="1200"/>
              <a:t>Să exersăm conditionalele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ro"/>
              <a:t>JavaScript - exercitii</a:t>
            </a:r>
            <a:endParaRPr/>
          </a:p>
        </p:txBody>
      </p:sp>
      <p:sp>
        <p:nvSpPr>
          <p:cNvPr id="215" name="Google Shape;215;p3"/>
          <p:cNvSpPr txBox="1"/>
          <p:nvPr/>
        </p:nvSpPr>
        <p:spPr>
          <a:xfrm>
            <a:off x="902850" y="1766200"/>
            <a:ext cx="7338300" cy="2742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Numere Pare și Impare</a:t>
            </a:r>
            <a:r>
              <a:rPr b="1" i="0" lang="ro" sz="1400" u="none" cap="none" strike="noStrike">
                <a:solidFill>
                  <a:schemeClr val="lt1"/>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Scrie un program care afișează toate numerele pare de la 1 la 20 și toate numerele impare de la 1 la 20</a:t>
            </a:r>
            <a:r>
              <a:rPr b="1" i="0" lang="ro" sz="1400" u="none" cap="none" strike="noStrike">
                <a:solidFill>
                  <a:schemeClr val="lt1"/>
                </a:solidFill>
                <a:latin typeface="Roboto"/>
                <a:ea typeface="Roboto"/>
                <a:cs typeface="Roboto"/>
                <a:sym typeface="Roboto"/>
              </a:rPr>
              <a:t>.</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Verificare Număr Prim</a:t>
            </a:r>
            <a:r>
              <a:rPr b="1" i="0" lang="ro" sz="1400" u="none" cap="none" strike="noStrike">
                <a:solidFill>
                  <a:schemeClr val="lt1"/>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Scrie un program care verifică dacă un numar este prim.</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Suma Multiplilor de 3 și 5</a:t>
            </a:r>
            <a:r>
              <a:rPr b="1" i="0" lang="ro" sz="1400" u="none" cap="none" strike="noStrike">
                <a:solidFill>
                  <a:schemeClr val="lt1"/>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Calculează suma tuturor numerelor întregi până la 100 care sunt multipli de 3 sau 5.</a:t>
            </a:r>
            <a:endParaRPr b="0"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Afișarea Elementelor Șirului</a:t>
            </a:r>
            <a:r>
              <a:rPr b="1" i="0" lang="ro" sz="1400" u="none" cap="none" strike="noStrike">
                <a:solidFill>
                  <a:schemeClr val="lt1"/>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Creează un șir cu câteva cuvinte și folosește o buclă ‘</a:t>
            </a:r>
            <a:r>
              <a:rPr b="0" i="0" lang="ro" sz="1400" u="none" cap="none" strike="noStrike">
                <a:solidFill>
                  <a:srgbClr val="FFB215"/>
                </a:solidFill>
                <a:latin typeface="Roboto"/>
                <a:ea typeface="Roboto"/>
                <a:cs typeface="Roboto"/>
                <a:sym typeface="Roboto"/>
              </a:rPr>
              <a:t>for</a:t>
            </a:r>
            <a:r>
              <a:rPr b="0" i="0" lang="ro" sz="1400" u="none" cap="none" strike="noStrike">
                <a:solidFill>
                  <a:schemeClr val="lt1"/>
                </a:solidFill>
                <a:latin typeface="Roboto"/>
                <a:ea typeface="Roboto"/>
                <a:cs typeface="Roboto"/>
                <a:sym typeface="Roboto"/>
              </a:rPr>
              <a:t>’ pentru a afișa fiecare cuvânt în consolă.</a:t>
            </a:r>
            <a:endParaRPr b="0"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Verificare Palindrom</a:t>
            </a:r>
            <a:r>
              <a:rPr b="1" i="0" lang="ro" sz="1400" u="none" cap="none" strike="noStrike">
                <a:solidFill>
                  <a:schemeClr val="lt1"/>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Scrie un program care verifică dacă un cuvant este un palindrom (se citește la fel de la stânga la dreapta și de la dreapta la stânga, ignorând spațiile și diferențele de majuscule).</a:t>
            </a:r>
            <a:endParaRPr b="0" i="0" sz="14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b6533317c9_0_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ro"/>
              <a:t>JavaScript - exercitii</a:t>
            </a:r>
            <a:endParaRPr/>
          </a:p>
        </p:txBody>
      </p:sp>
      <p:sp>
        <p:nvSpPr>
          <p:cNvPr id="221" name="Google Shape;221;g2b6533317c9_0_6"/>
          <p:cNvSpPr txBox="1"/>
          <p:nvPr/>
        </p:nvSpPr>
        <p:spPr>
          <a:xfrm>
            <a:off x="902850" y="1766200"/>
            <a:ext cx="7338300" cy="2742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Calculează suma pătratelor</a:t>
            </a:r>
            <a:r>
              <a:rPr b="1" i="0" lang="ro" sz="1400" u="none" cap="none" strike="noStrike">
                <a:solidFill>
                  <a:schemeClr val="lt1"/>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numerelor de la 1 la 10.</a:t>
            </a:r>
            <a:endParaRPr b="0"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Determinarea Parității</a:t>
            </a:r>
            <a:r>
              <a:rPr b="1" i="0" lang="ro" sz="1400" u="none" cap="none" strike="noStrike">
                <a:solidFill>
                  <a:schemeClr val="lt1"/>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Se da un array const nums = [1, 12, 30, 21]. Scrie un program care afișează un mesaj care indică pentru fiecare număr din array dacă numărul este par sau impar.</a:t>
            </a:r>
            <a:endParaRPr b="0"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Numere Prime în Interval</a:t>
            </a:r>
            <a:r>
              <a:rPr b="1" i="0" lang="ro" sz="1400" u="none" cap="none" strike="noStrike">
                <a:solidFill>
                  <a:schemeClr val="lt1"/>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Se dau două numere x = 12, y = 35, afișează toate numerele prime din intervalul x, y..</a:t>
            </a:r>
            <a:endParaRPr b="0"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Afișarea Tabelului de Multiplicare</a:t>
            </a:r>
            <a:r>
              <a:rPr b="1" i="0" lang="ro" sz="1400" u="none" cap="none" strike="noStrike">
                <a:solidFill>
                  <a:schemeClr val="lt1"/>
                </a:solidFill>
                <a:latin typeface="Roboto"/>
                <a:ea typeface="Roboto"/>
                <a:cs typeface="Roboto"/>
                <a:sym typeface="Roboto"/>
              </a:rPr>
              <a:t>: </a:t>
            </a:r>
            <a:r>
              <a:rPr b="0" i="0" lang="ro" sz="1400" u="none" cap="none" strike="noStrike">
                <a:solidFill>
                  <a:schemeClr val="lt1"/>
                </a:solidFill>
                <a:latin typeface="Roboto"/>
                <a:ea typeface="Roboto"/>
                <a:cs typeface="Roboto"/>
                <a:sym typeface="Roboto"/>
              </a:rPr>
              <a:t>Afișează tabelul de multiplicare pentru numerele de la 1 la 10 (tabla înmulțirii).</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AutoNum type="arabicPeriod"/>
            </a:pPr>
            <a:r>
              <a:rPr b="1" i="0" lang="ro" sz="1400" u="none" cap="none" strike="noStrike">
                <a:solidFill>
                  <a:srgbClr val="FFB215"/>
                </a:solidFill>
                <a:latin typeface="Roboto"/>
                <a:ea typeface="Roboto"/>
                <a:cs typeface="Roboto"/>
                <a:sym typeface="Roboto"/>
              </a:rPr>
              <a:t>Jocul de FizzBuzz</a:t>
            </a:r>
            <a:r>
              <a:rPr b="1" i="0" lang="ro" sz="1400" u="none" cap="none" strike="noStrike">
                <a:solidFill>
                  <a:schemeClr val="lt1"/>
                </a:solidFill>
                <a:latin typeface="Roboto"/>
                <a:ea typeface="Roboto"/>
                <a:cs typeface="Roboto"/>
                <a:sym typeface="Roboto"/>
              </a:rPr>
              <a:t>:</a:t>
            </a:r>
            <a:r>
              <a:rPr b="0" i="0" lang="ro" sz="1400" u="none" cap="none" strike="noStrike">
                <a:solidFill>
                  <a:schemeClr val="lt1"/>
                </a:solidFill>
                <a:latin typeface="Roboto"/>
                <a:ea typeface="Roboto"/>
                <a:cs typeface="Roboto"/>
                <a:sym typeface="Roboto"/>
              </a:rPr>
              <a:t>Scrie un program care afișează numerele de la 1 la 50. Pentru fiecare multiplu de 3, afișează "Fizz". Pentru fiecare multiplu de 5, afișează "Buzz". Pentru numerele care sunt simultan multipli de 3 și 5, afișează "FizzBuzz"</a:t>
            </a:r>
            <a:r>
              <a:rPr b="1" i="0" lang="ro" sz="1400" u="none" cap="none" strike="noStrike">
                <a:solidFill>
                  <a:schemeClr val="lt1"/>
                </a:solidFill>
                <a:latin typeface="Roboto"/>
                <a:ea typeface="Roboto"/>
                <a:cs typeface="Roboto"/>
                <a:sym typeface="Roboto"/>
              </a:rPr>
              <a:t>.</a:t>
            </a:r>
            <a:endParaRPr b="1" i="0" sz="1400" u="none" cap="none" strike="noStrike">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ctrTitle"/>
          </p:nvPr>
        </p:nvSpPr>
        <p:spPr>
          <a:xfrm>
            <a:off x="5739500" y="1444225"/>
            <a:ext cx="2986800" cy="334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ro">
                <a:latin typeface="Roboto"/>
                <a:ea typeface="Roboto"/>
                <a:cs typeface="Roboto"/>
                <a:sym typeface="Roboto"/>
              </a:rPr>
              <a:t>FELICITARI!</a:t>
            </a:r>
            <a:endParaRPr sz="1200">
              <a:latin typeface="Roboto"/>
              <a:ea typeface="Roboto"/>
              <a:cs typeface="Roboto"/>
              <a:sym typeface="Roboto"/>
            </a:endParaRPr>
          </a:p>
        </p:txBody>
      </p:sp>
      <p:sp>
        <p:nvSpPr>
          <p:cNvPr id="227" name="Google Shape;227;p15"/>
          <p:cNvSpPr/>
          <p:nvPr/>
        </p:nvSpPr>
        <p:spPr>
          <a:xfrm>
            <a:off x="3554321" y="4682746"/>
            <a:ext cx="698269" cy="355035"/>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4608320" y="1966326"/>
            <a:ext cx="347841" cy="105583"/>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4684173" y="2072194"/>
            <a:ext cx="196147" cy="75797"/>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4740396" y="2169519"/>
            <a:ext cx="98084" cy="81651"/>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4529859" y="1855998"/>
            <a:ext cx="504750" cy="13600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1444990" y="1706705"/>
            <a:ext cx="2951259" cy="3294129"/>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1669921" y="3163644"/>
            <a:ext cx="802882" cy="777286"/>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3054766" y="3219455"/>
            <a:ext cx="21" cy="20"/>
          </a:xfrm>
          <a:custGeom>
            <a:rect b="b" l="l" r="r" t="t"/>
            <a:pathLst>
              <a:path extrusionOk="0" h="1" w="1">
                <a:moveTo>
                  <a:pt x="1" y="0"/>
                </a:moveTo>
                <a:lnTo>
                  <a:pt x="1"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2521227" y="3077169"/>
            <a:ext cx="572754" cy="548301"/>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329533" y="2594305"/>
            <a:ext cx="364842" cy="352507"/>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717916" y="2556274"/>
            <a:ext cx="257621" cy="247262"/>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a:off x="3345078" y="2590502"/>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a:off x="3345078" y="2699554"/>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3345078" y="2808608"/>
            <a:ext cx="844728" cy="31717"/>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3345078" y="3027970"/>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3345078" y="3137022"/>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3345078" y="3355130"/>
            <a:ext cx="844728" cy="31717"/>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3345078" y="3464183"/>
            <a:ext cx="844728" cy="31717"/>
          </a:xfrm>
          <a:custGeom>
            <a:rect b="b" l="l" r="r" t="t"/>
            <a:pathLst>
              <a:path extrusionOk="0" h="1593" w="41141">
                <a:moveTo>
                  <a:pt x="1" y="0"/>
                </a:moveTo>
                <a:lnTo>
                  <a:pt x="1" y="1592"/>
                </a:lnTo>
                <a:lnTo>
                  <a:pt x="41140" y="1592"/>
                </a:lnTo>
                <a:lnTo>
                  <a:pt x="4114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5"/>
          <p:cNvSpPr/>
          <p:nvPr/>
        </p:nvSpPr>
        <p:spPr>
          <a:xfrm>
            <a:off x="3345078" y="3682270"/>
            <a:ext cx="844728" cy="31717"/>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1688238" y="2590502"/>
            <a:ext cx="1459286" cy="31717"/>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1688238" y="2699554"/>
            <a:ext cx="1459286" cy="31717"/>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1688238" y="2918916"/>
            <a:ext cx="982008" cy="31737"/>
          </a:xfrm>
          <a:custGeom>
            <a:rect b="b" l="l" r="r" t="t"/>
            <a:pathLst>
              <a:path extrusionOk="0" h="1594" w="47827">
                <a:moveTo>
                  <a:pt x="0" y="1"/>
                </a:moveTo>
                <a:lnTo>
                  <a:pt x="0" y="1593"/>
                </a:lnTo>
                <a:lnTo>
                  <a:pt x="47827" y="1593"/>
                </a:lnTo>
                <a:lnTo>
                  <a:pt x="4782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5"/>
          <p:cNvSpPr/>
          <p:nvPr/>
        </p:nvSpPr>
        <p:spPr>
          <a:xfrm>
            <a:off x="3443149" y="2369866"/>
            <a:ext cx="600206" cy="95130"/>
          </a:xfrm>
          <a:custGeom>
            <a:rect b="b" l="l" r="r" t="t"/>
            <a:pathLst>
              <a:path extrusionOk="0" h="4778" w="29232">
                <a:moveTo>
                  <a:pt x="1" y="1"/>
                </a:moveTo>
                <a:lnTo>
                  <a:pt x="1" y="4777"/>
                </a:lnTo>
                <a:lnTo>
                  <a:pt x="29232" y="4777"/>
                </a:lnTo>
                <a:lnTo>
                  <a:pt x="29232"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5"/>
          <p:cNvSpPr/>
          <p:nvPr/>
        </p:nvSpPr>
        <p:spPr>
          <a:xfrm>
            <a:off x="2118469" y="2369866"/>
            <a:ext cx="598892" cy="95130"/>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5"/>
          <p:cNvSpPr/>
          <p:nvPr/>
        </p:nvSpPr>
        <p:spPr>
          <a:xfrm>
            <a:off x="320375" y="3437542"/>
            <a:ext cx="628972" cy="1234997"/>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5"/>
          <p:cNvSpPr/>
          <p:nvPr/>
        </p:nvSpPr>
        <p:spPr>
          <a:xfrm>
            <a:off x="602842" y="4308675"/>
            <a:ext cx="65396" cy="317007"/>
          </a:xfrm>
          <a:custGeom>
            <a:rect b="b" l="l" r="r" t="t"/>
            <a:pathLst>
              <a:path extrusionOk="0" h="15922" w="3185">
                <a:moveTo>
                  <a:pt x="0" y="1"/>
                </a:moveTo>
                <a:lnTo>
                  <a:pt x="0" y="15922"/>
                </a:lnTo>
                <a:lnTo>
                  <a:pt x="3185" y="15922"/>
                </a:lnTo>
                <a:lnTo>
                  <a:pt x="318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1659449" y="1285723"/>
            <a:ext cx="1051326" cy="353761"/>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p:nvPr/>
        </p:nvSpPr>
        <p:spPr>
          <a:xfrm>
            <a:off x="3868165" y="1040676"/>
            <a:ext cx="942791" cy="305897"/>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1002992" y="2844110"/>
            <a:ext cx="200089" cy="165990"/>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3679847" y="2135033"/>
            <a:ext cx="200089" cy="166368"/>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4495854" y="3010826"/>
            <a:ext cx="162166" cy="13381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2274077" y="4699870"/>
            <a:ext cx="162166" cy="135050"/>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4984937" y="1584609"/>
            <a:ext cx="160852" cy="134771"/>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5"/>
          <p:cNvSpPr/>
          <p:nvPr/>
        </p:nvSpPr>
        <p:spPr>
          <a:xfrm>
            <a:off x="2683385" y="4453210"/>
            <a:ext cx="236329" cy="165552"/>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5"/>
          <p:cNvSpPr/>
          <p:nvPr/>
        </p:nvSpPr>
        <p:spPr>
          <a:xfrm>
            <a:off x="1033074" y="3040653"/>
            <a:ext cx="167381" cy="116272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5"/>
          <p:cNvSpPr/>
          <p:nvPr/>
        </p:nvSpPr>
        <p:spPr>
          <a:xfrm>
            <a:off x="4701154" y="2380021"/>
            <a:ext cx="666896" cy="594692"/>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p:nvPr/>
        </p:nvSpPr>
        <p:spPr>
          <a:xfrm>
            <a:off x="451136" y="1644562"/>
            <a:ext cx="797667" cy="594692"/>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5"/>
          <p:cNvSpPr/>
          <p:nvPr/>
        </p:nvSpPr>
        <p:spPr>
          <a:xfrm>
            <a:off x="4486695" y="3423604"/>
            <a:ext cx="202697" cy="1222315"/>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5"/>
          <p:cNvSpPr/>
          <p:nvPr/>
        </p:nvSpPr>
        <p:spPr>
          <a:xfrm>
            <a:off x="4855880" y="3381034"/>
            <a:ext cx="108145" cy="5907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5"/>
          <p:cNvSpPr/>
          <p:nvPr/>
        </p:nvSpPr>
        <p:spPr>
          <a:xfrm>
            <a:off x="5238636" y="3972655"/>
            <a:ext cx="129457" cy="140764"/>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5"/>
          <p:cNvSpPr/>
          <p:nvPr/>
        </p:nvSpPr>
        <p:spPr>
          <a:xfrm>
            <a:off x="4978387" y="3439971"/>
            <a:ext cx="257621" cy="261319"/>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5"/>
          <p:cNvSpPr/>
          <p:nvPr/>
        </p:nvSpPr>
        <p:spPr>
          <a:xfrm>
            <a:off x="4512856" y="3282852"/>
            <a:ext cx="200972" cy="125533"/>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5"/>
          <p:cNvSpPr/>
          <p:nvPr/>
        </p:nvSpPr>
        <p:spPr>
          <a:xfrm>
            <a:off x="5267487" y="3846935"/>
            <a:ext cx="48313" cy="9403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5"/>
          <p:cNvSpPr/>
          <p:nvPr/>
        </p:nvSpPr>
        <p:spPr>
          <a:xfrm>
            <a:off x="4739081" y="3344417"/>
            <a:ext cx="99398" cy="47505"/>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5"/>
          <p:cNvSpPr/>
          <p:nvPr/>
        </p:nvSpPr>
        <p:spPr>
          <a:xfrm>
            <a:off x="5225351" y="3725956"/>
            <a:ext cx="62973" cy="92004"/>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5"/>
          <p:cNvSpPr/>
          <p:nvPr/>
        </p:nvSpPr>
        <p:spPr>
          <a:xfrm>
            <a:off x="1" y="2606928"/>
            <a:ext cx="184382" cy="344961"/>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5"/>
          <p:cNvSpPr/>
          <p:nvPr/>
        </p:nvSpPr>
        <p:spPr>
          <a:xfrm>
            <a:off x="147230" y="3099112"/>
            <a:ext cx="75087" cy="86111"/>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5"/>
          <p:cNvSpPr/>
          <p:nvPr/>
        </p:nvSpPr>
        <p:spPr>
          <a:xfrm>
            <a:off x="116368" y="2489193"/>
            <a:ext cx="66361" cy="89914"/>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5"/>
          <p:cNvSpPr/>
          <p:nvPr/>
        </p:nvSpPr>
        <p:spPr>
          <a:xfrm>
            <a:off x="228833" y="2217704"/>
            <a:ext cx="183088" cy="177537"/>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5"/>
          <p:cNvSpPr/>
          <p:nvPr/>
        </p:nvSpPr>
        <p:spPr>
          <a:xfrm>
            <a:off x="175218" y="2383226"/>
            <a:ext cx="74554" cy="83025"/>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5"/>
          <p:cNvSpPr/>
          <p:nvPr/>
        </p:nvSpPr>
        <p:spPr>
          <a:xfrm>
            <a:off x="218813" y="3203128"/>
            <a:ext cx="190501" cy="187512"/>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
          <p:cNvSpPr/>
          <p:nvPr/>
        </p:nvSpPr>
        <p:spPr>
          <a:xfrm>
            <a:off x="929110" y="4723046"/>
            <a:ext cx="264808" cy="261498"/>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p:nvPr/>
        </p:nvSpPr>
        <p:spPr>
          <a:xfrm>
            <a:off x="1323181" y="5031590"/>
            <a:ext cx="107447" cy="48063"/>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852497" y="4483216"/>
            <a:ext cx="45890" cy="9302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5"/>
          <p:cNvSpPr/>
          <p:nvPr/>
        </p:nvSpPr>
        <p:spPr>
          <a:xfrm>
            <a:off x="878740" y="4606586"/>
            <a:ext cx="61495" cy="9138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5"/>
          <p:cNvSpPr/>
          <p:nvPr/>
        </p:nvSpPr>
        <p:spPr>
          <a:xfrm>
            <a:off x="801614" y="4309950"/>
            <a:ext cx="129457" cy="142018"/>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5"/>
          <p:cNvSpPr/>
          <p:nvPr/>
        </p:nvSpPr>
        <p:spPr>
          <a:xfrm>
            <a:off x="1202481" y="4984460"/>
            <a:ext cx="107837" cy="58416"/>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5"/>
          <p:cNvSpPr/>
          <p:nvPr/>
        </p:nvSpPr>
        <p:spPr>
          <a:xfrm>
            <a:off x="1459385" y="5016239"/>
            <a:ext cx="194853" cy="125533"/>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5"/>
          <p:cNvSpPr/>
          <p:nvPr/>
        </p:nvSpPr>
        <p:spPr>
          <a:xfrm>
            <a:off x="2777535" y="2321680"/>
            <a:ext cx="197482" cy="191494"/>
          </a:xfrm>
          <a:custGeom>
            <a:rect b="b" l="l" r="r" t="t"/>
            <a:pathLst>
              <a:path extrusionOk="0" h="9618" w="9618">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5"/>
          <p:cNvSpPr/>
          <p:nvPr/>
        </p:nvSpPr>
        <p:spPr>
          <a:xfrm>
            <a:off x="3679847" y="1446744"/>
            <a:ext cx="197461" cy="19149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
          <p:cNvSpPr/>
          <p:nvPr/>
        </p:nvSpPr>
        <p:spPr>
          <a:xfrm>
            <a:off x="4174166" y="1446744"/>
            <a:ext cx="197461" cy="191494"/>
          </a:xfrm>
          <a:custGeom>
            <a:rect b="b" l="l" r="r" t="t"/>
            <a:pathLst>
              <a:path extrusionOk="0" h="9618" w="9617">
                <a:moveTo>
                  <a:pt x="0" y="1"/>
                </a:moveTo>
                <a:lnTo>
                  <a:pt x="0"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5"/>
          <p:cNvSpPr/>
          <p:nvPr/>
        </p:nvSpPr>
        <p:spPr>
          <a:xfrm>
            <a:off x="1216157" y="4332768"/>
            <a:ext cx="388372" cy="48437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
          <p:cNvSpPr/>
          <p:nvPr/>
        </p:nvSpPr>
        <p:spPr>
          <a:xfrm>
            <a:off x="1297226" y="4413926"/>
            <a:ext cx="230149" cy="31717"/>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
          <p:cNvSpPr/>
          <p:nvPr/>
        </p:nvSpPr>
        <p:spPr>
          <a:xfrm>
            <a:off x="1297226" y="4474794"/>
            <a:ext cx="230149" cy="31717"/>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1297226" y="4535642"/>
            <a:ext cx="181774" cy="31737"/>
          </a:xfrm>
          <a:custGeom>
            <a:rect b="b" l="l" r="r" t="t"/>
            <a:pathLst>
              <a:path extrusionOk="0" h="1594" w="8853">
                <a:moveTo>
                  <a:pt x="1" y="1"/>
                </a:moveTo>
                <a:lnTo>
                  <a:pt x="1" y="1593"/>
                </a:lnTo>
                <a:lnTo>
                  <a:pt x="8853" y="1593"/>
                </a:lnTo>
                <a:lnTo>
                  <a:pt x="8853"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
          <p:cNvSpPr/>
          <p:nvPr/>
        </p:nvSpPr>
        <p:spPr>
          <a:xfrm>
            <a:off x="5026786" y="2936677"/>
            <a:ext cx="329526" cy="35505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5"/>
          <p:cNvSpPr/>
          <p:nvPr/>
        </p:nvSpPr>
        <p:spPr>
          <a:xfrm>
            <a:off x="2784085" y="1085795"/>
            <a:ext cx="431511" cy="35842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5"/>
          <p:cNvSpPr/>
          <p:nvPr/>
        </p:nvSpPr>
        <p:spPr>
          <a:xfrm>
            <a:off x="2908317" y="1151302"/>
            <a:ext cx="83690" cy="187672"/>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5"/>
          <p:cNvSpPr/>
          <p:nvPr/>
        </p:nvSpPr>
        <p:spPr>
          <a:xfrm>
            <a:off x="703522" y="2974727"/>
            <a:ext cx="141243" cy="138215"/>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5"/>
          <p:cNvSpPr/>
          <p:nvPr/>
        </p:nvSpPr>
        <p:spPr>
          <a:xfrm>
            <a:off x="1220079" y="2158110"/>
            <a:ext cx="124242" cy="1204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5"/>
          <p:cNvSpPr/>
          <p:nvPr/>
        </p:nvSpPr>
        <p:spPr>
          <a:xfrm>
            <a:off x="5007155" y="1179198"/>
            <a:ext cx="122949" cy="1204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5"/>
          <p:cNvSpPr/>
          <p:nvPr/>
        </p:nvSpPr>
        <p:spPr>
          <a:xfrm>
            <a:off x="703522" y="3197891"/>
            <a:ext cx="141243" cy="138215"/>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5"/>
          <p:cNvSpPr/>
          <p:nvPr/>
        </p:nvSpPr>
        <p:spPr>
          <a:xfrm>
            <a:off x="1783681" y="2149230"/>
            <a:ext cx="141243" cy="13823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2365619" y="2164442"/>
            <a:ext cx="1243530" cy="10781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912765" y="1089160"/>
            <a:ext cx="1726044" cy="490722"/>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5"/>
          <p:cNvSpPr/>
          <p:nvPr/>
        </p:nvSpPr>
        <p:spPr>
          <a:xfrm>
            <a:off x="4587395" y="1399834"/>
            <a:ext cx="693033" cy="885039"/>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5"/>
          <p:cNvSpPr/>
          <p:nvPr/>
        </p:nvSpPr>
        <p:spPr>
          <a:xfrm>
            <a:off x="563602" y="1357980"/>
            <a:ext cx="111163" cy="250766"/>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a:off x="1268458" y="3943485"/>
            <a:ext cx="111163" cy="251065"/>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5"/>
          <p:cNvSpPr/>
          <p:nvPr/>
        </p:nvSpPr>
        <p:spPr>
          <a:xfrm>
            <a:off x="719230" y="1357980"/>
            <a:ext cx="109849" cy="250766"/>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1268458" y="2568957"/>
            <a:ext cx="111163" cy="1328813"/>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a:off x="4384702" y="4722051"/>
            <a:ext cx="860414" cy="126807"/>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a:off x="1782777" y="4829830"/>
            <a:ext cx="1010384" cy="313662"/>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5"/>
          <p:cNvSpPr/>
          <p:nvPr/>
        </p:nvSpPr>
        <p:spPr>
          <a:xfrm>
            <a:off x="477297" y="3086309"/>
            <a:ext cx="162166" cy="13381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5"/>
          <p:cNvSpPr/>
          <p:nvPr/>
        </p:nvSpPr>
        <p:spPr>
          <a:xfrm>
            <a:off x="511301" y="2298863"/>
            <a:ext cx="508672" cy="107793"/>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4795324" y="3763428"/>
            <a:ext cx="145165" cy="362661"/>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4954854" y="3762153"/>
            <a:ext cx="146479" cy="36393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p:nvPr/>
        </p:nvSpPr>
        <p:spPr>
          <a:xfrm>
            <a:off x="4872471" y="3835706"/>
            <a:ext cx="151694" cy="92582"/>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5"/>
          <p:cNvSpPr/>
          <p:nvPr/>
        </p:nvSpPr>
        <p:spPr>
          <a:xfrm>
            <a:off x="4948324" y="3959971"/>
            <a:ext cx="21" cy="20"/>
          </a:xfrm>
          <a:custGeom>
            <a:rect b="b" l="l" r="r" t="t"/>
            <a:pathLst>
              <a:path extrusionOk="0" h="1" w="1">
                <a:moveTo>
                  <a:pt x="0" y="0"/>
                </a:moveTo>
                <a:lnTo>
                  <a:pt x="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5"/>
          <p:cNvSpPr/>
          <p:nvPr/>
        </p:nvSpPr>
        <p:spPr>
          <a:xfrm>
            <a:off x="4762634" y="3721575"/>
            <a:ext cx="367450" cy="31717"/>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a:off x="4762634" y="4136225"/>
            <a:ext cx="367450" cy="31717"/>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5"/>
          <p:cNvSpPr/>
          <p:nvPr/>
        </p:nvSpPr>
        <p:spPr>
          <a:xfrm>
            <a:off x="1191311" y="1357980"/>
            <a:ext cx="75847" cy="142038"/>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
          <p:cNvSpPr/>
          <p:nvPr/>
        </p:nvSpPr>
        <p:spPr>
          <a:xfrm>
            <a:off x="1282832" y="1355452"/>
            <a:ext cx="121635" cy="145841"/>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
          <p:cNvSpPr/>
          <p:nvPr/>
        </p:nvSpPr>
        <p:spPr>
          <a:xfrm>
            <a:off x="598920" y="1789117"/>
            <a:ext cx="112477" cy="140764"/>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a:off x="725760" y="1789117"/>
            <a:ext cx="115085" cy="140764"/>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a:off x="842148" y="1789117"/>
            <a:ext cx="192246" cy="140764"/>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a:off x="1048763" y="1789117"/>
            <a:ext cx="83711" cy="140764"/>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5"/>
          <p:cNvSpPr/>
          <p:nvPr/>
        </p:nvSpPr>
        <p:spPr>
          <a:xfrm>
            <a:off x="1648997" y="4678943"/>
            <a:ext cx="133400" cy="168658"/>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a:off x="1803311" y="4596511"/>
            <a:ext cx="170009" cy="303070"/>
          </a:xfrm>
          <a:custGeom>
            <a:rect b="b" l="l" r="r" t="t"/>
            <a:pathLst>
              <a:path extrusionOk="0" h="15222" w="8280">
                <a:moveTo>
                  <a:pt x="6114" y="1"/>
                </a:moveTo>
                <a:lnTo>
                  <a:pt x="0" y="15221"/>
                </a:lnTo>
                <a:lnTo>
                  <a:pt x="2165" y="15221"/>
                </a:lnTo>
                <a:lnTo>
                  <a:pt x="827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a:off x="4892086" y="4349235"/>
            <a:ext cx="197461" cy="191494"/>
          </a:xfrm>
          <a:custGeom>
            <a:rect b="b" l="l" r="r" t="t"/>
            <a:pathLst>
              <a:path extrusionOk="0" h="9618" w="9617">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txBox="1"/>
          <p:nvPr/>
        </p:nvSpPr>
        <p:spPr>
          <a:xfrm>
            <a:off x="4732575" y="2381975"/>
            <a:ext cx="598800" cy="423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ro" sz="1700" u="none" cap="none" strike="noStrike">
                <a:solidFill>
                  <a:srgbClr val="FFB215"/>
                </a:solidFill>
                <a:latin typeface="Roboto Black"/>
                <a:ea typeface="Roboto Black"/>
                <a:cs typeface="Roboto Black"/>
                <a:sym typeface="Roboto Black"/>
              </a:rPr>
              <a:t>CSS</a:t>
            </a:r>
            <a:endParaRPr b="0" i="0" sz="1700" u="none" cap="none" strike="noStrike">
              <a:solidFill>
                <a:srgbClr val="FFB215"/>
              </a:solidFill>
              <a:latin typeface="Roboto Black"/>
              <a:ea typeface="Roboto Black"/>
              <a:cs typeface="Roboto Black"/>
              <a:sym typeface="Robot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b6848f8f9e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Feedback </a:t>
            </a:r>
            <a:endParaRPr/>
          </a:p>
        </p:txBody>
      </p:sp>
      <p:sp>
        <p:nvSpPr>
          <p:cNvPr id="332" name="Google Shape;332;g2b6848f8f9e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ro"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ro" sz="1100">
                <a:latin typeface="Arial"/>
                <a:ea typeface="Arial"/>
                <a:cs typeface="Arial"/>
                <a:sym typeface="Arial"/>
              </a:rPr>
              <a:t>Dorim să vă ascultăm părerea și să aflăm cum putem oferi o experiență și mai bună. </a:t>
            </a:r>
            <a:br>
              <a:rPr lang="ro" sz="1100">
                <a:latin typeface="Arial"/>
                <a:ea typeface="Arial"/>
                <a:cs typeface="Arial"/>
                <a:sym typeface="Arial"/>
              </a:rPr>
            </a:br>
            <a:r>
              <a:rPr lang="ro" sz="1100">
                <a:latin typeface="Arial"/>
                <a:ea typeface="Arial"/>
                <a:cs typeface="Arial"/>
                <a:sym typeface="Arial"/>
              </a:rPr>
              <a:t>Am creat un </a:t>
            </a:r>
            <a:r>
              <a:rPr b="1" lang="ro" sz="1100">
                <a:latin typeface="Arial"/>
                <a:ea typeface="Arial"/>
                <a:cs typeface="Arial"/>
                <a:sym typeface="Arial"/>
              </a:rPr>
              <a:t>formular de feedback activ permanent</a:t>
            </a:r>
            <a:r>
              <a:rPr lang="ro"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ro"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ro" sz="1100">
                <a:latin typeface="Arial"/>
                <a:ea typeface="Arial"/>
                <a:cs typeface="Arial"/>
                <a:sym typeface="Arial"/>
              </a:rPr>
              <a:t>Link formular feedback permanent : </a:t>
            </a:r>
            <a:r>
              <a:rPr lang="ro" u="sng">
                <a:solidFill>
                  <a:schemeClr val="hlink"/>
                </a:solidFill>
                <a:latin typeface="Arial"/>
                <a:ea typeface="Arial"/>
                <a:cs typeface="Arial"/>
                <a:sym typeface="Arial"/>
                <a:hlinkClick r:id="rId3"/>
              </a:rPr>
              <a:t>https://forms.gle/aufCH9Ci171vVZr1A</a:t>
            </a:r>
            <a:endParaRPr u="sng">
              <a:solidFill>
                <a:schemeClr val="hlink"/>
              </a:solidFill>
              <a:latin typeface="Arial"/>
              <a:ea typeface="Arial"/>
              <a:cs typeface="Arial"/>
              <a:sym typeface="Arial"/>
            </a:endParaRPr>
          </a:p>
          <a:p>
            <a:pPr indent="0" lvl="0" marL="0" rtl="0" algn="l">
              <a:lnSpc>
                <a:spcPct val="115000"/>
              </a:lnSpc>
              <a:spcBef>
                <a:spcPts val="1200"/>
              </a:spcBef>
              <a:spcAft>
                <a:spcPts val="0"/>
              </a:spcAft>
              <a:buNone/>
            </a:pPr>
            <a:r>
              <a:rPr lang="ro"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ro"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