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Black"/>
      <p:bold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Didact Gothic"/>
      <p:regular r:id="rId27"/>
    </p:embeddedFont>
    <p:embeddedFont>
      <p:font typeface="Roboto Light"/>
      <p:regular r:id="rId28"/>
      <p:bold r:id="rId29"/>
      <p:italic r:id="rId30"/>
      <p:boldItalic r:id="rId31"/>
    </p:embeddedFont>
    <p:embeddedFont>
      <p:font typeface="Bree Serif"/>
      <p:regular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7" roundtripDataSignature="AMtx7mil600Vyh2DUIW/H0MclEQNktns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regular.fntdata"/><Relationship Id="rId27" Type="http://schemas.openxmlformats.org/officeDocument/2006/relationships/font" Target="fonts/Didact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BreeSerif-regular.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font" Target="fonts/RobotoBlack-bold.fntdata"/><Relationship Id="rId16" Type="http://schemas.openxmlformats.org/officeDocument/2006/relationships/slide" Target="slides/slide11.xml"/><Relationship Id="rId19" Type="http://schemas.openxmlformats.org/officeDocument/2006/relationships/font" Target="fonts/RobotoThin-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o"/>
              <a:t>Test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o"/>
              <a:t>Test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b753cd33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b753cd33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730448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b730448a3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730448a3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b730448a34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730448a3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b730448a34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730448a3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b730448a34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730448a3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b730448a34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15"/>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0" name="Google Shape;10;p15"/>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2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7" name="Google Shape;47;p24"/>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48" name="Google Shape;48;p24"/>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24"/>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50" name="Google Shape;50;p24"/>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1" name="Google Shape;51;p24"/>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52" name="Google Shape;52;p24"/>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3" name="Google Shape;53;p24"/>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54" name="Google Shape;54;p24"/>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5" name="Google Shape;55;p24"/>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56" name="Google Shape;56;p24"/>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7" name="Google Shape;57;p24"/>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58" name="Google Shape;58;p24"/>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9" name="Google Shape;59;p24"/>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0" name="Google Shape;60;p24"/>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1" name="Google Shape;61;p24"/>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2" name="Google Shape;62;p24"/>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3" name="Google Shape;63;p24"/>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4" name="Google Shape;64;p24"/>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25"/>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7" name="Google Shape;67;p25"/>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8" name="Google Shape;68;p25"/>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9" name="Google Shape;69;p25"/>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0" name="Google Shape;70;p25"/>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1" name="Google Shape;71;p25"/>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2" name="Google Shape;72;p2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26"/>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5" name="Google Shape;75;p26"/>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6" name="Google Shape;76;p26"/>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7" name="Google Shape;77;p26"/>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27"/>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0" name="Google Shape;80;p27"/>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1" name="Google Shape;81;p27"/>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2" name="Google Shape;82;p27"/>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3" name="Google Shape;83;p27"/>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4" name="Google Shape;84;p27"/>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5" name="Google Shape;85;p27"/>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86" name="Shape 86"/>
        <p:cNvGrpSpPr/>
        <p:nvPr/>
      </p:nvGrpSpPr>
      <p:grpSpPr>
        <a:xfrm>
          <a:off x="0" y="0"/>
          <a:ext cx="0" cy="0"/>
          <a:chOff x="0" y="0"/>
          <a:chExt cx="0" cy="0"/>
        </a:xfrm>
      </p:grpSpPr>
      <p:sp>
        <p:nvSpPr>
          <p:cNvPr id="87" name="Google Shape;87;p28"/>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88" name="Google Shape;88;p28"/>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89" name="Google Shape;89;p28"/>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90" name="Google Shape;90;p28"/>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1" name="Google Shape;91;p28"/>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2" name="Google Shape;92;p28"/>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3" name="Google Shape;93;p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2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21"/>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 name="Google Shape;13;p21"/>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4" name="Google Shape;14;p21"/>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5" name="Google Shape;15;p21"/>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1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18" name="Shape 18"/>
        <p:cNvGrpSpPr/>
        <p:nvPr/>
      </p:nvGrpSpPr>
      <p:grpSpPr>
        <a:xfrm>
          <a:off x="0" y="0"/>
          <a:ext cx="0" cy="0"/>
          <a:chOff x="0" y="0"/>
          <a:chExt cx="0" cy="0"/>
        </a:xfrm>
      </p:grpSpPr>
      <p:sp>
        <p:nvSpPr>
          <p:cNvPr id="19" name="Google Shape;19;p17"/>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0" name="Google Shape;20;p17"/>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1" name="Google Shape;21;p17"/>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2" name="Google Shape;22;p17"/>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23" name="Google Shape;23;p17"/>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24" name="Google Shape;24;p17"/>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25" name="Google Shape;25;p1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26" name="Shape 26"/>
        <p:cNvGrpSpPr/>
        <p:nvPr/>
      </p:nvGrpSpPr>
      <p:grpSpPr>
        <a:xfrm>
          <a:off x="0" y="0"/>
          <a:ext cx="0" cy="0"/>
          <a:chOff x="0" y="0"/>
          <a:chExt cx="0" cy="0"/>
        </a:xfrm>
      </p:grpSpPr>
      <p:sp>
        <p:nvSpPr>
          <p:cNvPr id="27" name="Google Shape;27;p18"/>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8"/>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29" name="Google Shape;29;p18"/>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30" name="Shape 30"/>
        <p:cNvGrpSpPr/>
        <p:nvPr/>
      </p:nvGrpSpPr>
      <p:grpSpPr>
        <a:xfrm>
          <a:off x="0" y="0"/>
          <a:ext cx="0" cy="0"/>
          <a:chOff x="0" y="0"/>
          <a:chExt cx="0" cy="0"/>
        </a:xfrm>
      </p:grpSpPr>
      <p:sp>
        <p:nvSpPr>
          <p:cNvPr id="31" name="Google Shape;31;p19"/>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9"/>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33" name="Google Shape;33;p1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20"/>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36" name="Google Shape;36;p20"/>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37" name="Google Shape;37;p20"/>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8" name="Shape 38"/>
        <p:cNvGrpSpPr/>
        <p:nvPr/>
      </p:nvGrpSpPr>
      <p:grpSpPr>
        <a:xfrm>
          <a:off x="0" y="0"/>
          <a:ext cx="0" cy="0"/>
          <a:chOff x="0" y="0"/>
          <a:chExt cx="0" cy="0"/>
        </a:xfrm>
      </p:grpSpPr>
      <p:sp>
        <p:nvSpPr>
          <p:cNvPr id="39" name="Google Shape;39;p22"/>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0" name="Google Shape;40;p22"/>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1" name="Shape 41"/>
        <p:cNvGrpSpPr/>
        <p:nvPr/>
      </p:nvGrpSpPr>
      <p:grpSpPr>
        <a:xfrm>
          <a:off x="0" y="0"/>
          <a:ext cx="0" cy="0"/>
          <a:chOff x="0" y="0"/>
          <a:chExt cx="0" cy="0"/>
        </a:xfrm>
      </p:grpSpPr>
      <p:sp>
        <p:nvSpPr>
          <p:cNvPr id="42" name="Google Shape;42;p23"/>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3"/>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4" name="Google Shape;44;p23"/>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forms.gle/aufCH9Ci171vVZr1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1" Type="http://schemas.openxmlformats.org/officeDocument/2006/relationships/hyperlink" Target="https://developer.mozilla.org/en-US/docs/Web/JavaScript/Reference/Global_Objects/encodeURI" TargetMode="External"/><Relationship Id="rId10" Type="http://schemas.openxmlformats.org/officeDocument/2006/relationships/hyperlink" Target="https://developer.mozilla.org/en-US/docs/Web/JavaScript/Reference/Global_Objects/decodeURIComponent" TargetMode="External"/><Relationship Id="rId13" Type="http://schemas.openxmlformats.org/officeDocument/2006/relationships/hyperlink" Target="https://developer.mozilla.org/en-US/docs/Web/JavaScript/Reference/Global_Objects/escape" TargetMode="External"/><Relationship Id="rId12" Type="http://schemas.openxmlformats.org/officeDocument/2006/relationships/hyperlink" Target="https://developer.mozilla.org/en-US/docs/Web/JavaScript/Reference/Global_Objects/encodeURIComponent"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Global_Objects/eval" TargetMode="External"/><Relationship Id="rId4" Type="http://schemas.openxmlformats.org/officeDocument/2006/relationships/hyperlink" Target="https://developer.mozilla.org/en-US/docs/Web/JavaScript/Reference/Global_Objects/uneval" TargetMode="External"/><Relationship Id="rId9" Type="http://schemas.openxmlformats.org/officeDocument/2006/relationships/hyperlink" Target="https://developer.mozilla.org/en-US/docs/Web/JavaScript/Reference/Global_Objects/decodeURI" TargetMode="External"/><Relationship Id="rId14" Type="http://schemas.openxmlformats.org/officeDocument/2006/relationships/hyperlink" Target="https://developer.mozilla.org/en-US/docs/Web/JavaScript/Reference/Global_Objects/unescape" TargetMode="External"/><Relationship Id="rId5" Type="http://schemas.openxmlformats.org/officeDocument/2006/relationships/hyperlink" Target="https://developer.mozilla.org/en-US/docs/Web/JavaScript/Reference/Global_Objects/isFinite" TargetMode="External"/><Relationship Id="rId6" Type="http://schemas.openxmlformats.org/officeDocument/2006/relationships/hyperlink" Target="https://developer.mozilla.org/en-US/docs/Web/JavaScript/Reference/Global_Objects/isNaN" TargetMode="External"/><Relationship Id="rId7" Type="http://schemas.openxmlformats.org/officeDocument/2006/relationships/hyperlink" Target="https://developer.mozilla.org/en-US/docs/Web/JavaScript/Reference/Global_Objects/parseFloat" TargetMode="External"/><Relationship Id="rId8" Type="http://schemas.openxmlformats.org/officeDocument/2006/relationships/hyperlink" Target="https://developer.mozilla.org/en-US/docs/Web/JavaScript/Reference/Global_Objects/parseIn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5368100" y="3758425"/>
            <a:ext cx="3358200" cy="102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100"/>
              <a:buNone/>
            </a:pPr>
            <a:r>
              <a:rPr lang="ro">
                <a:latin typeface="Roboto"/>
                <a:ea typeface="Roboto"/>
                <a:cs typeface="Roboto"/>
                <a:sym typeface="Roboto"/>
              </a:rPr>
              <a:t>WD12</a:t>
            </a:r>
            <a:endParaRPr>
              <a:latin typeface="Roboto"/>
              <a:ea typeface="Roboto"/>
              <a:cs typeface="Roboto"/>
              <a:sym typeface="Roboto"/>
            </a:endParaRPr>
          </a:p>
          <a:p>
            <a:pPr indent="0" lvl="0" marL="0" rtl="0" algn="ctr">
              <a:lnSpc>
                <a:spcPct val="100000"/>
              </a:lnSpc>
              <a:spcBef>
                <a:spcPts val="0"/>
              </a:spcBef>
              <a:spcAft>
                <a:spcPts val="0"/>
              </a:spcAft>
              <a:buSzPts val="1100"/>
              <a:buNone/>
            </a:pPr>
            <a:r>
              <a:rPr lang="ro" sz="1500">
                <a:latin typeface="Roboto"/>
                <a:ea typeface="Roboto"/>
                <a:cs typeface="Roboto"/>
                <a:sym typeface="Roboto"/>
              </a:rPr>
              <a:t>JavaScript Functii</a:t>
            </a:r>
            <a:endParaRPr sz="1500">
              <a:latin typeface="Roboto"/>
              <a:ea typeface="Roboto"/>
              <a:cs typeface="Roboto"/>
              <a:sym typeface="Roboto"/>
            </a:endParaRPr>
          </a:p>
        </p:txBody>
      </p:sp>
      <p:sp>
        <p:nvSpPr>
          <p:cNvPr id="102" name="Google Shape;102;p1"/>
          <p:cNvSpPr/>
          <p:nvPr/>
        </p:nvSpPr>
        <p:spPr>
          <a:xfrm>
            <a:off x="3554321" y="4682746"/>
            <a:ext cx="698269" cy="355035"/>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4608320" y="1966326"/>
            <a:ext cx="347841" cy="105583"/>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4684173" y="2072194"/>
            <a:ext cx="196147" cy="75797"/>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4740396" y="2169519"/>
            <a:ext cx="98084" cy="81651"/>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529859" y="1855998"/>
            <a:ext cx="504750" cy="13600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444990" y="1706705"/>
            <a:ext cx="2951259" cy="3294129"/>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669921" y="3163644"/>
            <a:ext cx="802882" cy="777286"/>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3054766" y="3219455"/>
            <a:ext cx="21" cy="20"/>
          </a:xfrm>
          <a:custGeom>
            <a:rect b="b" l="l" r="r" t="t"/>
            <a:pathLst>
              <a:path extrusionOk="0" h="1" w="1">
                <a:moveTo>
                  <a:pt x="1" y="0"/>
                </a:moveTo>
                <a:lnTo>
                  <a:pt x="1"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2521227" y="3077169"/>
            <a:ext cx="572754" cy="548301"/>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329533" y="2594305"/>
            <a:ext cx="364842" cy="352507"/>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717916" y="2556274"/>
            <a:ext cx="257621" cy="247262"/>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3345078" y="2590502"/>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3345078" y="2699554"/>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345078" y="2808608"/>
            <a:ext cx="844728" cy="31717"/>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345078" y="3027970"/>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345078" y="3137022"/>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3345078" y="3355130"/>
            <a:ext cx="844728" cy="31717"/>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3345078" y="3464183"/>
            <a:ext cx="844728" cy="31717"/>
          </a:xfrm>
          <a:custGeom>
            <a:rect b="b" l="l" r="r" t="t"/>
            <a:pathLst>
              <a:path extrusionOk="0" h="1593" w="41141">
                <a:moveTo>
                  <a:pt x="1" y="0"/>
                </a:moveTo>
                <a:lnTo>
                  <a:pt x="1" y="1592"/>
                </a:lnTo>
                <a:lnTo>
                  <a:pt x="41140" y="1592"/>
                </a:lnTo>
                <a:lnTo>
                  <a:pt x="4114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3345078" y="3682270"/>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688238" y="2590502"/>
            <a:ext cx="1459286" cy="31717"/>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688238" y="2699554"/>
            <a:ext cx="1459286" cy="31717"/>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688238" y="2918916"/>
            <a:ext cx="982008" cy="31737"/>
          </a:xfrm>
          <a:custGeom>
            <a:rect b="b" l="l" r="r" t="t"/>
            <a:pathLst>
              <a:path extrusionOk="0" h="1594" w="47827">
                <a:moveTo>
                  <a:pt x="0" y="1"/>
                </a:moveTo>
                <a:lnTo>
                  <a:pt x="0" y="1593"/>
                </a:lnTo>
                <a:lnTo>
                  <a:pt x="47827" y="1593"/>
                </a:lnTo>
                <a:lnTo>
                  <a:pt x="4782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443149" y="2369866"/>
            <a:ext cx="600206" cy="95130"/>
          </a:xfrm>
          <a:custGeom>
            <a:rect b="b" l="l" r="r" t="t"/>
            <a:pathLst>
              <a:path extrusionOk="0" h="4778" w="29232">
                <a:moveTo>
                  <a:pt x="1" y="1"/>
                </a:moveTo>
                <a:lnTo>
                  <a:pt x="1" y="4777"/>
                </a:lnTo>
                <a:lnTo>
                  <a:pt x="29232" y="4777"/>
                </a:lnTo>
                <a:lnTo>
                  <a:pt x="29232"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118469" y="2369866"/>
            <a:ext cx="598892" cy="95130"/>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320375" y="3437542"/>
            <a:ext cx="628972" cy="1234997"/>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602842" y="4308675"/>
            <a:ext cx="65396" cy="317007"/>
          </a:xfrm>
          <a:custGeom>
            <a:rect b="b" l="l" r="r" t="t"/>
            <a:pathLst>
              <a:path extrusionOk="0" h="15922" w="3185">
                <a:moveTo>
                  <a:pt x="0" y="1"/>
                </a:moveTo>
                <a:lnTo>
                  <a:pt x="0" y="15922"/>
                </a:lnTo>
                <a:lnTo>
                  <a:pt x="3185" y="15922"/>
                </a:lnTo>
                <a:lnTo>
                  <a:pt x="318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659449" y="1285723"/>
            <a:ext cx="1051326" cy="353761"/>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868165" y="1040676"/>
            <a:ext cx="942791" cy="305897"/>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1002992" y="2844110"/>
            <a:ext cx="200089" cy="165990"/>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679847" y="2135033"/>
            <a:ext cx="200089" cy="166368"/>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4495854" y="3010826"/>
            <a:ext cx="162166" cy="13381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2274077" y="4699870"/>
            <a:ext cx="162166" cy="135050"/>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4984937" y="1584609"/>
            <a:ext cx="160852" cy="134771"/>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683385" y="4453210"/>
            <a:ext cx="236329" cy="165552"/>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033074" y="3040653"/>
            <a:ext cx="167381" cy="116272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4701154" y="2380021"/>
            <a:ext cx="666896" cy="594692"/>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51136" y="1644562"/>
            <a:ext cx="797667" cy="594692"/>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486695" y="3423604"/>
            <a:ext cx="202697" cy="1222315"/>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4855880" y="3381034"/>
            <a:ext cx="108145" cy="5907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238636" y="3972655"/>
            <a:ext cx="129457" cy="140764"/>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978387" y="3439971"/>
            <a:ext cx="257621" cy="261319"/>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512856" y="3282852"/>
            <a:ext cx="200972" cy="125533"/>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267487" y="3846935"/>
            <a:ext cx="48313" cy="9403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739081" y="3344417"/>
            <a:ext cx="99398" cy="47505"/>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225351" y="3725956"/>
            <a:ext cx="62973" cy="92004"/>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 y="2606928"/>
            <a:ext cx="184382" cy="344961"/>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47230" y="3099112"/>
            <a:ext cx="75087" cy="86111"/>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16368" y="2489193"/>
            <a:ext cx="66361" cy="89914"/>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228833" y="2217704"/>
            <a:ext cx="183088" cy="177537"/>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75218" y="2383226"/>
            <a:ext cx="74554" cy="83025"/>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218813" y="3203128"/>
            <a:ext cx="190501" cy="187512"/>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29110" y="4723046"/>
            <a:ext cx="264808" cy="261498"/>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323181" y="5031590"/>
            <a:ext cx="107447" cy="48063"/>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52497" y="4483216"/>
            <a:ext cx="45890" cy="9302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878740" y="4606586"/>
            <a:ext cx="61495" cy="9138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801614" y="4309950"/>
            <a:ext cx="129457" cy="142018"/>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202481" y="4984460"/>
            <a:ext cx="107837" cy="58416"/>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459385" y="5016239"/>
            <a:ext cx="194853" cy="125533"/>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777535" y="2321680"/>
            <a:ext cx="197482" cy="191494"/>
          </a:xfrm>
          <a:custGeom>
            <a:rect b="b" l="l" r="r" t="t"/>
            <a:pathLst>
              <a:path extrusionOk="0" h="9618" w="9618">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679847" y="1446744"/>
            <a:ext cx="197461" cy="19149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174166" y="1446744"/>
            <a:ext cx="197461" cy="191494"/>
          </a:xfrm>
          <a:custGeom>
            <a:rect b="b" l="l" r="r" t="t"/>
            <a:pathLst>
              <a:path extrusionOk="0" h="9618" w="9617">
                <a:moveTo>
                  <a:pt x="0" y="1"/>
                </a:moveTo>
                <a:lnTo>
                  <a:pt x="0"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1216157" y="4332768"/>
            <a:ext cx="388372" cy="48437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1297226" y="4413926"/>
            <a:ext cx="230149" cy="31717"/>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1297226" y="4474794"/>
            <a:ext cx="230149" cy="31717"/>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297226" y="4535642"/>
            <a:ext cx="181774" cy="31737"/>
          </a:xfrm>
          <a:custGeom>
            <a:rect b="b" l="l" r="r" t="t"/>
            <a:pathLst>
              <a:path extrusionOk="0" h="1594" w="8853">
                <a:moveTo>
                  <a:pt x="1" y="1"/>
                </a:moveTo>
                <a:lnTo>
                  <a:pt x="1" y="1593"/>
                </a:lnTo>
                <a:lnTo>
                  <a:pt x="8853" y="1593"/>
                </a:lnTo>
                <a:lnTo>
                  <a:pt x="8853"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5026786" y="2936677"/>
            <a:ext cx="329526" cy="35505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2784085" y="1085795"/>
            <a:ext cx="431511" cy="35842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2908317" y="1151302"/>
            <a:ext cx="83690" cy="187672"/>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703522" y="2974727"/>
            <a:ext cx="141243" cy="138215"/>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220079" y="2158110"/>
            <a:ext cx="124242" cy="1204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5007155" y="1179198"/>
            <a:ext cx="122949" cy="1204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703522" y="3197891"/>
            <a:ext cx="141243" cy="138215"/>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1783681" y="2149230"/>
            <a:ext cx="141243" cy="13823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2365619" y="2164442"/>
            <a:ext cx="1243530" cy="10781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912765" y="1089160"/>
            <a:ext cx="1726044" cy="490722"/>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587395" y="1399834"/>
            <a:ext cx="693033" cy="885039"/>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563602" y="1357980"/>
            <a:ext cx="111163" cy="250766"/>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268458" y="3943485"/>
            <a:ext cx="111163" cy="251065"/>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719230" y="1357980"/>
            <a:ext cx="109849" cy="250766"/>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268458" y="2568957"/>
            <a:ext cx="111163" cy="1328813"/>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4384702" y="4722051"/>
            <a:ext cx="860414" cy="126807"/>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782777" y="4829830"/>
            <a:ext cx="1010384" cy="313662"/>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477297" y="3086309"/>
            <a:ext cx="162166" cy="13381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11301" y="2298863"/>
            <a:ext cx="508672" cy="107793"/>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4795324" y="3763428"/>
            <a:ext cx="145165" cy="362661"/>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4954854" y="3762153"/>
            <a:ext cx="146479" cy="36393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872471" y="3835706"/>
            <a:ext cx="151694" cy="92582"/>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948324" y="3959971"/>
            <a:ext cx="21" cy="20"/>
          </a:xfrm>
          <a:custGeom>
            <a:rect b="b" l="l" r="r" t="t"/>
            <a:pathLst>
              <a:path extrusionOk="0" h="1" w="1">
                <a:moveTo>
                  <a:pt x="0" y="0"/>
                </a:moveTo>
                <a:lnTo>
                  <a:pt x="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762634" y="3721575"/>
            <a:ext cx="367450" cy="31717"/>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762634" y="4136225"/>
            <a:ext cx="367450" cy="31717"/>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1191311" y="1357980"/>
            <a:ext cx="75847" cy="142038"/>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1282832" y="1355452"/>
            <a:ext cx="121635" cy="145841"/>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98920" y="1789117"/>
            <a:ext cx="112477" cy="140764"/>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725760" y="1789117"/>
            <a:ext cx="115085" cy="140764"/>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842148" y="1789117"/>
            <a:ext cx="192246" cy="140764"/>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48763" y="1789117"/>
            <a:ext cx="83711" cy="140764"/>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1648997" y="4678943"/>
            <a:ext cx="133400" cy="168658"/>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803311" y="4596511"/>
            <a:ext cx="170009" cy="303070"/>
          </a:xfrm>
          <a:custGeom>
            <a:rect b="b" l="l" r="r" t="t"/>
            <a:pathLst>
              <a:path extrusionOk="0" h="15222" w="8280">
                <a:moveTo>
                  <a:pt x="6114" y="1"/>
                </a:moveTo>
                <a:lnTo>
                  <a:pt x="0" y="15221"/>
                </a:lnTo>
                <a:lnTo>
                  <a:pt x="2165" y="15221"/>
                </a:lnTo>
                <a:lnTo>
                  <a:pt x="827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4892086" y="4349235"/>
            <a:ext cx="197461" cy="191494"/>
          </a:xfrm>
          <a:custGeom>
            <a:rect b="b" l="l" r="r" t="t"/>
            <a:pathLst>
              <a:path extrusionOk="0" h="9618" w="9617">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txBox="1"/>
          <p:nvPr/>
        </p:nvSpPr>
        <p:spPr>
          <a:xfrm>
            <a:off x="4732575" y="2381975"/>
            <a:ext cx="598800" cy="423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ro" sz="1700" u="none" cap="none" strike="noStrike">
                <a:solidFill>
                  <a:srgbClr val="FFB215"/>
                </a:solidFill>
                <a:latin typeface="Roboto Black"/>
                <a:ea typeface="Roboto Black"/>
                <a:cs typeface="Roboto Black"/>
                <a:sym typeface="Roboto Black"/>
              </a:rPr>
              <a:t>CSS</a:t>
            </a:r>
            <a:endParaRPr b="0" i="0" sz="1700" u="none" cap="none" strike="noStrike">
              <a:solidFill>
                <a:srgbClr val="FFB215"/>
              </a:solidFill>
              <a:latin typeface="Roboto Black"/>
              <a:ea typeface="Roboto Black"/>
              <a:cs typeface="Roboto Black"/>
              <a:sym typeface="Robot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3"/>
          <p:cNvSpPr txBox="1"/>
          <p:nvPr>
            <p:ph type="ctrTitle"/>
          </p:nvPr>
        </p:nvSpPr>
        <p:spPr>
          <a:xfrm>
            <a:off x="5666225" y="1444225"/>
            <a:ext cx="3201900" cy="334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100"/>
              <a:buNone/>
            </a:pPr>
            <a:r>
              <a:rPr lang="ro">
                <a:latin typeface="Roboto"/>
                <a:ea typeface="Roboto"/>
                <a:cs typeface="Roboto"/>
                <a:sym typeface="Roboto"/>
              </a:rPr>
              <a:t>Q&amp;A</a:t>
            </a:r>
            <a:endParaRPr>
              <a:latin typeface="Roboto"/>
              <a:ea typeface="Roboto"/>
              <a:cs typeface="Roboto"/>
              <a:sym typeface="Roboto"/>
            </a:endParaRPr>
          </a:p>
          <a:p>
            <a:pPr indent="-304800" lvl="0" marL="457200" rtl="0" algn="ctr">
              <a:lnSpc>
                <a:spcPct val="100000"/>
              </a:lnSpc>
              <a:spcBef>
                <a:spcPts val="0"/>
              </a:spcBef>
              <a:spcAft>
                <a:spcPts val="0"/>
              </a:spcAft>
              <a:buSzPts val="1200"/>
              <a:buFont typeface="Roboto"/>
              <a:buAutoNum type="arabicPeriod"/>
            </a:pPr>
            <a:r>
              <a:rPr lang="ro" sz="1200">
                <a:latin typeface="Roboto"/>
                <a:ea typeface="Roboto"/>
                <a:cs typeface="Roboto"/>
                <a:sym typeface="Roboto"/>
              </a:rPr>
              <a:t>Ce este o funcție?</a:t>
            </a:r>
            <a:endParaRPr sz="1200">
              <a:latin typeface="Roboto"/>
              <a:ea typeface="Roboto"/>
              <a:cs typeface="Roboto"/>
              <a:sym typeface="Roboto"/>
            </a:endParaRPr>
          </a:p>
          <a:p>
            <a:pPr indent="-304800" lvl="0" marL="457200" rtl="0" algn="ctr">
              <a:lnSpc>
                <a:spcPct val="100000"/>
              </a:lnSpc>
              <a:spcBef>
                <a:spcPts val="0"/>
              </a:spcBef>
              <a:spcAft>
                <a:spcPts val="0"/>
              </a:spcAft>
              <a:buSzPts val="1200"/>
              <a:buFont typeface="Roboto"/>
              <a:buAutoNum type="arabicPeriod"/>
            </a:pPr>
            <a:r>
              <a:rPr lang="ro" sz="1200">
                <a:latin typeface="Roboto"/>
                <a:ea typeface="Roboto"/>
                <a:cs typeface="Roboto"/>
                <a:sym typeface="Roboto"/>
              </a:rPr>
              <a:t>Care este diferenta dintre parametri si argumente?</a:t>
            </a:r>
            <a:endParaRPr sz="1200">
              <a:latin typeface="Roboto"/>
              <a:ea typeface="Roboto"/>
              <a:cs typeface="Roboto"/>
              <a:sym typeface="Roboto"/>
            </a:endParaRPr>
          </a:p>
          <a:p>
            <a:pPr indent="-304800" lvl="0" marL="457200" rtl="0" algn="ctr">
              <a:lnSpc>
                <a:spcPct val="100000"/>
              </a:lnSpc>
              <a:spcBef>
                <a:spcPts val="0"/>
              </a:spcBef>
              <a:spcAft>
                <a:spcPts val="0"/>
              </a:spcAft>
              <a:buSzPts val="1200"/>
              <a:buFont typeface="Roboto"/>
              <a:buAutoNum type="arabicPeriod"/>
            </a:pPr>
            <a:r>
              <a:rPr lang="ro" sz="1200">
                <a:latin typeface="Roboto"/>
                <a:ea typeface="Roboto"/>
                <a:cs typeface="Roboto"/>
                <a:sym typeface="Roboto"/>
              </a:rPr>
              <a:t>Cum se defineste un arrow function?</a:t>
            </a:r>
            <a:endParaRPr sz="1200">
              <a:latin typeface="Roboto"/>
              <a:ea typeface="Roboto"/>
              <a:cs typeface="Roboto"/>
              <a:sym typeface="Roboto"/>
            </a:endParaRPr>
          </a:p>
        </p:txBody>
      </p:sp>
      <p:sp>
        <p:nvSpPr>
          <p:cNvPr id="270" name="Google Shape;270;p13"/>
          <p:cNvSpPr/>
          <p:nvPr/>
        </p:nvSpPr>
        <p:spPr>
          <a:xfrm>
            <a:off x="3554321" y="4682746"/>
            <a:ext cx="698269" cy="355035"/>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3"/>
          <p:cNvSpPr/>
          <p:nvPr/>
        </p:nvSpPr>
        <p:spPr>
          <a:xfrm>
            <a:off x="4608320" y="1966326"/>
            <a:ext cx="347841" cy="105583"/>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3"/>
          <p:cNvSpPr/>
          <p:nvPr/>
        </p:nvSpPr>
        <p:spPr>
          <a:xfrm>
            <a:off x="4684173" y="2072194"/>
            <a:ext cx="196147" cy="75797"/>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3"/>
          <p:cNvSpPr/>
          <p:nvPr/>
        </p:nvSpPr>
        <p:spPr>
          <a:xfrm>
            <a:off x="4740396" y="2169519"/>
            <a:ext cx="98084" cy="81651"/>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p:nvPr/>
        </p:nvSpPr>
        <p:spPr>
          <a:xfrm>
            <a:off x="4529859" y="1855998"/>
            <a:ext cx="504750" cy="13600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3"/>
          <p:cNvSpPr/>
          <p:nvPr/>
        </p:nvSpPr>
        <p:spPr>
          <a:xfrm>
            <a:off x="1444990" y="1706705"/>
            <a:ext cx="2951259" cy="3294129"/>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3"/>
          <p:cNvSpPr/>
          <p:nvPr/>
        </p:nvSpPr>
        <p:spPr>
          <a:xfrm>
            <a:off x="1669921" y="3163644"/>
            <a:ext cx="802882" cy="777286"/>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3"/>
          <p:cNvSpPr/>
          <p:nvPr/>
        </p:nvSpPr>
        <p:spPr>
          <a:xfrm>
            <a:off x="3054766" y="3219455"/>
            <a:ext cx="21" cy="20"/>
          </a:xfrm>
          <a:custGeom>
            <a:rect b="b" l="l" r="r" t="t"/>
            <a:pathLst>
              <a:path extrusionOk="0" h="1" w="1">
                <a:moveTo>
                  <a:pt x="1" y="0"/>
                </a:moveTo>
                <a:lnTo>
                  <a:pt x="1"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3"/>
          <p:cNvSpPr/>
          <p:nvPr/>
        </p:nvSpPr>
        <p:spPr>
          <a:xfrm>
            <a:off x="2521227" y="3077169"/>
            <a:ext cx="572754" cy="548301"/>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3"/>
          <p:cNvSpPr/>
          <p:nvPr/>
        </p:nvSpPr>
        <p:spPr>
          <a:xfrm>
            <a:off x="329533" y="2594305"/>
            <a:ext cx="364842" cy="352507"/>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3"/>
          <p:cNvSpPr/>
          <p:nvPr/>
        </p:nvSpPr>
        <p:spPr>
          <a:xfrm>
            <a:off x="717916" y="2556274"/>
            <a:ext cx="257621" cy="247262"/>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3"/>
          <p:cNvSpPr/>
          <p:nvPr/>
        </p:nvSpPr>
        <p:spPr>
          <a:xfrm>
            <a:off x="3345078" y="2590502"/>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3"/>
          <p:cNvSpPr/>
          <p:nvPr/>
        </p:nvSpPr>
        <p:spPr>
          <a:xfrm>
            <a:off x="3345078" y="2699554"/>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3"/>
          <p:cNvSpPr/>
          <p:nvPr/>
        </p:nvSpPr>
        <p:spPr>
          <a:xfrm>
            <a:off x="3345078" y="2808608"/>
            <a:ext cx="844728" cy="31717"/>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3"/>
          <p:cNvSpPr/>
          <p:nvPr/>
        </p:nvSpPr>
        <p:spPr>
          <a:xfrm>
            <a:off x="3345078" y="3027970"/>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3"/>
          <p:cNvSpPr/>
          <p:nvPr/>
        </p:nvSpPr>
        <p:spPr>
          <a:xfrm>
            <a:off x="3345078" y="3137022"/>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3"/>
          <p:cNvSpPr/>
          <p:nvPr/>
        </p:nvSpPr>
        <p:spPr>
          <a:xfrm>
            <a:off x="3345078" y="3355130"/>
            <a:ext cx="844728" cy="31717"/>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3"/>
          <p:cNvSpPr/>
          <p:nvPr/>
        </p:nvSpPr>
        <p:spPr>
          <a:xfrm>
            <a:off x="3345078" y="3464183"/>
            <a:ext cx="844728" cy="31717"/>
          </a:xfrm>
          <a:custGeom>
            <a:rect b="b" l="l" r="r" t="t"/>
            <a:pathLst>
              <a:path extrusionOk="0" h="1593" w="41141">
                <a:moveTo>
                  <a:pt x="1" y="0"/>
                </a:moveTo>
                <a:lnTo>
                  <a:pt x="1" y="1592"/>
                </a:lnTo>
                <a:lnTo>
                  <a:pt x="41140" y="1592"/>
                </a:lnTo>
                <a:lnTo>
                  <a:pt x="4114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3"/>
          <p:cNvSpPr/>
          <p:nvPr/>
        </p:nvSpPr>
        <p:spPr>
          <a:xfrm>
            <a:off x="3345078" y="3682270"/>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3"/>
          <p:cNvSpPr/>
          <p:nvPr/>
        </p:nvSpPr>
        <p:spPr>
          <a:xfrm>
            <a:off x="1688238" y="2590502"/>
            <a:ext cx="1459286" cy="31717"/>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3"/>
          <p:cNvSpPr/>
          <p:nvPr/>
        </p:nvSpPr>
        <p:spPr>
          <a:xfrm>
            <a:off x="1688238" y="2699554"/>
            <a:ext cx="1459286" cy="31717"/>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3"/>
          <p:cNvSpPr/>
          <p:nvPr/>
        </p:nvSpPr>
        <p:spPr>
          <a:xfrm>
            <a:off x="1688238" y="2918916"/>
            <a:ext cx="982008" cy="31737"/>
          </a:xfrm>
          <a:custGeom>
            <a:rect b="b" l="l" r="r" t="t"/>
            <a:pathLst>
              <a:path extrusionOk="0" h="1594" w="47827">
                <a:moveTo>
                  <a:pt x="0" y="1"/>
                </a:moveTo>
                <a:lnTo>
                  <a:pt x="0" y="1593"/>
                </a:lnTo>
                <a:lnTo>
                  <a:pt x="47827" y="1593"/>
                </a:lnTo>
                <a:lnTo>
                  <a:pt x="4782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3"/>
          <p:cNvSpPr/>
          <p:nvPr/>
        </p:nvSpPr>
        <p:spPr>
          <a:xfrm>
            <a:off x="3443149" y="2369866"/>
            <a:ext cx="600206" cy="95130"/>
          </a:xfrm>
          <a:custGeom>
            <a:rect b="b" l="l" r="r" t="t"/>
            <a:pathLst>
              <a:path extrusionOk="0" h="4778" w="29232">
                <a:moveTo>
                  <a:pt x="1" y="1"/>
                </a:moveTo>
                <a:lnTo>
                  <a:pt x="1" y="4777"/>
                </a:lnTo>
                <a:lnTo>
                  <a:pt x="29232" y="4777"/>
                </a:lnTo>
                <a:lnTo>
                  <a:pt x="29232"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3"/>
          <p:cNvSpPr/>
          <p:nvPr/>
        </p:nvSpPr>
        <p:spPr>
          <a:xfrm>
            <a:off x="2118469" y="2369866"/>
            <a:ext cx="598892" cy="95130"/>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3"/>
          <p:cNvSpPr/>
          <p:nvPr/>
        </p:nvSpPr>
        <p:spPr>
          <a:xfrm>
            <a:off x="320375" y="3437542"/>
            <a:ext cx="628972" cy="1234997"/>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3"/>
          <p:cNvSpPr/>
          <p:nvPr/>
        </p:nvSpPr>
        <p:spPr>
          <a:xfrm>
            <a:off x="602842" y="4308675"/>
            <a:ext cx="65396" cy="317007"/>
          </a:xfrm>
          <a:custGeom>
            <a:rect b="b" l="l" r="r" t="t"/>
            <a:pathLst>
              <a:path extrusionOk="0" h="15922" w="3185">
                <a:moveTo>
                  <a:pt x="0" y="1"/>
                </a:moveTo>
                <a:lnTo>
                  <a:pt x="0" y="15922"/>
                </a:lnTo>
                <a:lnTo>
                  <a:pt x="3185" y="15922"/>
                </a:lnTo>
                <a:lnTo>
                  <a:pt x="318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3"/>
          <p:cNvSpPr/>
          <p:nvPr/>
        </p:nvSpPr>
        <p:spPr>
          <a:xfrm>
            <a:off x="1659449" y="1285723"/>
            <a:ext cx="1051326" cy="353761"/>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3"/>
          <p:cNvSpPr/>
          <p:nvPr/>
        </p:nvSpPr>
        <p:spPr>
          <a:xfrm>
            <a:off x="3868165" y="1040676"/>
            <a:ext cx="942791" cy="305897"/>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3"/>
          <p:cNvSpPr/>
          <p:nvPr/>
        </p:nvSpPr>
        <p:spPr>
          <a:xfrm>
            <a:off x="1002992" y="2844110"/>
            <a:ext cx="200089" cy="165990"/>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3"/>
          <p:cNvSpPr/>
          <p:nvPr/>
        </p:nvSpPr>
        <p:spPr>
          <a:xfrm>
            <a:off x="3679847" y="2135033"/>
            <a:ext cx="200089" cy="166368"/>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3"/>
          <p:cNvSpPr/>
          <p:nvPr/>
        </p:nvSpPr>
        <p:spPr>
          <a:xfrm>
            <a:off x="4495854" y="3010826"/>
            <a:ext cx="162166" cy="13381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3"/>
          <p:cNvSpPr/>
          <p:nvPr/>
        </p:nvSpPr>
        <p:spPr>
          <a:xfrm>
            <a:off x="2274077" y="4699870"/>
            <a:ext cx="162166" cy="135050"/>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3"/>
          <p:cNvSpPr/>
          <p:nvPr/>
        </p:nvSpPr>
        <p:spPr>
          <a:xfrm>
            <a:off x="4984937" y="1584609"/>
            <a:ext cx="160852" cy="134771"/>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3"/>
          <p:cNvSpPr/>
          <p:nvPr/>
        </p:nvSpPr>
        <p:spPr>
          <a:xfrm>
            <a:off x="2683385" y="4453210"/>
            <a:ext cx="236329" cy="165552"/>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3"/>
          <p:cNvSpPr/>
          <p:nvPr/>
        </p:nvSpPr>
        <p:spPr>
          <a:xfrm>
            <a:off x="1033074" y="3040653"/>
            <a:ext cx="167381" cy="116272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3"/>
          <p:cNvSpPr/>
          <p:nvPr/>
        </p:nvSpPr>
        <p:spPr>
          <a:xfrm>
            <a:off x="4701154" y="2380021"/>
            <a:ext cx="666896" cy="594692"/>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3"/>
          <p:cNvSpPr/>
          <p:nvPr/>
        </p:nvSpPr>
        <p:spPr>
          <a:xfrm>
            <a:off x="451136" y="1644562"/>
            <a:ext cx="797667" cy="594692"/>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3"/>
          <p:cNvSpPr/>
          <p:nvPr/>
        </p:nvSpPr>
        <p:spPr>
          <a:xfrm>
            <a:off x="4486695" y="3423604"/>
            <a:ext cx="202697" cy="1222315"/>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3"/>
          <p:cNvSpPr/>
          <p:nvPr/>
        </p:nvSpPr>
        <p:spPr>
          <a:xfrm>
            <a:off x="4855880" y="3381034"/>
            <a:ext cx="108145" cy="5907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3"/>
          <p:cNvSpPr/>
          <p:nvPr/>
        </p:nvSpPr>
        <p:spPr>
          <a:xfrm>
            <a:off x="5238636" y="3972655"/>
            <a:ext cx="129457" cy="140764"/>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3"/>
          <p:cNvSpPr/>
          <p:nvPr/>
        </p:nvSpPr>
        <p:spPr>
          <a:xfrm>
            <a:off x="4978387" y="3439971"/>
            <a:ext cx="257621" cy="261319"/>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3"/>
          <p:cNvSpPr/>
          <p:nvPr/>
        </p:nvSpPr>
        <p:spPr>
          <a:xfrm>
            <a:off x="4512856" y="3282852"/>
            <a:ext cx="200972" cy="125533"/>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3"/>
          <p:cNvSpPr/>
          <p:nvPr/>
        </p:nvSpPr>
        <p:spPr>
          <a:xfrm>
            <a:off x="5267487" y="3846935"/>
            <a:ext cx="48313" cy="9403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3"/>
          <p:cNvSpPr/>
          <p:nvPr/>
        </p:nvSpPr>
        <p:spPr>
          <a:xfrm>
            <a:off x="4739081" y="3344417"/>
            <a:ext cx="99398" cy="47505"/>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3"/>
          <p:cNvSpPr/>
          <p:nvPr/>
        </p:nvSpPr>
        <p:spPr>
          <a:xfrm>
            <a:off x="5225351" y="3725956"/>
            <a:ext cx="62973" cy="92004"/>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3"/>
          <p:cNvSpPr/>
          <p:nvPr/>
        </p:nvSpPr>
        <p:spPr>
          <a:xfrm>
            <a:off x="1" y="2606928"/>
            <a:ext cx="184382" cy="344961"/>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3"/>
          <p:cNvSpPr/>
          <p:nvPr/>
        </p:nvSpPr>
        <p:spPr>
          <a:xfrm>
            <a:off x="147230" y="3099112"/>
            <a:ext cx="75087" cy="86111"/>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3"/>
          <p:cNvSpPr/>
          <p:nvPr/>
        </p:nvSpPr>
        <p:spPr>
          <a:xfrm>
            <a:off x="116368" y="2489193"/>
            <a:ext cx="66361" cy="89914"/>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3"/>
          <p:cNvSpPr/>
          <p:nvPr/>
        </p:nvSpPr>
        <p:spPr>
          <a:xfrm>
            <a:off x="228833" y="2217704"/>
            <a:ext cx="183088" cy="177537"/>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3"/>
          <p:cNvSpPr/>
          <p:nvPr/>
        </p:nvSpPr>
        <p:spPr>
          <a:xfrm>
            <a:off x="175218" y="2383226"/>
            <a:ext cx="74554" cy="83025"/>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3"/>
          <p:cNvSpPr/>
          <p:nvPr/>
        </p:nvSpPr>
        <p:spPr>
          <a:xfrm>
            <a:off x="218813" y="3203128"/>
            <a:ext cx="190501" cy="187512"/>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3"/>
          <p:cNvSpPr/>
          <p:nvPr/>
        </p:nvSpPr>
        <p:spPr>
          <a:xfrm>
            <a:off x="929110" y="4723046"/>
            <a:ext cx="264808" cy="261498"/>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3"/>
          <p:cNvSpPr/>
          <p:nvPr/>
        </p:nvSpPr>
        <p:spPr>
          <a:xfrm>
            <a:off x="1323181" y="5031590"/>
            <a:ext cx="107447" cy="48063"/>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3"/>
          <p:cNvSpPr/>
          <p:nvPr/>
        </p:nvSpPr>
        <p:spPr>
          <a:xfrm>
            <a:off x="852497" y="4483216"/>
            <a:ext cx="45890" cy="9302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3"/>
          <p:cNvSpPr/>
          <p:nvPr/>
        </p:nvSpPr>
        <p:spPr>
          <a:xfrm>
            <a:off x="878740" y="4606586"/>
            <a:ext cx="61495" cy="9138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3"/>
          <p:cNvSpPr/>
          <p:nvPr/>
        </p:nvSpPr>
        <p:spPr>
          <a:xfrm>
            <a:off x="801614" y="4309950"/>
            <a:ext cx="129457" cy="142018"/>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3"/>
          <p:cNvSpPr/>
          <p:nvPr/>
        </p:nvSpPr>
        <p:spPr>
          <a:xfrm>
            <a:off x="1202481" y="4984460"/>
            <a:ext cx="107837" cy="58416"/>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3"/>
          <p:cNvSpPr/>
          <p:nvPr/>
        </p:nvSpPr>
        <p:spPr>
          <a:xfrm>
            <a:off x="1459385" y="5016239"/>
            <a:ext cx="194853" cy="125533"/>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3"/>
          <p:cNvSpPr/>
          <p:nvPr/>
        </p:nvSpPr>
        <p:spPr>
          <a:xfrm>
            <a:off x="2777535" y="2321680"/>
            <a:ext cx="197482" cy="191494"/>
          </a:xfrm>
          <a:custGeom>
            <a:rect b="b" l="l" r="r" t="t"/>
            <a:pathLst>
              <a:path extrusionOk="0" h="9618" w="9618">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3"/>
          <p:cNvSpPr/>
          <p:nvPr/>
        </p:nvSpPr>
        <p:spPr>
          <a:xfrm>
            <a:off x="3679847" y="1446744"/>
            <a:ext cx="197461" cy="19149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p:nvPr/>
        </p:nvSpPr>
        <p:spPr>
          <a:xfrm>
            <a:off x="4174166" y="1446744"/>
            <a:ext cx="197461" cy="191494"/>
          </a:xfrm>
          <a:custGeom>
            <a:rect b="b" l="l" r="r" t="t"/>
            <a:pathLst>
              <a:path extrusionOk="0" h="9618" w="9617">
                <a:moveTo>
                  <a:pt x="0" y="1"/>
                </a:moveTo>
                <a:lnTo>
                  <a:pt x="0"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3"/>
          <p:cNvSpPr/>
          <p:nvPr/>
        </p:nvSpPr>
        <p:spPr>
          <a:xfrm>
            <a:off x="1216157" y="4332768"/>
            <a:ext cx="388372" cy="48437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3"/>
          <p:cNvSpPr/>
          <p:nvPr/>
        </p:nvSpPr>
        <p:spPr>
          <a:xfrm>
            <a:off x="1297226" y="4413926"/>
            <a:ext cx="230149" cy="31717"/>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3"/>
          <p:cNvSpPr/>
          <p:nvPr/>
        </p:nvSpPr>
        <p:spPr>
          <a:xfrm>
            <a:off x="1297226" y="4474794"/>
            <a:ext cx="230149" cy="31717"/>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3"/>
          <p:cNvSpPr/>
          <p:nvPr/>
        </p:nvSpPr>
        <p:spPr>
          <a:xfrm>
            <a:off x="1297226" y="4535642"/>
            <a:ext cx="181774" cy="31737"/>
          </a:xfrm>
          <a:custGeom>
            <a:rect b="b" l="l" r="r" t="t"/>
            <a:pathLst>
              <a:path extrusionOk="0" h="1594" w="8853">
                <a:moveTo>
                  <a:pt x="1" y="1"/>
                </a:moveTo>
                <a:lnTo>
                  <a:pt x="1" y="1593"/>
                </a:lnTo>
                <a:lnTo>
                  <a:pt x="8853" y="1593"/>
                </a:lnTo>
                <a:lnTo>
                  <a:pt x="8853"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3"/>
          <p:cNvSpPr/>
          <p:nvPr/>
        </p:nvSpPr>
        <p:spPr>
          <a:xfrm>
            <a:off x="5026786" y="2936677"/>
            <a:ext cx="329526" cy="35505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3"/>
          <p:cNvSpPr/>
          <p:nvPr/>
        </p:nvSpPr>
        <p:spPr>
          <a:xfrm>
            <a:off x="2784085" y="1085795"/>
            <a:ext cx="431511" cy="35842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3"/>
          <p:cNvSpPr/>
          <p:nvPr/>
        </p:nvSpPr>
        <p:spPr>
          <a:xfrm>
            <a:off x="2908317" y="1151302"/>
            <a:ext cx="83690" cy="187672"/>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3"/>
          <p:cNvSpPr/>
          <p:nvPr/>
        </p:nvSpPr>
        <p:spPr>
          <a:xfrm>
            <a:off x="703522" y="2974727"/>
            <a:ext cx="141243" cy="138215"/>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3"/>
          <p:cNvSpPr/>
          <p:nvPr/>
        </p:nvSpPr>
        <p:spPr>
          <a:xfrm>
            <a:off x="1220079" y="2158110"/>
            <a:ext cx="124242" cy="1204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3"/>
          <p:cNvSpPr/>
          <p:nvPr/>
        </p:nvSpPr>
        <p:spPr>
          <a:xfrm>
            <a:off x="5007155" y="1179198"/>
            <a:ext cx="122949" cy="1204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3"/>
          <p:cNvSpPr/>
          <p:nvPr/>
        </p:nvSpPr>
        <p:spPr>
          <a:xfrm>
            <a:off x="703522" y="3197891"/>
            <a:ext cx="141243" cy="138215"/>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3"/>
          <p:cNvSpPr/>
          <p:nvPr/>
        </p:nvSpPr>
        <p:spPr>
          <a:xfrm>
            <a:off x="1783681" y="2149230"/>
            <a:ext cx="141243" cy="13823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3"/>
          <p:cNvSpPr/>
          <p:nvPr/>
        </p:nvSpPr>
        <p:spPr>
          <a:xfrm>
            <a:off x="2365619" y="2164442"/>
            <a:ext cx="1243530" cy="10781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3"/>
          <p:cNvSpPr/>
          <p:nvPr/>
        </p:nvSpPr>
        <p:spPr>
          <a:xfrm>
            <a:off x="912765" y="1089160"/>
            <a:ext cx="1726044" cy="490722"/>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3"/>
          <p:cNvSpPr/>
          <p:nvPr/>
        </p:nvSpPr>
        <p:spPr>
          <a:xfrm>
            <a:off x="4587395" y="1399834"/>
            <a:ext cx="693033" cy="885039"/>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3"/>
          <p:cNvSpPr/>
          <p:nvPr/>
        </p:nvSpPr>
        <p:spPr>
          <a:xfrm>
            <a:off x="563602" y="1357980"/>
            <a:ext cx="111163" cy="250766"/>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3"/>
          <p:cNvSpPr/>
          <p:nvPr/>
        </p:nvSpPr>
        <p:spPr>
          <a:xfrm>
            <a:off x="1268458" y="3943485"/>
            <a:ext cx="111163" cy="251065"/>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3"/>
          <p:cNvSpPr/>
          <p:nvPr/>
        </p:nvSpPr>
        <p:spPr>
          <a:xfrm>
            <a:off x="719230" y="1357980"/>
            <a:ext cx="109849" cy="250766"/>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3"/>
          <p:cNvSpPr/>
          <p:nvPr/>
        </p:nvSpPr>
        <p:spPr>
          <a:xfrm>
            <a:off x="1268458" y="2568957"/>
            <a:ext cx="111163" cy="1328813"/>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3"/>
          <p:cNvSpPr/>
          <p:nvPr/>
        </p:nvSpPr>
        <p:spPr>
          <a:xfrm>
            <a:off x="4384702" y="4722051"/>
            <a:ext cx="860414" cy="126807"/>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3"/>
          <p:cNvSpPr/>
          <p:nvPr/>
        </p:nvSpPr>
        <p:spPr>
          <a:xfrm>
            <a:off x="1782777" y="4829830"/>
            <a:ext cx="1010384" cy="313662"/>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3"/>
          <p:cNvSpPr/>
          <p:nvPr/>
        </p:nvSpPr>
        <p:spPr>
          <a:xfrm>
            <a:off x="477297" y="3086309"/>
            <a:ext cx="162166" cy="13381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3"/>
          <p:cNvSpPr/>
          <p:nvPr/>
        </p:nvSpPr>
        <p:spPr>
          <a:xfrm>
            <a:off x="511301" y="2298863"/>
            <a:ext cx="508672" cy="107793"/>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3"/>
          <p:cNvSpPr/>
          <p:nvPr/>
        </p:nvSpPr>
        <p:spPr>
          <a:xfrm>
            <a:off x="4795324" y="3763428"/>
            <a:ext cx="145165" cy="362661"/>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3"/>
          <p:cNvSpPr/>
          <p:nvPr/>
        </p:nvSpPr>
        <p:spPr>
          <a:xfrm>
            <a:off x="4954854" y="3762153"/>
            <a:ext cx="146479" cy="36393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3"/>
          <p:cNvSpPr/>
          <p:nvPr/>
        </p:nvSpPr>
        <p:spPr>
          <a:xfrm>
            <a:off x="4872471" y="3835706"/>
            <a:ext cx="151694" cy="92582"/>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3"/>
          <p:cNvSpPr/>
          <p:nvPr/>
        </p:nvSpPr>
        <p:spPr>
          <a:xfrm>
            <a:off x="4948324" y="3959971"/>
            <a:ext cx="21" cy="20"/>
          </a:xfrm>
          <a:custGeom>
            <a:rect b="b" l="l" r="r" t="t"/>
            <a:pathLst>
              <a:path extrusionOk="0" h="1" w="1">
                <a:moveTo>
                  <a:pt x="0" y="0"/>
                </a:moveTo>
                <a:lnTo>
                  <a:pt x="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3"/>
          <p:cNvSpPr/>
          <p:nvPr/>
        </p:nvSpPr>
        <p:spPr>
          <a:xfrm>
            <a:off x="4762634" y="3721575"/>
            <a:ext cx="367450" cy="31717"/>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3"/>
          <p:cNvSpPr/>
          <p:nvPr/>
        </p:nvSpPr>
        <p:spPr>
          <a:xfrm>
            <a:off x="4762634" y="4136225"/>
            <a:ext cx="367450" cy="31717"/>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3"/>
          <p:cNvSpPr/>
          <p:nvPr/>
        </p:nvSpPr>
        <p:spPr>
          <a:xfrm>
            <a:off x="1191311" y="1357980"/>
            <a:ext cx="75847" cy="142038"/>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3"/>
          <p:cNvSpPr/>
          <p:nvPr/>
        </p:nvSpPr>
        <p:spPr>
          <a:xfrm>
            <a:off x="1282832" y="1355452"/>
            <a:ext cx="121635" cy="145841"/>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3"/>
          <p:cNvSpPr/>
          <p:nvPr/>
        </p:nvSpPr>
        <p:spPr>
          <a:xfrm>
            <a:off x="598920" y="1789117"/>
            <a:ext cx="112477" cy="140764"/>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3"/>
          <p:cNvSpPr/>
          <p:nvPr/>
        </p:nvSpPr>
        <p:spPr>
          <a:xfrm>
            <a:off x="725760" y="1789117"/>
            <a:ext cx="115085" cy="140764"/>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3"/>
          <p:cNvSpPr/>
          <p:nvPr/>
        </p:nvSpPr>
        <p:spPr>
          <a:xfrm>
            <a:off x="842148" y="1789117"/>
            <a:ext cx="192246" cy="140764"/>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3"/>
          <p:cNvSpPr/>
          <p:nvPr/>
        </p:nvSpPr>
        <p:spPr>
          <a:xfrm>
            <a:off x="1048763" y="1789117"/>
            <a:ext cx="83711" cy="140764"/>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3"/>
          <p:cNvSpPr/>
          <p:nvPr/>
        </p:nvSpPr>
        <p:spPr>
          <a:xfrm>
            <a:off x="1648997" y="4678943"/>
            <a:ext cx="133400" cy="168658"/>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3"/>
          <p:cNvSpPr/>
          <p:nvPr/>
        </p:nvSpPr>
        <p:spPr>
          <a:xfrm>
            <a:off x="1803311" y="4596511"/>
            <a:ext cx="170009" cy="303070"/>
          </a:xfrm>
          <a:custGeom>
            <a:rect b="b" l="l" r="r" t="t"/>
            <a:pathLst>
              <a:path extrusionOk="0" h="15222" w="8280">
                <a:moveTo>
                  <a:pt x="6114" y="1"/>
                </a:moveTo>
                <a:lnTo>
                  <a:pt x="0" y="15221"/>
                </a:lnTo>
                <a:lnTo>
                  <a:pt x="2165" y="15221"/>
                </a:lnTo>
                <a:lnTo>
                  <a:pt x="827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3"/>
          <p:cNvSpPr/>
          <p:nvPr/>
        </p:nvSpPr>
        <p:spPr>
          <a:xfrm>
            <a:off x="4892086" y="4349235"/>
            <a:ext cx="197461" cy="191494"/>
          </a:xfrm>
          <a:custGeom>
            <a:rect b="b" l="l" r="r" t="t"/>
            <a:pathLst>
              <a:path extrusionOk="0" h="9618" w="9617">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3"/>
          <p:cNvSpPr txBox="1"/>
          <p:nvPr/>
        </p:nvSpPr>
        <p:spPr>
          <a:xfrm>
            <a:off x="4732575" y="2381975"/>
            <a:ext cx="598800" cy="423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ro" sz="1700" u="none" cap="none" strike="noStrike">
                <a:solidFill>
                  <a:srgbClr val="FFB215"/>
                </a:solidFill>
                <a:latin typeface="Roboto Black"/>
                <a:ea typeface="Roboto Black"/>
                <a:cs typeface="Roboto Black"/>
                <a:sym typeface="Roboto Black"/>
              </a:rPr>
              <a:t>CSS</a:t>
            </a:r>
            <a:endParaRPr b="0" i="0" sz="1700" u="none" cap="none" strike="noStrike">
              <a:solidFill>
                <a:srgbClr val="FFB215"/>
              </a:solidFill>
              <a:latin typeface="Roboto Black"/>
              <a:ea typeface="Roboto Black"/>
              <a:cs typeface="Roboto Black"/>
              <a:sym typeface="Robo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b753cd3320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Feedback </a:t>
            </a:r>
            <a:endParaRPr/>
          </a:p>
        </p:txBody>
      </p:sp>
      <p:sp>
        <p:nvSpPr>
          <p:cNvPr id="375" name="Google Shape;375;g2b753cd3320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ro"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ro" sz="1100">
                <a:latin typeface="Arial"/>
                <a:ea typeface="Arial"/>
                <a:cs typeface="Arial"/>
                <a:sym typeface="Arial"/>
              </a:rPr>
              <a:t>Dorim să vă ascultăm părerea și să aflăm cum putem oferi o experiență și mai bună. </a:t>
            </a:r>
            <a:br>
              <a:rPr lang="ro" sz="1100">
                <a:latin typeface="Arial"/>
                <a:ea typeface="Arial"/>
                <a:cs typeface="Arial"/>
                <a:sym typeface="Arial"/>
              </a:rPr>
            </a:br>
            <a:r>
              <a:rPr lang="ro" sz="1100">
                <a:latin typeface="Arial"/>
                <a:ea typeface="Arial"/>
                <a:cs typeface="Arial"/>
                <a:sym typeface="Arial"/>
              </a:rPr>
              <a:t>Am creat un </a:t>
            </a:r>
            <a:r>
              <a:rPr b="1" lang="ro" sz="1100">
                <a:latin typeface="Arial"/>
                <a:ea typeface="Arial"/>
                <a:cs typeface="Arial"/>
                <a:sym typeface="Arial"/>
              </a:rPr>
              <a:t>formular de feedback activ permanent</a:t>
            </a:r>
            <a:r>
              <a:rPr lang="ro"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ro"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ro" sz="1100">
                <a:latin typeface="Arial"/>
                <a:ea typeface="Arial"/>
                <a:cs typeface="Arial"/>
                <a:sym typeface="Arial"/>
              </a:rPr>
              <a:t>Link formular feedback permanent : </a:t>
            </a:r>
            <a:r>
              <a:rPr lang="ro" u="sng">
                <a:solidFill>
                  <a:schemeClr val="hlink"/>
                </a:solidFill>
                <a:latin typeface="Arial"/>
                <a:ea typeface="Arial"/>
                <a:cs typeface="Arial"/>
                <a:sym typeface="Arial"/>
                <a:hlinkClick r:id="rId3"/>
              </a:rPr>
              <a:t>https://forms.gle/aufCH9Ci171vVZr1A</a:t>
            </a:r>
            <a:endParaRPr u="sng">
              <a:solidFill>
                <a:schemeClr val="hlink"/>
              </a:solidFill>
              <a:latin typeface="Arial"/>
              <a:ea typeface="Arial"/>
              <a:cs typeface="Arial"/>
              <a:sym typeface="Arial"/>
            </a:endParaRPr>
          </a:p>
          <a:p>
            <a:pPr indent="0" lvl="0" marL="0" rtl="0" algn="l">
              <a:lnSpc>
                <a:spcPct val="115000"/>
              </a:lnSpc>
              <a:spcBef>
                <a:spcPts val="1200"/>
              </a:spcBef>
              <a:spcAft>
                <a:spcPts val="0"/>
              </a:spcAft>
              <a:buNone/>
            </a:pPr>
            <a:r>
              <a:rPr lang="ro"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ro"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b730448a34_0_0"/>
          <p:cNvSpPr txBox="1"/>
          <p:nvPr>
            <p:ph type="ctrTitle"/>
          </p:nvPr>
        </p:nvSpPr>
        <p:spPr>
          <a:xfrm>
            <a:off x="5150175" y="2568500"/>
            <a:ext cx="3239700" cy="53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ro" sz="1200"/>
              <a:t>Să exersăm funcțiile in JavaScript</a:t>
            </a:r>
            <a:endParaRPr sz="1200"/>
          </a:p>
        </p:txBody>
      </p:sp>
      <p:sp>
        <p:nvSpPr>
          <p:cNvPr id="207" name="Google Shape;207;g2b730448a34_0_0"/>
          <p:cNvSpPr txBox="1"/>
          <p:nvPr>
            <p:ph idx="4" type="ctrTitle"/>
          </p:nvPr>
        </p:nvSpPr>
        <p:spPr>
          <a:xfrm>
            <a:off x="5150175" y="465050"/>
            <a:ext cx="35583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ro"/>
              <a:t>Obiective</a:t>
            </a:r>
            <a:endParaRPr/>
          </a:p>
        </p:txBody>
      </p:sp>
      <p:pic>
        <p:nvPicPr>
          <p:cNvPr id="208" name="Google Shape;208;g2b730448a34_0_0"/>
          <p:cNvPicPr preferRelativeResize="0"/>
          <p:nvPr/>
        </p:nvPicPr>
        <p:blipFill rotWithShape="1">
          <a:blip r:embed="rId3">
            <a:alphaModFix/>
          </a:blip>
          <a:srcRect b="10062" l="0" r="10062" t="0"/>
          <a:stretch/>
        </p:blipFill>
        <p:spPr>
          <a:xfrm>
            <a:off x="-184050" y="0"/>
            <a:ext cx="4756050" cy="5143500"/>
          </a:xfrm>
          <a:prstGeom prst="rect">
            <a:avLst/>
          </a:prstGeom>
          <a:noFill/>
          <a:ln>
            <a:noFill/>
          </a:ln>
        </p:spPr>
      </p:pic>
      <p:sp>
        <p:nvSpPr>
          <p:cNvPr id="209" name="Google Shape;209;g2b730448a34_0_0"/>
          <p:cNvSpPr txBox="1"/>
          <p:nvPr>
            <p:ph type="ctrTitle"/>
          </p:nvPr>
        </p:nvSpPr>
        <p:spPr>
          <a:xfrm>
            <a:off x="5166375" y="2042800"/>
            <a:ext cx="3154800" cy="53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ro" sz="1200"/>
              <a:t>Să învățăm ce sunt funcțiile in JavaScript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ro"/>
              <a:t>JavaScript - Funcții</a:t>
            </a:r>
            <a:endParaRPr/>
          </a:p>
        </p:txBody>
      </p:sp>
      <p:sp>
        <p:nvSpPr>
          <p:cNvPr id="215" name="Google Shape;215;p3"/>
          <p:cNvSpPr txBox="1"/>
          <p:nvPr/>
        </p:nvSpPr>
        <p:spPr>
          <a:xfrm>
            <a:off x="496200" y="1517425"/>
            <a:ext cx="81516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ro" sz="1500" u="none" cap="none" strike="noStrike">
                <a:solidFill>
                  <a:srgbClr val="FFB215"/>
                </a:solidFill>
                <a:latin typeface="Roboto"/>
                <a:ea typeface="Roboto"/>
                <a:cs typeface="Roboto"/>
                <a:sym typeface="Roboto"/>
              </a:rPr>
              <a:t>Funcțiile </a:t>
            </a:r>
            <a:r>
              <a:rPr b="0" i="0" lang="ro" sz="1500" u="none" cap="none" strike="noStrike">
                <a:solidFill>
                  <a:schemeClr val="lt1"/>
                </a:solidFill>
                <a:latin typeface="Roboto"/>
                <a:ea typeface="Roboto"/>
                <a:cs typeface="Roboto"/>
                <a:sym typeface="Roboto"/>
              </a:rPr>
              <a:t>reprezintă blocuri de cod reutilizabile, definite pentru a efectua anumite acțiuni. </a:t>
            </a:r>
            <a:r>
              <a:rPr b="0" i="0" lang="ro" sz="1500" u="none" cap="none" strike="noStrike">
                <a:solidFill>
                  <a:srgbClr val="FFB215"/>
                </a:solidFill>
                <a:latin typeface="Roboto"/>
                <a:ea typeface="Roboto"/>
                <a:cs typeface="Roboto"/>
                <a:sym typeface="Roboto"/>
              </a:rPr>
              <a:t>Funcțiile </a:t>
            </a:r>
            <a:r>
              <a:rPr b="0" i="0" lang="ro" sz="1500" u="none" cap="none" strike="noStrike">
                <a:solidFill>
                  <a:schemeClr val="lt1"/>
                </a:solidFill>
                <a:latin typeface="Roboto"/>
                <a:ea typeface="Roboto"/>
                <a:cs typeface="Roboto"/>
                <a:sym typeface="Roboto"/>
              </a:rPr>
              <a:t>sunt un aspect fundamental în JavaScript și sunt folosite pentru structurarea, eficientizarea și organizarea codului.</a:t>
            </a:r>
            <a:endParaRPr b="0"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b="0" i="0" lang="ro" sz="1500" u="none" cap="none" strike="noStrike">
                <a:solidFill>
                  <a:srgbClr val="FFB215"/>
                </a:solidFill>
                <a:latin typeface="Roboto"/>
                <a:ea typeface="Roboto"/>
                <a:cs typeface="Roboto"/>
                <a:sym typeface="Roboto"/>
              </a:rPr>
              <a:t>Funcțiile </a:t>
            </a:r>
            <a:r>
              <a:rPr b="0" i="0" lang="ro" sz="1500" u="none" cap="none" strike="noStrike">
                <a:solidFill>
                  <a:schemeClr val="lt1"/>
                </a:solidFill>
                <a:latin typeface="Roboto"/>
                <a:ea typeface="Roboto"/>
                <a:cs typeface="Roboto"/>
                <a:sym typeface="Roboto"/>
              </a:rPr>
              <a:t>pot fi executa operații în baza unor </a:t>
            </a:r>
            <a:r>
              <a:rPr b="0" i="0" lang="ro" sz="1500" u="none" cap="none" strike="noStrike">
                <a:solidFill>
                  <a:srgbClr val="FFB215"/>
                </a:solidFill>
                <a:latin typeface="Roboto"/>
                <a:ea typeface="Roboto"/>
                <a:cs typeface="Roboto"/>
                <a:sym typeface="Roboto"/>
              </a:rPr>
              <a:t>parametri </a:t>
            </a:r>
            <a:r>
              <a:rPr b="0" i="0" lang="ro" sz="1500" u="none" cap="none" strike="noStrike">
                <a:solidFill>
                  <a:schemeClr val="lt1"/>
                </a:solidFill>
                <a:latin typeface="Roboto"/>
                <a:ea typeface="Roboto"/>
                <a:cs typeface="Roboto"/>
                <a:sym typeface="Roboto"/>
              </a:rPr>
              <a:t>(date de intrare)</a:t>
            </a:r>
            <a:r>
              <a:rPr b="0" i="0" lang="ro" sz="1500" u="none" cap="none" strike="noStrike">
                <a:solidFill>
                  <a:srgbClr val="FFB215"/>
                </a:solidFill>
                <a:latin typeface="Roboto"/>
                <a:ea typeface="Roboto"/>
                <a:cs typeface="Roboto"/>
                <a:sym typeface="Roboto"/>
              </a:rPr>
              <a:t> </a:t>
            </a:r>
            <a:r>
              <a:rPr b="0" i="0" lang="ro" sz="1500" u="none" cap="none" strike="noStrike">
                <a:solidFill>
                  <a:schemeClr val="lt1"/>
                </a:solidFill>
                <a:latin typeface="Roboto"/>
                <a:ea typeface="Roboto"/>
                <a:cs typeface="Roboto"/>
                <a:sym typeface="Roboto"/>
              </a:rPr>
              <a:t>și pot </a:t>
            </a:r>
            <a:r>
              <a:rPr b="0" i="0" lang="ro" sz="1500" u="none" cap="none" strike="noStrike">
                <a:solidFill>
                  <a:srgbClr val="FFB215"/>
                </a:solidFill>
                <a:latin typeface="Roboto"/>
                <a:ea typeface="Roboto"/>
                <a:cs typeface="Roboto"/>
                <a:sym typeface="Roboto"/>
              </a:rPr>
              <a:t>returna </a:t>
            </a:r>
            <a:r>
              <a:rPr b="0" i="0" lang="ro" sz="1500" u="none" cap="none" strike="noStrike">
                <a:solidFill>
                  <a:schemeClr val="lt1"/>
                </a:solidFill>
                <a:latin typeface="Roboto"/>
                <a:ea typeface="Roboto"/>
                <a:cs typeface="Roboto"/>
                <a:sym typeface="Roboto"/>
              </a:rPr>
              <a:t>(întoarce) o valoare în urma execuției (date de ieșire).</a:t>
            </a:r>
            <a:endParaRPr b="0" i="0" sz="1500" u="none" cap="none" strike="noStrike">
              <a:solidFill>
                <a:schemeClr val="lt1"/>
              </a:solidFill>
              <a:latin typeface="Roboto"/>
              <a:ea typeface="Roboto"/>
              <a:cs typeface="Roboto"/>
              <a:sym typeface="Roboto"/>
            </a:endParaRPr>
          </a:p>
        </p:txBody>
      </p:sp>
      <p:pic>
        <p:nvPicPr>
          <p:cNvPr id="216" name="Google Shape;216;p3"/>
          <p:cNvPicPr preferRelativeResize="0"/>
          <p:nvPr/>
        </p:nvPicPr>
        <p:blipFill rotWithShape="1">
          <a:blip r:embed="rId3">
            <a:alphaModFix/>
          </a:blip>
          <a:srcRect b="0" l="0" r="0" t="0"/>
          <a:stretch/>
        </p:blipFill>
        <p:spPr>
          <a:xfrm>
            <a:off x="496200" y="3191673"/>
            <a:ext cx="2698724" cy="1559752"/>
          </a:xfrm>
          <a:prstGeom prst="rect">
            <a:avLst/>
          </a:prstGeom>
          <a:noFill/>
          <a:ln>
            <a:noFill/>
          </a:ln>
        </p:spPr>
      </p:pic>
      <p:pic>
        <p:nvPicPr>
          <p:cNvPr id="217" name="Google Shape;217;p3"/>
          <p:cNvPicPr preferRelativeResize="0"/>
          <p:nvPr/>
        </p:nvPicPr>
        <p:blipFill rotWithShape="1">
          <a:blip r:embed="rId4">
            <a:alphaModFix/>
          </a:blip>
          <a:srcRect b="0" l="0" r="0" t="0"/>
          <a:stretch/>
        </p:blipFill>
        <p:spPr>
          <a:xfrm>
            <a:off x="3284501" y="3191675"/>
            <a:ext cx="2944824" cy="1619275"/>
          </a:xfrm>
          <a:prstGeom prst="rect">
            <a:avLst/>
          </a:prstGeom>
          <a:noFill/>
          <a:ln>
            <a:noFill/>
          </a:ln>
        </p:spPr>
      </p:pic>
      <p:pic>
        <p:nvPicPr>
          <p:cNvPr id="218" name="Google Shape;218;p3"/>
          <p:cNvPicPr preferRelativeResize="0"/>
          <p:nvPr/>
        </p:nvPicPr>
        <p:blipFill rotWithShape="1">
          <a:blip r:embed="rId5">
            <a:alphaModFix/>
          </a:blip>
          <a:srcRect b="0" l="0" r="0" t="0"/>
          <a:stretch/>
        </p:blipFill>
        <p:spPr>
          <a:xfrm>
            <a:off x="6318900" y="3191675"/>
            <a:ext cx="2459122" cy="1559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b730448a34_0_10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ro"/>
              <a:t>JavaScript - Funcții simple</a:t>
            </a:r>
            <a:endParaRPr/>
          </a:p>
        </p:txBody>
      </p:sp>
      <p:sp>
        <p:nvSpPr>
          <p:cNvPr id="224" name="Google Shape;224;g2b730448a34_0_104"/>
          <p:cNvSpPr txBox="1"/>
          <p:nvPr/>
        </p:nvSpPr>
        <p:spPr>
          <a:xfrm>
            <a:off x="496200" y="1517425"/>
            <a:ext cx="3871500" cy="31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ro" sz="1500" u="none" cap="none" strike="noStrike">
                <a:solidFill>
                  <a:schemeClr val="lt1"/>
                </a:solidFill>
                <a:latin typeface="Roboto"/>
                <a:ea typeface="Roboto"/>
                <a:cs typeface="Roboto"/>
                <a:sym typeface="Roboto"/>
              </a:rPr>
              <a:t>Definirea funcțiilor simple</a:t>
            </a:r>
            <a:r>
              <a:rPr b="0" i="0" lang="ro" sz="1500" u="none" cap="none" strike="noStrike">
                <a:solidFill>
                  <a:schemeClr val="lt1"/>
                </a:solidFill>
                <a:latin typeface="Roboto"/>
                <a:ea typeface="Roboto"/>
                <a:cs typeface="Roboto"/>
                <a:sym typeface="Roboto"/>
              </a:rPr>
              <a:t>:</a:t>
            </a:r>
            <a:endParaRPr b="0"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Funcțiile simple sunt compuse din cuvantul cheie </a:t>
            </a:r>
            <a:r>
              <a:rPr b="0" i="0" lang="ro" sz="1400" u="none" cap="none" strike="noStrike">
                <a:solidFill>
                  <a:srgbClr val="FFB215"/>
                </a:solidFill>
                <a:latin typeface="Roboto"/>
                <a:ea typeface="Roboto"/>
                <a:cs typeface="Roboto"/>
                <a:sym typeface="Roboto"/>
              </a:rPr>
              <a:t>function </a:t>
            </a:r>
            <a:r>
              <a:rPr b="0" i="0" lang="ro" sz="1400" u="none" cap="none" strike="noStrike">
                <a:solidFill>
                  <a:schemeClr val="lt1"/>
                </a:solidFill>
                <a:latin typeface="Roboto"/>
                <a:ea typeface="Roboto"/>
                <a:cs typeface="Roboto"/>
                <a:sym typeface="Roboto"/>
              </a:rPr>
              <a:t>urmat de </a:t>
            </a:r>
            <a:r>
              <a:rPr b="0" i="0" lang="ro" sz="1400" u="none" cap="none" strike="noStrike">
                <a:solidFill>
                  <a:srgbClr val="FFB215"/>
                </a:solidFill>
                <a:latin typeface="Roboto"/>
                <a:ea typeface="Roboto"/>
                <a:cs typeface="Roboto"/>
                <a:sym typeface="Roboto"/>
              </a:rPr>
              <a:t>numele funcției </a:t>
            </a:r>
            <a:r>
              <a:rPr b="0" i="0" lang="ro" sz="1400" u="none" cap="none" strike="noStrike">
                <a:solidFill>
                  <a:schemeClr val="lt1"/>
                </a:solidFill>
                <a:latin typeface="Roboto"/>
                <a:ea typeface="Roboto"/>
                <a:cs typeface="Roboto"/>
                <a:sym typeface="Roboto"/>
              </a:rPr>
              <a:t>urmat de paranteze rotunde </a:t>
            </a:r>
            <a:r>
              <a:rPr b="0" i="0" lang="ro" sz="1400" u="none" cap="none" strike="noStrike">
                <a:solidFill>
                  <a:srgbClr val="FFB215"/>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urmate de paranteze acolade </a:t>
            </a:r>
            <a:r>
              <a:rPr b="0" i="0" lang="ro" sz="1400" u="none" cap="none" strike="noStrike">
                <a:solidFill>
                  <a:srgbClr val="FFB215"/>
                </a:solidFill>
                <a:latin typeface="Roboto"/>
                <a:ea typeface="Roboto"/>
                <a:cs typeface="Roboto"/>
                <a:sym typeface="Roboto"/>
              </a:rPr>
              <a:t>{ } </a:t>
            </a:r>
            <a:r>
              <a:rPr b="0" i="0" lang="ro" sz="1400" u="none" cap="none" strike="noStrike">
                <a:solidFill>
                  <a:schemeClr val="lt1"/>
                </a:solidFill>
                <a:latin typeface="Roboto"/>
                <a:ea typeface="Roboto"/>
                <a:cs typeface="Roboto"/>
                <a:sym typeface="Roboto"/>
              </a:rPr>
              <a:t>în interiorul cărora scriem liniile de cod ce dorim sa fie executate în momentul apelarii funcției.</a:t>
            </a:r>
            <a:endParaRPr b="0" i="0" sz="1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b="1" i="0" lang="ro" sz="1500" u="none" cap="none" strike="noStrike">
                <a:solidFill>
                  <a:schemeClr val="lt1"/>
                </a:solidFill>
                <a:latin typeface="Roboto"/>
                <a:ea typeface="Roboto"/>
                <a:cs typeface="Roboto"/>
                <a:sym typeface="Roboto"/>
              </a:rPr>
              <a:t>Apelarea funcțiilor simple:</a:t>
            </a:r>
            <a:endParaRPr b="1"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Se realizeaza prin folosirea </a:t>
            </a:r>
            <a:r>
              <a:rPr b="0" i="0" lang="ro" sz="1400" u="none" cap="none" strike="noStrike">
                <a:solidFill>
                  <a:srgbClr val="FFB215"/>
                </a:solidFill>
                <a:latin typeface="Roboto"/>
                <a:ea typeface="Roboto"/>
                <a:cs typeface="Roboto"/>
                <a:sym typeface="Roboto"/>
              </a:rPr>
              <a:t>numelui funcției</a:t>
            </a:r>
            <a:r>
              <a:rPr b="0" i="0" lang="ro" sz="1400" u="none" cap="none" strike="noStrike">
                <a:solidFill>
                  <a:schemeClr val="lt1"/>
                </a:solidFill>
                <a:latin typeface="Roboto"/>
                <a:ea typeface="Roboto"/>
                <a:cs typeface="Roboto"/>
                <a:sym typeface="Roboto"/>
              </a:rPr>
              <a:t> unde dorim sa se execute blocul de cod urmat de parantezele rotunde. </a:t>
            </a:r>
            <a:endParaRPr b="0" i="0" sz="1400" u="none" cap="none" strike="noStrike">
              <a:solidFill>
                <a:schemeClr val="lt1"/>
              </a:solidFill>
              <a:latin typeface="Roboto"/>
              <a:ea typeface="Roboto"/>
              <a:cs typeface="Roboto"/>
              <a:sym typeface="Roboto"/>
            </a:endParaRPr>
          </a:p>
        </p:txBody>
      </p:sp>
      <p:pic>
        <p:nvPicPr>
          <p:cNvPr id="225" name="Google Shape;225;g2b730448a34_0_104"/>
          <p:cNvPicPr preferRelativeResize="0"/>
          <p:nvPr/>
        </p:nvPicPr>
        <p:blipFill rotWithShape="1">
          <a:blip r:embed="rId3">
            <a:alphaModFix/>
          </a:blip>
          <a:srcRect b="0" l="0" r="0" t="0"/>
          <a:stretch/>
        </p:blipFill>
        <p:spPr>
          <a:xfrm>
            <a:off x="5306100" y="1517425"/>
            <a:ext cx="2931725" cy="1887550"/>
          </a:xfrm>
          <a:prstGeom prst="rect">
            <a:avLst/>
          </a:prstGeom>
          <a:noFill/>
          <a:ln>
            <a:noFill/>
          </a:ln>
        </p:spPr>
      </p:pic>
      <p:pic>
        <p:nvPicPr>
          <p:cNvPr id="226" name="Google Shape;226;g2b730448a34_0_104"/>
          <p:cNvPicPr preferRelativeResize="0"/>
          <p:nvPr/>
        </p:nvPicPr>
        <p:blipFill rotWithShape="1">
          <a:blip r:embed="rId4">
            <a:alphaModFix/>
          </a:blip>
          <a:srcRect b="0" l="0" r="0" t="0"/>
          <a:stretch/>
        </p:blipFill>
        <p:spPr>
          <a:xfrm>
            <a:off x="4604100" y="3443000"/>
            <a:ext cx="3633716" cy="123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b730448a34_0_11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ro"/>
              <a:t>JavaScript - Funcții cu parametrii</a:t>
            </a:r>
            <a:endParaRPr/>
          </a:p>
        </p:txBody>
      </p:sp>
      <p:sp>
        <p:nvSpPr>
          <p:cNvPr id="232" name="Google Shape;232;g2b730448a34_0_114"/>
          <p:cNvSpPr txBox="1"/>
          <p:nvPr/>
        </p:nvSpPr>
        <p:spPr>
          <a:xfrm>
            <a:off x="496125" y="1403550"/>
            <a:ext cx="4435200" cy="365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ro" sz="1500" u="none" cap="none" strike="noStrike">
                <a:solidFill>
                  <a:schemeClr val="lt1"/>
                </a:solidFill>
                <a:latin typeface="Roboto"/>
                <a:ea typeface="Roboto"/>
                <a:cs typeface="Roboto"/>
                <a:sym typeface="Roboto"/>
              </a:rPr>
              <a:t>Definirea funcțiilor cu parametrii</a:t>
            </a:r>
            <a:r>
              <a:rPr b="0" i="0" lang="ro" sz="1500" u="none" cap="none" strike="noStrike">
                <a:solidFill>
                  <a:schemeClr val="lt1"/>
                </a:solidFill>
                <a:latin typeface="Roboto"/>
                <a:ea typeface="Roboto"/>
                <a:cs typeface="Roboto"/>
                <a:sym typeface="Roboto"/>
              </a:rPr>
              <a:t>:</a:t>
            </a:r>
            <a:endParaRPr b="0"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Sunt compuse din cuvantul cheie </a:t>
            </a:r>
            <a:r>
              <a:rPr b="0" i="0" lang="ro" sz="1400" u="none" cap="none" strike="noStrike">
                <a:solidFill>
                  <a:srgbClr val="FFB215"/>
                </a:solidFill>
                <a:latin typeface="Roboto"/>
                <a:ea typeface="Roboto"/>
                <a:cs typeface="Roboto"/>
                <a:sym typeface="Roboto"/>
              </a:rPr>
              <a:t>function </a:t>
            </a:r>
            <a:r>
              <a:rPr b="0" i="0" lang="ro" sz="1400" u="none" cap="none" strike="noStrike">
                <a:solidFill>
                  <a:schemeClr val="lt1"/>
                </a:solidFill>
                <a:latin typeface="Roboto"/>
                <a:ea typeface="Roboto"/>
                <a:cs typeface="Roboto"/>
                <a:sym typeface="Roboto"/>
              </a:rPr>
              <a:t>urmat de </a:t>
            </a:r>
            <a:r>
              <a:rPr b="0" i="0" lang="ro" sz="1400" u="none" cap="none" strike="noStrike">
                <a:solidFill>
                  <a:srgbClr val="FFB215"/>
                </a:solidFill>
                <a:latin typeface="Roboto"/>
                <a:ea typeface="Roboto"/>
                <a:cs typeface="Roboto"/>
                <a:sym typeface="Roboto"/>
              </a:rPr>
              <a:t>numele funcției </a:t>
            </a:r>
            <a:r>
              <a:rPr b="0" i="0" lang="ro" sz="1400" u="none" cap="none" strike="noStrike">
                <a:solidFill>
                  <a:schemeClr val="lt1"/>
                </a:solidFill>
                <a:latin typeface="Roboto"/>
                <a:ea typeface="Roboto"/>
                <a:cs typeface="Roboto"/>
                <a:sym typeface="Roboto"/>
              </a:rPr>
              <a:t>urmat de paranteze rotunde intre care definim parametrii funcției </a:t>
            </a:r>
            <a:r>
              <a:rPr b="0" i="0" lang="ro" sz="1400" u="none" cap="none" strike="noStrike">
                <a:solidFill>
                  <a:srgbClr val="FFB215"/>
                </a:solidFill>
                <a:latin typeface="Roboto"/>
                <a:ea typeface="Roboto"/>
                <a:cs typeface="Roboto"/>
                <a:sym typeface="Roboto"/>
              </a:rPr>
              <a:t>(param1, param2) </a:t>
            </a:r>
            <a:r>
              <a:rPr b="0" i="0" lang="ro" sz="1400" u="none" cap="none" strike="noStrike">
                <a:solidFill>
                  <a:schemeClr val="lt1"/>
                </a:solidFill>
                <a:latin typeface="Roboto"/>
                <a:ea typeface="Roboto"/>
                <a:cs typeface="Roboto"/>
                <a:sym typeface="Roboto"/>
              </a:rPr>
              <a:t>urmate de paranteze acolade </a:t>
            </a:r>
            <a:r>
              <a:rPr b="0" i="0" lang="ro" sz="1400" u="none" cap="none" strike="noStrike">
                <a:solidFill>
                  <a:srgbClr val="FFB215"/>
                </a:solidFill>
                <a:latin typeface="Roboto"/>
                <a:ea typeface="Roboto"/>
                <a:cs typeface="Roboto"/>
                <a:sym typeface="Roboto"/>
              </a:rPr>
              <a:t>{ } </a:t>
            </a:r>
            <a:r>
              <a:rPr b="0" i="0" lang="ro" sz="1400" u="none" cap="none" strike="noStrike">
                <a:solidFill>
                  <a:schemeClr val="lt1"/>
                </a:solidFill>
                <a:latin typeface="Roboto"/>
                <a:ea typeface="Roboto"/>
                <a:cs typeface="Roboto"/>
                <a:sym typeface="Roboto"/>
              </a:rPr>
              <a:t>în interiorul cărora scriem liniile de cod ce dorim sa fie executate în momentul apelarii funcției.</a:t>
            </a:r>
            <a:endParaRPr b="0" i="0" sz="1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b="1" i="0" lang="ro" sz="1500" u="none" cap="none" strike="noStrike">
                <a:solidFill>
                  <a:schemeClr val="lt1"/>
                </a:solidFill>
                <a:latin typeface="Roboto"/>
                <a:ea typeface="Roboto"/>
                <a:cs typeface="Roboto"/>
                <a:sym typeface="Roboto"/>
              </a:rPr>
              <a:t>Apelarea funcțiilor cu parametri:</a:t>
            </a:r>
            <a:endParaRPr b="1"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Se realizeaza prin folosirea </a:t>
            </a:r>
            <a:r>
              <a:rPr b="0" i="0" lang="ro" sz="1400" u="none" cap="none" strike="noStrike">
                <a:solidFill>
                  <a:srgbClr val="FFB215"/>
                </a:solidFill>
                <a:latin typeface="Roboto"/>
                <a:ea typeface="Roboto"/>
                <a:cs typeface="Roboto"/>
                <a:sym typeface="Roboto"/>
              </a:rPr>
              <a:t>numelui funcției</a:t>
            </a:r>
            <a:r>
              <a:rPr b="0" i="0" lang="ro" sz="1400" u="none" cap="none" strike="noStrike">
                <a:solidFill>
                  <a:schemeClr val="lt1"/>
                </a:solidFill>
                <a:latin typeface="Roboto"/>
                <a:ea typeface="Roboto"/>
                <a:cs typeface="Roboto"/>
                <a:sym typeface="Roboto"/>
              </a:rPr>
              <a:t> unde dorim sa se execute blocul de cod urmat de parantezele rotunde intre care trecem valori reale pentru parametri - aceste valori se numesc </a:t>
            </a:r>
            <a:r>
              <a:rPr b="0" i="0" lang="ro" sz="1400" u="none" cap="none" strike="noStrike">
                <a:solidFill>
                  <a:srgbClr val="FFB215"/>
                </a:solidFill>
                <a:latin typeface="Roboto"/>
                <a:ea typeface="Roboto"/>
                <a:cs typeface="Roboto"/>
                <a:sym typeface="Roboto"/>
              </a:rPr>
              <a:t>argumente</a:t>
            </a:r>
            <a:r>
              <a:rPr b="0" i="0" lang="ro" sz="1400" u="none" cap="none" strike="noStrike">
                <a:solidFill>
                  <a:schemeClr val="lt1"/>
                </a:solidFill>
                <a:latin typeface="Roboto"/>
                <a:ea typeface="Roboto"/>
                <a:cs typeface="Roboto"/>
                <a:sym typeface="Roboto"/>
              </a:rPr>
              <a:t>. </a:t>
            </a:r>
            <a:endParaRPr b="0" i="0" sz="1400" u="none" cap="none" strike="noStrike">
              <a:solidFill>
                <a:schemeClr val="lt1"/>
              </a:solidFill>
              <a:latin typeface="Roboto"/>
              <a:ea typeface="Roboto"/>
              <a:cs typeface="Roboto"/>
              <a:sym typeface="Roboto"/>
            </a:endParaRPr>
          </a:p>
        </p:txBody>
      </p:sp>
      <p:pic>
        <p:nvPicPr>
          <p:cNvPr id="233" name="Google Shape;233;g2b730448a34_0_114"/>
          <p:cNvPicPr preferRelativeResize="0"/>
          <p:nvPr/>
        </p:nvPicPr>
        <p:blipFill rotWithShape="1">
          <a:blip r:embed="rId3">
            <a:alphaModFix/>
          </a:blip>
          <a:srcRect b="0" l="0" r="0" t="0"/>
          <a:stretch/>
        </p:blipFill>
        <p:spPr>
          <a:xfrm>
            <a:off x="5175175" y="1403550"/>
            <a:ext cx="3439300" cy="1887049"/>
          </a:xfrm>
          <a:prstGeom prst="rect">
            <a:avLst/>
          </a:prstGeom>
          <a:noFill/>
          <a:ln>
            <a:noFill/>
          </a:ln>
        </p:spPr>
      </p:pic>
      <p:pic>
        <p:nvPicPr>
          <p:cNvPr id="234" name="Google Shape;234;g2b730448a34_0_114"/>
          <p:cNvPicPr preferRelativeResize="0"/>
          <p:nvPr/>
        </p:nvPicPr>
        <p:blipFill rotWithShape="1">
          <a:blip r:embed="rId4">
            <a:alphaModFix/>
          </a:blip>
          <a:srcRect b="0" l="0" r="0" t="0"/>
          <a:stretch/>
        </p:blipFill>
        <p:spPr>
          <a:xfrm>
            <a:off x="4931325" y="3443000"/>
            <a:ext cx="3718001" cy="149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b730448a34_0_123"/>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ro"/>
              <a:t>JavaScript - Funcții cu return</a:t>
            </a:r>
            <a:endParaRPr/>
          </a:p>
        </p:txBody>
      </p:sp>
      <p:sp>
        <p:nvSpPr>
          <p:cNvPr id="240" name="Google Shape;240;g2b730448a34_0_123"/>
          <p:cNvSpPr txBox="1"/>
          <p:nvPr/>
        </p:nvSpPr>
        <p:spPr>
          <a:xfrm>
            <a:off x="496125" y="1403550"/>
            <a:ext cx="4435200" cy="340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ro" sz="1500" u="none" cap="none" strike="noStrike">
                <a:solidFill>
                  <a:schemeClr val="lt1"/>
                </a:solidFill>
                <a:latin typeface="Roboto"/>
                <a:ea typeface="Roboto"/>
                <a:cs typeface="Roboto"/>
                <a:sym typeface="Roboto"/>
              </a:rPr>
              <a:t>Definirea funcțiilor cu return</a:t>
            </a:r>
            <a:r>
              <a:rPr b="0" i="0" lang="ro" sz="1500" u="none" cap="none" strike="noStrike">
                <a:solidFill>
                  <a:schemeClr val="lt1"/>
                </a:solidFill>
                <a:latin typeface="Roboto"/>
                <a:ea typeface="Roboto"/>
                <a:cs typeface="Roboto"/>
                <a:sym typeface="Roboto"/>
              </a:rPr>
              <a:t>:</a:t>
            </a:r>
            <a:endParaRPr b="0"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Sunt compuse din cuvantul cheie </a:t>
            </a:r>
            <a:r>
              <a:rPr b="0" i="0" lang="ro" sz="1400" u="none" cap="none" strike="noStrike">
                <a:solidFill>
                  <a:srgbClr val="FFB215"/>
                </a:solidFill>
                <a:latin typeface="Roboto"/>
                <a:ea typeface="Roboto"/>
                <a:cs typeface="Roboto"/>
                <a:sym typeface="Roboto"/>
              </a:rPr>
              <a:t>function </a:t>
            </a:r>
            <a:r>
              <a:rPr b="0" i="0" lang="ro" sz="1400" u="none" cap="none" strike="noStrike">
                <a:solidFill>
                  <a:schemeClr val="lt1"/>
                </a:solidFill>
                <a:latin typeface="Roboto"/>
                <a:ea typeface="Roboto"/>
                <a:cs typeface="Roboto"/>
                <a:sym typeface="Roboto"/>
              </a:rPr>
              <a:t>urmat de </a:t>
            </a:r>
            <a:r>
              <a:rPr b="0" i="0" lang="ro" sz="1400" u="none" cap="none" strike="noStrike">
                <a:solidFill>
                  <a:srgbClr val="FFB215"/>
                </a:solidFill>
                <a:latin typeface="Roboto"/>
                <a:ea typeface="Roboto"/>
                <a:cs typeface="Roboto"/>
                <a:sym typeface="Roboto"/>
              </a:rPr>
              <a:t>numele funcției </a:t>
            </a:r>
            <a:r>
              <a:rPr b="0" i="0" lang="ro" sz="1400" u="none" cap="none" strike="noStrike">
                <a:solidFill>
                  <a:schemeClr val="lt1"/>
                </a:solidFill>
                <a:latin typeface="Roboto"/>
                <a:ea typeface="Roboto"/>
                <a:cs typeface="Roboto"/>
                <a:sym typeface="Roboto"/>
              </a:rPr>
              <a:t>urmat de paranteze rotunde intre care definim parametrii funcției (opțional) </a:t>
            </a:r>
            <a:r>
              <a:rPr b="0" i="0" lang="ro" sz="1400" u="none" cap="none" strike="noStrike">
                <a:solidFill>
                  <a:srgbClr val="FFB215"/>
                </a:solidFill>
                <a:latin typeface="Roboto"/>
                <a:ea typeface="Roboto"/>
                <a:cs typeface="Roboto"/>
                <a:sym typeface="Roboto"/>
              </a:rPr>
              <a:t>(param1, param2) </a:t>
            </a:r>
            <a:r>
              <a:rPr b="0" i="0" lang="ro" sz="1400" u="none" cap="none" strike="noStrike">
                <a:solidFill>
                  <a:schemeClr val="lt1"/>
                </a:solidFill>
                <a:latin typeface="Roboto"/>
                <a:ea typeface="Roboto"/>
                <a:cs typeface="Roboto"/>
                <a:sym typeface="Roboto"/>
              </a:rPr>
              <a:t>urmate de paranteze acolade </a:t>
            </a:r>
            <a:r>
              <a:rPr b="0" i="0" lang="ro" sz="1400" u="none" cap="none" strike="noStrike">
                <a:solidFill>
                  <a:srgbClr val="FFB215"/>
                </a:solidFill>
                <a:latin typeface="Roboto"/>
                <a:ea typeface="Roboto"/>
                <a:cs typeface="Roboto"/>
                <a:sym typeface="Roboto"/>
              </a:rPr>
              <a:t>{ } </a:t>
            </a:r>
            <a:r>
              <a:rPr b="0" i="0" lang="ro" sz="1400" u="none" cap="none" strike="noStrike">
                <a:solidFill>
                  <a:schemeClr val="lt1"/>
                </a:solidFill>
                <a:latin typeface="Roboto"/>
                <a:ea typeface="Roboto"/>
                <a:cs typeface="Roboto"/>
                <a:sym typeface="Roboto"/>
              </a:rPr>
              <a:t>în interiorul cărora scriem liniile de cod ce dorim sa fie executate în momentul apelarii funcției printre care trebuie sa existe și o linie de cod ce returnează o valoare folosind cuvantul cheie </a:t>
            </a:r>
            <a:r>
              <a:rPr b="0" i="0" lang="ro" sz="1400" u="none" cap="none" strike="noStrike">
                <a:solidFill>
                  <a:srgbClr val="FFB215"/>
                </a:solidFill>
                <a:latin typeface="Roboto"/>
                <a:ea typeface="Roboto"/>
                <a:cs typeface="Roboto"/>
                <a:sym typeface="Roboto"/>
              </a:rPr>
              <a:t>return</a:t>
            </a:r>
            <a:r>
              <a:rPr b="0" i="0" lang="ro" sz="1400" u="none" cap="none" strike="noStrike">
                <a:solidFill>
                  <a:schemeClr val="lt1"/>
                </a:solidFill>
                <a:latin typeface="Roboto"/>
                <a:ea typeface="Roboto"/>
                <a:cs typeface="Roboto"/>
                <a:sym typeface="Roboto"/>
              </a:rPr>
              <a:t> urmat de </a:t>
            </a:r>
            <a:r>
              <a:rPr b="0" i="0" lang="ro" sz="1400" u="none" cap="none" strike="noStrike">
                <a:solidFill>
                  <a:srgbClr val="FFB215"/>
                </a:solidFill>
                <a:latin typeface="Roboto"/>
                <a:ea typeface="Roboto"/>
                <a:cs typeface="Roboto"/>
                <a:sym typeface="Roboto"/>
              </a:rPr>
              <a:t>valoare</a:t>
            </a:r>
            <a:r>
              <a:rPr b="0" i="0" lang="ro" sz="1400" u="none" cap="none" strike="noStrike">
                <a:solidFill>
                  <a:schemeClr val="lt1"/>
                </a:solidFill>
                <a:latin typeface="Roboto"/>
                <a:ea typeface="Roboto"/>
                <a:cs typeface="Roboto"/>
                <a:sym typeface="Roboto"/>
              </a:rPr>
              <a:t>.</a:t>
            </a:r>
            <a:endParaRPr b="0" i="0" sz="1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b="1" i="0" lang="ro" sz="1500" u="none" cap="none" strike="noStrike">
                <a:solidFill>
                  <a:schemeClr val="lt1"/>
                </a:solidFill>
                <a:latin typeface="Roboto"/>
                <a:ea typeface="Roboto"/>
                <a:cs typeface="Roboto"/>
                <a:sym typeface="Roboto"/>
              </a:rPr>
              <a:t>Apelarea funcțiilor cu return:</a:t>
            </a:r>
            <a:endParaRPr b="1"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Se realizeaza ca la celelalte funcții iar opțional putem salva valoarea returnată într-o variabila.</a:t>
            </a:r>
            <a:endParaRPr b="0" i="0" sz="1400" u="none" cap="none" strike="noStrike">
              <a:solidFill>
                <a:schemeClr val="lt1"/>
              </a:solidFill>
              <a:latin typeface="Roboto"/>
              <a:ea typeface="Roboto"/>
              <a:cs typeface="Roboto"/>
              <a:sym typeface="Roboto"/>
            </a:endParaRPr>
          </a:p>
        </p:txBody>
      </p:sp>
      <p:pic>
        <p:nvPicPr>
          <p:cNvPr id="241" name="Google Shape;241;g2b730448a34_0_123"/>
          <p:cNvPicPr preferRelativeResize="0"/>
          <p:nvPr/>
        </p:nvPicPr>
        <p:blipFill rotWithShape="1">
          <a:blip r:embed="rId3">
            <a:alphaModFix/>
          </a:blip>
          <a:srcRect b="0" l="0" r="0" t="0"/>
          <a:stretch/>
        </p:blipFill>
        <p:spPr>
          <a:xfrm>
            <a:off x="5175175" y="3504675"/>
            <a:ext cx="3183000" cy="1514025"/>
          </a:xfrm>
          <a:prstGeom prst="rect">
            <a:avLst/>
          </a:prstGeom>
          <a:noFill/>
          <a:ln>
            <a:noFill/>
          </a:ln>
        </p:spPr>
      </p:pic>
      <p:pic>
        <p:nvPicPr>
          <p:cNvPr id="242" name="Google Shape;242;g2b730448a34_0_123"/>
          <p:cNvPicPr preferRelativeResize="0"/>
          <p:nvPr/>
        </p:nvPicPr>
        <p:blipFill rotWithShape="1">
          <a:blip r:embed="rId4">
            <a:alphaModFix/>
          </a:blip>
          <a:srcRect b="0" l="0" r="0" t="0"/>
          <a:stretch/>
        </p:blipFill>
        <p:spPr>
          <a:xfrm>
            <a:off x="5216750" y="1403550"/>
            <a:ext cx="2625950" cy="1948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b730448a34_0_1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ro"/>
              <a:t>JavaScript - Funcții anonime</a:t>
            </a:r>
            <a:endParaRPr/>
          </a:p>
        </p:txBody>
      </p:sp>
      <p:sp>
        <p:nvSpPr>
          <p:cNvPr id="248" name="Google Shape;248;g2b730448a34_0_132"/>
          <p:cNvSpPr txBox="1"/>
          <p:nvPr/>
        </p:nvSpPr>
        <p:spPr>
          <a:xfrm>
            <a:off x="496125" y="1403550"/>
            <a:ext cx="4435200" cy="266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ro" sz="1500" u="none" cap="none" strike="noStrike">
                <a:solidFill>
                  <a:schemeClr val="lt1"/>
                </a:solidFill>
                <a:latin typeface="Roboto"/>
                <a:ea typeface="Roboto"/>
                <a:cs typeface="Roboto"/>
                <a:sym typeface="Roboto"/>
              </a:rPr>
              <a:t>Definirea funcțiilor anonime</a:t>
            </a:r>
            <a:r>
              <a:rPr b="0" i="0" lang="ro" sz="1500" u="none" cap="none" strike="noStrike">
                <a:solidFill>
                  <a:schemeClr val="lt1"/>
                </a:solidFill>
                <a:latin typeface="Roboto"/>
                <a:ea typeface="Roboto"/>
                <a:cs typeface="Roboto"/>
                <a:sym typeface="Roboto"/>
              </a:rPr>
              <a:t>:</a:t>
            </a:r>
            <a:endParaRPr b="0"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Sunt funcții ce le definim fără a fi nevoie sa le denumim dar le putem salva în variabile. Folosirea lor va fi posibila prin folosirea variabilei în care este salvată funcția. Aceste funcții, optional, pot avea parametrii si valori de return.</a:t>
            </a:r>
            <a:endParaRPr b="0" i="0" sz="1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b="1" i="0" lang="ro" sz="1500" u="none" cap="none" strike="noStrike">
                <a:solidFill>
                  <a:schemeClr val="lt1"/>
                </a:solidFill>
                <a:latin typeface="Roboto"/>
                <a:ea typeface="Roboto"/>
                <a:cs typeface="Roboto"/>
                <a:sym typeface="Roboto"/>
              </a:rPr>
              <a:t>Apelarea funcțiilor anonime:</a:t>
            </a:r>
            <a:endParaRPr b="1"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Se realizeaza ca la celelalte funcții însă folosim numele variabilei în care e salvată funcția.</a:t>
            </a:r>
            <a:endParaRPr b="0" i="0" sz="1400" u="none" cap="none" strike="noStrike">
              <a:solidFill>
                <a:schemeClr val="lt1"/>
              </a:solidFill>
              <a:latin typeface="Roboto"/>
              <a:ea typeface="Roboto"/>
              <a:cs typeface="Roboto"/>
              <a:sym typeface="Roboto"/>
            </a:endParaRPr>
          </a:p>
        </p:txBody>
      </p:sp>
      <p:pic>
        <p:nvPicPr>
          <p:cNvPr id="249" name="Google Shape;249;g2b730448a34_0_132"/>
          <p:cNvPicPr preferRelativeResize="0"/>
          <p:nvPr/>
        </p:nvPicPr>
        <p:blipFill rotWithShape="1">
          <a:blip r:embed="rId3">
            <a:alphaModFix/>
          </a:blip>
          <a:srcRect b="0" l="0" r="0" t="0"/>
          <a:stretch/>
        </p:blipFill>
        <p:spPr>
          <a:xfrm>
            <a:off x="5083725" y="1251150"/>
            <a:ext cx="2539482" cy="3739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0"/>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ro"/>
              <a:t>JavaScript - Arrow Functions</a:t>
            </a:r>
            <a:endParaRPr/>
          </a:p>
        </p:txBody>
      </p:sp>
      <p:sp>
        <p:nvSpPr>
          <p:cNvPr id="255" name="Google Shape;255;p10"/>
          <p:cNvSpPr txBox="1"/>
          <p:nvPr/>
        </p:nvSpPr>
        <p:spPr>
          <a:xfrm>
            <a:off x="496200" y="1317900"/>
            <a:ext cx="81516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ro" sz="1400" u="none" cap="none" strike="noStrike">
                <a:solidFill>
                  <a:schemeClr val="lt1"/>
                </a:solidFill>
                <a:latin typeface="Roboto"/>
                <a:ea typeface="Roboto"/>
                <a:cs typeface="Roboto"/>
                <a:sym typeface="Roboto"/>
              </a:rPr>
              <a:t>Funcțiile cu săgeată (</a:t>
            </a:r>
            <a:r>
              <a:rPr b="0" i="0" lang="ro" sz="1400" u="none" cap="none" strike="noStrike">
                <a:solidFill>
                  <a:srgbClr val="FFB215"/>
                </a:solidFill>
                <a:latin typeface="Roboto"/>
                <a:ea typeface="Roboto"/>
                <a:cs typeface="Roboto"/>
                <a:sym typeface="Roboto"/>
              </a:rPr>
              <a:t>Arrow functions</a:t>
            </a:r>
            <a:r>
              <a:rPr b="0" i="0" lang="ro" sz="1400" u="none" cap="none" strike="noStrike">
                <a:solidFill>
                  <a:schemeClr val="lt1"/>
                </a:solidFill>
                <a:latin typeface="Roboto"/>
                <a:ea typeface="Roboto"/>
                <a:cs typeface="Roboto"/>
                <a:sym typeface="Roboto"/>
              </a:rPr>
              <a:t>) sunt o sintaxă mai concisă și mai compactă pentru definirea funcțiilor în JavaScript. Această sintaxă a fost introdusă în ECMAScript 6 (ES6) și oferă o alternativă la modurile tradiționale de definire a funcțiilor. Arrow functions sunt adesea folosite pentru a simplifica codul și pentru a oferi o modalitate mai elegantă de a lucra cu</a:t>
            </a:r>
            <a:r>
              <a:rPr b="0" i="0" lang="ro" sz="1400" u="none" cap="none" strike="noStrike">
                <a:solidFill>
                  <a:srgbClr val="FFB215"/>
                </a:solidFill>
                <a:latin typeface="Roboto"/>
                <a:ea typeface="Roboto"/>
                <a:cs typeface="Roboto"/>
                <a:sym typeface="Roboto"/>
              </a:rPr>
              <a:t> funcții anonime</a:t>
            </a:r>
            <a:r>
              <a:rPr b="0" i="0" lang="ro" sz="1400" u="none" cap="none" strike="noStrike">
                <a:solidFill>
                  <a:schemeClr val="lt1"/>
                </a:solidFill>
                <a:latin typeface="Roboto"/>
                <a:ea typeface="Roboto"/>
                <a:cs typeface="Roboto"/>
                <a:sym typeface="Roboto"/>
              </a:rPr>
              <a:t>.</a:t>
            </a:r>
            <a:endParaRPr b="0" i="0" sz="1400" u="none" cap="none" strike="noStrike">
              <a:solidFill>
                <a:schemeClr val="lt1"/>
              </a:solidFill>
              <a:latin typeface="Roboto"/>
              <a:ea typeface="Roboto"/>
              <a:cs typeface="Roboto"/>
              <a:sym typeface="Roboto"/>
            </a:endParaRPr>
          </a:p>
        </p:txBody>
      </p:sp>
      <p:pic>
        <p:nvPicPr>
          <p:cNvPr id="256" name="Google Shape;256;p10"/>
          <p:cNvPicPr preferRelativeResize="0"/>
          <p:nvPr/>
        </p:nvPicPr>
        <p:blipFill rotWithShape="1">
          <a:blip r:embed="rId3">
            <a:alphaModFix/>
          </a:blip>
          <a:srcRect b="0" l="0" r="0" t="0"/>
          <a:stretch/>
        </p:blipFill>
        <p:spPr>
          <a:xfrm>
            <a:off x="603200" y="2528250"/>
            <a:ext cx="3735420" cy="2418524"/>
          </a:xfrm>
          <a:prstGeom prst="rect">
            <a:avLst/>
          </a:prstGeom>
          <a:noFill/>
          <a:ln>
            <a:noFill/>
          </a:ln>
        </p:spPr>
      </p:pic>
      <p:pic>
        <p:nvPicPr>
          <p:cNvPr id="257" name="Google Shape;257;p10"/>
          <p:cNvPicPr preferRelativeResize="0"/>
          <p:nvPr/>
        </p:nvPicPr>
        <p:blipFill rotWithShape="1">
          <a:blip r:embed="rId4">
            <a:alphaModFix/>
          </a:blip>
          <a:srcRect b="0" l="0" r="0" t="0"/>
          <a:stretch/>
        </p:blipFill>
        <p:spPr>
          <a:xfrm>
            <a:off x="4601870" y="2548913"/>
            <a:ext cx="3431186" cy="2377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2"/>
          <p:cNvSpPr txBox="1"/>
          <p:nvPr>
            <p:ph idx="3" type="subTitle"/>
          </p:nvPr>
        </p:nvSpPr>
        <p:spPr>
          <a:xfrm>
            <a:off x="937175" y="1728450"/>
            <a:ext cx="3423900" cy="2702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3">
                  <a:extLst>
                    <a:ext uri="{A12FA001-AC4F-418D-AE19-62706E023703}">
                      <ahyp:hlinkClr val="tx"/>
                    </a:ext>
                  </a:extLst>
                </a:hlinkClick>
              </a:rPr>
              <a:t>eval()</a:t>
            </a:r>
            <a:endParaRPr sz="1500" u="sng">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4">
                  <a:extLst>
                    <a:ext uri="{A12FA001-AC4F-418D-AE19-62706E023703}">
                      <ahyp:hlinkClr val="tx"/>
                    </a:ext>
                  </a:extLst>
                </a:hlinkClick>
              </a:rPr>
              <a:t>uneval()</a:t>
            </a:r>
            <a:endParaRPr sz="1500" u="sng">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5">
                  <a:extLst>
                    <a:ext uri="{A12FA001-AC4F-418D-AE19-62706E023703}">
                      <ahyp:hlinkClr val="tx"/>
                    </a:ext>
                  </a:extLst>
                </a:hlinkClick>
              </a:rPr>
              <a:t>isFinite()</a:t>
            </a:r>
            <a:endParaRPr sz="1500" u="sng">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6">
                  <a:extLst>
                    <a:ext uri="{A12FA001-AC4F-418D-AE19-62706E023703}">
                      <ahyp:hlinkClr val="tx"/>
                    </a:ext>
                  </a:extLst>
                </a:hlinkClick>
              </a:rPr>
              <a:t>isNaN()</a:t>
            </a:r>
            <a:endParaRPr sz="1500" u="sng">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7">
                  <a:extLst>
                    <a:ext uri="{A12FA001-AC4F-418D-AE19-62706E023703}">
                      <ahyp:hlinkClr val="tx"/>
                    </a:ext>
                  </a:extLst>
                </a:hlinkClick>
              </a:rPr>
              <a:t>parseFloat()</a:t>
            </a:r>
            <a:endParaRPr sz="1500" u="sng">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8">
                  <a:extLst>
                    <a:ext uri="{A12FA001-AC4F-418D-AE19-62706E023703}">
                      <ahyp:hlinkClr val="tx"/>
                    </a:ext>
                  </a:extLst>
                </a:hlinkClick>
              </a:rPr>
              <a:t>parseInt()</a:t>
            </a:r>
            <a:endParaRPr sz="1500">
              <a:solidFill>
                <a:schemeClr val="accent1"/>
              </a:solidFill>
              <a:latin typeface="Roboto"/>
              <a:ea typeface="Roboto"/>
              <a:cs typeface="Roboto"/>
              <a:sym typeface="Roboto"/>
            </a:endParaRPr>
          </a:p>
        </p:txBody>
      </p:sp>
      <p:sp>
        <p:nvSpPr>
          <p:cNvPr id="263" name="Google Shape;263;p1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ro"/>
              <a:t>Funcții predefinite</a:t>
            </a:r>
            <a:endParaRPr/>
          </a:p>
        </p:txBody>
      </p:sp>
      <p:sp>
        <p:nvSpPr>
          <p:cNvPr id="264" name="Google Shape;264;p12"/>
          <p:cNvSpPr txBox="1"/>
          <p:nvPr>
            <p:ph idx="3" type="subTitle"/>
          </p:nvPr>
        </p:nvSpPr>
        <p:spPr>
          <a:xfrm>
            <a:off x="4572000" y="1728450"/>
            <a:ext cx="3423900" cy="2702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9">
                  <a:extLst>
                    <a:ext uri="{A12FA001-AC4F-418D-AE19-62706E023703}">
                      <ahyp:hlinkClr val="tx"/>
                    </a:ext>
                  </a:extLst>
                </a:hlinkClick>
              </a:rPr>
              <a:t>decodeURI()</a:t>
            </a:r>
            <a:endParaRPr sz="1500">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10">
                  <a:extLst>
                    <a:ext uri="{A12FA001-AC4F-418D-AE19-62706E023703}">
                      <ahyp:hlinkClr val="tx"/>
                    </a:ext>
                  </a:extLst>
                </a:hlinkClick>
              </a:rPr>
              <a:t>decodeURIComponent()</a:t>
            </a:r>
            <a:endParaRPr sz="1500">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11">
                  <a:extLst>
                    <a:ext uri="{A12FA001-AC4F-418D-AE19-62706E023703}">
                      <ahyp:hlinkClr val="tx"/>
                    </a:ext>
                  </a:extLst>
                </a:hlinkClick>
              </a:rPr>
              <a:t>encodeURI()</a:t>
            </a:r>
            <a:endParaRPr sz="1500">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12">
                  <a:extLst>
                    <a:ext uri="{A12FA001-AC4F-418D-AE19-62706E023703}">
                      <ahyp:hlinkClr val="tx"/>
                    </a:ext>
                  </a:extLst>
                </a:hlinkClick>
              </a:rPr>
              <a:t>encodeURIComponent()</a:t>
            </a:r>
            <a:endParaRPr sz="1500">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13">
                  <a:extLst>
                    <a:ext uri="{A12FA001-AC4F-418D-AE19-62706E023703}">
                      <ahyp:hlinkClr val="tx"/>
                    </a:ext>
                  </a:extLst>
                </a:hlinkClick>
              </a:rPr>
              <a:t>escape()</a:t>
            </a:r>
            <a:endParaRPr sz="1500">
              <a:solidFill>
                <a:schemeClr val="accent1"/>
              </a:solidFill>
              <a:latin typeface="Roboto"/>
              <a:ea typeface="Roboto"/>
              <a:cs typeface="Roboto"/>
              <a:sym typeface="Roboto"/>
            </a:endParaRPr>
          </a:p>
          <a:p>
            <a:pPr indent="-323850" lvl="0" marL="457200" rtl="0" algn="l">
              <a:lnSpc>
                <a:spcPct val="115000"/>
              </a:lnSpc>
              <a:spcBef>
                <a:spcPts val="0"/>
              </a:spcBef>
              <a:spcAft>
                <a:spcPts val="0"/>
              </a:spcAft>
              <a:buClr>
                <a:schemeClr val="accent1"/>
              </a:buClr>
              <a:buSzPts val="1500"/>
              <a:buFont typeface="Roboto"/>
              <a:buChar char="-"/>
            </a:pPr>
            <a:r>
              <a:rPr b="1" lang="ro" sz="1500" u="sng">
                <a:solidFill>
                  <a:schemeClr val="accent1"/>
                </a:solidFill>
                <a:latin typeface="Roboto"/>
                <a:ea typeface="Roboto"/>
                <a:cs typeface="Roboto"/>
                <a:sym typeface="Roboto"/>
                <a:hlinkClick r:id="rId14">
                  <a:extLst>
                    <a:ext uri="{A12FA001-AC4F-418D-AE19-62706E023703}">
                      <ahyp:hlinkClr val="tx"/>
                    </a:ext>
                  </a:extLst>
                </a:hlinkClick>
              </a:rPr>
              <a:t>unescape()</a:t>
            </a:r>
            <a:endParaRPr sz="1500">
              <a:solidFill>
                <a:schemeClr val="accen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