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Black"/>
      <p:bold r:id="rId21"/>
      <p:boldItalic r:id="rId22"/>
    </p:embeddedFont>
    <p:embeddedFont>
      <p:font typeface="Roboto Thin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Didact Gothic"/>
      <p:regular r:id="rId31"/>
    </p:embeddedFont>
    <p:embeddedFont>
      <p:font typeface="Roboto Light"/>
      <p:regular r:id="rId32"/>
      <p:bold r:id="rId33"/>
      <p:italic r:id="rId34"/>
      <p:boldItalic r:id="rId35"/>
    </p:embeddedFont>
    <p:embeddedFont>
      <p:font typeface="Bree Serif"/>
      <p:regular r:id="rId36"/>
    </p:embeddedFont>
    <p:embeddedFont>
      <p:font typeface="Roboto Mon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1" roundtripDataSignature="AMtx7mjg4aMxthyOzwy/z8Vojpdtf2Eh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Italic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font" Target="fonts/RobotoBlack-boldItalic.fntdata"/><Relationship Id="rId21" Type="http://schemas.openxmlformats.org/officeDocument/2006/relationships/font" Target="fonts/RobotoBlack-bold.fntdata"/><Relationship Id="rId24" Type="http://schemas.openxmlformats.org/officeDocument/2006/relationships/font" Target="fonts/RobotoThin-bold.fntdata"/><Relationship Id="rId23" Type="http://schemas.openxmlformats.org/officeDocument/2006/relationships/font" Target="fonts/RobotoThin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Thin-boldItalic.fntdata"/><Relationship Id="rId25" Type="http://schemas.openxmlformats.org/officeDocument/2006/relationships/font" Target="fonts/RobotoThin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idactGothic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Light-bold.fntdata"/><Relationship Id="rId10" Type="http://schemas.openxmlformats.org/officeDocument/2006/relationships/slide" Target="slides/slide5.xml"/><Relationship Id="rId32" Type="http://schemas.openxmlformats.org/officeDocument/2006/relationships/font" Target="fonts/RobotoLight-regular.fntdata"/><Relationship Id="rId13" Type="http://schemas.openxmlformats.org/officeDocument/2006/relationships/slide" Target="slides/slide8.xml"/><Relationship Id="rId35" Type="http://schemas.openxmlformats.org/officeDocument/2006/relationships/font" Target="fonts/Roboto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Light-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-regular.fntdata"/><Relationship Id="rId14" Type="http://schemas.openxmlformats.org/officeDocument/2006/relationships/slide" Target="slides/slide9.xml"/><Relationship Id="rId36" Type="http://schemas.openxmlformats.org/officeDocument/2006/relationships/font" Target="fonts/BreeSerif-regular.fntdata"/><Relationship Id="rId17" Type="http://schemas.openxmlformats.org/officeDocument/2006/relationships/slide" Target="slides/slide12.xml"/><Relationship Id="rId39" Type="http://schemas.openxmlformats.org/officeDocument/2006/relationships/font" Target="fonts/RobotoMono-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Test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b03a177c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2b03a177c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b03a177ce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2b03a177ce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b03a177ce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2b03a177ce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Test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b1fca4c5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b1fca4c5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b03a177ce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2b03a177ce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2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b="0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1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Google Shape;59;p21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0" name="Google Shape;60;p21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1" name="Google Shape;61;p21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21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21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4" name="Google Shape;64;p2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7" name="Google Shape;67;p22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8" name="Google Shape;68;p22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9" name="Google Shape;69;p22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3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23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23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5" name="Google Shape;75;p23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23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2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0" name="Google Shape;80;p24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1" name="Google Shape;81;p24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2" name="Google Shape;82;p24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3" name="Google Shape;83;p24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4" name="Google Shape;84;p24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5" name="Google Shape;85;p24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8" name="Google Shape;88;p25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9" name="Google Shape;89;p25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0" name="Google Shape;90;p25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1" name="Google Shape;91;p25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2" name="Google Shape;92;p25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3" name="Google Shape;93;p2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" name="Google Shape;15;p17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4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21" name="Google Shape;21;p14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25" name="Google Shape;25;p15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6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29" name="Google Shape;29;p16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b="0" sz="36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" name="Google Shape;32;p18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9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36" name="Google Shape;36;p19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" name="Google Shape;39;p20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0" name="Google Shape;40;p20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20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Google Shape;42;p20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3" name="Google Shape;43;p20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4" name="Google Shape;44;p20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5" name="Google Shape;45;p20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6" name="Google Shape;46;p20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7" name="Google Shape;47;p20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" name="Google Shape;48;p20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20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0" name="Google Shape;50;p20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1" name="Google Shape;51;p20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2" name="Google Shape;52;p20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20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20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20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6" name="Google Shape;56;p20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training.github.com/downloads/github-git-cheat-sheet/" TargetMode="External"/><Relationship Id="rId4" Type="http://schemas.openxmlformats.org/officeDocument/2006/relationships/hyperlink" Target="https://rogerdudler.github.io/git-guide/" TargetMode="External"/><Relationship Id="rId5" Type="http://schemas.openxmlformats.org/officeDocument/2006/relationships/hyperlink" Target="https://www.katacoda.com/courses/git" TargetMode="External"/><Relationship Id="rId6" Type="http://schemas.openxmlformats.org/officeDocument/2006/relationships/hyperlink" Target="https://learngitbranching.js.org/" TargetMode="External"/><Relationship Id="rId7" Type="http://schemas.openxmlformats.org/officeDocument/2006/relationships/hyperlink" Target="https://docs.github.com/en/authentication/keeping-your-account-and-data-secure/creating-a-personal-access-token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forms.gle/aufCH9Ci171vVZr1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" TargetMode="External"/><Relationship Id="rId4" Type="http://schemas.openxmlformats.org/officeDocument/2006/relationships/hyperlink" Target="https://git-scm.com/download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new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5368100" y="3758425"/>
            <a:ext cx="3358200" cy="10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WD08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500">
                <a:latin typeface="Roboto"/>
                <a:ea typeface="Roboto"/>
                <a:cs typeface="Roboto"/>
                <a:sym typeface="Roboto"/>
              </a:rPr>
              <a:t>Git &amp; Github</a:t>
            </a:r>
            <a:endParaRPr sz="1500"/>
          </a:p>
        </p:txBody>
      </p:sp>
      <p:sp>
        <p:nvSpPr>
          <p:cNvPr id="102" name="Google Shape;102;p1"/>
          <p:cNvSpPr/>
          <p:nvPr/>
        </p:nvSpPr>
        <p:spPr>
          <a:xfrm>
            <a:off x="3554321" y="4682746"/>
            <a:ext cx="698269" cy="355035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4608320" y="1966326"/>
            <a:ext cx="347841" cy="105583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4684173" y="2072194"/>
            <a:ext cx="196147" cy="75797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4740396" y="2169519"/>
            <a:ext cx="98084" cy="81651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4529859" y="1855998"/>
            <a:ext cx="504750" cy="136005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444990" y="1706705"/>
            <a:ext cx="2951259" cy="3294129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1669921" y="3163644"/>
            <a:ext cx="802882" cy="777286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3054766" y="3219455"/>
            <a:ext cx="21" cy="20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2521227" y="3077169"/>
            <a:ext cx="572754" cy="548301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329533" y="2594305"/>
            <a:ext cx="364842" cy="352507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717916" y="2556274"/>
            <a:ext cx="257621" cy="247262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3345078" y="2590502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3345078" y="2699554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3345078" y="2808608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3345078" y="302797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3345078" y="3137022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3345078" y="335513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3345078" y="3464183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345078" y="368227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1688238" y="2590502"/>
            <a:ext cx="1459286" cy="31717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1688238" y="2699554"/>
            <a:ext cx="1459286" cy="31717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1688238" y="2918916"/>
            <a:ext cx="982008" cy="31737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3443149" y="2369866"/>
            <a:ext cx="600206" cy="95130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2118469" y="2369866"/>
            <a:ext cx="598892" cy="95130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320375" y="3437542"/>
            <a:ext cx="628972" cy="1234997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602842" y="4308675"/>
            <a:ext cx="65396" cy="317007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1659449" y="1285723"/>
            <a:ext cx="1051326" cy="353761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3868165" y="1040676"/>
            <a:ext cx="942791" cy="305897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1002992" y="2844110"/>
            <a:ext cx="200089" cy="165990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3679847" y="2135033"/>
            <a:ext cx="200089" cy="166368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4495854" y="3010826"/>
            <a:ext cx="162166" cy="133815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2274077" y="4699870"/>
            <a:ext cx="162166" cy="135050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4984937" y="1584609"/>
            <a:ext cx="160852" cy="134771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2683385" y="4453210"/>
            <a:ext cx="236329" cy="165552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1033074" y="3040653"/>
            <a:ext cx="167381" cy="116272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4701154" y="2380021"/>
            <a:ext cx="666896" cy="594692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451136" y="1644562"/>
            <a:ext cx="797667" cy="594692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4486695" y="3423604"/>
            <a:ext cx="202697" cy="1222315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4855880" y="3381034"/>
            <a:ext cx="108145" cy="5907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5238636" y="3972655"/>
            <a:ext cx="129457" cy="140764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4978387" y="3439971"/>
            <a:ext cx="257621" cy="261319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4512856" y="3282852"/>
            <a:ext cx="200972" cy="125533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5267487" y="3846935"/>
            <a:ext cx="48313" cy="94035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4739081" y="3344417"/>
            <a:ext cx="99398" cy="47505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5225351" y="3725956"/>
            <a:ext cx="62973" cy="92004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1" y="2606928"/>
            <a:ext cx="184382" cy="344961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147230" y="3099112"/>
            <a:ext cx="75087" cy="86111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116368" y="2489193"/>
            <a:ext cx="66361" cy="89914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228833" y="2217704"/>
            <a:ext cx="183088" cy="177537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175218" y="2383226"/>
            <a:ext cx="74554" cy="83025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218813" y="3203128"/>
            <a:ext cx="190501" cy="187512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929110" y="4723046"/>
            <a:ext cx="264808" cy="261498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1323181" y="5031590"/>
            <a:ext cx="107447" cy="48063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852497" y="4483216"/>
            <a:ext cx="45890" cy="93020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878740" y="4606586"/>
            <a:ext cx="61495" cy="9138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801614" y="4309950"/>
            <a:ext cx="129457" cy="142018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1202481" y="4984460"/>
            <a:ext cx="107837" cy="58416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1459385" y="5016239"/>
            <a:ext cx="194853" cy="125533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2777535" y="2321680"/>
            <a:ext cx="197482" cy="19149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3679847" y="1446744"/>
            <a:ext cx="197461" cy="19149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4174166" y="1446744"/>
            <a:ext cx="197461" cy="19149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1216157" y="4332768"/>
            <a:ext cx="388372" cy="48437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1297226" y="4413926"/>
            <a:ext cx="230149" cy="31717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1297226" y="4474794"/>
            <a:ext cx="230149" cy="31717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1297226" y="4535642"/>
            <a:ext cx="181774" cy="31737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5026786" y="2936677"/>
            <a:ext cx="329526" cy="355055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2784085" y="1085795"/>
            <a:ext cx="431511" cy="358420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2908317" y="1151302"/>
            <a:ext cx="83690" cy="187672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703522" y="2974727"/>
            <a:ext cx="141243" cy="138215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1220079" y="2158110"/>
            <a:ext cx="124242" cy="120475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5007155" y="1179198"/>
            <a:ext cx="122949" cy="120475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703522" y="3197891"/>
            <a:ext cx="141243" cy="138215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1783681" y="2149230"/>
            <a:ext cx="141243" cy="138235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2365619" y="2164442"/>
            <a:ext cx="1243530" cy="10781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912765" y="1089160"/>
            <a:ext cx="1726044" cy="490722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4587395" y="1399834"/>
            <a:ext cx="693033" cy="885039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563602" y="1357980"/>
            <a:ext cx="111163" cy="250766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1268458" y="3943485"/>
            <a:ext cx="111163" cy="251065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719230" y="1357980"/>
            <a:ext cx="109849" cy="250766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1268458" y="2568957"/>
            <a:ext cx="111163" cy="1328813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4384702" y="4722051"/>
            <a:ext cx="860414" cy="126807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1782777" y="4829830"/>
            <a:ext cx="1010384" cy="313662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477297" y="3086309"/>
            <a:ext cx="162166" cy="133815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511301" y="2298863"/>
            <a:ext cx="508672" cy="107793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4795324" y="3763428"/>
            <a:ext cx="145165" cy="362661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4954854" y="3762153"/>
            <a:ext cx="146479" cy="36393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4872471" y="3835706"/>
            <a:ext cx="151694" cy="92582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4948324" y="3959971"/>
            <a:ext cx="21" cy="2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4762634" y="3721575"/>
            <a:ext cx="367450" cy="31717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4762634" y="4136225"/>
            <a:ext cx="367450" cy="31717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1191311" y="1357980"/>
            <a:ext cx="75847" cy="142038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1282832" y="1355452"/>
            <a:ext cx="121635" cy="145841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598920" y="1789117"/>
            <a:ext cx="112477" cy="140764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725760" y="1789117"/>
            <a:ext cx="115085" cy="140764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842148" y="1789117"/>
            <a:ext cx="192246" cy="140764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1048763" y="1789117"/>
            <a:ext cx="83711" cy="140764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1648997" y="4678943"/>
            <a:ext cx="133400" cy="168658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1803311" y="4596511"/>
            <a:ext cx="170009" cy="303070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4892086" y="4349235"/>
            <a:ext cx="197461" cy="19149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 txBox="1"/>
          <p:nvPr/>
        </p:nvSpPr>
        <p:spPr>
          <a:xfrm>
            <a:off x="4732575" y="2381975"/>
            <a:ext cx="5988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rgbClr val="FFB215"/>
                </a:solidFill>
                <a:latin typeface="Roboto Black"/>
                <a:ea typeface="Roboto Black"/>
                <a:cs typeface="Roboto Black"/>
                <a:sym typeface="Roboto Black"/>
              </a:rPr>
              <a:t>CSS</a:t>
            </a:r>
            <a:endParaRPr b="0" i="0" sz="1700" u="none" cap="none" strike="noStrike">
              <a:solidFill>
                <a:srgbClr val="FFB21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b03a177ce9_0_5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Pasul 6</a:t>
            </a:r>
            <a:endParaRPr/>
          </a:p>
        </p:txBody>
      </p:sp>
      <p:sp>
        <p:nvSpPr>
          <p:cNvPr id="261" name="Google Shape;261;g2b03a177ce9_0_5"/>
          <p:cNvSpPr txBox="1"/>
          <p:nvPr/>
        </p:nvSpPr>
        <p:spPr>
          <a:xfrm>
            <a:off x="755250" y="1569325"/>
            <a:ext cx="7633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0" marR="1143000" rtl="0" algn="ctr">
              <a:lnSpc>
                <a:spcPct val="170000"/>
              </a:lnSpc>
              <a:spcBef>
                <a:spcPts val="2300"/>
              </a:spcBef>
              <a:spcAft>
                <a:spcPts val="2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Configuram proiectul pentru deploy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Google Shape;262;g2b03a177ce9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500" y="2049250"/>
            <a:ext cx="5942995" cy="285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b03a177ce9_0_1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Pasul 7</a:t>
            </a:r>
            <a:endParaRPr/>
          </a:p>
        </p:txBody>
      </p:sp>
      <p:sp>
        <p:nvSpPr>
          <p:cNvPr id="268" name="Google Shape;268;g2b03a177ce9_0_12"/>
          <p:cNvSpPr txBox="1"/>
          <p:nvPr/>
        </p:nvSpPr>
        <p:spPr>
          <a:xfrm>
            <a:off x="548200" y="1190325"/>
            <a:ext cx="78405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0" marR="1143000" rtl="0" algn="ctr">
              <a:lnSpc>
                <a:spcPct val="170000"/>
              </a:lnSpc>
              <a:spcBef>
                <a:spcPts val="2300"/>
              </a:spcBef>
              <a:spcAft>
                <a:spcPts val="2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După cateva minute proiectul va fi publicat. Dăm un refresh paginii de  GitHub și avem pregatit link-ul la care avem publicat site-ul: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9" name="Google Shape;269;g2b03a177ce9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775" y="1956825"/>
            <a:ext cx="6001301" cy="28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b03a177ce9_0_19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Rezultat</a:t>
            </a:r>
            <a:endParaRPr/>
          </a:p>
        </p:txBody>
      </p:sp>
      <p:sp>
        <p:nvSpPr>
          <p:cNvPr id="275" name="Google Shape;275;g2b03a177ce9_0_19"/>
          <p:cNvSpPr txBox="1"/>
          <p:nvPr/>
        </p:nvSpPr>
        <p:spPr>
          <a:xfrm>
            <a:off x="548200" y="1190325"/>
            <a:ext cx="78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0" marR="1143000" rtl="0" algn="ctr">
              <a:lnSpc>
                <a:spcPct val="170000"/>
              </a:lnSpc>
              <a:spcBef>
                <a:spcPts val="2300"/>
              </a:spcBef>
              <a:spcAft>
                <a:spcPts val="2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6" name="Google Shape;276;g2b03a177ce9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6675" y="1506050"/>
            <a:ext cx="6110648" cy="32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Github Cheat Sheet</a:t>
            </a:r>
            <a:endParaRPr/>
          </a:p>
        </p:txBody>
      </p:sp>
      <p:sp>
        <p:nvSpPr>
          <p:cNvPr id="282" name="Google Shape;282;p9"/>
          <p:cNvSpPr txBox="1"/>
          <p:nvPr/>
        </p:nvSpPr>
        <p:spPr>
          <a:xfrm>
            <a:off x="755250" y="1467800"/>
            <a:ext cx="76335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Git add . ( add all files )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Git commit -m “mesaj commit”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Git push origin branchName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Roboto"/>
              <a:buChar char="●"/>
            </a:pPr>
            <a:r>
              <a:rPr b="1" i="0" lang="en-GB" sz="1500" u="sng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https://training.github.com/downloads/github-git-cheat-sheet/</a:t>
            </a:r>
            <a:endParaRPr b="1" i="0" sz="1500" u="sng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Roboto"/>
              <a:buChar char="●"/>
            </a:pPr>
            <a:r>
              <a:rPr b="1" i="0" lang="en-GB" sz="1500" u="sng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https://rogerdudler.github.io/git-guide/</a:t>
            </a:r>
            <a:endParaRPr b="1" i="0" sz="1500" u="sng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Roboto"/>
              <a:buChar char="●"/>
            </a:pPr>
            <a:r>
              <a:rPr b="1" i="0" lang="en-GB" sz="1500" u="sng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https://www.katacoda.com/courses/git</a:t>
            </a:r>
            <a:endParaRPr b="1" i="0" sz="1500" u="sng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Roboto"/>
              <a:buChar char="●"/>
            </a:pPr>
            <a:r>
              <a:rPr b="1" i="0" lang="en-GB" sz="1500" u="sng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https://learngitbranching.js.org/</a:t>
            </a:r>
            <a:endParaRPr b="0" i="0" sz="1500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Roboto"/>
              <a:buChar char="●"/>
            </a:pPr>
            <a:r>
              <a:rPr b="1" i="0" lang="en-GB" sz="15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https://docs.github.com/en/authentication/keeping-your-account-and-data-secure/creating-a-personal-access-token</a:t>
            </a:r>
            <a:endParaRPr b="1" i="0" sz="1500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0"/>
          <p:cNvSpPr txBox="1"/>
          <p:nvPr>
            <p:ph type="ctrTitle"/>
          </p:nvPr>
        </p:nvSpPr>
        <p:spPr>
          <a:xfrm>
            <a:off x="5368100" y="1446750"/>
            <a:ext cx="3358200" cy="3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Let’s build an app!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10"/>
          <p:cNvSpPr/>
          <p:nvPr/>
        </p:nvSpPr>
        <p:spPr>
          <a:xfrm>
            <a:off x="3554321" y="4682746"/>
            <a:ext cx="698269" cy="355035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0"/>
          <p:cNvSpPr/>
          <p:nvPr/>
        </p:nvSpPr>
        <p:spPr>
          <a:xfrm>
            <a:off x="4608320" y="1966326"/>
            <a:ext cx="347841" cy="105583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0"/>
          <p:cNvSpPr/>
          <p:nvPr/>
        </p:nvSpPr>
        <p:spPr>
          <a:xfrm>
            <a:off x="4684173" y="2072194"/>
            <a:ext cx="196147" cy="75797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0"/>
          <p:cNvSpPr/>
          <p:nvPr/>
        </p:nvSpPr>
        <p:spPr>
          <a:xfrm>
            <a:off x="4740396" y="2169519"/>
            <a:ext cx="98084" cy="81651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0"/>
          <p:cNvSpPr/>
          <p:nvPr/>
        </p:nvSpPr>
        <p:spPr>
          <a:xfrm>
            <a:off x="4529859" y="1855998"/>
            <a:ext cx="504750" cy="136005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0"/>
          <p:cNvSpPr/>
          <p:nvPr/>
        </p:nvSpPr>
        <p:spPr>
          <a:xfrm>
            <a:off x="1444990" y="1706705"/>
            <a:ext cx="2951259" cy="3294129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0"/>
          <p:cNvSpPr/>
          <p:nvPr/>
        </p:nvSpPr>
        <p:spPr>
          <a:xfrm>
            <a:off x="1669921" y="3163644"/>
            <a:ext cx="802882" cy="777286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0"/>
          <p:cNvSpPr/>
          <p:nvPr/>
        </p:nvSpPr>
        <p:spPr>
          <a:xfrm>
            <a:off x="3054766" y="3219455"/>
            <a:ext cx="21" cy="20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0"/>
          <p:cNvSpPr/>
          <p:nvPr/>
        </p:nvSpPr>
        <p:spPr>
          <a:xfrm>
            <a:off x="2521227" y="3077169"/>
            <a:ext cx="572754" cy="548301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0"/>
          <p:cNvSpPr/>
          <p:nvPr/>
        </p:nvSpPr>
        <p:spPr>
          <a:xfrm>
            <a:off x="329533" y="2594305"/>
            <a:ext cx="364842" cy="352507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0"/>
          <p:cNvSpPr/>
          <p:nvPr/>
        </p:nvSpPr>
        <p:spPr>
          <a:xfrm>
            <a:off x="717916" y="2556274"/>
            <a:ext cx="257621" cy="247262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0"/>
          <p:cNvSpPr/>
          <p:nvPr/>
        </p:nvSpPr>
        <p:spPr>
          <a:xfrm>
            <a:off x="3345078" y="2590502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0"/>
          <p:cNvSpPr/>
          <p:nvPr/>
        </p:nvSpPr>
        <p:spPr>
          <a:xfrm>
            <a:off x="3345078" y="2699554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0"/>
          <p:cNvSpPr/>
          <p:nvPr/>
        </p:nvSpPr>
        <p:spPr>
          <a:xfrm>
            <a:off x="3345078" y="2808608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0"/>
          <p:cNvSpPr/>
          <p:nvPr/>
        </p:nvSpPr>
        <p:spPr>
          <a:xfrm>
            <a:off x="3345078" y="302797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0"/>
          <p:cNvSpPr/>
          <p:nvPr/>
        </p:nvSpPr>
        <p:spPr>
          <a:xfrm>
            <a:off x="3345078" y="3137022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0"/>
          <p:cNvSpPr/>
          <p:nvPr/>
        </p:nvSpPr>
        <p:spPr>
          <a:xfrm>
            <a:off x="3345078" y="335513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0"/>
          <p:cNvSpPr/>
          <p:nvPr/>
        </p:nvSpPr>
        <p:spPr>
          <a:xfrm>
            <a:off x="3345078" y="3464183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0"/>
          <p:cNvSpPr/>
          <p:nvPr/>
        </p:nvSpPr>
        <p:spPr>
          <a:xfrm>
            <a:off x="3345078" y="368227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0"/>
          <p:cNvSpPr/>
          <p:nvPr/>
        </p:nvSpPr>
        <p:spPr>
          <a:xfrm>
            <a:off x="1688238" y="2590502"/>
            <a:ext cx="1459286" cy="31717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0"/>
          <p:cNvSpPr/>
          <p:nvPr/>
        </p:nvSpPr>
        <p:spPr>
          <a:xfrm>
            <a:off x="1688238" y="2699554"/>
            <a:ext cx="1459286" cy="31717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0"/>
          <p:cNvSpPr/>
          <p:nvPr/>
        </p:nvSpPr>
        <p:spPr>
          <a:xfrm>
            <a:off x="1688238" y="2918916"/>
            <a:ext cx="982008" cy="31737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0"/>
          <p:cNvSpPr/>
          <p:nvPr/>
        </p:nvSpPr>
        <p:spPr>
          <a:xfrm>
            <a:off x="3443149" y="2369866"/>
            <a:ext cx="600206" cy="95130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0"/>
          <p:cNvSpPr/>
          <p:nvPr/>
        </p:nvSpPr>
        <p:spPr>
          <a:xfrm>
            <a:off x="2118469" y="2369866"/>
            <a:ext cx="598892" cy="95130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0"/>
          <p:cNvSpPr/>
          <p:nvPr/>
        </p:nvSpPr>
        <p:spPr>
          <a:xfrm>
            <a:off x="320375" y="3437542"/>
            <a:ext cx="628972" cy="1234997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0"/>
          <p:cNvSpPr/>
          <p:nvPr/>
        </p:nvSpPr>
        <p:spPr>
          <a:xfrm>
            <a:off x="602842" y="4308675"/>
            <a:ext cx="65396" cy="317007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0"/>
          <p:cNvSpPr/>
          <p:nvPr/>
        </p:nvSpPr>
        <p:spPr>
          <a:xfrm>
            <a:off x="1659449" y="1285723"/>
            <a:ext cx="1051326" cy="353761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0"/>
          <p:cNvSpPr/>
          <p:nvPr/>
        </p:nvSpPr>
        <p:spPr>
          <a:xfrm>
            <a:off x="3868165" y="1040676"/>
            <a:ext cx="942791" cy="305897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0"/>
          <p:cNvSpPr/>
          <p:nvPr/>
        </p:nvSpPr>
        <p:spPr>
          <a:xfrm>
            <a:off x="1002992" y="2844110"/>
            <a:ext cx="200089" cy="165990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0"/>
          <p:cNvSpPr/>
          <p:nvPr/>
        </p:nvSpPr>
        <p:spPr>
          <a:xfrm>
            <a:off x="3679847" y="2135033"/>
            <a:ext cx="200089" cy="166368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0"/>
          <p:cNvSpPr/>
          <p:nvPr/>
        </p:nvSpPr>
        <p:spPr>
          <a:xfrm>
            <a:off x="4495854" y="3010826"/>
            <a:ext cx="162166" cy="133815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0"/>
          <p:cNvSpPr/>
          <p:nvPr/>
        </p:nvSpPr>
        <p:spPr>
          <a:xfrm>
            <a:off x="2274077" y="4699870"/>
            <a:ext cx="162166" cy="135050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0"/>
          <p:cNvSpPr/>
          <p:nvPr/>
        </p:nvSpPr>
        <p:spPr>
          <a:xfrm>
            <a:off x="4984937" y="1584609"/>
            <a:ext cx="160852" cy="134771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0"/>
          <p:cNvSpPr/>
          <p:nvPr/>
        </p:nvSpPr>
        <p:spPr>
          <a:xfrm>
            <a:off x="2683385" y="4453210"/>
            <a:ext cx="236329" cy="165552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0"/>
          <p:cNvSpPr/>
          <p:nvPr/>
        </p:nvSpPr>
        <p:spPr>
          <a:xfrm>
            <a:off x="1033074" y="3040653"/>
            <a:ext cx="167381" cy="116272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0"/>
          <p:cNvSpPr/>
          <p:nvPr/>
        </p:nvSpPr>
        <p:spPr>
          <a:xfrm>
            <a:off x="4701154" y="2380021"/>
            <a:ext cx="666896" cy="594692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0"/>
          <p:cNvSpPr/>
          <p:nvPr/>
        </p:nvSpPr>
        <p:spPr>
          <a:xfrm>
            <a:off x="451136" y="1644562"/>
            <a:ext cx="797667" cy="594692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0"/>
          <p:cNvSpPr/>
          <p:nvPr/>
        </p:nvSpPr>
        <p:spPr>
          <a:xfrm>
            <a:off x="4486695" y="3423604"/>
            <a:ext cx="202697" cy="1222315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0"/>
          <p:cNvSpPr/>
          <p:nvPr/>
        </p:nvSpPr>
        <p:spPr>
          <a:xfrm>
            <a:off x="4855880" y="3381034"/>
            <a:ext cx="108145" cy="5907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0"/>
          <p:cNvSpPr/>
          <p:nvPr/>
        </p:nvSpPr>
        <p:spPr>
          <a:xfrm>
            <a:off x="5238636" y="3972655"/>
            <a:ext cx="129457" cy="140764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0"/>
          <p:cNvSpPr/>
          <p:nvPr/>
        </p:nvSpPr>
        <p:spPr>
          <a:xfrm>
            <a:off x="4978387" y="3439971"/>
            <a:ext cx="257621" cy="261319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0"/>
          <p:cNvSpPr/>
          <p:nvPr/>
        </p:nvSpPr>
        <p:spPr>
          <a:xfrm>
            <a:off x="4512856" y="3282852"/>
            <a:ext cx="200972" cy="125533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0"/>
          <p:cNvSpPr/>
          <p:nvPr/>
        </p:nvSpPr>
        <p:spPr>
          <a:xfrm>
            <a:off x="5267487" y="3846935"/>
            <a:ext cx="48313" cy="94035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0"/>
          <p:cNvSpPr/>
          <p:nvPr/>
        </p:nvSpPr>
        <p:spPr>
          <a:xfrm>
            <a:off x="4739081" y="3344417"/>
            <a:ext cx="99398" cy="47505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0"/>
          <p:cNvSpPr/>
          <p:nvPr/>
        </p:nvSpPr>
        <p:spPr>
          <a:xfrm>
            <a:off x="5225351" y="3725956"/>
            <a:ext cx="62973" cy="92004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0"/>
          <p:cNvSpPr/>
          <p:nvPr/>
        </p:nvSpPr>
        <p:spPr>
          <a:xfrm>
            <a:off x="1" y="2606928"/>
            <a:ext cx="184382" cy="344961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0"/>
          <p:cNvSpPr/>
          <p:nvPr/>
        </p:nvSpPr>
        <p:spPr>
          <a:xfrm>
            <a:off x="147230" y="3099112"/>
            <a:ext cx="75087" cy="86111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0"/>
          <p:cNvSpPr/>
          <p:nvPr/>
        </p:nvSpPr>
        <p:spPr>
          <a:xfrm>
            <a:off x="116368" y="2489193"/>
            <a:ext cx="66361" cy="89914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0"/>
          <p:cNvSpPr/>
          <p:nvPr/>
        </p:nvSpPr>
        <p:spPr>
          <a:xfrm>
            <a:off x="228833" y="2217704"/>
            <a:ext cx="183088" cy="177537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0"/>
          <p:cNvSpPr/>
          <p:nvPr/>
        </p:nvSpPr>
        <p:spPr>
          <a:xfrm>
            <a:off x="175218" y="2383226"/>
            <a:ext cx="74554" cy="83025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0"/>
          <p:cNvSpPr/>
          <p:nvPr/>
        </p:nvSpPr>
        <p:spPr>
          <a:xfrm>
            <a:off x="218813" y="3203128"/>
            <a:ext cx="190501" cy="187512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0"/>
          <p:cNvSpPr/>
          <p:nvPr/>
        </p:nvSpPr>
        <p:spPr>
          <a:xfrm>
            <a:off x="929110" y="4723046"/>
            <a:ext cx="264808" cy="261498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0"/>
          <p:cNvSpPr/>
          <p:nvPr/>
        </p:nvSpPr>
        <p:spPr>
          <a:xfrm>
            <a:off x="1323181" y="5031590"/>
            <a:ext cx="107447" cy="48063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0"/>
          <p:cNvSpPr/>
          <p:nvPr/>
        </p:nvSpPr>
        <p:spPr>
          <a:xfrm>
            <a:off x="852497" y="4483216"/>
            <a:ext cx="45890" cy="93020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0"/>
          <p:cNvSpPr/>
          <p:nvPr/>
        </p:nvSpPr>
        <p:spPr>
          <a:xfrm>
            <a:off x="878740" y="4606586"/>
            <a:ext cx="61495" cy="9138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0"/>
          <p:cNvSpPr/>
          <p:nvPr/>
        </p:nvSpPr>
        <p:spPr>
          <a:xfrm>
            <a:off x="801614" y="4309950"/>
            <a:ext cx="129457" cy="142018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0"/>
          <p:cNvSpPr/>
          <p:nvPr/>
        </p:nvSpPr>
        <p:spPr>
          <a:xfrm>
            <a:off x="1202481" y="4984460"/>
            <a:ext cx="107837" cy="58416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0"/>
          <p:cNvSpPr/>
          <p:nvPr/>
        </p:nvSpPr>
        <p:spPr>
          <a:xfrm>
            <a:off x="1459385" y="5016239"/>
            <a:ext cx="194853" cy="125533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0"/>
          <p:cNvSpPr/>
          <p:nvPr/>
        </p:nvSpPr>
        <p:spPr>
          <a:xfrm>
            <a:off x="2777535" y="2321680"/>
            <a:ext cx="197482" cy="19149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0"/>
          <p:cNvSpPr/>
          <p:nvPr/>
        </p:nvSpPr>
        <p:spPr>
          <a:xfrm>
            <a:off x="3679847" y="1446744"/>
            <a:ext cx="197461" cy="19149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0"/>
          <p:cNvSpPr/>
          <p:nvPr/>
        </p:nvSpPr>
        <p:spPr>
          <a:xfrm>
            <a:off x="4174166" y="1446744"/>
            <a:ext cx="197461" cy="19149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0"/>
          <p:cNvSpPr/>
          <p:nvPr/>
        </p:nvSpPr>
        <p:spPr>
          <a:xfrm>
            <a:off x="1216157" y="4332768"/>
            <a:ext cx="388372" cy="48437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0"/>
          <p:cNvSpPr/>
          <p:nvPr/>
        </p:nvSpPr>
        <p:spPr>
          <a:xfrm>
            <a:off x="1297226" y="4413926"/>
            <a:ext cx="230149" cy="31717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0"/>
          <p:cNvSpPr/>
          <p:nvPr/>
        </p:nvSpPr>
        <p:spPr>
          <a:xfrm>
            <a:off x="1297226" y="4474794"/>
            <a:ext cx="230149" cy="31717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0"/>
          <p:cNvSpPr/>
          <p:nvPr/>
        </p:nvSpPr>
        <p:spPr>
          <a:xfrm>
            <a:off x="1297226" y="4535642"/>
            <a:ext cx="181774" cy="31737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0"/>
          <p:cNvSpPr/>
          <p:nvPr/>
        </p:nvSpPr>
        <p:spPr>
          <a:xfrm>
            <a:off x="5026786" y="2936677"/>
            <a:ext cx="329526" cy="355055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0"/>
          <p:cNvSpPr/>
          <p:nvPr/>
        </p:nvSpPr>
        <p:spPr>
          <a:xfrm>
            <a:off x="2784085" y="1085795"/>
            <a:ext cx="431511" cy="358420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0"/>
          <p:cNvSpPr/>
          <p:nvPr/>
        </p:nvSpPr>
        <p:spPr>
          <a:xfrm>
            <a:off x="2908317" y="1151302"/>
            <a:ext cx="83690" cy="187672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0"/>
          <p:cNvSpPr/>
          <p:nvPr/>
        </p:nvSpPr>
        <p:spPr>
          <a:xfrm>
            <a:off x="703522" y="2974727"/>
            <a:ext cx="141243" cy="138215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0"/>
          <p:cNvSpPr/>
          <p:nvPr/>
        </p:nvSpPr>
        <p:spPr>
          <a:xfrm>
            <a:off x="1220079" y="2158110"/>
            <a:ext cx="124242" cy="120475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0"/>
          <p:cNvSpPr/>
          <p:nvPr/>
        </p:nvSpPr>
        <p:spPr>
          <a:xfrm>
            <a:off x="5007155" y="1179198"/>
            <a:ext cx="122949" cy="120475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0"/>
          <p:cNvSpPr/>
          <p:nvPr/>
        </p:nvSpPr>
        <p:spPr>
          <a:xfrm>
            <a:off x="703522" y="3197891"/>
            <a:ext cx="141243" cy="138215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0"/>
          <p:cNvSpPr/>
          <p:nvPr/>
        </p:nvSpPr>
        <p:spPr>
          <a:xfrm>
            <a:off x="1783681" y="2149230"/>
            <a:ext cx="141243" cy="138235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0"/>
          <p:cNvSpPr/>
          <p:nvPr/>
        </p:nvSpPr>
        <p:spPr>
          <a:xfrm>
            <a:off x="2365619" y="2164442"/>
            <a:ext cx="1243530" cy="10781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0"/>
          <p:cNvSpPr/>
          <p:nvPr/>
        </p:nvSpPr>
        <p:spPr>
          <a:xfrm>
            <a:off x="912765" y="1089160"/>
            <a:ext cx="1726044" cy="490722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0"/>
          <p:cNvSpPr/>
          <p:nvPr/>
        </p:nvSpPr>
        <p:spPr>
          <a:xfrm>
            <a:off x="4587395" y="1399834"/>
            <a:ext cx="693033" cy="885039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0"/>
          <p:cNvSpPr/>
          <p:nvPr/>
        </p:nvSpPr>
        <p:spPr>
          <a:xfrm>
            <a:off x="563602" y="1357980"/>
            <a:ext cx="111163" cy="250766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0"/>
          <p:cNvSpPr/>
          <p:nvPr/>
        </p:nvSpPr>
        <p:spPr>
          <a:xfrm>
            <a:off x="1268458" y="3943485"/>
            <a:ext cx="111163" cy="251065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0"/>
          <p:cNvSpPr/>
          <p:nvPr/>
        </p:nvSpPr>
        <p:spPr>
          <a:xfrm>
            <a:off x="719230" y="1357980"/>
            <a:ext cx="109849" cy="250766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0"/>
          <p:cNvSpPr/>
          <p:nvPr/>
        </p:nvSpPr>
        <p:spPr>
          <a:xfrm>
            <a:off x="1268458" y="2568957"/>
            <a:ext cx="111163" cy="1328813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0"/>
          <p:cNvSpPr/>
          <p:nvPr/>
        </p:nvSpPr>
        <p:spPr>
          <a:xfrm>
            <a:off x="4384702" y="4722051"/>
            <a:ext cx="860414" cy="126807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0"/>
          <p:cNvSpPr/>
          <p:nvPr/>
        </p:nvSpPr>
        <p:spPr>
          <a:xfrm>
            <a:off x="1782777" y="4829830"/>
            <a:ext cx="1010384" cy="313662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0"/>
          <p:cNvSpPr/>
          <p:nvPr/>
        </p:nvSpPr>
        <p:spPr>
          <a:xfrm>
            <a:off x="477297" y="3086309"/>
            <a:ext cx="162166" cy="133815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0"/>
          <p:cNvSpPr/>
          <p:nvPr/>
        </p:nvSpPr>
        <p:spPr>
          <a:xfrm>
            <a:off x="511301" y="2298863"/>
            <a:ext cx="508672" cy="107793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0"/>
          <p:cNvSpPr/>
          <p:nvPr/>
        </p:nvSpPr>
        <p:spPr>
          <a:xfrm>
            <a:off x="4795324" y="3763428"/>
            <a:ext cx="145165" cy="362661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0"/>
          <p:cNvSpPr/>
          <p:nvPr/>
        </p:nvSpPr>
        <p:spPr>
          <a:xfrm>
            <a:off x="4954854" y="3762153"/>
            <a:ext cx="146479" cy="36393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0"/>
          <p:cNvSpPr/>
          <p:nvPr/>
        </p:nvSpPr>
        <p:spPr>
          <a:xfrm>
            <a:off x="4872471" y="3835706"/>
            <a:ext cx="151694" cy="92582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0"/>
          <p:cNvSpPr/>
          <p:nvPr/>
        </p:nvSpPr>
        <p:spPr>
          <a:xfrm>
            <a:off x="4948324" y="3959971"/>
            <a:ext cx="21" cy="2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0"/>
          <p:cNvSpPr/>
          <p:nvPr/>
        </p:nvSpPr>
        <p:spPr>
          <a:xfrm>
            <a:off x="4762634" y="3721575"/>
            <a:ext cx="367450" cy="31717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0"/>
          <p:cNvSpPr/>
          <p:nvPr/>
        </p:nvSpPr>
        <p:spPr>
          <a:xfrm>
            <a:off x="4762634" y="4136225"/>
            <a:ext cx="367450" cy="31717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0"/>
          <p:cNvSpPr/>
          <p:nvPr/>
        </p:nvSpPr>
        <p:spPr>
          <a:xfrm>
            <a:off x="1191311" y="1357980"/>
            <a:ext cx="75847" cy="142038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0"/>
          <p:cNvSpPr/>
          <p:nvPr/>
        </p:nvSpPr>
        <p:spPr>
          <a:xfrm>
            <a:off x="1282832" y="1355452"/>
            <a:ext cx="121635" cy="145841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0"/>
          <p:cNvSpPr/>
          <p:nvPr/>
        </p:nvSpPr>
        <p:spPr>
          <a:xfrm>
            <a:off x="598920" y="1789117"/>
            <a:ext cx="112477" cy="140764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0"/>
          <p:cNvSpPr/>
          <p:nvPr/>
        </p:nvSpPr>
        <p:spPr>
          <a:xfrm>
            <a:off x="725760" y="1789117"/>
            <a:ext cx="115085" cy="140764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0"/>
          <p:cNvSpPr/>
          <p:nvPr/>
        </p:nvSpPr>
        <p:spPr>
          <a:xfrm>
            <a:off x="842148" y="1789117"/>
            <a:ext cx="192246" cy="140764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0"/>
          <p:cNvSpPr/>
          <p:nvPr/>
        </p:nvSpPr>
        <p:spPr>
          <a:xfrm>
            <a:off x="1048763" y="1789117"/>
            <a:ext cx="83711" cy="140764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0"/>
          <p:cNvSpPr/>
          <p:nvPr/>
        </p:nvSpPr>
        <p:spPr>
          <a:xfrm>
            <a:off x="1648997" y="4678943"/>
            <a:ext cx="133400" cy="168658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0"/>
          <p:cNvSpPr/>
          <p:nvPr/>
        </p:nvSpPr>
        <p:spPr>
          <a:xfrm>
            <a:off x="1803311" y="4596511"/>
            <a:ext cx="170009" cy="303070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0"/>
          <p:cNvSpPr/>
          <p:nvPr/>
        </p:nvSpPr>
        <p:spPr>
          <a:xfrm>
            <a:off x="4892086" y="4349235"/>
            <a:ext cx="197461" cy="19149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0"/>
          <p:cNvSpPr txBox="1"/>
          <p:nvPr/>
        </p:nvSpPr>
        <p:spPr>
          <a:xfrm>
            <a:off x="4732575" y="2381975"/>
            <a:ext cx="5988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rgbClr val="FFB215"/>
                </a:solidFill>
                <a:latin typeface="Roboto Black"/>
                <a:ea typeface="Roboto Black"/>
                <a:cs typeface="Roboto Black"/>
                <a:sym typeface="Roboto Black"/>
              </a:rPr>
              <a:t>CSS</a:t>
            </a:r>
            <a:endParaRPr b="0" i="0" sz="1700" u="none" cap="none" strike="noStrike">
              <a:solidFill>
                <a:srgbClr val="FFB21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b1fca4c5ff_0_0"/>
          <p:cNvSpPr txBox="1"/>
          <p:nvPr>
            <p:ph type="ctrTitle"/>
          </p:nvPr>
        </p:nvSpPr>
        <p:spPr>
          <a:xfrm>
            <a:off x="814450" y="506050"/>
            <a:ext cx="387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Feedback </a:t>
            </a:r>
            <a:endParaRPr/>
          </a:p>
        </p:txBody>
      </p:sp>
      <p:sp>
        <p:nvSpPr>
          <p:cNvPr id="393" name="Google Shape;393;g2b1fca4c5ff_0_0"/>
          <p:cNvSpPr txBox="1"/>
          <p:nvPr>
            <p:ph idx="1" type="subTitle"/>
          </p:nvPr>
        </p:nvSpPr>
        <p:spPr>
          <a:xfrm>
            <a:off x="847600" y="1323650"/>
            <a:ext cx="8029200" cy="345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Dorim să oferim servicii de cea mai înaltă calitate și să ne îmbunătățim în mod continuu pentru a vă satisface nevoile.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Dorim să vă ascultăm părerea și să aflăm cum putem oferi o experiență și mai bună. 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latin typeface="Arial"/>
                <a:ea typeface="Arial"/>
                <a:cs typeface="Arial"/>
                <a:sym typeface="Arial"/>
              </a:rPr>
              <a:t>Am creat un </a:t>
            </a: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formular de feedback activ permanent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, care vă oferă posibilitatea de a ne împărtăși gândurile, sugestiile și observațiile dvs. cu privire la serviciile noastre. Acesta se găsește în link-ul de mai jos sau pe platforma voastră de grupă, pentru a ajunge la el cu ușurință.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Link formular feedback permanent : </a:t>
            </a:r>
            <a:r>
              <a:rPr lang="en-GB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https://forms.gle/aufCH9Ci171vVZr1A</a:t>
            </a:r>
            <a:endParaRPr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Nu durează mai mult de câteva minute să completați formularul, dar contribuția dvs. este extrem de valoroasă pentru noi. Feedback-ul pe care îl primim ne ajută să identificăm punctele noastre forte și să corectăm eventualele deficiențe.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b03a177ce9_0_26"/>
          <p:cNvSpPr txBox="1"/>
          <p:nvPr>
            <p:ph type="ctrTitle"/>
          </p:nvPr>
        </p:nvSpPr>
        <p:spPr>
          <a:xfrm>
            <a:off x="5150175" y="1990550"/>
            <a:ext cx="32397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200"/>
              <a:t>Să învățăm cum putem publica un site pe github</a:t>
            </a:r>
            <a:endParaRPr sz="1200"/>
          </a:p>
        </p:txBody>
      </p:sp>
      <p:sp>
        <p:nvSpPr>
          <p:cNvPr id="207" name="Google Shape;207;g2b03a177ce9_0_26"/>
          <p:cNvSpPr txBox="1"/>
          <p:nvPr>
            <p:ph idx="4" type="ctrTitle"/>
          </p:nvPr>
        </p:nvSpPr>
        <p:spPr>
          <a:xfrm>
            <a:off x="5150175" y="465050"/>
            <a:ext cx="35583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Obiective</a:t>
            </a:r>
            <a:endParaRPr/>
          </a:p>
        </p:txBody>
      </p:sp>
      <p:pic>
        <p:nvPicPr>
          <p:cNvPr id="208" name="Google Shape;208;g2b03a177ce9_0_26"/>
          <p:cNvPicPr preferRelativeResize="0"/>
          <p:nvPr/>
        </p:nvPicPr>
        <p:blipFill rotWithShape="1">
          <a:blip r:embed="rId3">
            <a:alphaModFix/>
          </a:blip>
          <a:srcRect b="10062" l="0" r="10062" t="0"/>
          <a:stretch/>
        </p:blipFill>
        <p:spPr>
          <a:xfrm>
            <a:off x="-184050" y="0"/>
            <a:ext cx="47560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2b03a177ce9_0_26"/>
          <p:cNvSpPr txBox="1"/>
          <p:nvPr>
            <p:ph type="ctrTitle"/>
          </p:nvPr>
        </p:nvSpPr>
        <p:spPr>
          <a:xfrm>
            <a:off x="5150175" y="2968625"/>
            <a:ext cx="32397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200"/>
              <a:t>Să exersăm folosirea GitHub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"/>
          <p:cNvSpPr txBox="1"/>
          <p:nvPr>
            <p:ph type="ctrTitle"/>
          </p:nvPr>
        </p:nvSpPr>
        <p:spPr>
          <a:xfrm>
            <a:off x="311700" y="2019875"/>
            <a:ext cx="85206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Git &amp; Github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Cum sa publici un site pe Github si Github Pages</a:t>
            </a:r>
            <a:endParaRPr sz="1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Github Setup</a:t>
            </a:r>
            <a:endParaRPr/>
          </a:p>
        </p:txBody>
      </p:sp>
      <p:sp>
        <p:nvSpPr>
          <p:cNvPr id="220" name="Google Shape;220;p3"/>
          <p:cNvSpPr txBox="1"/>
          <p:nvPr/>
        </p:nvSpPr>
        <p:spPr>
          <a:xfrm>
            <a:off x="755250" y="1467800"/>
            <a:ext cx="76335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-"/>
            </a:pPr>
            <a:r>
              <a:rPr b="0" i="0" lang="en-GB" sz="15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Creaza un cont Github : </a:t>
            </a:r>
            <a:r>
              <a:rPr b="0" i="0" lang="en-GB" sz="15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</a:t>
            </a:r>
            <a:endParaRPr b="0" i="0" sz="1500" u="none" cap="none" strike="noStrike">
              <a:solidFill>
                <a:srgbClr val="233A4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-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Descarca git: </a:t>
            </a:r>
            <a:r>
              <a:rPr b="0" i="0" lang="en-GB" sz="1500" u="sng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https://git-scm.com/downloads</a:t>
            </a:r>
            <a:r>
              <a:rPr b="1" i="0" lang="en-GB" sz="15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i="0" sz="1500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"/>
          <p:cNvSpPr txBox="1"/>
          <p:nvPr>
            <p:ph type="ctrTitle"/>
          </p:nvPr>
        </p:nvSpPr>
        <p:spPr>
          <a:xfrm>
            <a:off x="311700" y="4686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Pasul 1</a:t>
            </a:r>
            <a:endParaRPr/>
          </a:p>
        </p:txBody>
      </p:sp>
      <p:sp>
        <p:nvSpPr>
          <p:cNvPr id="226" name="Google Shape;226;p4"/>
          <p:cNvSpPr txBox="1"/>
          <p:nvPr/>
        </p:nvSpPr>
        <p:spPr>
          <a:xfrm>
            <a:off x="755250" y="1195150"/>
            <a:ext cx="76335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Creaza un repository</a:t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Intra în contul de GitHub si </a:t>
            </a:r>
            <a:r>
              <a:rPr b="0" i="0" lang="en-GB" sz="15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creeaza un repository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cu numele proiectului tău.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Google Shape;22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66275" y="2111050"/>
            <a:ext cx="3475904" cy="28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Pasul 2</a:t>
            </a:r>
            <a:endParaRPr/>
          </a:p>
        </p:txBody>
      </p:sp>
      <p:sp>
        <p:nvSpPr>
          <p:cNvPr id="233" name="Google Shape;233;p5"/>
          <p:cNvSpPr txBox="1"/>
          <p:nvPr/>
        </p:nvSpPr>
        <p:spPr>
          <a:xfrm>
            <a:off x="755250" y="1357575"/>
            <a:ext cx="76335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3600"/>
              </a:spcBef>
              <a:spcAft>
                <a:spcPts val="53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1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Cloneaza repository-ul pe calculatorul tău</a:t>
            </a:r>
            <a:br>
              <a:rPr b="0" i="0" lang="en-GB" sz="1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Mergi în folderul în care vrei sa clonezi proiectul și deschide un terminal în care rulează comanda de clonare:</a:t>
            </a:r>
            <a:b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~$ git clone https://github.com/</a:t>
            </a:r>
            <a:r>
              <a:rPr b="1" i="1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username</a:t>
            </a:r>
            <a:r>
              <a:rPr b="1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b="1" i="1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username</a:t>
            </a:r>
            <a:r>
              <a:rPr b="1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.github.io</a:t>
            </a:r>
            <a:endParaRPr b="1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950" y="2447375"/>
            <a:ext cx="2573962" cy="244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4337" y="2396475"/>
            <a:ext cx="3929851" cy="244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Pasul 3</a:t>
            </a:r>
            <a:endParaRPr/>
          </a:p>
        </p:txBody>
      </p:sp>
      <p:sp>
        <p:nvSpPr>
          <p:cNvPr id="241" name="Google Shape;241;p6"/>
          <p:cNvSpPr txBox="1"/>
          <p:nvPr/>
        </p:nvSpPr>
        <p:spPr>
          <a:xfrm>
            <a:off x="755250" y="1472625"/>
            <a:ext cx="7633500" cy="12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0" marR="114300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Adaugă fișierele proiectului</a:t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90500" marR="19050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 folder-ul proiectului adaugă fișierele necesare proiectului tău printre care e necesar un fisier </a:t>
            </a:r>
            <a:r>
              <a:rPr b="0" i="0" lang="en-GB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index.html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care va fi pagina principala.</a:t>
            </a:r>
            <a:endParaRPr b="0" i="0" sz="1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2" name="Google Shape;2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5500" y="2721825"/>
            <a:ext cx="5012994" cy="21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7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Pasul 4</a:t>
            </a:r>
            <a:endParaRPr/>
          </a:p>
        </p:txBody>
      </p:sp>
      <p:sp>
        <p:nvSpPr>
          <p:cNvPr id="248" name="Google Shape;248;p7"/>
          <p:cNvSpPr txBox="1"/>
          <p:nvPr/>
        </p:nvSpPr>
        <p:spPr>
          <a:xfrm>
            <a:off x="755250" y="2009225"/>
            <a:ext cx="76335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ctr">
              <a:lnSpc>
                <a:spcPct val="150000"/>
              </a:lnSpc>
              <a:spcBef>
                <a:spcPts val="13600"/>
              </a:spcBef>
              <a:spcAft>
                <a:spcPts val="53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Împinge fisierele adaugate pe GitHub</a:t>
            </a:r>
            <a:br>
              <a:rPr b="0" i="0" lang="en-GB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 terminal navigam în directorul proiectului și rulăm comenzile de git add, commit, si push:</a:t>
            </a:r>
            <a:br>
              <a:rPr b="0" i="0" lang="en-GB" sz="15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~$ git add .</a:t>
            </a:r>
            <a:b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~$ git commit -m "Initial commit"</a:t>
            </a:r>
            <a:b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~$ git push -u origin main</a:t>
            </a:r>
            <a:endParaRPr b="1" i="0" sz="1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8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Pasul 5</a:t>
            </a:r>
            <a:endParaRPr/>
          </a:p>
        </p:txBody>
      </p:sp>
      <p:sp>
        <p:nvSpPr>
          <p:cNvPr id="254" name="Google Shape;254;p8"/>
          <p:cNvSpPr txBox="1"/>
          <p:nvPr/>
        </p:nvSpPr>
        <p:spPr>
          <a:xfrm>
            <a:off x="755250" y="1569325"/>
            <a:ext cx="7633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0" marR="1143000" rtl="0" algn="ctr">
              <a:lnSpc>
                <a:spcPct val="170000"/>
              </a:lnSpc>
              <a:spcBef>
                <a:spcPts val="2300"/>
              </a:spcBef>
              <a:spcAft>
                <a:spcPts val="2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Configuram proiectul pentru deploy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5" name="Google Shape;2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7950" y="1984825"/>
            <a:ext cx="6008102" cy="288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