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 Black"/>
      <p:bold r:id="rId31"/>
      <p:boldItalic r:id="rId32"/>
    </p:embeddedFont>
    <p:embeddedFont>
      <p:font typeface="Roboto Thin"/>
      <p:regular r:id="rId33"/>
      <p:bold r:id="rId34"/>
      <p:italic r:id="rId35"/>
      <p:boldItalic r:id="rId36"/>
    </p:embeddedFont>
    <p:embeddedFont>
      <p:font typeface="Roboto"/>
      <p:regular r:id="rId37"/>
      <p:bold r:id="rId38"/>
      <p:italic r:id="rId39"/>
      <p:boldItalic r:id="rId40"/>
    </p:embeddedFont>
    <p:embeddedFont>
      <p:font typeface="Didact Gothic"/>
      <p:regular r:id="rId41"/>
    </p:embeddedFont>
    <p:embeddedFont>
      <p:font typeface="Roboto Light"/>
      <p:regular r:id="rId42"/>
      <p:bold r:id="rId43"/>
      <p:italic r:id="rId44"/>
      <p:boldItalic r:id="rId45"/>
    </p:embeddedFont>
    <p:embeddedFont>
      <p:font typeface="Bree Serif"/>
      <p:regular r:id="rId46"/>
    </p:embeddedFont>
    <p:embeddedFont>
      <p:font typeface="Roboto Mon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1" roundtripDataSignature="AMtx7mhK2CDYYWzYdOkEMwRNYC5TKOoO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42" Type="http://schemas.openxmlformats.org/officeDocument/2006/relationships/font" Target="fonts/RobotoLight-regular.fntdata"/><Relationship Id="rId41" Type="http://schemas.openxmlformats.org/officeDocument/2006/relationships/font" Target="fonts/DidactGothic-regular.fntdata"/><Relationship Id="rId44" Type="http://schemas.openxmlformats.org/officeDocument/2006/relationships/font" Target="fonts/RobotoLight-italic.fntdata"/><Relationship Id="rId43" Type="http://schemas.openxmlformats.org/officeDocument/2006/relationships/font" Target="fonts/RobotoLight-bold.fntdata"/><Relationship Id="rId46" Type="http://schemas.openxmlformats.org/officeDocument/2006/relationships/font" Target="fonts/BreeSerif-regular.fntdata"/><Relationship Id="rId45" Type="http://schemas.openxmlformats.org/officeDocument/2006/relationships/font" Target="fonts/Roboto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-bold.fntdata"/><Relationship Id="rId47" Type="http://schemas.openxmlformats.org/officeDocument/2006/relationships/font" Target="fonts/RobotoMono-regular.fntdata"/><Relationship Id="rId49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Black-bold.fntdata"/><Relationship Id="rId30" Type="http://schemas.openxmlformats.org/officeDocument/2006/relationships/slide" Target="slides/slide25.xml"/><Relationship Id="rId33" Type="http://schemas.openxmlformats.org/officeDocument/2006/relationships/font" Target="fonts/RobotoThin-regular.fntdata"/><Relationship Id="rId32" Type="http://schemas.openxmlformats.org/officeDocument/2006/relationships/font" Target="fonts/RobotoBlack-boldItalic.fntdata"/><Relationship Id="rId35" Type="http://schemas.openxmlformats.org/officeDocument/2006/relationships/font" Target="fonts/RobotoThin-italic.fntdata"/><Relationship Id="rId34" Type="http://schemas.openxmlformats.org/officeDocument/2006/relationships/font" Target="fonts/RobotoThin-bold.fntdata"/><Relationship Id="rId37" Type="http://schemas.openxmlformats.org/officeDocument/2006/relationships/font" Target="fonts/Roboto-regular.fntdata"/><Relationship Id="rId36" Type="http://schemas.openxmlformats.org/officeDocument/2006/relationships/font" Target="fonts/RobotoThin-boldItalic.fntdata"/><Relationship Id="rId39" Type="http://schemas.openxmlformats.org/officeDocument/2006/relationships/font" Target="fonts/Roboto-italic.fntdata"/><Relationship Id="rId38" Type="http://schemas.openxmlformats.org/officeDocument/2006/relationships/font" Target="fonts/Roboto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customschemas.google.com/relationships/presentationmetadata" Target="metadata"/><Relationship Id="rId5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"/>
              <a:t>Test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b3feee9ea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2b3feee9ea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b3feee9eab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2b3feee9eab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b3feee9eab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2b3feee9ea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b3feee9eab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2b3feee9eab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b3feee9eab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2b3feee9eab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b3feee9eab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2b3feee9eab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3feee9e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2b3feee9e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b3feee9eab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2b3feee9eab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b3feee9ea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2b3feee9ea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b3feee9ea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2b3feee9ea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b3feee9ea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2b3feee9ea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"/>
              <a:t>Test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b4fd347c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b4fd347c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b3feee9ea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2b3feee9ea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b3feee9ea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2b3feee9ea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b3feee9ea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2b3feee9ea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b3feee9ea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2b3feee9ea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b3feee9ea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2b3feee9ea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b3feee9ea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2b3feee9ea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8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7" name="Google Shape;47;p27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" name="Google Shape;48;p27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27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0" name="Google Shape;50;p27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1" name="Google Shape;51;p27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27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27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4" name="Google Shape;54;p27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27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6" name="Google Shape;56;p27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7" name="Google Shape;57;p27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" name="Google Shape;58;p27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9" name="Google Shape;59;p27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0" name="Google Shape;60;p27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27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27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27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4" name="Google Shape;64;p27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" name="Google Shape;67;p28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8" name="Google Shape;68;p28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9" name="Google Shape;69;p28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0" name="Google Shape;70;p28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28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28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9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5" name="Google Shape;75;p29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29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29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0" name="Google Shape;80;p30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1" name="Google Shape;81;p30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2" name="Google Shape;82;p30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3" name="Google Shape;83;p30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4" name="Google Shape;84;p30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5" name="Google Shape;85;p30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1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8" name="Google Shape;88;p31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9" name="Google Shape;89;p31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0" name="Google Shape;90;p31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1" name="Google Shape;91;p31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2" name="Google Shape;92;p31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3" name="Google Shape;93;p3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" name="Google Shape;15;p24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1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" name="Google Shape;20;p21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" name="Google Shape;21;p21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" name="Google Shape;22;p21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3" name="Google Shape;23;p21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4" name="Google Shape;24;p21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5" name="Google Shape;25;p2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0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29" name="Google Shape;29;p20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2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33" name="Google Shape;33;p22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3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37" name="Google Shape;37;p23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0" name="Google Shape;40;p25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6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4" name="Google Shape;44;p26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mozilla.org/en-US/docs/Web/JavaScript/Reference/Global_Objects/Array" TargetMode="External"/><Relationship Id="rId10" Type="http://schemas.openxmlformats.org/officeDocument/2006/relationships/hyperlink" Target="https://developer.mozilla.org/en-US/docs/Web/JavaScript/Reference/Global_Objects/Function" TargetMode="External"/><Relationship Id="rId13" Type="http://schemas.openxmlformats.org/officeDocument/2006/relationships/hyperlink" Target="https://developer.mozilla.org/en-US/docs/Web/JavaScript/Reference/Global_Objects/RegExp" TargetMode="External"/><Relationship Id="rId12" Type="http://schemas.openxmlformats.org/officeDocument/2006/relationships/hyperlink" Target="https://developer.mozilla.org/en-US/docs/Web/JavaScript/Reference/Global_Objects/Date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mozilla.org/en-US/docs/Web/JavaScript/Data_structures#number_type" TargetMode="External"/><Relationship Id="rId4" Type="http://schemas.openxmlformats.org/officeDocument/2006/relationships/hyperlink" Target="https://developer.mozilla.org/en-US/docs/Web/JavaScript/Data_structures#bigint_type" TargetMode="External"/><Relationship Id="rId9" Type="http://schemas.openxmlformats.org/officeDocument/2006/relationships/hyperlink" Target="https://developer.mozilla.org/en-US/docs/Web/JavaScript/Data_structures#objects" TargetMode="External"/><Relationship Id="rId14" Type="http://schemas.openxmlformats.org/officeDocument/2006/relationships/hyperlink" Target="https://developer.mozilla.org/en-US/docs/Web/JavaScript/Data_structures#symbol_type" TargetMode="External"/><Relationship Id="rId5" Type="http://schemas.openxmlformats.org/officeDocument/2006/relationships/hyperlink" Target="https://developer.mozilla.org/en-US/docs/Web/JavaScript/Data_structures#string_type" TargetMode="External"/><Relationship Id="rId6" Type="http://schemas.openxmlformats.org/officeDocument/2006/relationships/hyperlink" Target="https://developer.mozilla.org/en-US/docs/Web/JavaScript/Data_structures#boolean_type" TargetMode="External"/><Relationship Id="rId7" Type="http://schemas.openxmlformats.org/officeDocument/2006/relationships/hyperlink" Target="https://developer.mozilla.org/en-US/docs/Web/JavaScript/Data_structures#null_type" TargetMode="External"/><Relationship Id="rId8" Type="http://schemas.openxmlformats.org/officeDocument/2006/relationships/hyperlink" Target="https://developer.mozilla.org/en-US/docs/Web/JavaScript/Data_structures#undefined_typ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w3schools.com/js/js_string_methods.asp" TargetMode="External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forms.gle/aufCH9Ci171vVZr1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5368100" y="3758425"/>
            <a:ext cx="3358200" cy="10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WD09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br>
              <a:rPr lang="ro" sz="1500">
                <a:latin typeface="Roboto"/>
                <a:ea typeface="Roboto"/>
                <a:cs typeface="Roboto"/>
                <a:sym typeface="Roboto"/>
              </a:rPr>
            </a:br>
            <a:r>
              <a:rPr lang="ro" sz="1500">
                <a:latin typeface="Roboto"/>
                <a:ea typeface="Roboto"/>
                <a:cs typeface="Roboto"/>
                <a:sym typeface="Roboto"/>
              </a:rPr>
              <a:t>JavaScript Variables &amp; Types</a:t>
            </a:r>
            <a:endParaRPr sz="1500"/>
          </a:p>
        </p:txBody>
      </p:sp>
      <p:sp>
        <p:nvSpPr>
          <p:cNvPr id="102" name="Google Shape;102;p1"/>
          <p:cNvSpPr/>
          <p:nvPr/>
        </p:nvSpPr>
        <p:spPr>
          <a:xfrm>
            <a:off x="3554321" y="4682746"/>
            <a:ext cx="698269" cy="355035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4608320" y="1966326"/>
            <a:ext cx="347841" cy="105583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4684173" y="2072194"/>
            <a:ext cx="196147" cy="75797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4740396" y="2169519"/>
            <a:ext cx="98084" cy="81651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4529859" y="1855998"/>
            <a:ext cx="504750" cy="136005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444990" y="1706705"/>
            <a:ext cx="2951259" cy="3294129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1669921" y="3163644"/>
            <a:ext cx="802882" cy="777286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3054766" y="3219455"/>
            <a:ext cx="21" cy="20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2521227" y="3077169"/>
            <a:ext cx="572754" cy="548301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329533" y="2594305"/>
            <a:ext cx="364842" cy="352507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717916" y="2556274"/>
            <a:ext cx="257621" cy="247262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3345078" y="2590502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3345078" y="2699554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3345078" y="2808608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3345078" y="302797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345078" y="3137022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3345078" y="335513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345078" y="3464183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345078" y="368227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1688238" y="2590502"/>
            <a:ext cx="1459286" cy="31717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1688238" y="2699554"/>
            <a:ext cx="1459286" cy="31717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1688238" y="2918916"/>
            <a:ext cx="982008" cy="31737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3443149" y="2369866"/>
            <a:ext cx="600206" cy="95130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2118469" y="2369866"/>
            <a:ext cx="598892" cy="95130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320375" y="3437542"/>
            <a:ext cx="628972" cy="1234997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602842" y="4308675"/>
            <a:ext cx="65396" cy="317007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1659449" y="1285723"/>
            <a:ext cx="1051326" cy="353761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3868165" y="1040676"/>
            <a:ext cx="942791" cy="305897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1002992" y="2844110"/>
            <a:ext cx="200089" cy="165990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3679847" y="2135033"/>
            <a:ext cx="200089" cy="166368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4495854" y="3010826"/>
            <a:ext cx="162166" cy="133815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2274077" y="4699870"/>
            <a:ext cx="162166" cy="135050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4984937" y="1584609"/>
            <a:ext cx="160852" cy="134771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2683385" y="4453210"/>
            <a:ext cx="236329" cy="165552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1033074" y="3040653"/>
            <a:ext cx="167381" cy="116272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4701154" y="2380021"/>
            <a:ext cx="666896" cy="594692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451136" y="1644562"/>
            <a:ext cx="797667" cy="594692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4486695" y="3423604"/>
            <a:ext cx="202697" cy="1222315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4855880" y="3381034"/>
            <a:ext cx="108145" cy="5907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5238636" y="3972655"/>
            <a:ext cx="129457" cy="140764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4978387" y="3439971"/>
            <a:ext cx="257621" cy="261319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4512856" y="3282852"/>
            <a:ext cx="200972" cy="125533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5267487" y="3846935"/>
            <a:ext cx="48313" cy="94035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4739081" y="3344417"/>
            <a:ext cx="99398" cy="47505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5225351" y="3725956"/>
            <a:ext cx="62973" cy="92004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1" y="2606928"/>
            <a:ext cx="184382" cy="344961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147230" y="3099112"/>
            <a:ext cx="75087" cy="86111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116368" y="2489193"/>
            <a:ext cx="66361" cy="89914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228833" y="2217704"/>
            <a:ext cx="183088" cy="177537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175218" y="2383226"/>
            <a:ext cx="74554" cy="83025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218813" y="3203128"/>
            <a:ext cx="190501" cy="187512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929110" y="4723046"/>
            <a:ext cx="264808" cy="261498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1323181" y="5031590"/>
            <a:ext cx="107447" cy="48063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852497" y="4483216"/>
            <a:ext cx="45890" cy="93020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878740" y="4606586"/>
            <a:ext cx="61495" cy="9138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801614" y="4309950"/>
            <a:ext cx="129457" cy="142018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1202481" y="4984460"/>
            <a:ext cx="107837" cy="58416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1459385" y="5016239"/>
            <a:ext cx="194853" cy="125533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2777535" y="2321680"/>
            <a:ext cx="197482" cy="19149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3679847" y="1446744"/>
            <a:ext cx="197461" cy="19149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4174166" y="1446744"/>
            <a:ext cx="197461" cy="19149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1216157" y="4332768"/>
            <a:ext cx="388372" cy="48437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1297226" y="4413926"/>
            <a:ext cx="230149" cy="31717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1297226" y="4474794"/>
            <a:ext cx="230149" cy="31717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1297226" y="4535642"/>
            <a:ext cx="181774" cy="31737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5026786" y="2936677"/>
            <a:ext cx="329526" cy="355055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2784085" y="1085795"/>
            <a:ext cx="431511" cy="358420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2908317" y="1151302"/>
            <a:ext cx="83690" cy="187672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703522" y="2974727"/>
            <a:ext cx="141243" cy="138215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1220079" y="2158110"/>
            <a:ext cx="124242" cy="120475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5007155" y="1179198"/>
            <a:ext cx="122949" cy="120475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703522" y="3197891"/>
            <a:ext cx="141243" cy="138215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1783681" y="2149230"/>
            <a:ext cx="141243" cy="138235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2365619" y="2164442"/>
            <a:ext cx="1243530" cy="10781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912765" y="1089160"/>
            <a:ext cx="1726044" cy="490722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4587395" y="1399834"/>
            <a:ext cx="693033" cy="885039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563602" y="1357980"/>
            <a:ext cx="111163" cy="250766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1268458" y="3943485"/>
            <a:ext cx="111163" cy="251065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719230" y="1357980"/>
            <a:ext cx="109849" cy="250766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1268458" y="2568957"/>
            <a:ext cx="111163" cy="1328813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4384702" y="4722051"/>
            <a:ext cx="860414" cy="126807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1782777" y="4829830"/>
            <a:ext cx="1010384" cy="313662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477297" y="3086309"/>
            <a:ext cx="162166" cy="133815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511301" y="2298863"/>
            <a:ext cx="508672" cy="107793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4795324" y="3763428"/>
            <a:ext cx="145165" cy="362661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4954854" y="3762153"/>
            <a:ext cx="146479" cy="36393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4872471" y="3835706"/>
            <a:ext cx="151694" cy="92582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4948324" y="3959971"/>
            <a:ext cx="21" cy="2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4762634" y="3721575"/>
            <a:ext cx="367450" cy="31717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4762634" y="4136225"/>
            <a:ext cx="367450" cy="31717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1191311" y="1357980"/>
            <a:ext cx="75847" cy="142038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1282832" y="1355452"/>
            <a:ext cx="121635" cy="145841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598920" y="1789117"/>
            <a:ext cx="112477" cy="140764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725760" y="1789117"/>
            <a:ext cx="115085" cy="140764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842148" y="1789117"/>
            <a:ext cx="192246" cy="140764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1048763" y="1789117"/>
            <a:ext cx="83711" cy="140764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1648997" y="4678943"/>
            <a:ext cx="133400" cy="168658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1803311" y="4596511"/>
            <a:ext cx="170009" cy="303070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4892086" y="4349235"/>
            <a:ext cx="197461" cy="19149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 txBox="1"/>
          <p:nvPr/>
        </p:nvSpPr>
        <p:spPr>
          <a:xfrm>
            <a:off x="4732575" y="2381975"/>
            <a:ext cx="5988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o" sz="1700" u="none" cap="none" strike="noStrike">
                <a:solidFill>
                  <a:srgbClr val="FFB215"/>
                </a:solidFill>
                <a:latin typeface="Roboto Black"/>
                <a:ea typeface="Roboto Black"/>
                <a:cs typeface="Roboto Black"/>
                <a:sym typeface="Roboto Black"/>
              </a:rPr>
              <a:t>CSS</a:t>
            </a:r>
            <a:endParaRPr b="0" i="0" sz="1700" u="none" cap="none" strike="noStrike">
              <a:solidFill>
                <a:srgbClr val="FFB21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JavaScript Operatori</a:t>
            </a:r>
            <a:endParaRPr/>
          </a:p>
        </p:txBody>
      </p:sp>
      <p:sp>
        <p:nvSpPr>
          <p:cNvPr id="263" name="Google Shape;263;p8"/>
          <p:cNvSpPr txBox="1"/>
          <p:nvPr/>
        </p:nvSpPr>
        <p:spPr>
          <a:xfrm>
            <a:off x="509725" y="1434600"/>
            <a:ext cx="4011000" cy="22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Operatorii în JavaScript sunt simboluri special concepute pentru a efectua operații pe variabile și valori. Aceste operații pot fi aritmetice, logice, de comparație sau de atribuire.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FFB21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Operatori Aritmetici  —&gt;</a:t>
            </a:r>
            <a:endParaRPr b="1" i="0" sz="1500" u="none" cap="none" strike="noStrike">
              <a:solidFill>
                <a:srgbClr val="FFB21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FFB21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4" name="Google Shape;26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8950" y="1434600"/>
            <a:ext cx="3586476" cy="353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"/>
          <p:cNvSpPr txBox="1"/>
          <p:nvPr>
            <p:ph idx="3" type="subTitle"/>
          </p:nvPr>
        </p:nvSpPr>
        <p:spPr>
          <a:xfrm>
            <a:off x="962125" y="1695150"/>
            <a:ext cx="3423900" cy="2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Roboto"/>
              <a:buChar char="●"/>
            </a:pPr>
            <a:r>
              <a:rPr lang="ro" sz="1500" u="sng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Number</a:t>
            </a:r>
            <a:endParaRPr sz="1500" u="sng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Roboto"/>
              <a:buChar char="●"/>
            </a:pPr>
            <a:r>
              <a:rPr lang="ro" sz="1500" u="sng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BigInt</a:t>
            </a:r>
            <a:endParaRPr sz="1500" u="sng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Roboto"/>
              <a:buChar char="●"/>
            </a:pPr>
            <a:r>
              <a:rPr lang="ro" sz="1500" u="sng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String</a:t>
            </a:r>
            <a:endParaRPr sz="1500" u="sng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Roboto"/>
              <a:buChar char="●"/>
            </a:pPr>
            <a:r>
              <a:rPr lang="ro" sz="1500" u="sng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Boolean</a:t>
            </a:r>
            <a:endParaRPr sz="1500" u="sng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Roboto"/>
              <a:buChar char="●"/>
            </a:pPr>
            <a:r>
              <a:rPr lang="ro" sz="1500" u="sng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null</a:t>
            </a:r>
            <a:endParaRPr sz="1500" u="sng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Roboto"/>
              <a:buChar char="●"/>
            </a:pPr>
            <a:r>
              <a:rPr lang="ro" sz="1500" u="sng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undefined</a:t>
            </a:r>
            <a:endParaRPr b="1" sz="15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1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/>
              <a:t>JavaScript Tipuri de date</a:t>
            </a:r>
            <a:endParaRPr/>
          </a:p>
        </p:txBody>
      </p:sp>
      <p:sp>
        <p:nvSpPr>
          <p:cNvPr id="271" name="Google Shape;271;p10"/>
          <p:cNvSpPr txBox="1"/>
          <p:nvPr>
            <p:ph idx="3" type="subTitle"/>
          </p:nvPr>
        </p:nvSpPr>
        <p:spPr>
          <a:xfrm>
            <a:off x="4572000" y="1728450"/>
            <a:ext cx="3423900" cy="2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B215"/>
              </a:buClr>
              <a:buSzPts val="1500"/>
              <a:buFont typeface="Roboto"/>
              <a:buChar char="●"/>
            </a:pPr>
            <a:r>
              <a:rPr lang="ro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9"/>
              </a:rPr>
              <a:t>Object</a:t>
            </a:r>
            <a:endParaRPr sz="1500" u="sng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ro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0"/>
              </a:rPr>
              <a:t>Function</a:t>
            </a:r>
            <a:endParaRPr sz="1500" u="sng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ro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1"/>
              </a:rPr>
              <a:t>Array</a:t>
            </a:r>
            <a:endParaRPr sz="1500" u="sng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ro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2"/>
              </a:rPr>
              <a:t>Date</a:t>
            </a:r>
            <a:endParaRPr sz="1500" u="sng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ro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3"/>
              </a:rPr>
              <a:t>RegExp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B215"/>
              </a:buClr>
              <a:buSzPts val="1500"/>
              <a:buFont typeface="Roboto"/>
              <a:buChar char="●"/>
            </a:pPr>
            <a:r>
              <a:rPr lang="ro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4"/>
              </a:rPr>
              <a:t>Symbol</a:t>
            </a:r>
            <a:r>
              <a:rPr lang="ro" sz="1500">
                <a:latin typeface="Roboto"/>
                <a:ea typeface="Roboto"/>
                <a:cs typeface="Roboto"/>
                <a:sym typeface="Roboto"/>
              </a:rPr>
              <a:t> (nou în ES2015)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Number</a:t>
            </a:r>
            <a:endParaRPr/>
          </a:p>
        </p:txBody>
      </p:sp>
      <p:sp>
        <p:nvSpPr>
          <p:cNvPr id="277" name="Google Shape;277;p11"/>
          <p:cNvSpPr txBox="1"/>
          <p:nvPr/>
        </p:nvSpPr>
        <p:spPr>
          <a:xfrm>
            <a:off x="642950" y="1245275"/>
            <a:ext cx="8189400" cy="3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o" sz="1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JavaScript are doua tipuri de date numerice de date: </a:t>
            </a:r>
            <a:r>
              <a:rPr b="1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Number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și </a:t>
            </a:r>
            <a:r>
              <a:rPr b="1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BigInt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Number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: este folosit pentru a reprezenta numere întregi sau cu virgulă folosind o precizie finită. Acest tip de date are anumite limite în ceea ce privește valoarea maximă și minimă pe care o poate reprezenta, iar pentru numere mari pot apărea erori de precizie.</a:t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78" name="Google Shape;27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2325" y="2632673"/>
            <a:ext cx="6039351" cy="21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b3feee9eab_0_177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BigInt</a:t>
            </a:r>
            <a:endParaRPr/>
          </a:p>
        </p:txBody>
      </p:sp>
      <p:sp>
        <p:nvSpPr>
          <p:cNvPr id="284" name="Google Shape;284;g2b3feee9eab_0_177"/>
          <p:cNvSpPr txBox="1"/>
          <p:nvPr/>
        </p:nvSpPr>
        <p:spPr>
          <a:xfrm>
            <a:off x="642950" y="1441550"/>
            <a:ext cx="8189400" cy="3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BigInt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: Nu are limite predefinite, fiind limitat doar de memoria disponibilă. Se adaugă sufixul 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 Light"/>
                <a:ea typeface="Roboto Light"/>
                <a:cs typeface="Roboto Light"/>
                <a:sym typeface="Roboto Light"/>
              </a:rPr>
              <a:t>n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la finalul unui număr pentru a-l face bigint.</a:t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85" name="Google Shape;285;g2b3feee9eab_0_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788" y="2359051"/>
            <a:ext cx="7901723" cy="13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String</a:t>
            </a:r>
            <a:endParaRPr/>
          </a:p>
        </p:txBody>
      </p:sp>
      <p:sp>
        <p:nvSpPr>
          <p:cNvPr id="291" name="Google Shape;291;p12"/>
          <p:cNvSpPr txBox="1"/>
          <p:nvPr/>
        </p:nvSpPr>
        <p:spPr>
          <a:xfrm>
            <a:off x="496200" y="1517425"/>
            <a:ext cx="8151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286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String 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este folosit pentru a reprezenta șiruri de caractere. Un șir de caractere este o secvență de caractere, cum ar fi litere, cifre sau simboluri, și este utilizat pentru a stoca și manipula text în cadrul unui program. Pentru a crea o variabila de tip 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string 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pot folosi atat ghilimele simple (‘ ‘) cat si ghilimele duble (“ “)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228600" rtl="0" algn="l">
              <a:lnSpc>
                <a:spcPct val="140000"/>
              </a:lnSpc>
              <a:spcBef>
                <a:spcPts val="1800"/>
              </a:spcBef>
              <a:spcAft>
                <a:spcPts val="18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2" name="Google Shape;29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9600" y="3021700"/>
            <a:ext cx="5644801" cy="17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b3feee9eab_0_189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String</a:t>
            </a:r>
            <a:endParaRPr/>
          </a:p>
        </p:txBody>
      </p:sp>
      <p:sp>
        <p:nvSpPr>
          <p:cNvPr id="298" name="Google Shape;298;g2b3feee9eab_0_189"/>
          <p:cNvSpPr txBox="1"/>
          <p:nvPr/>
        </p:nvSpPr>
        <p:spPr>
          <a:xfrm>
            <a:off x="496200" y="1517425"/>
            <a:ext cx="8151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286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Concatenare 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Operația de concatenare permite unirea a două sau mai multe șiruri de caractere într-unul singur. Aceasta se face utilizând operatorul 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228600" rtl="0" algn="l">
              <a:lnSpc>
                <a:spcPct val="140000"/>
              </a:lnSpc>
              <a:spcBef>
                <a:spcPts val="1800"/>
              </a:spcBef>
              <a:spcAft>
                <a:spcPts val="18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9" name="Google Shape;299;g2b3feee9eab_0_1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200" y="2529700"/>
            <a:ext cx="7600911" cy="202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b3feee9eab_0_199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String</a:t>
            </a:r>
            <a:endParaRPr/>
          </a:p>
        </p:txBody>
      </p:sp>
      <p:sp>
        <p:nvSpPr>
          <p:cNvPr id="305" name="Google Shape;305;g2b3feee9eab_0_199"/>
          <p:cNvSpPr txBox="1"/>
          <p:nvPr/>
        </p:nvSpPr>
        <p:spPr>
          <a:xfrm>
            <a:off x="496200" y="1517425"/>
            <a:ext cx="8151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286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Accesarea Caracterelor 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Pentru a accesa caractere individuale într-un șir, puteți utiliza indexul acestora. Indexarea începe de la 0 pentru primul caracter.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228600" rtl="0" algn="l">
              <a:lnSpc>
                <a:spcPct val="140000"/>
              </a:lnSpc>
              <a:spcBef>
                <a:spcPts val="1800"/>
              </a:spcBef>
              <a:spcAft>
                <a:spcPts val="18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6" name="Google Shape;306;g2b3feee9eab_0_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338" y="2571750"/>
            <a:ext cx="7415327" cy="18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b3feee9eab_0_207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String</a:t>
            </a:r>
            <a:endParaRPr/>
          </a:p>
        </p:txBody>
      </p:sp>
      <p:sp>
        <p:nvSpPr>
          <p:cNvPr id="312" name="Google Shape;312;g2b3feee9eab_0_207"/>
          <p:cNvSpPr txBox="1"/>
          <p:nvPr/>
        </p:nvSpPr>
        <p:spPr>
          <a:xfrm>
            <a:off x="496200" y="1517425"/>
            <a:ext cx="8151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286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Lungimea Șirului 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Proprietatea 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length 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este utilizată pentru a obține lungimea unui șir, adică numărul total de caractere din acel șir.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228600" rtl="0" algn="l">
              <a:lnSpc>
                <a:spcPct val="140000"/>
              </a:lnSpc>
              <a:spcBef>
                <a:spcPts val="1800"/>
              </a:spcBef>
              <a:spcAft>
                <a:spcPts val="18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3" name="Google Shape;313;g2b3feee9eab_0_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200" y="2571751"/>
            <a:ext cx="7921550" cy="14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b3feee9eab_0_215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String</a:t>
            </a:r>
            <a:endParaRPr/>
          </a:p>
        </p:txBody>
      </p:sp>
      <p:sp>
        <p:nvSpPr>
          <p:cNvPr id="319" name="Google Shape;319;g2b3feee9eab_0_215"/>
          <p:cNvSpPr txBox="1"/>
          <p:nvPr/>
        </p:nvSpPr>
        <p:spPr>
          <a:xfrm>
            <a:off x="496200" y="1517425"/>
            <a:ext cx="81516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286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o" sz="15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Metodele String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Există o serie de metode încorporate în JavaScript pentru manipularea șirurilor, cum ar fi: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2286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-"/>
            </a:pPr>
            <a:r>
              <a:rPr b="0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toUpperCase()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toLowerCase()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Convertesc caracterele în majuscule sau minuscule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228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-"/>
            </a:pPr>
            <a:r>
              <a:rPr b="0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substring(startIndex, endIndex)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Returnează un șir care conține caracterele de la startIndex la endIndex-1.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0" name="Google Shape;320;g2b3feee9eab_0_2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200" y="3325300"/>
            <a:ext cx="7732551" cy="16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b3feee9eab_0_224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Boolean</a:t>
            </a:r>
            <a:endParaRPr/>
          </a:p>
        </p:txBody>
      </p:sp>
      <p:sp>
        <p:nvSpPr>
          <p:cNvPr id="326" name="Google Shape;326;g2b3feee9eab_0_224"/>
          <p:cNvSpPr txBox="1"/>
          <p:nvPr/>
        </p:nvSpPr>
        <p:spPr>
          <a:xfrm>
            <a:off x="496200" y="1517425"/>
            <a:ext cx="81516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28600" rtl="0" algn="l">
              <a:lnSpc>
                <a:spcPct val="140000"/>
              </a:lnSpc>
              <a:spcBef>
                <a:spcPts val="1800"/>
              </a:spcBef>
              <a:spcAft>
                <a:spcPts val="18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Boolean 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reprezintă o valoare logică și poate avea doar două valori: 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sau 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Acest tip de date este utilizat pentru evaluarea condițiilor și pentru luarea deciziilor în cadrul programelor.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7" name="Google Shape;327;g2b3feee9eab_0_2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2125" y="2579425"/>
            <a:ext cx="5682419" cy="225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b3feee9eab_0_0"/>
          <p:cNvSpPr txBox="1"/>
          <p:nvPr>
            <p:ph type="ctrTitle"/>
          </p:nvPr>
        </p:nvSpPr>
        <p:spPr>
          <a:xfrm>
            <a:off x="5150175" y="2264753"/>
            <a:ext cx="29400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" sz="1200"/>
              <a:t>Să invatam ce sunt variabilele in JavaScript și cum se folosesc</a:t>
            </a:r>
            <a:endParaRPr sz="1200"/>
          </a:p>
        </p:txBody>
      </p:sp>
      <p:sp>
        <p:nvSpPr>
          <p:cNvPr id="207" name="Google Shape;207;g2b3feee9eab_0_0"/>
          <p:cNvSpPr txBox="1"/>
          <p:nvPr>
            <p:ph idx="2" type="ctrTitle"/>
          </p:nvPr>
        </p:nvSpPr>
        <p:spPr>
          <a:xfrm>
            <a:off x="5150175" y="3021975"/>
            <a:ext cx="29724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"/>
              <a:t>Să înțelegem tipurile de date in JavaScript</a:t>
            </a:r>
            <a:endParaRPr/>
          </a:p>
        </p:txBody>
      </p:sp>
      <p:sp>
        <p:nvSpPr>
          <p:cNvPr id="208" name="Google Shape;208;g2b3feee9eab_0_0"/>
          <p:cNvSpPr txBox="1"/>
          <p:nvPr>
            <p:ph idx="4" type="ctrTitle"/>
          </p:nvPr>
        </p:nvSpPr>
        <p:spPr>
          <a:xfrm>
            <a:off x="5150175" y="465050"/>
            <a:ext cx="35583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Obiective</a:t>
            </a:r>
            <a:endParaRPr/>
          </a:p>
        </p:txBody>
      </p:sp>
      <p:pic>
        <p:nvPicPr>
          <p:cNvPr id="209" name="Google Shape;209;g2b3feee9eab_0_0"/>
          <p:cNvPicPr preferRelativeResize="0"/>
          <p:nvPr/>
        </p:nvPicPr>
        <p:blipFill rotWithShape="1">
          <a:blip r:embed="rId3">
            <a:alphaModFix/>
          </a:blip>
          <a:srcRect b="10062" l="0" r="10062" t="0"/>
          <a:stretch/>
        </p:blipFill>
        <p:spPr>
          <a:xfrm>
            <a:off x="-184050" y="0"/>
            <a:ext cx="47560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2b3feee9eab_0_0"/>
          <p:cNvSpPr txBox="1"/>
          <p:nvPr>
            <p:ph type="ctrTitle"/>
          </p:nvPr>
        </p:nvSpPr>
        <p:spPr>
          <a:xfrm>
            <a:off x="5166375" y="1535425"/>
            <a:ext cx="294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" sz="1200"/>
              <a:t>Să înțelegem ce este JavaScript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b3feee9eab_0_231"/>
          <p:cNvSpPr txBox="1"/>
          <p:nvPr>
            <p:ph type="ctrTitle"/>
          </p:nvPr>
        </p:nvSpPr>
        <p:spPr>
          <a:xfrm>
            <a:off x="336150" y="3806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null si undefined</a:t>
            </a:r>
            <a:endParaRPr/>
          </a:p>
        </p:txBody>
      </p:sp>
      <p:sp>
        <p:nvSpPr>
          <p:cNvPr id="333" name="Google Shape;333;g2b3feee9eab_0_231"/>
          <p:cNvSpPr txBox="1"/>
          <p:nvPr/>
        </p:nvSpPr>
        <p:spPr>
          <a:xfrm>
            <a:off x="471750" y="1131675"/>
            <a:ext cx="82005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28600" rtl="0" algn="l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null 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și 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undefined 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sunt doi termeni care indică absența valorilor, dar au utilizări și semnificații specifice.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228600" rtl="0" algn="l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undefined 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indică faptul că o variabilă a fost declarată, dar nu i s-a atribuit încă o valoare.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228600" rtl="0" algn="l">
              <a:lnSpc>
                <a:spcPct val="140000"/>
              </a:lnSpc>
              <a:spcBef>
                <a:spcPts val="1800"/>
              </a:spcBef>
              <a:spcAft>
                <a:spcPts val="18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null 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reprezintă intenționat absența de valoare. Este adesea folosită pentru a indica că o variabilă nu conține nicio referință la un obiect sau că o funcție nu returnează nici un rezultat.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4" name="Google Shape;334;g2b3feee9eab_0_2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3438" y="3310700"/>
            <a:ext cx="3577124" cy="165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b3feee9eab_0_151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JavaScript Operatori</a:t>
            </a:r>
            <a:endParaRPr/>
          </a:p>
        </p:txBody>
      </p:sp>
      <p:sp>
        <p:nvSpPr>
          <p:cNvPr id="340" name="Google Shape;340;g2b3feee9eab_0_151"/>
          <p:cNvSpPr txBox="1"/>
          <p:nvPr/>
        </p:nvSpPr>
        <p:spPr>
          <a:xfrm>
            <a:off x="496200" y="1517425"/>
            <a:ext cx="8151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Operatori de Atribuire</a:t>
            </a:r>
            <a:endParaRPr b="1" i="0" sz="1500" u="none" cap="none" strike="noStrike">
              <a:solidFill>
                <a:srgbClr val="FFB21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g2b3feee9eab_0_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932925"/>
            <a:ext cx="4348551" cy="290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b3feee9eab_0_167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JavaScript Operators</a:t>
            </a:r>
            <a:endParaRPr/>
          </a:p>
        </p:txBody>
      </p:sp>
      <p:sp>
        <p:nvSpPr>
          <p:cNvPr id="347" name="Google Shape;347;g2b3feee9eab_0_167"/>
          <p:cNvSpPr txBox="1"/>
          <p:nvPr/>
        </p:nvSpPr>
        <p:spPr>
          <a:xfrm>
            <a:off x="496200" y="1300875"/>
            <a:ext cx="8151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Operatori de Comparație</a:t>
            </a:r>
            <a:endParaRPr b="1" i="0" sz="1500" u="none" cap="none" strike="noStrike">
              <a:solidFill>
                <a:srgbClr val="FFB21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8" name="Google Shape;348;g2b3feee9eab_0_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6350" y="1646025"/>
            <a:ext cx="2859274" cy="3415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b3feee9eab_0_15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JavaScript Operators</a:t>
            </a:r>
            <a:endParaRPr/>
          </a:p>
        </p:txBody>
      </p:sp>
      <p:sp>
        <p:nvSpPr>
          <p:cNvPr id="354" name="Google Shape;354;g2b3feee9eab_0_156"/>
          <p:cNvSpPr txBox="1"/>
          <p:nvPr/>
        </p:nvSpPr>
        <p:spPr>
          <a:xfrm>
            <a:off x="496200" y="1348225"/>
            <a:ext cx="8151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Operatori logici</a:t>
            </a:r>
            <a:endParaRPr b="1" i="0" sz="1500" u="none" cap="none" strike="noStrike">
              <a:solidFill>
                <a:srgbClr val="FFB21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5" name="Google Shape;355;g2b3feee9eab_0_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8175" y="1831400"/>
            <a:ext cx="3867650" cy="307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6"/>
          <p:cNvSpPr txBox="1"/>
          <p:nvPr>
            <p:ph type="ctrTitle"/>
          </p:nvPr>
        </p:nvSpPr>
        <p:spPr>
          <a:xfrm>
            <a:off x="5739500" y="1444225"/>
            <a:ext cx="29868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Q&amp;A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ro" sz="1200">
                <a:latin typeface="Roboto"/>
                <a:ea typeface="Roboto"/>
                <a:cs typeface="Roboto"/>
                <a:sym typeface="Roboto"/>
              </a:rPr>
              <a:t>Care e diferenta intre null si undefined?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ro" sz="1200">
                <a:latin typeface="Roboto"/>
                <a:ea typeface="Roboto"/>
                <a:cs typeface="Roboto"/>
                <a:sym typeface="Roboto"/>
              </a:rPr>
              <a:t>Cum se folosește let si const?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ro" sz="1200">
                <a:latin typeface="Roboto"/>
                <a:ea typeface="Roboto"/>
                <a:cs typeface="Roboto"/>
                <a:sym typeface="Roboto"/>
              </a:rPr>
              <a:t>Ce este o variabila booleană?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16"/>
          <p:cNvSpPr/>
          <p:nvPr/>
        </p:nvSpPr>
        <p:spPr>
          <a:xfrm>
            <a:off x="3554321" y="4682746"/>
            <a:ext cx="698269" cy="355035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6"/>
          <p:cNvSpPr/>
          <p:nvPr/>
        </p:nvSpPr>
        <p:spPr>
          <a:xfrm>
            <a:off x="4608320" y="1966326"/>
            <a:ext cx="347841" cy="105583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6"/>
          <p:cNvSpPr/>
          <p:nvPr/>
        </p:nvSpPr>
        <p:spPr>
          <a:xfrm>
            <a:off x="4684173" y="2072194"/>
            <a:ext cx="196147" cy="75797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6"/>
          <p:cNvSpPr/>
          <p:nvPr/>
        </p:nvSpPr>
        <p:spPr>
          <a:xfrm>
            <a:off x="4740396" y="2169519"/>
            <a:ext cx="98084" cy="81651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6"/>
          <p:cNvSpPr/>
          <p:nvPr/>
        </p:nvSpPr>
        <p:spPr>
          <a:xfrm>
            <a:off x="4529859" y="1855998"/>
            <a:ext cx="504750" cy="136005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6"/>
          <p:cNvSpPr/>
          <p:nvPr/>
        </p:nvSpPr>
        <p:spPr>
          <a:xfrm>
            <a:off x="1444990" y="1706705"/>
            <a:ext cx="2951259" cy="3294129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6"/>
          <p:cNvSpPr/>
          <p:nvPr/>
        </p:nvSpPr>
        <p:spPr>
          <a:xfrm>
            <a:off x="1669921" y="3163644"/>
            <a:ext cx="802882" cy="777286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6"/>
          <p:cNvSpPr/>
          <p:nvPr/>
        </p:nvSpPr>
        <p:spPr>
          <a:xfrm>
            <a:off x="3054766" y="3219455"/>
            <a:ext cx="21" cy="20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6"/>
          <p:cNvSpPr/>
          <p:nvPr/>
        </p:nvSpPr>
        <p:spPr>
          <a:xfrm>
            <a:off x="2521227" y="3077169"/>
            <a:ext cx="572754" cy="548301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6"/>
          <p:cNvSpPr/>
          <p:nvPr/>
        </p:nvSpPr>
        <p:spPr>
          <a:xfrm>
            <a:off x="329533" y="2594305"/>
            <a:ext cx="364842" cy="352507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6"/>
          <p:cNvSpPr/>
          <p:nvPr/>
        </p:nvSpPr>
        <p:spPr>
          <a:xfrm>
            <a:off x="717916" y="2556274"/>
            <a:ext cx="257621" cy="247262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6"/>
          <p:cNvSpPr/>
          <p:nvPr/>
        </p:nvSpPr>
        <p:spPr>
          <a:xfrm>
            <a:off x="3345078" y="2590502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6"/>
          <p:cNvSpPr/>
          <p:nvPr/>
        </p:nvSpPr>
        <p:spPr>
          <a:xfrm>
            <a:off x="3345078" y="2699554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6"/>
          <p:cNvSpPr/>
          <p:nvPr/>
        </p:nvSpPr>
        <p:spPr>
          <a:xfrm>
            <a:off x="3345078" y="2808608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6"/>
          <p:cNvSpPr/>
          <p:nvPr/>
        </p:nvSpPr>
        <p:spPr>
          <a:xfrm>
            <a:off x="3345078" y="302797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6"/>
          <p:cNvSpPr/>
          <p:nvPr/>
        </p:nvSpPr>
        <p:spPr>
          <a:xfrm>
            <a:off x="3345078" y="3137022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6"/>
          <p:cNvSpPr/>
          <p:nvPr/>
        </p:nvSpPr>
        <p:spPr>
          <a:xfrm>
            <a:off x="3345078" y="335513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6"/>
          <p:cNvSpPr/>
          <p:nvPr/>
        </p:nvSpPr>
        <p:spPr>
          <a:xfrm>
            <a:off x="3345078" y="3464183"/>
            <a:ext cx="844728" cy="31717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6"/>
          <p:cNvSpPr/>
          <p:nvPr/>
        </p:nvSpPr>
        <p:spPr>
          <a:xfrm>
            <a:off x="3345078" y="3682270"/>
            <a:ext cx="844728" cy="31717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6"/>
          <p:cNvSpPr/>
          <p:nvPr/>
        </p:nvSpPr>
        <p:spPr>
          <a:xfrm>
            <a:off x="1688238" y="2590502"/>
            <a:ext cx="1459286" cy="31717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6"/>
          <p:cNvSpPr/>
          <p:nvPr/>
        </p:nvSpPr>
        <p:spPr>
          <a:xfrm>
            <a:off x="1688238" y="2699554"/>
            <a:ext cx="1459286" cy="31717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6"/>
          <p:cNvSpPr/>
          <p:nvPr/>
        </p:nvSpPr>
        <p:spPr>
          <a:xfrm>
            <a:off x="1688238" y="2918916"/>
            <a:ext cx="982008" cy="31737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6"/>
          <p:cNvSpPr/>
          <p:nvPr/>
        </p:nvSpPr>
        <p:spPr>
          <a:xfrm>
            <a:off x="3443149" y="2369866"/>
            <a:ext cx="600206" cy="95130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6"/>
          <p:cNvSpPr/>
          <p:nvPr/>
        </p:nvSpPr>
        <p:spPr>
          <a:xfrm>
            <a:off x="2118469" y="2369866"/>
            <a:ext cx="598892" cy="95130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6"/>
          <p:cNvSpPr/>
          <p:nvPr/>
        </p:nvSpPr>
        <p:spPr>
          <a:xfrm>
            <a:off x="320375" y="3437542"/>
            <a:ext cx="628972" cy="1234997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6"/>
          <p:cNvSpPr/>
          <p:nvPr/>
        </p:nvSpPr>
        <p:spPr>
          <a:xfrm>
            <a:off x="602842" y="4308675"/>
            <a:ext cx="65396" cy="317007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6"/>
          <p:cNvSpPr/>
          <p:nvPr/>
        </p:nvSpPr>
        <p:spPr>
          <a:xfrm>
            <a:off x="1659449" y="1285723"/>
            <a:ext cx="1051326" cy="353761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6"/>
          <p:cNvSpPr/>
          <p:nvPr/>
        </p:nvSpPr>
        <p:spPr>
          <a:xfrm>
            <a:off x="3868165" y="1040676"/>
            <a:ext cx="942791" cy="305897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6"/>
          <p:cNvSpPr/>
          <p:nvPr/>
        </p:nvSpPr>
        <p:spPr>
          <a:xfrm>
            <a:off x="1002992" y="2844110"/>
            <a:ext cx="200089" cy="165990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6"/>
          <p:cNvSpPr/>
          <p:nvPr/>
        </p:nvSpPr>
        <p:spPr>
          <a:xfrm>
            <a:off x="3679847" y="2135033"/>
            <a:ext cx="200089" cy="166368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6"/>
          <p:cNvSpPr/>
          <p:nvPr/>
        </p:nvSpPr>
        <p:spPr>
          <a:xfrm>
            <a:off x="4495854" y="3010826"/>
            <a:ext cx="162166" cy="133815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6"/>
          <p:cNvSpPr/>
          <p:nvPr/>
        </p:nvSpPr>
        <p:spPr>
          <a:xfrm>
            <a:off x="2274077" y="4699870"/>
            <a:ext cx="162166" cy="135050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6"/>
          <p:cNvSpPr/>
          <p:nvPr/>
        </p:nvSpPr>
        <p:spPr>
          <a:xfrm>
            <a:off x="4984937" y="1584609"/>
            <a:ext cx="160852" cy="134771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6"/>
          <p:cNvSpPr/>
          <p:nvPr/>
        </p:nvSpPr>
        <p:spPr>
          <a:xfrm>
            <a:off x="2683385" y="4453210"/>
            <a:ext cx="236329" cy="165552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6"/>
          <p:cNvSpPr/>
          <p:nvPr/>
        </p:nvSpPr>
        <p:spPr>
          <a:xfrm>
            <a:off x="1033074" y="3040653"/>
            <a:ext cx="167381" cy="116272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6"/>
          <p:cNvSpPr/>
          <p:nvPr/>
        </p:nvSpPr>
        <p:spPr>
          <a:xfrm>
            <a:off x="4701154" y="2380021"/>
            <a:ext cx="666896" cy="594692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6"/>
          <p:cNvSpPr/>
          <p:nvPr/>
        </p:nvSpPr>
        <p:spPr>
          <a:xfrm>
            <a:off x="451136" y="1644562"/>
            <a:ext cx="797667" cy="594692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6"/>
          <p:cNvSpPr/>
          <p:nvPr/>
        </p:nvSpPr>
        <p:spPr>
          <a:xfrm>
            <a:off x="4486695" y="3423604"/>
            <a:ext cx="202697" cy="1222315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6"/>
          <p:cNvSpPr/>
          <p:nvPr/>
        </p:nvSpPr>
        <p:spPr>
          <a:xfrm>
            <a:off x="4855880" y="3381034"/>
            <a:ext cx="108145" cy="5907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6"/>
          <p:cNvSpPr/>
          <p:nvPr/>
        </p:nvSpPr>
        <p:spPr>
          <a:xfrm>
            <a:off x="5238636" y="3972655"/>
            <a:ext cx="129457" cy="140764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6"/>
          <p:cNvSpPr/>
          <p:nvPr/>
        </p:nvSpPr>
        <p:spPr>
          <a:xfrm>
            <a:off x="4978387" y="3439971"/>
            <a:ext cx="257621" cy="261319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6"/>
          <p:cNvSpPr/>
          <p:nvPr/>
        </p:nvSpPr>
        <p:spPr>
          <a:xfrm>
            <a:off x="4512856" y="3282852"/>
            <a:ext cx="200972" cy="125533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6"/>
          <p:cNvSpPr/>
          <p:nvPr/>
        </p:nvSpPr>
        <p:spPr>
          <a:xfrm>
            <a:off x="5267487" y="3846935"/>
            <a:ext cx="48313" cy="94035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6"/>
          <p:cNvSpPr/>
          <p:nvPr/>
        </p:nvSpPr>
        <p:spPr>
          <a:xfrm>
            <a:off x="4739081" y="3344417"/>
            <a:ext cx="99398" cy="47505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6"/>
          <p:cNvSpPr/>
          <p:nvPr/>
        </p:nvSpPr>
        <p:spPr>
          <a:xfrm>
            <a:off x="5225351" y="3725956"/>
            <a:ext cx="62973" cy="92004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6"/>
          <p:cNvSpPr/>
          <p:nvPr/>
        </p:nvSpPr>
        <p:spPr>
          <a:xfrm>
            <a:off x="1" y="2606928"/>
            <a:ext cx="184382" cy="344961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6"/>
          <p:cNvSpPr/>
          <p:nvPr/>
        </p:nvSpPr>
        <p:spPr>
          <a:xfrm>
            <a:off x="147230" y="3099112"/>
            <a:ext cx="75087" cy="86111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6"/>
          <p:cNvSpPr/>
          <p:nvPr/>
        </p:nvSpPr>
        <p:spPr>
          <a:xfrm>
            <a:off x="116368" y="2489193"/>
            <a:ext cx="66361" cy="89914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6"/>
          <p:cNvSpPr/>
          <p:nvPr/>
        </p:nvSpPr>
        <p:spPr>
          <a:xfrm>
            <a:off x="228833" y="2217704"/>
            <a:ext cx="183088" cy="177537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6"/>
          <p:cNvSpPr/>
          <p:nvPr/>
        </p:nvSpPr>
        <p:spPr>
          <a:xfrm>
            <a:off x="175218" y="2383226"/>
            <a:ext cx="74554" cy="83025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6"/>
          <p:cNvSpPr/>
          <p:nvPr/>
        </p:nvSpPr>
        <p:spPr>
          <a:xfrm>
            <a:off x="218813" y="3203128"/>
            <a:ext cx="190501" cy="187512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6"/>
          <p:cNvSpPr/>
          <p:nvPr/>
        </p:nvSpPr>
        <p:spPr>
          <a:xfrm>
            <a:off x="929110" y="4723046"/>
            <a:ext cx="264808" cy="261498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6"/>
          <p:cNvSpPr/>
          <p:nvPr/>
        </p:nvSpPr>
        <p:spPr>
          <a:xfrm>
            <a:off x="1323181" y="5031590"/>
            <a:ext cx="107447" cy="48063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6"/>
          <p:cNvSpPr/>
          <p:nvPr/>
        </p:nvSpPr>
        <p:spPr>
          <a:xfrm>
            <a:off x="852497" y="4483216"/>
            <a:ext cx="45890" cy="93020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6"/>
          <p:cNvSpPr/>
          <p:nvPr/>
        </p:nvSpPr>
        <p:spPr>
          <a:xfrm>
            <a:off x="878740" y="4606586"/>
            <a:ext cx="61495" cy="9138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6"/>
          <p:cNvSpPr/>
          <p:nvPr/>
        </p:nvSpPr>
        <p:spPr>
          <a:xfrm>
            <a:off x="801614" y="4309950"/>
            <a:ext cx="129457" cy="142018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6"/>
          <p:cNvSpPr/>
          <p:nvPr/>
        </p:nvSpPr>
        <p:spPr>
          <a:xfrm>
            <a:off x="1202481" y="4984460"/>
            <a:ext cx="107837" cy="58416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6"/>
          <p:cNvSpPr/>
          <p:nvPr/>
        </p:nvSpPr>
        <p:spPr>
          <a:xfrm>
            <a:off x="1459385" y="5016239"/>
            <a:ext cx="194853" cy="125533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6"/>
          <p:cNvSpPr/>
          <p:nvPr/>
        </p:nvSpPr>
        <p:spPr>
          <a:xfrm>
            <a:off x="2777535" y="2321680"/>
            <a:ext cx="197482" cy="19149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6"/>
          <p:cNvSpPr/>
          <p:nvPr/>
        </p:nvSpPr>
        <p:spPr>
          <a:xfrm>
            <a:off x="3679847" y="1446744"/>
            <a:ext cx="197461" cy="19149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6"/>
          <p:cNvSpPr/>
          <p:nvPr/>
        </p:nvSpPr>
        <p:spPr>
          <a:xfrm>
            <a:off x="4174166" y="1446744"/>
            <a:ext cx="197461" cy="19149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6"/>
          <p:cNvSpPr/>
          <p:nvPr/>
        </p:nvSpPr>
        <p:spPr>
          <a:xfrm>
            <a:off x="1216157" y="4332768"/>
            <a:ext cx="388372" cy="48437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6"/>
          <p:cNvSpPr/>
          <p:nvPr/>
        </p:nvSpPr>
        <p:spPr>
          <a:xfrm>
            <a:off x="1297226" y="4413926"/>
            <a:ext cx="230149" cy="31717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6"/>
          <p:cNvSpPr/>
          <p:nvPr/>
        </p:nvSpPr>
        <p:spPr>
          <a:xfrm>
            <a:off x="1297226" y="4474794"/>
            <a:ext cx="230149" cy="31717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6"/>
          <p:cNvSpPr/>
          <p:nvPr/>
        </p:nvSpPr>
        <p:spPr>
          <a:xfrm>
            <a:off x="1297226" y="4535642"/>
            <a:ext cx="181774" cy="31737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6"/>
          <p:cNvSpPr/>
          <p:nvPr/>
        </p:nvSpPr>
        <p:spPr>
          <a:xfrm>
            <a:off x="5026786" y="2936677"/>
            <a:ext cx="329526" cy="355055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6"/>
          <p:cNvSpPr/>
          <p:nvPr/>
        </p:nvSpPr>
        <p:spPr>
          <a:xfrm>
            <a:off x="2784085" y="1085795"/>
            <a:ext cx="431511" cy="358420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6"/>
          <p:cNvSpPr/>
          <p:nvPr/>
        </p:nvSpPr>
        <p:spPr>
          <a:xfrm>
            <a:off x="2908317" y="1151302"/>
            <a:ext cx="83690" cy="187672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6"/>
          <p:cNvSpPr/>
          <p:nvPr/>
        </p:nvSpPr>
        <p:spPr>
          <a:xfrm>
            <a:off x="703522" y="2974727"/>
            <a:ext cx="141243" cy="138215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6"/>
          <p:cNvSpPr/>
          <p:nvPr/>
        </p:nvSpPr>
        <p:spPr>
          <a:xfrm>
            <a:off x="1220079" y="2158110"/>
            <a:ext cx="124242" cy="120475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6"/>
          <p:cNvSpPr/>
          <p:nvPr/>
        </p:nvSpPr>
        <p:spPr>
          <a:xfrm>
            <a:off x="5007155" y="1179198"/>
            <a:ext cx="122949" cy="120475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6"/>
          <p:cNvSpPr/>
          <p:nvPr/>
        </p:nvSpPr>
        <p:spPr>
          <a:xfrm>
            <a:off x="703522" y="3197891"/>
            <a:ext cx="141243" cy="138215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6"/>
          <p:cNvSpPr/>
          <p:nvPr/>
        </p:nvSpPr>
        <p:spPr>
          <a:xfrm>
            <a:off x="1783681" y="2149230"/>
            <a:ext cx="141243" cy="138235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6"/>
          <p:cNvSpPr/>
          <p:nvPr/>
        </p:nvSpPr>
        <p:spPr>
          <a:xfrm>
            <a:off x="2365619" y="2164442"/>
            <a:ext cx="1243530" cy="10781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6"/>
          <p:cNvSpPr/>
          <p:nvPr/>
        </p:nvSpPr>
        <p:spPr>
          <a:xfrm>
            <a:off x="912765" y="1089160"/>
            <a:ext cx="1726044" cy="490722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6"/>
          <p:cNvSpPr/>
          <p:nvPr/>
        </p:nvSpPr>
        <p:spPr>
          <a:xfrm>
            <a:off x="4587395" y="1399834"/>
            <a:ext cx="693033" cy="885039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6"/>
          <p:cNvSpPr/>
          <p:nvPr/>
        </p:nvSpPr>
        <p:spPr>
          <a:xfrm>
            <a:off x="563602" y="1357980"/>
            <a:ext cx="111163" cy="250766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6"/>
          <p:cNvSpPr/>
          <p:nvPr/>
        </p:nvSpPr>
        <p:spPr>
          <a:xfrm>
            <a:off x="1268458" y="3943485"/>
            <a:ext cx="111163" cy="251065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6"/>
          <p:cNvSpPr/>
          <p:nvPr/>
        </p:nvSpPr>
        <p:spPr>
          <a:xfrm>
            <a:off x="719230" y="1357980"/>
            <a:ext cx="109849" cy="250766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6"/>
          <p:cNvSpPr/>
          <p:nvPr/>
        </p:nvSpPr>
        <p:spPr>
          <a:xfrm>
            <a:off x="1268458" y="2568957"/>
            <a:ext cx="111163" cy="1328813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16"/>
          <p:cNvSpPr/>
          <p:nvPr/>
        </p:nvSpPr>
        <p:spPr>
          <a:xfrm>
            <a:off x="4384702" y="4722051"/>
            <a:ext cx="860414" cy="126807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6"/>
          <p:cNvSpPr/>
          <p:nvPr/>
        </p:nvSpPr>
        <p:spPr>
          <a:xfrm>
            <a:off x="1782777" y="4829830"/>
            <a:ext cx="1010384" cy="313662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16"/>
          <p:cNvSpPr/>
          <p:nvPr/>
        </p:nvSpPr>
        <p:spPr>
          <a:xfrm>
            <a:off x="477297" y="3086309"/>
            <a:ext cx="162166" cy="133815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6"/>
          <p:cNvSpPr/>
          <p:nvPr/>
        </p:nvSpPr>
        <p:spPr>
          <a:xfrm>
            <a:off x="511301" y="2298863"/>
            <a:ext cx="508672" cy="107793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6"/>
          <p:cNvSpPr/>
          <p:nvPr/>
        </p:nvSpPr>
        <p:spPr>
          <a:xfrm>
            <a:off x="4795324" y="3763428"/>
            <a:ext cx="145165" cy="362661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6"/>
          <p:cNvSpPr/>
          <p:nvPr/>
        </p:nvSpPr>
        <p:spPr>
          <a:xfrm>
            <a:off x="4954854" y="3762153"/>
            <a:ext cx="146479" cy="36393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6"/>
          <p:cNvSpPr/>
          <p:nvPr/>
        </p:nvSpPr>
        <p:spPr>
          <a:xfrm>
            <a:off x="4872471" y="3835706"/>
            <a:ext cx="151694" cy="92582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6"/>
          <p:cNvSpPr/>
          <p:nvPr/>
        </p:nvSpPr>
        <p:spPr>
          <a:xfrm>
            <a:off x="4948324" y="3959971"/>
            <a:ext cx="21" cy="2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6"/>
          <p:cNvSpPr/>
          <p:nvPr/>
        </p:nvSpPr>
        <p:spPr>
          <a:xfrm>
            <a:off x="4762634" y="3721575"/>
            <a:ext cx="367450" cy="31717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6"/>
          <p:cNvSpPr/>
          <p:nvPr/>
        </p:nvSpPr>
        <p:spPr>
          <a:xfrm>
            <a:off x="4762634" y="4136225"/>
            <a:ext cx="367450" cy="31717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6"/>
          <p:cNvSpPr/>
          <p:nvPr/>
        </p:nvSpPr>
        <p:spPr>
          <a:xfrm>
            <a:off x="1191311" y="1357980"/>
            <a:ext cx="75847" cy="142038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6"/>
          <p:cNvSpPr/>
          <p:nvPr/>
        </p:nvSpPr>
        <p:spPr>
          <a:xfrm>
            <a:off x="1282832" y="1355452"/>
            <a:ext cx="121635" cy="145841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16"/>
          <p:cNvSpPr/>
          <p:nvPr/>
        </p:nvSpPr>
        <p:spPr>
          <a:xfrm>
            <a:off x="598920" y="1789117"/>
            <a:ext cx="112477" cy="140764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6"/>
          <p:cNvSpPr/>
          <p:nvPr/>
        </p:nvSpPr>
        <p:spPr>
          <a:xfrm>
            <a:off x="725760" y="1789117"/>
            <a:ext cx="115085" cy="140764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6"/>
          <p:cNvSpPr/>
          <p:nvPr/>
        </p:nvSpPr>
        <p:spPr>
          <a:xfrm>
            <a:off x="842148" y="1789117"/>
            <a:ext cx="192246" cy="140764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6"/>
          <p:cNvSpPr/>
          <p:nvPr/>
        </p:nvSpPr>
        <p:spPr>
          <a:xfrm>
            <a:off x="1048763" y="1789117"/>
            <a:ext cx="83711" cy="140764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6"/>
          <p:cNvSpPr/>
          <p:nvPr/>
        </p:nvSpPr>
        <p:spPr>
          <a:xfrm>
            <a:off x="1648997" y="4678943"/>
            <a:ext cx="133400" cy="168658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6"/>
          <p:cNvSpPr/>
          <p:nvPr/>
        </p:nvSpPr>
        <p:spPr>
          <a:xfrm>
            <a:off x="1803311" y="4596511"/>
            <a:ext cx="170009" cy="303070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6"/>
          <p:cNvSpPr/>
          <p:nvPr/>
        </p:nvSpPr>
        <p:spPr>
          <a:xfrm>
            <a:off x="4892086" y="4349235"/>
            <a:ext cx="197461" cy="19149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6"/>
          <p:cNvSpPr txBox="1"/>
          <p:nvPr/>
        </p:nvSpPr>
        <p:spPr>
          <a:xfrm>
            <a:off x="4732575" y="2381975"/>
            <a:ext cx="5988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o" sz="1700" u="none" cap="none" strike="noStrike">
                <a:solidFill>
                  <a:srgbClr val="FFB215"/>
                </a:solidFill>
                <a:latin typeface="Roboto Black"/>
                <a:ea typeface="Roboto Black"/>
                <a:cs typeface="Roboto Black"/>
                <a:sym typeface="Roboto Black"/>
              </a:rPr>
              <a:t>CSS</a:t>
            </a:r>
            <a:endParaRPr b="0" i="0" sz="1700" u="none" cap="none" strike="noStrike">
              <a:solidFill>
                <a:srgbClr val="FFB21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b4fd347c10_0_0"/>
          <p:cNvSpPr txBox="1"/>
          <p:nvPr>
            <p:ph type="ctrTitle"/>
          </p:nvPr>
        </p:nvSpPr>
        <p:spPr>
          <a:xfrm>
            <a:off x="814450" y="506050"/>
            <a:ext cx="387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Feedback </a:t>
            </a:r>
            <a:endParaRPr/>
          </a:p>
        </p:txBody>
      </p:sp>
      <p:sp>
        <p:nvSpPr>
          <p:cNvPr id="466" name="Google Shape;466;g2b4fd347c10_0_0"/>
          <p:cNvSpPr txBox="1"/>
          <p:nvPr>
            <p:ph idx="1" type="subTitle"/>
          </p:nvPr>
        </p:nvSpPr>
        <p:spPr>
          <a:xfrm>
            <a:off x="847600" y="1323650"/>
            <a:ext cx="8029200" cy="345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100">
                <a:latin typeface="Arial"/>
                <a:ea typeface="Arial"/>
                <a:cs typeface="Arial"/>
                <a:sym typeface="Arial"/>
              </a:rPr>
              <a:t>Dorim să oferim servicii de cea mai înaltă calitate și să ne îmbunătățim în mod continuu pentru a vă satisface nevoile.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100">
                <a:latin typeface="Arial"/>
                <a:ea typeface="Arial"/>
                <a:cs typeface="Arial"/>
                <a:sym typeface="Arial"/>
              </a:rPr>
              <a:t>Dorim să vă ascultăm părerea și să aflăm cum putem oferi o experiență și mai bună. </a:t>
            </a:r>
            <a:br>
              <a:rPr lang="ro" sz="1100">
                <a:latin typeface="Arial"/>
                <a:ea typeface="Arial"/>
                <a:cs typeface="Arial"/>
                <a:sym typeface="Arial"/>
              </a:rPr>
            </a:br>
            <a:r>
              <a:rPr lang="ro" sz="1100">
                <a:latin typeface="Arial"/>
                <a:ea typeface="Arial"/>
                <a:cs typeface="Arial"/>
                <a:sym typeface="Arial"/>
              </a:rPr>
              <a:t>Am creat un </a:t>
            </a:r>
            <a:r>
              <a:rPr b="1" lang="ro" sz="1100">
                <a:latin typeface="Arial"/>
                <a:ea typeface="Arial"/>
                <a:cs typeface="Arial"/>
                <a:sym typeface="Arial"/>
              </a:rPr>
              <a:t>formular de feedback activ permanent</a:t>
            </a:r>
            <a:r>
              <a:rPr lang="ro" sz="1100">
                <a:latin typeface="Arial"/>
                <a:ea typeface="Arial"/>
                <a:cs typeface="Arial"/>
                <a:sym typeface="Arial"/>
              </a:rPr>
              <a:t>, care vă oferă posibilitatea de a ne împărtăși gândurile, sugestiile și observațiile dvs. cu privire la serviciile noastre. Acesta se găsește în link-ul de mai jos sau pe platforma voastră de grupă, pentru a ajunge la el cu ușurință.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o" sz="1100">
                <a:latin typeface="Arial"/>
                <a:ea typeface="Arial"/>
                <a:cs typeface="Arial"/>
                <a:sym typeface="Arial"/>
              </a:rPr>
              <a:t>Link formular feedback permanent : </a:t>
            </a:r>
            <a:r>
              <a:rPr lang="ro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https://forms.gle/aufCH9Ci171vVZr1A</a:t>
            </a:r>
            <a:endParaRPr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100">
                <a:latin typeface="Arial"/>
                <a:ea typeface="Arial"/>
                <a:cs typeface="Arial"/>
                <a:sym typeface="Arial"/>
              </a:rPr>
              <a:t>Nu durează mai mult de câteva minute să completați formularul, dar contribuția dvs. este extrem de valoroasă pentru noi. Feedback-ul pe care îl primim ne ajută să identificăm punctele noastre forte și să corectăm eventualele deficiențe.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"/>
          <p:cNvSpPr txBox="1"/>
          <p:nvPr>
            <p:ph type="ctrTitle"/>
          </p:nvPr>
        </p:nvSpPr>
        <p:spPr>
          <a:xfrm>
            <a:off x="311700" y="3667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JavaScript</a:t>
            </a:r>
            <a:endParaRPr/>
          </a:p>
        </p:txBody>
      </p:sp>
      <p:sp>
        <p:nvSpPr>
          <p:cNvPr id="216" name="Google Shape;216;p2"/>
          <p:cNvSpPr txBox="1"/>
          <p:nvPr/>
        </p:nvSpPr>
        <p:spPr>
          <a:xfrm>
            <a:off x="1353550" y="1224975"/>
            <a:ext cx="6815100" cy="3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o" sz="1800" u="none" cap="none" strike="noStrike">
                <a:solidFill>
                  <a:srgbClr val="FFB215"/>
                </a:solidFill>
                <a:latin typeface="Roboto Light"/>
                <a:ea typeface="Roboto Light"/>
                <a:cs typeface="Roboto Light"/>
                <a:sym typeface="Roboto Light"/>
              </a:rPr>
              <a:t>JavaScript</a:t>
            </a:r>
            <a:r>
              <a:rPr b="0" i="0" lang="ro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este un limbaj de programare de înalt nivel, </a:t>
            </a:r>
            <a:r>
              <a:rPr b="0" i="0" lang="ro" sz="1800" u="none" cap="none" strike="noStrike">
                <a:solidFill>
                  <a:srgbClr val="FFB215"/>
                </a:solidFill>
                <a:latin typeface="Roboto Light"/>
                <a:ea typeface="Roboto Light"/>
                <a:cs typeface="Roboto Light"/>
                <a:sym typeface="Roboto Light"/>
              </a:rPr>
              <a:t>interpretat</a:t>
            </a:r>
            <a:r>
              <a:rPr b="0" i="0" lang="ro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și orientat pe obiect. A fost creat inițial pentru a oferi </a:t>
            </a:r>
            <a:r>
              <a:rPr b="0" i="0" lang="ro" sz="1800" u="none" cap="none" strike="noStrike">
                <a:solidFill>
                  <a:srgbClr val="FFB215"/>
                </a:solidFill>
                <a:latin typeface="Roboto Light"/>
                <a:ea typeface="Roboto Light"/>
                <a:cs typeface="Roboto Light"/>
                <a:sym typeface="Roboto Light"/>
              </a:rPr>
              <a:t>interactivitate</a:t>
            </a:r>
            <a:r>
              <a:rPr b="0" i="0" lang="ro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pe paginile web. Cu toate acestea, </a:t>
            </a:r>
            <a:r>
              <a:rPr b="0" i="0" lang="ro" sz="1800" u="none" cap="none" strike="noStrike">
                <a:solidFill>
                  <a:srgbClr val="FFB215"/>
                </a:solidFill>
                <a:latin typeface="Roboto Light"/>
                <a:ea typeface="Roboto Light"/>
                <a:cs typeface="Roboto Light"/>
                <a:sym typeface="Roboto Light"/>
              </a:rPr>
              <a:t>JavaScript</a:t>
            </a:r>
            <a:r>
              <a:rPr b="0" i="0" lang="ro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a evoluat și a devenit un limbaj de programare multifuncțional, utilizat acum nu doar în mediul de dezvoltare web, ci și în alte domenii precum dezvoltarea aplicațiilor mobile, server-side, machine learning și IoT (Internet of Things). </a:t>
            </a:r>
            <a:endParaRPr b="0" i="0" sz="18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b3feee9eab_0_103"/>
          <p:cNvSpPr txBox="1"/>
          <p:nvPr>
            <p:ph type="ctrTitle"/>
          </p:nvPr>
        </p:nvSpPr>
        <p:spPr>
          <a:xfrm>
            <a:off x="311700" y="3667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JavaScript</a:t>
            </a:r>
            <a:endParaRPr/>
          </a:p>
        </p:txBody>
      </p:sp>
      <p:sp>
        <p:nvSpPr>
          <p:cNvPr id="222" name="Google Shape;222;g2b3feee9eab_0_103"/>
          <p:cNvSpPr txBox="1"/>
          <p:nvPr/>
        </p:nvSpPr>
        <p:spPr>
          <a:xfrm>
            <a:off x="1353550" y="1224975"/>
            <a:ext cx="4148700" cy="3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o" sz="16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Adăugarea de cod </a:t>
            </a:r>
            <a:r>
              <a:rPr b="0" i="0" lang="ro" sz="1600" u="none" cap="none" strike="noStrike">
                <a:solidFill>
                  <a:srgbClr val="FFB215"/>
                </a:solidFill>
                <a:latin typeface="Roboto Light"/>
                <a:ea typeface="Roboto Light"/>
                <a:cs typeface="Roboto Light"/>
                <a:sym typeface="Roboto Light"/>
              </a:rPr>
              <a:t>JavaScript</a:t>
            </a:r>
            <a:r>
              <a:rPr b="0" i="0" lang="ro" sz="16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într-un proiect web poate fi realizată în mai multe moduri, dar cel mai frecvent se face prin:</a:t>
            </a:r>
            <a:endParaRPr b="0" i="0" sz="16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Light"/>
              <a:buChar char="-"/>
            </a:pPr>
            <a:r>
              <a:rPr b="0" i="0" lang="ro" sz="16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includerea codului JavaScript </a:t>
            </a:r>
            <a:r>
              <a:rPr b="0" i="0" lang="ro" sz="1600" u="none" cap="none" strike="noStrike">
                <a:solidFill>
                  <a:srgbClr val="FFB215"/>
                </a:solidFill>
                <a:latin typeface="Roboto Light"/>
                <a:ea typeface="Roboto Light"/>
                <a:cs typeface="Roboto Light"/>
                <a:sym typeface="Roboto Light"/>
              </a:rPr>
              <a:t>direct în fișierele HTML</a:t>
            </a:r>
            <a:r>
              <a:rPr b="0" i="0" lang="ro" sz="16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ale paginii web;</a:t>
            </a:r>
            <a:endParaRPr b="0" i="0" sz="16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Light"/>
              <a:buChar char="-"/>
            </a:pPr>
            <a:r>
              <a:rPr b="0" i="0" lang="ro" sz="16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prin </a:t>
            </a:r>
            <a:r>
              <a:rPr b="0" i="0" lang="ro" sz="1600" u="none" cap="none" strike="noStrike">
                <a:solidFill>
                  <a:srgbClr val="FFB215"/>
                </a:solidFill>
                <a:latin typeface="Roboto Light"/>
                <a:ea typeface="Roboto Light"/>
                <a:cs typeface="Roboto Light"/>
                <a:sym typeface="Roboto Light"/>
              </a:rPr>
              <a:t>referința către fișiere JavaScript externe</a:t>
            </a:r>
            <a:r>
              <a:rPr b="0" i="0" lang="ro" sz="16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. Un fișier JavaScript este un fișier cu extensia .js</a:t>
            </a:r>
            <a:endParaRPr b="0" i="0" sz="16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23" name="Google Shape;223;g2b3feee9eab_0_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9600" y="1298025"/>
            <a:ext cx="2357701" cy="1458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2b3feee9eab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9600" y="3404950"/>
            <a:ext cx="2357701" cy="145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b3feee9eab_0_110"/>
          <p:cNvSpPr txBox="1"/>
          <p:nvPr>
            <p:ph type="ctrTitle"/>
          </p:nvPr>
        </p:nvSpPr>
        <p:spPr>
          <a:xfrm>
            <a:off x="311700" y="488875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JavaScript Variabile</a:t>
            </a:r>
            <a:endParaRPr/>
          </a:p>
        </p:txBody>
      </p:sp>
      <p:sp>
        <p:nvSpPr>
          <p:cNvPr id="230" name="Google Shape;230;g2b3feee9eab_0_110"/>
          <p:cNvSpPr txBox="1"/>
          <p:nvPr/>
        </p:nvSpPr>
        <p:spPr>
          <a:xfrm>
            <a:off x="670000" y="1361750"/>
            <a:ext cx="7816800" cy="31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-"/>
            </a:pPr>
            <a:r>
              <a:rPr b="0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Variabilele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în JavaScript sunt utilizate pentru a stoca și reprezenta date sau valori în cadrul unui program. 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-"/>
            </a:pP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 variabilă este, în esență, un nume simbolic asociat cu o zonă de memorie în care este stocată o valoare/data.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-"/>
            </a:pP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Variabilele pot fi folosite pentru a stoca diferite tipuri de date.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-"/>
            </a:pP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Numele unei variabile este la alegerea noastra insa exista cateva constrangeri in ceea ce privește denumirea lor: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</a:pPr>
            <a:r>
              <a:rPr b="0" i="0" lang="ro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Numele variabilelor pot conține </a:t>
            </a:r>
            <a:r>
              <a:rPr b="0" i="0" lang="ro" sz="13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litere</a:t>
            </a:r>
            <a:r>
              <a:rPr b="0" i="0" lang="ro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(a-z, A-Z), </a:t>
            </a:r>
            <a:r>
              <a:rPr b="0" i="0" lang="ro" sz="13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cifre</a:t>
            </a:r>
            <a:r>
              <a:rPr b="0" i="0" lang="ro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(0-9), și caracterul </a:t>
            </a:r>
            <a:r>
              <a:rPr b="0" i="0" lang="ro" sz="13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_</a:t>
            </a:r>
            <a:r>
              <a:rPr b="0" i="0" lang="ro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(underscore);</a:t>
            </a:r>
            <a:endParaRPr b="0" i="0" sz="1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</a:pPr>
            <a:r>
              <a:rPr b="0" i="0" lang="ro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Numele </a:t>
            </a:r>
            <a:r>
              <a:rPr b="0" i="0" lang="ro" sz="13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nu pot începe cu o cifră</a:t>
            </a:r>
            <a:r>
              <a:rPr b="0" i="0" lang="ro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b="0" i="0" sz="1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</a:pPr>
            <a:r>
              <a:rPr b="0" i="0" lang="ro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Numele variabilelor </a:t>
            </a:r>
            <a:r>
              <a:rPr b="0" i="0" lang="ro" sz="13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nu pot contine spații</a:t>
            </a:r>
            <a:r>
              <a:rPr b="0" i="0" lang="ro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b="0" i="0" sz="1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</a:pPr>
            <a:r>
              <a:rPr b="0" i="0" lang="ro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JavaScript este un limbaj de programare sensibil la majuscule, ceea ce înseamnă că variabilele </a:t>
            </a:r>
            <a:r>
              <a:rPr b="0" i="0" lang="ro" sz="13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numeVariabila</a:t>
            </a:r>
            <a:r>
              <a:rPr b="0" i="0" lang="ro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</a:t>
            </a:r>
            <a:r>
              <a:rPr b="0" i="0" lang="ro" sz="13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NumeVariabila</a:t>
            </a:r>
            <a:r>
              <a:rPr b="0" i="0" lang="ro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sunt considerate </a:t>
            </a:r>
            <a:r>
              <a:rPr b="0" i="0" lang="ro" sz="13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diferite.</a:t>
            </a:r>
            <a:endParaRPr b="0" i="0" sz="1300" u="none" cap="none" strike="noStrike">
              <a:solidFill>
                <a:srgbClr val="FFB21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b3feee9eab_0_123"/>
          <p:cNvSpPr txBox="1"/>
          <p:nvPr>
            <p:ph type="ctrTitle"/>
          </p:nvPr>
        </p:nvSpPr>
        <p:spPr>
          <a:xfrm>
            <a:off x="311700" y="488875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JavaScript Variabile</a:t>
            </a:r>
            <a:endParaRPr/>
          </a:p>
        </p:txBody>
      </p:sp>
      <p:sp>
        <p:nvSpPr>
          <p:cNvPr id="236" name="Google Shape;236;g2b3feee9eab_0_123"/>
          <p:cNvSpPr txBox="1"/>
          <p:nvPr/>
        </p:nvSpPr>
        <p:spPr>
          <a:xfrm>
            <a:off x="937650" y="1659550"/>
            <a:ext cx="72687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Conventii de denumire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-"/>
            </a:pP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Este indicat să numim variabilele cu nume în limba engleza;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-"/>
            </a:pP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Este indicată folosirea 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camelCase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(prima literă mică, iar fiecare cuvânt ulterior începe cu litera mare), de exemplu: 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userName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userAge;</a:t>
            </a:r>
            <a:endParaRPr b="0" i="0" sz="1500" u="none" cap="none" strike="noStrike">
              <a:solidFill>
                <a:srgbClr val="FFB21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-"/>
            </a:pP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Folosiți nume descriptive care să ofere o idee clară despre rolul sau conținutul variabilei ex: 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totalCartItems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productName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etc.;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-"/>
            </a:pP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Evitați abrevierile care pot fi neclare pentru alți dezvoltatori;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-"/>
            </a:pP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Numele variabilelor ar trebui să reflecte cu exactitate scopul sau conținutul lor. Acest lucru face codul mai ușor de citit și de înțeles.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b3feee9eab_0_116"/>
          <p:cNvSpPr txBox="1"/>
          <p:nvPr>
            <p:ph type="ctrTitle"/>
          </p:nvPr>
        </p:nvSpPr>
        <p:spPr>
          <a:xfrm>
            <a:off x="311700" y="488875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JavaScript Variabile</a:t>
            </a:r>
            <a:endParaRPr/>
          </a:p>
        </p:txBody>
      </p:sp>
      <p:sp>
        <p:nvSpPr>
          <p:cNvPr id="242" name="Google Shape;242;g2b3feee9eab_0_116"/>
          <p:cNvSpPr txBox="1"/>
          <p:nvPr/>
        </p:nvSpPr>
        <p:spPr>
          <a:xfrm>
            <a:off x="496200" y="1517425"/>
            <a:ext cx="43089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 JavaScript există trei moduri de declarare a variabilelor - 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var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let 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 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const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var 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a fost pentru o perioada lungă de timp singurul mod de a declara variabile in     JavaScript dar în prezent este mai puțin folosit 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Variabilele declarate cu 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var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-"/>
            </a:pP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sunt accesibile 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global 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sau local în cadrul funcțiilor.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-"/>
            </a:pP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 fi re declarate și le pot fi re-atribuite valori.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3" name="Google Shape;243;g2b3feee9eab_0_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5100" y="1428000"/>
            <a:ext cx="4200224" cy="335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b3feee9eab_0_137"/>
          <p:cNvSpPr txBox="1"/>
          <p:nvPr>
            <p:ph type="ctrTitle"/>
          </p:nvPr>
        </p:nvSpPr>
        <p:spPr>
          <a:xfrm>
            <a:off x="311700" y="488875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JavaScript Variabile</a:t>
            </a:r>
            <a:endParaRPr/>
          </a:p>
        </p:txBody>
      </p:sp>
      <p:sp>
        <p:nvSpPr>
          <p:cNvPr id="249" name="Google Shape;249;g2b3feee9eab_0_137"/>
          <p:cNvSpPr txBox="1"/>
          <p:nvPr/>
        </p:nvSpPr>
        <p:spPr>
          <a:xfrm>
            <a:off x="496200" y="1517425"/>
            <a:ext cx="43089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Incepand cu 2015 în JavaScrip au fost introduse două tipuri noi de definire a variabilelor - 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let 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și 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const 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care au devenit cele mai uzuale.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let 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se folosește pentru a defini o variabila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Variabilele declarate cu 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let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-"/>
            </a:pP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sunt accesibile  în cadrul blocului în care au fost declarate 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-"/>
            </a:pP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 pot fi re declarate în același bloc.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-"/>
            </a:pP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 pot fi re atribuite valori.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0" name="Google Shape;250;g2b3feee9eab_0_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6900" y="1440800"/>
            <a:ext cx="4034099" cy="3224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b3feee9eab_0_144"/>
          <p:cNvSpPr txBox="1"/>
          <p:nvPr>
            <p:ph type="ctrTitle"/>
          </p:nvPr>
        </p:nvSpPr>
        <p:spPr>
          <a:xfrm>
            <a:off x="311700" y="488875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JavaScript Variabile</a:t>
            </a:r>
            <a:endParaRPr/>
          </a:p>
        </p:txBody>
      </p:sp>
      <p:sp>
        <p:nvSpPr>
          <p:cNvPr id="256" name="Google Shape;256;g2b3feee9eab_0_144"/>
          <p:cNvSpPr txBox="1"/>
          <p:nvPr/>
        </p:nvSpPr>
        <p:spPr>
          <a:xfrm>
            <a:off x="496200" y="1517425"/>
            <a:ext cx="43089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const 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se folosește pentru a defini o 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constanta</a:t>
            </a:r>
            <a:endParaRPr b="0" i="0" sz="1500" u="none" cap="none" strike="noStrike">
              <a:solidFill>
                <a:srgbClr val="FFB21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Constantele 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declarate cu </a:t>
            </a:r>
            <a:r>
              <a:rPr b="0" i="0" lang="ro" sz="1500" u="none" cap="none" strike="noStrike">
                <a:solidFill>
                  <a:srgbClr val="FFB215"/>
                </a:solidFill>
                <a:latin typeface="Roboto"/>
                <a:ea typeface="Roboto"/>
                <a:cs typeface="Roboto"/>
                <a:sym typeface="Roboto"/>
              </a:rPr>
              <a:t>const</a:t>
            </a: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-"/>
            </a:pP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este necesara atribuirea unei valori in momentul declarari lor.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-"/>
            </a:pP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sunt accesibile  în cadrul blocului în care au fost declarate 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-"/>
            </a:pP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 pot fi re declarate în același bloc.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-"/>
            </a:pPr>
            <a:r>
              <a:rPr b="0" i="0" lang="ro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 le pot fi re atribuite valori.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7" name="Google Shape;257;g2b3feee9eab_0_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6900" y="2077425"/>
            <a:ext cx="4034099" cy="1950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